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300" r:id="rId2"/>
    <p:sldId id="268" r:id="rId3"/>
    <p:sldId id="258" r:id="rId4"/>
    <p:sldId id="259" r:id="rId5"/>
    <p:sldId id="260" r:id="rId6"/>
    <p:sldId id="281" r:id="rId7"/>
    <p:sldId id="282" r:id="rId8"/>
    <p:sldId id="283" r:id="rId9"/>
    <p:sldId id="285" r:id="rId10"/>
    <p:sldId id="284" r:id="rId11"/>
    <p:sldId id="288" r:id="rId12"/>
    <p:sldId id="289" r:id="rId13"/>
    <p:sldId id="293" r:id="rId14"/>
    <p:sldId id="294" r:id="rId15"/>
    <p:sldId id="295" r:id="rId16"/>
    <p:sldId id="296" r:id="rId17"/>
    <p:sldId id="297" r:id="rId18"/>
    <p:sldId id="298" r:id="rId19"/>
    <p:sldId id="299" r:id="rId20"/>
    <p:sldId id="273" r:id="rId21"/>
    <p:sldId id="276" r:id="rId22"/>
    <p:sldId id="266" r:id="rId23"/>
  </p:sldIdLst>
  <p:sldSz cx="12192000" cy="6858000"/>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2738" autoAdjust="0"/>
    <p:restoredTop sz="94660"/>
  </p:normalViewPr>
  <p:slideViewPr>
    <p:cSldViewPr snapToGrid="0">
      <p:cViewPr varScale="1">
        <p:scale>
          <a:sx n="103" d="100"/>
          <a:sy n="103" d="100"/>
        </p:scale>
        <p:origin x="72" y="-48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30CC2A19-2E77-41AC-8610-D9303EC23C9D}" type="datetimeFigureOut">
              <a:rPr lang="ru-RU"/>
              <a:pPr>
                <a:defRPr/>
              </a:pPr>
              <a:t>31.03.2021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D3AF7A5B-3B84-4DA0-968C-88AC35E589F2}"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pPr>
              <a:defRPr/>
            </a:pPr>
            <a:fld id="{009526A5-F81E-45BB-B711-24CC66E07C42}" type="datetimeFigureOut">
              <a:rPr lang="ru-RU"/>
              <a:pPr>
                <a:defRPr/>
              </a:pPr>
              <a:t>31.03.2021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C903157B-3AAF-494A-AAD6-D623803293FD}"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3FEF0A85-CE71-42D9-99AE-182C1A87275D}" type="datetimeFigureOut">
              <a:rPr lang="ru-RU"/>
              <a:pPr>
                <a:defRPr/>
              </a:pPr>
              <a:t>31.03.2021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908C9706-F437-40FB-82EB-11384E754934}"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87A379A7-55C5-4909-BC51-6D6D72C659EB}" type="datetimeFigureOut">
              <a:rPr lang="ru-RU"/>
              <a:pPr>
                <a:defRPr/>
              </a:pPr>
              <a:t>31.03.2021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222CDC2-D0FF-4CBD-980C-3BF75283E7DD}"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F7360AA2-DDFE-4179-8ACA-1185209A0D8A}" type="datetimeFigureOut">
              <a:rPr lang="ru-RU"/>
              <a:pPr>
                <a:defRPr/>
              </a:pPr>
              <a:t>31.03.2021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78F477F-F1E6-4DBD-ADCA-13A60E3C2BC6}"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pPr>
              <a:defRPr/>
            </a:pPr>
            <a:fld id="{D1323219-FFBB-446C-A4C8-CCE99168CA84}" type="datetimeFigureOut">
              <a:rPr lang="ru-RU"/>
              <a:pPr>
                <a:defRPr/>
              </a:pPr>
              <a:t>31.03.2021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446E95F-EBA1-42F1-BE26-8F6DDC6EC25A}"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p:cNvSpPr>
            <a:spLocks noGrp="1"/>
          </p:cNvSpPr>
          <p:nvPr>
            <p:ph type="dt" sz="half" idx="10"/>
          </p:nvPr>
        </p:nvSpPr>
        <p:spPr/>
        <p:txBody>
          <a:bodyPr/>
          <a:lstStyle>
            <a:lvl1pPr>
              <a:defRPr/>
            </a:lvl1pPr>
          </a:lstStyle>
          <a:p>
            <a:pPr>
              <a:defRPr/>
            </a:pPr>
            <a:fld id="{95C303AF-CDE6-4676-884A-7F7E9BB23510}" type="datetimeFigureOut">
              <a:rPr lang="ru-RU"/>
              <a:pPr>
                <a:defRPr/>
              </a:pPr>
              <a:t>31.03.2021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D19B4B1C-052F-4E6C-9B89-178C5D4C8C3B}"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p:cNvSpPr>
            <a:spLocks noGrp="1"/>
          </p:cNvSpPr>
          <p:nvPr>
            <p:ph type="dt" sz="half" idx="10"/>
          </p:nvPr>
        </p:nvSpPr>
        <p:spPr/>
        <p:txBody>
          <a:bodyPr/>
          <a:lstStyle>
            <a:lvl1pPr>
              <a:defRPr/>
            </a:lvl1pPr>
          </a:lstStyle>
          <a:p>
            <a:pPr>
              <a:defRPr/>
            </a:pPr>
            <a:fld id="{C2570B9A-D2AD-4F87-8530-4D23BA0B9B22}" type="datetimeFigureOut">
              <a:rPr lang="ru-RU"/>
              <a:pPr>
                <a:defRPr/>
              </a:pPr>
              <a:t>31.03.2021</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C50BD085-BCBC-4172-A26B-CCFC126944A8}"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p:cNvSpPr>
            <a:spLocks noGrp="1"/>
          </p:cNvSpPr>
          <p:nvPr>
            <p:ph type="dt" sz="half" idx="10"/>
          </p:nvPr>
        </p:nvSpPr>
        <p:spPr/>
        <p:txBody>
          <a:bodyPr/>
          <a:lstStyle>
            <a:lvl1pPr>
              <a:defRPr/>
            </a:lvl1pPr>
          </a:lstStyle>
          <a:p>
            <a:pPr>
              <a:defRPr/>
            </a:pPr>
            <a:fld id="{06D8BFB7-3606-4967-8221-E658ECAA52AC}" type="datetimeFigureOut">
              <a:rPr lang="ru-RU"/>
              <a:pPr>
                <a:defRPr/>
              </a:pPr>
              <a:t>31.03.2021</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F9E7092D-DD6A-401E-A33C-B151A913D272}"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CF6380F4-C4ED-4313-AAFE-8C6DD698E9BA}" type="datetimeFigureOut">
              <a:rPr lang="ru-RU"/>
              <a:pPr>
                <a:defRPr/>
              </a:pPr>
              <a:t>31.03.2021</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A8F5037A-E043-4FFE-AF61-4E9BE65585AA}"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3BECBB5F-6595-4E9C-9BBF-81F5F3D7F8C5}" type="datetimeFigureOut">
              <a:rPr lang="ru-RU"/>
              <a:pPr>
                <a:defRPr/>
              </a:pPr>
              <a:t>31.03.2021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6C476B38-FA7C-4E7C-978B-8068DCCA6995}"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CFA905A7-2CDE-4C0D-94E5-3D8D2AA328A8}" type="datetimeFigureOut">
              <a:rPr lang="ru-RU"/>
              <a:pPr>
                <a:defRPr/>
              </a:pPr>
              <a:t>31.03.2021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B67A9401-5263-4BB0-BD3C-76AFDCC4B561}"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a:t>Образец заголовка</a:t>
            </a:r>
          </a:p>
        </p:txBody>
      </p:sp>
      <p:sp>
        <p:nvSpPr>
          <p:cNvPr id="1027" name="Текст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52C8F910-5A69-4BC3-9271-DAE99D1F90C5}" type="datetimeFigureOut">
              <a:rPr lang="ru-RU"/>
              <a:pPr>
                <a:defRPr/>
              </a:pPr>
              <a:t>31.03.2021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68E38184-4615-4EEA-AF27-0442C6A00986}"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a:defRPr>
      </a:lvl2pPr>
      <a:lvl3pPr algn="l" rtl="0" fontAlgn="base">
        <a:lnSpc>
          <a:spcPct val="90000"/>
        </a:lnSpc>
        <a:spcBef>
          <a:spcPct val="0"/>
        </a:spcBef>
        <a:spcAft>
          <a:spcPct val="0"/>
        </a:spcAft>
        <a:defRPr sz="4400">
          <a:solidFill>
            <a:schemeClr val="tx1"/>
          </a:solidFill>
          <a:latin typeface="Calibri Light"/>
        </a:defRPr>
      </a:lvl3pPr>
      <a:lvl4pPr algn="l" rtl="0" fontAlgn="base">
        <a:lnSpc>
          <a:spcPct val="90000"/>
        </a:lnSpc>
        <a:spcBef>
          <a:spcPct val="0"/>
        </a:spcBef>
        <a:spcAft>
          <a:spcPct val="0"/>
        </a:spcAft>
        <a:defRPr sz="4400">
          <a:solidFill>
            <a:schemeClr val="tx1"/>
          </a:solidFill>
          <a:latin typeface="Calibri Light"/>
        </a:defRPr>
      </a:lvl4pPr>
      <a:lvl5pPr algn="l" rtl="0" fontAlgn="base">
        <a:lnSpc>
          <a:spcPct val="90000"/>
        </a:lnSpc>
        <a:spcBef>
          <a:spcPct val="0"/>
        </a:spcBef>
        <a:spcAft>
          <a:spcPct val="0"/>
        </a:spcAft>
        <a:defRPr sz="4400">
          <a:solidFill>
            <a:schemeClr val="tx1"/>
          </a:solidFill>
          <a:latin typeface="Calibri Light"/>
        </a:defRPr>
      </a:lvl5pPr>
      <a:lvl6pPr marL="457200" algn="l" rtl="0" fontAlgn="base">
        <a:lnSpc>
          <a:spcPct val="90000"/>
        </a:lnSpc>
        <a:spcBef>
          <a:spcPct val="0"/>
        </a:spcBef>
        <a:spcAft>
          <a:spcPct val="0"/>
        </a:spcAft>
        <a:defRPr sz="4400">
          <a:solidFill>
            <a:schemeClr val="tx1"/>
          </a:solidFill>
          <a:latin typeface="Calibri Light"/>
        </a:defRPr>
      </a:lvl6pPr>
      <a:lvl7pPr marL="914400" algn="l" rtl="0" fontAlgn="base">
        <a:lnSpc>
          <a:spcPct val="90000"/>
        </a:lnSpc>
        <a:spcBef>
          <a:spcPct val="0"/>
        </a:spcBef>
        <a:spcAft>
          <a:spcPct val="0"/>
        </a:spcAft>
        <a:defRPr sz="4400">
          <a:solidFill>
            <a:schemeClr val="tx1"/>
          </a:solidFill>
          <a:latin typeface="Calibri Light"/>
        </a:defRPr>
      </a:lvl7pPr>
      <a:lvl8pPr marL="1371600" algn="l" rtl="0" fontAlgn="base">
        <a:lnSpc>
          <a:spcPct val="90000"/>
        </a:lnSpc>
        <a:spcBef>
          <a:spcPct val="0"/>
        </a:spcBef>
        <a:spcAft>
          <a:spcPct val="0"/>
        </a:spcAft>
        <a:defRPr sz="4400">
          <a:solidFill>
            <a:schemeClr val="tx1"/>
          </a:solidFill>
          <a:latin typeface="Calibri Light"/>
        </a:defRPr>
      </a:lvl8pPr>
      <a:lvl9pPr marL="1828800" algn="l" rtl="0" fontAlgn="base">
        <a:lnSpc>
          <a:spcPct val="90000"/>
        </a:lnSpc>
        <a:spcBef>
          <a:spcPct val="0"/>
        </a:spcBef>
        <a:spcAft>
          <a:spcPct val="0"/>
        </a:spcAft>
        <a:defRPr sz="4400">
          <a:solidFill>
            <a:schemeClr val="tx1"/>
          </a:solidFill>
          <a:latin typeface="Calibri Light"/>
        </a:defRPr>
      </a:lvl9pPr>
    </p:titleStyle>
    <p:bodyStyle>
      <a:lvl1pPr marL="228600" indent="-228600" algn="l" rtl="0" fontAlgn="base">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journals.indexcopernicus.com/api/file/viewByFileId/295780.pdf" TargetMode="External"/><Relationship Id="rId2" Type="http://schemas.openxmlformats.org/officeDocument/2006/relationships/hyperlink" Target="http://www.economy.nayka.com.ua/?op=1&amp;z=2718" TargetMode="Externa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4138" y="0"/>
            <a:ext cx="12107862" cy="3863975"/>
          </a:xfrm>
        </p:spPr>
        <p:txBody>
          <a:bodyPr rtlCol="0">
            <a:normAutofit/>
          </a:bodyPr>
          <a:lstStyle/>
          <a:p>
            <a:pPr fontAlgn="auto">
              <a:lnSpc>
                <a:spcPct val="100000"/>
              </a:lnSpc>
              <a:spcAft>
                <a:spcPts val="0"/>
              </a:spcAft>
              <a:defRPr/>
            </a:pPr>
            <a:r>
              <a:rPr lang="uk-UA" sz="4400" b="1" kern="50" dirty="0">
                <a:solidFill>
                  <a:srgbClr val="000000"/>
                </a:solidFill>
                <a:latin typeface="Times New Roman" panose="02020603050405020304" pitchFamily="18" charset="0"/>
                <a:ea typeface="Droid Sans Fallback"/>
                <a:cs typeface="FreeSans"/>
              </a:rPr>
              <a:t>Кластерний</a:t>
            </a:r>
            <a:r>
              <a:rPr lang="ru-RU" sz="4400" b="1" kern="50" dirty="0">
                <a:solidFill>
                  <a:srgbClr val="000000"/>
                </a:solidFill>
                <a:latin typeface="Times New Roman" panose="02020603050405020304" pitchFamily="18" charset="0"/>
                <a:ea typeface="Droid Sans Fallback"/>
                <a:cs typeface="FreeSans"/>
              </a:rPr>
              <a:t> </a:t>
            </a:r>
            <a:r>
              <a:rPr lang="uk-UA" sz="4400" b="1" kern="50" dirty="0">
                <a:solidFill>
                  <a:srgbClr val="000000"/>
                </a:solidFill>
                <a:latin typeface="Times New Roman" panose="02020603050405020304" pitchFamily="18" charset="0"/>
                <a:ea typeface="Droid Sans Fallback"/>
                <a:cs typeface="FreeSans"/>
              </a:rPr>
              <a:t> підхід до  розвитку сільського туризму в Україні з урахуванням європейської </a:t>
            </a:r>
            <a:r>
              <a:rPr lang="ru-RU" sz="4400" b="1" kern="50" dirty="0">
                <a:solidFill>
                  <a:srgbClr val="000000"/>
                </a:solidFill>
                <a:latin typeface="Times New Roman" panose="02020603050405020304" pitchFamily="18" charset="0"/>
                <a:ea typeface="Droid Sans Fallback"/>
                <a:cs typeface="FreeSans"/>
              </a:rPr>
              <a:t> </a:t>
            </a:r>
            <a:r>
              <a:rPr lang="uk-UA" sz="4400" b="1" kern="50" dirty="0">
                <a:solidFill>
                  <a:srgbClr val="000000"/>
                </a:solidFill>
                <a:latin typeface="Times New Roman" panose="02020603050405020304" pitchFamily="18" charset="0"/>
                <a:ea typeface="Droid Sans Fallback"/>
                <a:cs typeface="FreeSans"/>
              </a:rPr>
              <a:t>практики</a:t>
            </a:r>
            <a:endParaRPr lang="ru-RU" b="1" dirty="0"/>
          </a:p>
        </p:txBody>
      </p:sp>
      <p:sp>
        <p:nvSpPr>
          <p:cNvPr id="3" name="Подзаголовок 2"/>
          <p:cNvSpPr>
            <a:spLocks noGrp="1"/>
          </p:cNvSpPr>
          <p:nvPr>
            <p:ph type="subTitle" idx="1"/>
          </p:nvPr>
        </p:nvSpPr>
        <p:spPr>
          <a:xfrm>
            <a:off x="0" y="4210050"/>
            <a:ext cx="12192000" cy="2551113"/>
          </a:xfrm>
        </p:spPr>
        <p:txBody>
          <a:bodyPr rtlCol="0">
            <a:normAutofit/>
          </a:bodyPr>
          <a:lstStyle/>
          <a:p>
            <a:pPr algn="r" fontAlgn="auto">
              <a:spcAft>
                <a:spcPts val="0"/>
              </a:spcAft>
              <a:buFont typeface="Arial" panose="020B0604020202020204" pitchFamily="34" charset="0"/>
              <a:buNone/>
              <a:defRPr/>
            </a:pPr>
            <a:endParaRPr lang="en-US" sz="4000" kern="50" dirty="0">
              <a:solidFill>
                <a:srgbClr val="000000"/>
              </a:solidFill>
              <a:latin typeface="Times New Roman" panose="02020603050405020304" pitchFamily="18" charset="0"/>
              <a:ea typeface="Droid Sans Fallback"/>
              <a:cs typeface="Times New Roman" panose="02020603050405020304" pitchFamily="18" charset="0"/>
            </a:endParaRPr>
          </a:p>
          <a:p>
            <a:pPr algn="r" fontAlgn="auto">
              <a:spcAft>
                <a:spcPts val="0"/>
              </a:spcAft>
              <a:buFont typeface="Arial" panose="020B0604020202020204" pitchFamily="34" charset="0"/>
              <a:buNone/>
              <a:defRPr/>
            </a:pPr>
            <a:r>
              <a:rPr lang="uk-UA" sz="4000" b="1" kern="50" dirty="0" err="1">
                <a:solidFill>
                  <a:srgbClr val="000000"/>
                </a:solidFill>
                <a:latin typeface="Times New Roman" panose="02020603050405020304" pitchFamily="18" charset="0"/>
                <a:ea typeface="Droid Sans Fallback"/>
                <a:cs typeface="Times New Roman" panose="02020603050405020304" pitchFamily="18" charset="0"/>
              </a:rPr>
              <a:t>Д.е.н</a:t>
            </a:r>
            <a:r>
              <a:rPr lang="uk-UA" sz="4000" b="1" kern="50" dirty="0">
                <a:solidFill>
                  <a:srgbClr val="000000"/>
                </a:solidFill>
                <a:latin typeface="Times New Roman" panose="02020603050405020304" pitchFamily="18" charset="0"/>
                <a:ea typeface="Droid Sans Fallback"/>
                <a:cs typeface="Times New Roman" panose="02020603050405020304" pitchFamily="18" charset="0"/>
              </a:rPr>
              <a:t>., професор</a:t>
            </a:r>
          </a:p>
          <a:p>
            <a:pPr algn="r" fontAlgn="auto">
              <a:spcAft>
                <a:spcPts val="0"/>
              </a:spcAft>
              <a:buFont typeface="Arial" panose="020B0604020202020204" pitchFamily="34" charset="0"/>
              <a:buNone/>
              <a:defRPr/>
            </a:pPr>
            <a:r>
              <a:rPr lang="uk-UA" sz="4000" b="1" kern="50" dirty="0">
                <a:solidFill>
                  <a:srgbClr val="000000"/>
                </a:solidFill>
                <a:latin typeface="Times New Roman" panose="02020603050405020304" pitchFamily="18" charset="0"/>
                <a:ea typeface="Droid Sans Fallback"/>
                <a:cs typeface="Times New Roman" panose="02020603050405020304" pitchFamily="18" charset="0"/>
              </a:rPr>
              <a:t>Череп А.В.</a:t>
            </a:r>
            <a:endParaRPr lang="ru-RU" b="1" dirty="0"/>
          </a:p>
        </p:txBody>
      </p:sp>
      <p:pic>
        <p:nvPicPr>
          <p:cNvPr id="14339"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1631950" y="136525"/>
            <a:ext cx="3081338" cy="666750"/>
          </a:xfrm>
          <a:prstGeom prst="rect">
            <a:avLst/>
          </a:prstGeom>
          <a:noFill/>
          <a:ln w="9525">
            <a:noFill/>
            <a:miter lim="800000"/>
            <a:headEnd/>
            <a:tailEnd/>
          </a:ln>
        </p:spPr>
      </p:pic>
      <p:pic>
        <p:nvPicPr>
          <p:cNvPr id="14340" name="image2.png"/>
          <p:cNvPicPr>
            <a:picLocks noChangeAspect="1" noChangeArrowheads="1"/>
          </p:cNvPicPr>
          <p:nvPr/>
        </p:nvPicPr>
        <p:blipFill>
          <a:blip r:embed="rId3" cstate="print"/>
          <a:srcRect/>
          <a:stretch>
            <a:fillRect/>
          </a:stretch>
        </p:blipFill>
        <p:spPr bwMode="auto">
          <a:xfrm>
            <a:off x="7343775" y="-26988"/>
            <a:ext cx="4454525" cy="1658938"/>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Заголовок 1"/>
          <p:cNvSpPr>
            <a:spLocks noGrp="1"/>
          </p:cNvSpPr>
          <p:nvPr>
            <p:ph type="title"/>
          </p:nvPr>
        </p:nvSpPr>
        <p:spPr>
          <a:xfrm>
            <a:off x="838200" y="0"/>
            <a:ext cx="10515600" cy="1501775"/>
          </a:xfrm>
        </p:spPr>
        <p:txBody>
          <a:bodyPr/>
          <a:lstStyle/>
          <a:p>
            <a:pPr algn="ctr"/>
            <a:r>
              <a:rPr lang="uk-UA" sz="3600" b="1">
                <a:latin typeface="Times New Roman" pitchFamily="18" charset="0"/>
                <a:cs typeface="Times New Roman" pitchFamily="18" charset="0"/>
              </a:rPr>
              <a:t>КЛАСТЕРИ </a:t>
            </a:r>
            <a:br>
              <a:rPr lang="uk-UA" sz="3600" b="1">
                <a:latin typeface="Times New Roman" pitchFamily="18" charset="0"/>
                <a:cs typeface="Times New Roman" pitchFamily="18" charset="0"/>
              </a:rPr>
            </a:br>
            <a:r>
              <a:rPr lang="uk-UA" sz="3600" b="1">
                <a:latin typeface="Times New Roman" pitchFamily="18" charset="0"/>
                <a:cs typeface="Times New Roman" pitchFamily="18" charset="0"/>
              </a:rPr>
              <a:t>СІЛЬСЬКОГО ТУРИЗМУ</a:t>
            </a:r>
            <a:endParaRPr lang="ru-RU" sz="3600" b="1">
              <a:latin typeface="Times New Roman" pitchFamily="18" charset="0"/>
              <a:cs typeface="Times New Roman" pitchFamily="18" charset="0"/>
            </a:endParaRPr>
          </a:p>
        </p:txBody>
      </p:sp>
      <p:sp>
        <p:nvSpPr>
          <p:cNvPr id="3" name="Объект 2"/>
          <p:cNvSpPr>
            <a:spLocks noGrp="1"/>
          </p:cNvSpPr>
          <p:nvPr>
            <p:ph idx="1"/>
          </p:nvPr>
        </p:nvSpPr>
        <p:spPr>
          <a:xfrm>
            <a:off x="0" y="1825625"/>
            <a:ext cx="12192000" cy="5032375"/>
          </a:xfrm>
        </p:spPr>
        <p:txBody>
          <a:bodyPr>
            <a:normAutofit/>
          </a:bodyPr>
          <a:lstStyle/>
          <a:p>
            <a:pPr indent="269875" algn="just">
              <a:lnSpc>
                <a:spcPct val="80000"/>
              </a:lnSpc>
            </a:pPr>
            <a:r>
              <a:rPr lang="ru-RU" sz="2600" dirty="0">
                <a:latin typeface="Times New Roman" pitchFamily="18" charset="0"/>
                <a:ea typeface="ArialMT"/>
                <a:cs typeface="ArialMT"/>
              </a:rPr>
              <a:t>Кластер </a:t>
            </a:r>
            <a:r>
              <a:rPr lang="ru-RU" sz="2600" dirty="0" err="1">
                <a:latin typeface="Times New Roman" pitchFamily="18" charset="0"/>
                <a:ea typeface="ArialMT"/>
                <a:cs typeface="ArialMT"/>
              </a:rPr>
              <a:t>Скадарське</a:t>
            </a:r>
            <a:r>
              <a:rPr lang="ru-RU" sz="2600" dirty="0">
                <a:latin typeface="Times New Roman" pitchFamily="18" charset="0"/>
                <a:ea typeface="ArialMT"/>
                <a:cs typeface="ArialMT"/>
              </a:rPr>
              <a:t> озеро</a:t>
            </a:r>
            <a:r>
              <a:rPr lang="uk-UA" sz="2600" dirty="0">
                <a:latin typeface="Times New Roman" pitchFamily="18" charset="0"/>
                <a:ea typeface="ArialMT"/>
                <a:cs typeface="ArialMT"/>
              </a:rPr>
              <a:t>-</a:t>
            </a:r>
            <a:r>
              <a:rPr lang="ru-RU" sz="2600" dirty="0" err="1">
                <a:latin typeface="Times New Roman" pitchFamily="18" charset="0"/>
                <a:ea typeface="ArialMT"/>
                <a:cs typeface="ArialMT"/>
              </a:rPr>
              <a:t>Цетиньє</a:t>
            </a:r>
            <a:r>
              <a:rPr lang="ru-RU" sz="2600" dirty="0">
                <a:latin typeface="Times New Roman" pitchFamily="18" charset="0"/>
                <a:ea typeface="ArialMT"/>
                <a:cs typeface="ArialMT"/>
              </a:rPr>
              <a:t> </a:t>
            </a:r>
            <a:r>
              <a:rPr lang="uk-UA" sz="2600" dirty="0">
                <a:latin typeface="Times New Roman" pitchFamily="18" charset="0"/>
                <a:ea typeface="ArialMT"/>
                <a:cs typeface="ArialMT"/>
              </a:rPr>
              <a:t>розміщений у</a:t>
            </a:r>
            <a:r>
              <a:rPr lang="ru-RU" sz="2600" dirty="0">
                <a:latin typeface="Times New Roman" pitchFamily="18" charset="0"/>
                <a:ea typeface="ArialMT"/>
                <a:cs typeface="ArialMT"/>
              </a:rPr>
              <a:t> самому </a:t>
            </a:r>
            <a:r>
              <a:rPr lang="ru-RU" sz="2600" dirty="0" err="1">
                <a:latin typeface="Times New Roman" pitchFamily="18" charset="0"/>
                <a:ea typeface="ArialMT"/>
                <a:cs typeface="ArialMT"/>
              </a:rPr>
              <a:t>центрі</a:t>
            </a:r>
            <a:r>
              <a:rPr lang="ru-RU" sz="2600" dirty="0">
                <a:latin typeface="Times New Roman" pitchFamily="18" charset="0"/>
                <a:ea typeface="ArialMT"/>
                <a:cs typeface="ArialMT"/>
              </a:rPr>
              <a:t> </a:t>
            </a:r>
            <a:r>
              <a:rPr lang="ru-RU" sz="2600" b="1" dirty="0" err="1">
                <a:latin typeface="Times New Roman" pitchFamily="18" charset="0"/>
                <a:ea typeface="ArialMT"/>
                <a:cs typeface="ArialMT"/>
              </a:rPr>
              <a:t>Чорногорії</a:t>
            </a:r>
            <a:r>
              <a:rPr lang="ru-RU" sz="2600" dirty="0">
                <a:latin typeface="Times New Roman" pitchFamily="18" charset="0"/>
                <a:ea typeface="ArialMT"/>
                <a:cs typeface="ArialMT"/>
              </a:rPr>
              <a:t> та </a:t>
            </a:r>
            <a:r>
              <a:rPr lang="ru-RU" sz="2600" dirty="0" err="1">
                <a:latin typeface="Times New Roman" pitchFamily="18" charset="0"/>
                <a:ea typeface="ArialMT"/>
                <a:cs typeface="ArialMT"/>
              </a:rPr>
              <a:t>спеціалізується</a:t>
            </a:r>
            <a:r>
              <a:rPr lang="ru-RU" sz="2600" dirty="0">
                <a:latin typeface="Times New Roman" pitchFamily="18" charset="0"/>
                <a:ea typeface="ArialMT"/>
                <a:cs typeface="ArialMT"/>
              </a:rPr>
              <a:t> </a:t>
            </a:r>
            <a:r>
              <a:rPr lang="uk-UA" sz="2600" dirty="0">
                <a:latin typeface="Times New Roman" pitchFamily="18" charset="0"/>
                <a:ea typeface="ArialMT"/>
                <a:cs typeface="ArialMT"/>
              </a:rPr>
              <a:t>насамперед</a:t>
            </a:r>
            <a:r>
              <a:rPr lang="ru-RU" sz="2600" dirty="0">
                <a:latin typeface="Times New Roman" pitchFamily="18" charset="0"/>
                <a:ea typeface="ArialMT"/>
                <a:cs typeface="ArialMT"/>
              </a:rPr>
              <a:t> на </a:t>
            </a:r>
            <a:r>
              <a:rPr lang="ru-RU" sz="2600" dirty="0" err="1">
                <a:latin typeface="Times New Roman" pitchFamily="18" charset="0"/>
                <a:ea typeface="ArialMT"/>
                <a:cs typeface="ArialMT"/>
              </a:rPr>
              <a:t>розвитку</a:t>
            </a:r>
            <a:r>
              <a:rPr lang="ru-RU" sz="2600" dirty="0">
                <a:latin typeface="Times New Roman" pitchFamily="18" charset="0"/>
                <a:ea typeface="ArialMT"/>
                <a:cs typeface="ArialMT"/>
              </a:rPr>
              <a:t> природного, спортивного </a:t>
            </a:r>
            <a:r>
              <a:rPr lang="uk-UA" sz="2600" dirty="0">
                <a:latin typeface="Times New Roman" pitchFamily="18" charset="0"/>
                <a:ea typeface="ArialMT"/>
                <a:cs typeface="ArialMT"/>
              </a:rPr>
              <a:t>й</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сільського</a:t>
            </a:r>
            <a:r>
              <a:rPr lang="ru-RU" sz="2600" dirty="0">
                <a:latin typeface="Times New Roman" pitchFamily="18" charset="0"/>
                <a:ea typeface="ArialMT"/>
                <a:cs typeface="ArialMT"/>
              </a:rPr>
              <a:t> туризму.</a:t>
            </a:r>
            <a:r>
              <a:rPr lang="ru-RU" sz="2600" dirty="0">
                <a:solidFill>
                  <a:srgbClr val="000000"/>
                </a:solidFill>
                <a:latin typeface="Times New Roman" pitchFamily="18" charset="0"/>
                <a:cs typeface="Times New Roman" pitchFamily="18" charset="0"/>
              </a:rPr>
              <a:t> На берегах </a:t>
            </a:r>
            <a:r>
              <a:rPr lang="uk-UA" sz="2600" dirty="0">
                <a:solidFill>
                  <a:srgbClr val="000000"/>
                </a:solidFill>
                <a:latin typeface="Times New Roman" pitchFamily="18" charset="0"/>
                <a:cs typeface="Times New Roman" pitchFamily="18" charset="0"/>
              </a:rPr>
              <a:t>та</a:t>
            </a:r>
            <a:r>
              <a:rPr lang="ru-RU" sz="2600" dirty="0">
                <a:solidFill>
                  <a:srgbClr val="000000"/>
                </a:solidFill>
                <a:latin typeface="Times New Roman" pitchFamily="18" charset="0"/>
                <a:cs typeface="Times New Roman" pitchFamily="18" charset="0"/>
              </a:rPr>
              <a:t> островах озера є </a:t>
            </a:r>
            <a:r>
              <a:rPr lang="ru-RU" sz="2600" dirty="0" err="1">
                <a:solidFill>
                  <a:srgbClr val="000000"/>
                </a:solidFill>
                <a:latin typeface="Times New Roman" pitchFamily="18" charset="0"/>
                <a:cs typeface="Times New Roman" pitchFamily="18" charset="0"/>
              </a:rPr>
              <a:t>чимало</a:t>
            </a:r>
            <a:r>
              <a:rPr lang="ru-RU" sz="2600" dirty="0">
                <a:solidFill>
                  <a:srgbClr val="000000"/>
                </a:solidFill>
                <a:latin typeface="Times New Roman" pitchFamily="18" charset="0"/>
                <a:cs typeface="Times New Roman" pitchFamily="18" charset="0"/>
              </a:rPr>
              <a:t> </a:t>
            </a:r>
            <a:r>
              <a:rPr lang="ru-RU" sz="2600" dirty="0" err="1">
                <a:solidFill>
                  <a:srgbClr val="000000"/>
                </a:solidFill>
                <a:latin typeface="Times New Roman" pitchFamily="18" charset="0"/>
                <a:cs typeface="Times New Roman" pitchFamily="18" charset="0"/>
              </a:rPr>
              <a:t>визначних</a:t>
            </a:r>
            <a:r>
              <a:rPr lang="ru-RU" sz="2600" dirty="0">
                <a:solidFill>
                  <a:srgbClr val="000000"/>
                </a:solidFill>
                <a:latin typeface="Times New Roman" pitchFamily="18" charset="0"/>
                <a:cs typeface="Times New Roman" pitchFamily="18" charset="0"/>
              </a:rPr>
              <a:t> </a:t>
            </a:r>
            <a:r>
              <a:rPr lang="ru-RU" sz="2600" dirty="0" err="1">
                <a:solidFill>
                  <a:srgbClr val="000000"/>
                </a:solidFill>
                <a:latin typeface="Times New Roman" pitchFamily="18" charset="0"/>
                <a:cs typeface="Times New Roman" pitchFamily="18" charset="0"/>
              </a:rPr>
              <a:t>пам’яток</a:t>
            </a:r>
            <a:r>
              <a:rPr lang="ru-RU" sz="2600" dirty="0">
                <a:solidFill>
                  <a:srgbClr val="000000"/>
                </a:solidFill>
                <a:latin typeface="Times New Roman" pitchFamily="18" charset="0"/>
                <a:cs typeface="Times New Roman" pitchFamily="18" charset="0"/>
              </a:rPr>
              <a:t>, </a:t>
            </a:r>
            <a:r>
              <a:rPr lang="ru-RU" sz="2600" dirty="0" err="1">
                <a:solidFill>
                  <a:srgbClr val="000000"/>
                </a:solidFill>
                <a:latin typeface="Times New Roman" pitchFamily="18" charset="0"/>
                <a:cs typeface="Times New Roman" pitchFamily="18" charset="0"/>
              </a:rPr>
              <a:t>зокрема</a:t>
            </a:r>
            <a:r>
              <a:rPr lang="ru-RU" sz="2600" dirty="0">
                <a:solidFill>
                  <a:srgbClr val="000000"/>
                </a:solidFill>
                <a:latin typeface="Times New Roman" pitchFamily="18" charset="0"/>
                <a:cs typeface="Times New Roman" pitchFamily="18" charset="0"/>
              </a:rPr>
              <a:t> </a:t>
            </a:r>
            <a:r>
              <a:rPr lang="ru-RU" sz="2600" dirty="0" err="1">
                <a:solidFill>
                  <a:srgbClr val="000000"/>
                </a:solidFill>
                <a:latin typeface="Times New Roman" pitchFamily="18" charset="0"/>
                <a:cs typeface="Times New Roman" pitchFamily="18" charset="0"/>
              </a:rPr>
              <a:t>монастирі</a:t>
            </a:r>
            <a:r>
              <a:rPr lang="ru-RU" sz="2600" dirty="0">
                <a:solidFill>
                  <a:srgbClr val="000000"/>
                </a:solidFill>
                <a:latin typeface="Times New Roman" pitchFamily="18" charset="0"/>
                <a:cs typeface="Times New Roman" pitchFamily="18" charset="0"/>
              </a:rPr>
              <a:t>, </a:t>
            </a:r>
            <a:r>
              <a:rPr lang="ru-RU" sz="2600" dirty="0" err="1">
                <a:solidFill>
                  <a:srgbClr val="000000"/>
                </a:solidFill>
                <a:latin typeface="Times New Roman" pitchFamily="18" charset="0"/>
                <a:cs typeface="Times New Roman" pitchFamily="18" charset="0"/>
              </a:rPr>
              <a:t>фортеці</a:t>
            </a:r>
            <a:r>
              <a:rPr lang="ru-RU" sz="2600" dirty="0">
                <a:solidFill>
                  <a:srgbClr val="000000"/>
                </a:solidFill>
                <a:latin typeface="Times New Roman" pitchFamily="18" charset="0"/>
                <a:cs typeface="Times New Roman" pitchFamily="18" charset="0"/>
              </a:rPr>
              <a:t>, церкви з </a:t>
            </a:r>
            <a:r>
              <a:rPr lang="ru-RU" sz="2600" dirty="0" err="1">
                <a:solidFill>
                  <a:srgbClr val="000000"/>
                </a:solidFill>
                <a:latin typeface="Times New Roman" pitchFamily="18" charset="0"/>
                <a:cs typeface="Times New Roman" pitchFamily="18" charset="0"/>
              </a:rPr>
              <a:t>гробницями</a:t>
            </a:r>
            <a:r>
              <a:rPr lang="ru-RU" sz="2600" dirty="0">
                <a:solidFill>
                  <a:srgbClr val="000000"/>
                </a:solidFill>
                <a:latin typeface="Times New Roman" pitchFamily="18" charset="0"/>
                <a:cs typeface="Times New Roman" pitchFamily="18" charset="0"/>
              </a:rPr>
              <a:t>, </a:t>
            </a:r>
            <a:r>
              <a:rPr lang="ru-RU" sz="2600" dirty="0" err="1">
                <a:solidFill>
                  <a:srgbClr val="000000"/>
                </a:solidFill>
                <a:latin typeface="Times New Roman" pitchFamily="18" charset="0"/>
                <a:cs typeface="Times New Roman" pitchFamily="18" charset="0"/>
              </a:rPr>
              <a:t>пам’ятники</a:t>
            </a:r>
            <a:r>
              <a:rPr lang="ru-RU" sz="2600" dirty="0">
                <a:solidFill>
                  <a:srgbClr val="000000"/>
                </a:solidFill>
                <a:latin typeface="Times New Roman" pitchFamily="18" charset="0"/>
                <a:cs typeface="Times New Roman" pitchFamily="18" charset="0"/>
              </a:rPr>
              <a:t> </a:t>
            </a:r>
            <a:r>
              <a:rPr lang="ru-RU" sz="2600" dirty="0" err="1">
                <a:solidFill>
                  <a:srgbClr val="000000"/>
                </a:solidFill>
                <a:latin typeface="Times New Roman" pitchFamily="18" charset="0"/>
                <a:cs typeface="Times New Roman" pitchFamily="18" charset="0"/>
              </a:rPr>
              <a:t>тим</a:t>
            </a:r>
            <a:r>
              <a:rPr lang="ru-RU" sz="2600" dirty="0">
                <a:solidFill>
                  <a:srgbClr val="000000"/>
                </a:solidFill>
                <a:latin typeface="Times New Roman" pitchFamily="18" charset="0"/>
                <a:cs typeface="Times New Roman" pitchFamily="18" charset="0"/>
              </a:rPr>
              <a:t>, </a:t>
            </a:r>
            <a:r>
              <a:rPr lang="ru-RU" sz="2600" dirty="0" err="1">
                <a:solidFill>
                  <a:srgbClr val="000000"/>
                </a:solidFill>
                <a:latin typeface="Times New Roman" pitchFamily="18" charset="0"/>
                <a:cs typeface="Times New Roman" pitchFamily="18" charset="0"/>
              </a:rPr>
              <a:t>хто</a:t>
            </a:r>
            <a:r>
              <a:rPr lang="ru-RU" sz="2600" dirty="0">
                <a:solidFill>
                  <a:srgbClr val="000000"/>
                </a:solidFill>
                <a:latin typeface="Times New Roman" pitchFamily="18" charset="0"/>
                <a:cs typeface="Times New Roman" pitchFamily="18" charset="0"/>
              </a:rPr>
              <a:t> тут жив і правив </a:t>
            </a:r>
            <a:r>
              <a:rPr lang="ru-RU" sz="2600" dirty="0" err="1">
                <a:solidFill>
                  <a:srgbClr val="000000"/>
                </a:solidFill>
                <a:latin typeface="Times New Roman" pitchFamily="18" charset="0"/>
                <a:cs typeface="Times New Roman" pitchFamily="18" charset="0"/>
              </a:rPr>
              <a:t>сотні</a:t>
            </a:r>
            <a:r>
              <a:rPr lang="ru-RU" sz="2600" dirty="0">
                <a:solidFill>
                  <a:srgbClr val="000000"/>
                </a:solidFill>
                <a:latin typeface="Times New Roman" pitchFamily="18" charset="0"/>
                <a:cs typeface="Times New Roman" pitchFamily="18" charset="0"/>
              </a:rPr>
              <a:t> </a:t>
            </a:r>
            <a:r>
              <a:rPr lang="ru-RU" sz="2600" dirty="0" err="1">
                <a:solidFill>
                  <a:srgbClr val="000000"/>
                </a:solidFill>
                <a:latin typeface="Times New Roman" pitchFamily="18" charset="0"/>
                <a:cs typeface="Times New Roman" pitchFamily="18" charset="0"/>
              </a:rPr>
              <a:t>років</a:t>
            </a:r>
            <a:r>
              <a:rPr lang="ru-RU" sz="2600" dirty="0">
                <a:solidFill>
                  <a:srgbClr val="000000"/>
                </a:solidFill>
                <a:latin typeface="Times New Roman" pitchFamily="18" charset="0"/>
                <a:cs typeface="Times New Roman" pitchFamily="18" charset="0"/>
              </a:rPr>
              <a:t> тому.</a:t>
            </a:r>
            <a:r>
              <a:rPr lang="ru-RU" sz="2600" dirty="0">
                <a:latin typeface="Times New Roman" pitchFamily="18" charset="0"/>
                <a:ea typeface="ArialMT"/>
                <a:cs typeface="ArialMT"/>
              </a:rPr>
              <a:t> </a:t>
            </a:r>
            <a:r>
              <a:rPr lang="uk-UA" sz="2600" dirty="0">
                <a:latin typeface="Times New Roman" pitchFamily="18" charset="0"/>
                <a:ea typeface="ArialMT"/>
                <a:cs typeface="ArialMT"/>
              </a:rPr>
              <a:t>Це</a:t>
            </a:r>
            <a:r>
              <a:rPr lang="ru-RU" sz="2600" dirty="0">
                <a:latin typeface="Times New Roman" pitchFamily="18" charset="0"/>
                <a:ea typeface="ArialMT"/>
                <a:cs typeface="ArialMT"/>
              </a:rPr>
              <a:t>й </a:t>
            </a:r>
            <a:r>
              <a:rPr lang="ru-RU" sz="2600" dirty="0" err="1">
                <a:latin typeface="Times New Roman" pitchFamily="18" charset="0"/>
                <a:ea typeface="ArialMT"/>
                <a:cs typeface="ArialMT"/>
              </a:rPr>
              <a:t>регіон</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характеризується</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низьким</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рівнем</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розвитку</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туристичної</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інфраструктури</a:t>
            </a:r>
            <a:r>
              <a:rPr lang="ru-RU" sz="2600" dirty="0">
                <a:latin typeface="Times New Roman" pitchFamily="18" charset="0"/>
                <a:ea typeface="ArialMT"/>
                <a:cs typeface="ArialMT"/>
              </a:rPr>
              <a:t>, тому </a:t>
            </a:r>
            <a:r>
              <a:rPr lang="ru-RU" sz="2600" dirty="0" err="1">
                <a:latin typeface="Times New Roman" pitchFamily="18" charset="0"/>
                <a:ea typeface="ArialMT"/>
                <a:cs typeface="ArialMT"/>
              </a:rPr>
              <a:t>потребує</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інвестицій</a:t>
            </a:r>
            <a:r>
              <a:rPr lang="ru-RU" sz="2600" dirty="0">
                <a:latin typeface="Times New Roman" pitchFamily="18" charset="0"/>
                <a:ea typeface="ArialMT"/>
                <a:cs typeface="ArialMT"/>
              </a:rPr>
              <a:t>.</a:t>
            </a:r>
            <a:endParaRPr lang="ru-RU" sz="1900" dirty="0">
              <a:latin typeface="Times New Roman" pitchFamily="18" charset="0"/>
              <a:cs typeface="Times New Roman" pitchFamily="18" charset="0"/>
            </a:endParaRPr>
          </a:p>
          <a:p>
            <a:pPr indent="269875" algn="just">
              <a:lnSpc>
                <a:spcPct val="80000"/>
              </a:lnSpc>
            </a:pPr>
            <a:r>
              <a:rPr lang="ru-RU" sz="2600" dirty="0">
                <a:latin typeface="Times New Roman" pitchFamily="18" charset="0"/>
                <a:ea typeface="ArialMT"/>
                <a:cs typeface="ArialMT"/>
              </a:rPr>
              <a:t>Кластер </a:t>
            </a:r>
            <a:r>
              <a:rPr lang="ru-RU" sz="2600" dirty="0" err="1">
                <a:latin typeface="Times New Roman" pitchFamily="18" charset="0"/>
                <a:ea typeface="ArialMT"/>
                <a:cs typeface="ArialMT"/>
              </a:rPr>
              <a:t>Бєлагаси</a:t>
            </a:r>
            <a:r>
              <a:rPr lang="uk-UA" sz="2600" dirty="0">
                <a:latin typeface="Times New Roman" pitchFamily="18" charset="0"/>
                <a:ea typeface="ArialMT"/>
                <a:cs typeface="ArialMT"/>
              </a:rPr>
              <a:t>-</a:t>
            </a:r>
            <a:r>
              <a:rPr lang="ru-RU" sz="2600" dirty="0" err="1">
                <a:latin typeface="Times New Roman" pitchFamily="18" charset="0"/>
                <a:ea typeface="ArialMT"/>
                <a:cs typeface="ArialMT"/>
              </a:rPr>
              <a:t>Комові</a:t>
            </a:r>
            <a:r>
              <a:rPr lang="ru-RU" sz="2600" dirty="0">
                <a:latin typeface="Times New Roman" pitchFamily="18" charset="0"/>
                <a:ea typeface="ArialMT"/>
                <a:cs typeface="ArialMT"/>
              </a:rPr>
              <a:t> </a:t>
            </a:r>
            <a:r>
              <a:rPr lang="uk-UA" sz="2600" dirty="0">
                <a:latin typeface="Times New Roman" pitchFamily="18" charset="0"/>
                <a:ea typeface="ArialMT"/>
                <a:cs typeface="ArialMT"/>
              </a:rPr>
              <a:t>й</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Проклетіє</a:t>
            </a:r>
            <a:r>
              <a:rPr lang="ru-RU" sz="2600" dirty="0">
                <a:latin typeface="Times New Roman" pitchFamily="18" charset="0"/>
                <a:ea typeface="ArialMT"/>
                <a:cs typeface="ArialMT"/>
              </a:rPr>
              <a:t> з </a:t>
            </a:r>
            <a:r>
              <a:rPr lang="ru-RU" sz="2600" dirty="0" err="1">
                <a:latin typeface="Times New Roman" pitchFamily="18" charset="0"/>
                <a:ea typeface="ArialMT"/>
                <a:cs typeface="ArialMT"/>
              </a:rPr>
              <a:t>національними</a:t>
            </a:r>
            <a:r>
              <a:rPr lang="ru-RU" sz="2600" dirty="0">
                <a:latin typeface="Times New Roman" pitchFamily="18" charset="0"/>
                <a:ea typeface="ArialMT"/>
                <a:cs typeface="ArialMT"/>
              </a:rPr>
              <a:t> парками, </a:t>
            </a:r>
            <a:r>
              <a:rPr lang="ru-RU" sz="2600" dirty="0" err="1">
                <a:latin typeface="Times New Roman" pitchFamily="18" charset="0"/>
                <a:ea typeface="ArialMT"/>
                <a:cs typeface="ArialMT"/>
              </a:rPr>
              <a:t>монастирями</a:t>
            </a:r>
            <a:r>
              <a:rPr lang="ru-RU" sz="2600" dirty="0">
                <a:latin typeface="Times New Roman" pitchFamily="18" charset="0"/>
                <a:ea typeface="ArialMT"/>
                <a:cs typeface="ArialMT"/>
              </a:rPr>
              <a:t> та мечетями </a:t>
            </a:r>
            <a:r>
              <a:rPr lang="ru-RU" sz="2600" dirty="0" err="1">
                <a:latin typeface="Times New Roman" pitchFamily="18" charset="0"/>
                <a:ea typeface="ArialMT"/>
                <a:cs typeface="ArialMT"/>
              </a:rPr>
              <a:t>створюють</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можливості</a:t>
            </a:r>
            <a:r>
              <a:rPr lang="ru-RU" sz="2600" dirty="0">
                <a:latin typeface="Times New Roman" pitchFamily="18" charset="0"/>
                <a:ea typeface="ArialMT"/>
                <a:cs typeface="ArialMT"/>
              </a:rPr>
              <a:t> для природного, спортивного, </a:t>
            </a:r>
            <a:r>
              <a:rPr lang="ru-RU" sz="2600" dirty="0" err="1">
                <a:latin typeface="Times New Roman" pitchFamily="18" charset="0"/>
                <a:ea typeface="ArialMT"/>
                <a:cs typeface="ArialMT"/>
              </a:rPr>
              <a:t>ділового</a:t>
            </a:r>
            <a:r>
              <a:rPr lang="ru-RU" sz="2600" dirty="0">
                <a:latin typeface="Times New Roman" pitchFamily="18" charset="0"/>
                <a:ea typeface="ArialMT"/>
                <a:cs typeface="ArialMT"/>
              </a:rPr>
              <a:t> </a:t>
            </a:r>
            <a:r>
              <a:rPr lang="uk-UA" sz="2600" dirty="0">
                <a:latin typeface="Times New Roman" pitchFamily="18" charset="0"/>
                <a:ea typeface="ArialMT"/>
                <a:cs typeface="ArialMT"/>
              </a:rPr>
              <a:t>й</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оздоровчого</a:t>
            </a:r>
            <a:r>
              <a:rPr lang="ru-RU" sz="2600" dirty="0">
                <a:latin typeface="Times New Roman" pitchFamily="18" charset="0"/>
                <a:ea typeface="ArialMT"/>
                <a:cs typeface="ArialMT"/>
              </a:rPr>
              <a:t> туризму. </a:t>
            </a:r>
            <a:r>
              <a:rPr lang="ru-RU" sz="2600" dirty="0" err="1">
                <a:latin typeface="Times New Roman" pitchFamily="18" charset="0"/>
                <a:ea typeface="ArialMT"/>
                <a:cs typeface="ArialMT"/>
              </a:rPr>
              <a:t>Інфраструктура</a:t>
            </a:r>
            <a:r>
              <a:rPr lang="ru-RU" sz="2600" dirty="0">
                <a:latin typeface="Times New Roman" pitchFamily="18" charset="0"/>
                <a:ea typeface="ArialMT"/>
                <a:cs typeface="ArialMT"/>
              </a:rPr>
              <a:t> в </a:t>
            </a:r>
            <a:r>
              <a:rPr lang="ru-RU" sz="2600" dirty="0" err="1">
                <a:latin typeface="Times New Roman" pitchFamily="18" charset="0"/>
                <a:ea typeface="ArialMT"/>
                <a:cs typeface="ArialMT"/>
              </a:rPr>
              <a:t>цьому</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регіоні</a:t>
            </a:r>
            <a:r>
              <a:rPr lang="ru-RU" sz="2600" dirty="0">
                <a:latin typeface="Times New Roman" pitchFamily="18" charset="0"/>
                <a:ea typeface="ArialMT"/>
                <a:cs typeface="ArialMT"/>
              </a:rPr>
              <a:t> є </a:t>
            </a:r>
            <a:r>
              <a:rPr lang="ru-RU" sz="2600" dirty="0" err="1">
                <a:latin typeface="Times New Roman" pitchFamily="18" charset="0"/>
                <a:ea typeface="ArialMT"/>
                <a:cs typeface="ArialMT"/>
              </a:rPr>
              <a:t>технічно</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застарілою</a:t>
            </a:r>
            <a:r>
              <a:rPr lang="ru-RU" sz="2600" dirty="0">
                <a:latin typeface="Times New Roman" pitchFamily="18" charset="0"/>
                <a:ea typeface="ArialMT"/>
                <a:cs typeface="ArialMT"/>
              </a:rPr>
              <a:t>, але </a:t>
            </a:r>
            <a:r>
              <a:rPr lang="ru-RU" sz="2600" dirty="0" err="1">
                <a:latin typeface="Times New Roman" pitchFamily="18" charset="0"/>
                <a:ea typeface="ArialMT"/>
                <a:cs typeface="ArialMT"/>
              </a:rPr>
              <a:t>вкладаються</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значні</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інвестиції</a:t>
            </a:r>
            <a:r>
              <a:rPr lang="ru-RU" sz="2600" dirty="0">
                <a:latin typeface="Times New Roman" pitchFamily="18" charset="0"/>
                <a:ea typeface="ArialMT"/>
                <a:cs typeface="ArialMT"/>
              </a:rPr>
              <a:t>, </a:t>
            </a:r>
            <a:r>
              <a:rPr lang="uk-UA" sz="2600" dirty="0">
                <a:latin typeface="Times New Roman" pitchFamily="18" charset="0"/>
                <a:ea typeface="ArialMT"/>
                <a:cs typeface="ArialMT"/>
              </a:rPr>
              <a:t>у</a:t>
            </a:r>
            <a:r>
              <a:rPr lang="ru-RU" sz="2600" dirty="0" err="1">
                <a:latin typeface="Times New Roman" pitchFamily="18" charset="0"/>
                <a:ea typeface="ArialMT"/>
                <a:cs typeface="ArialMT"/>
              </a:rPr>
              <a:t>ключаючи</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штучне</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сніжне</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спорядження</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щоб</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продовжити</a:t>
            </a:r>
            <a:r>
              <a:rPr lang="ru-RU" sz="2600" dirty="0">
                <a:latin typeface="Times New Roman" pitchFamily="18" charset="0"/>
                <a:ea typeface="ArialMT"/>
                <a:cs typeface="ArialMT"/>
              </a:rPr>
              <a:t> сезон </a:t>
            </a:r>
            <a:r>
              <a:rPr lang="ru-RU" sz="2600" dirty="0" err="1">
                <a:latin typeface="Times New Roman" pitchFamily="18" charset="0"/>
                <a:ea typeface="ArialMT"/>
                <a:cs typeface="ArialMT"/>
              </a:rPr>
              <a:t>зимового</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катання</a:t>
            </a:r>
            <a:r>
              <a:rPr lang="ru-RU" sz="2600" dirty="0">
                <a:latin typeface="Times New Roman" pitchFamily="18" charset="0"/>
                <a:ea typeface="ArialMT"/>
                <a:cs typeface="ArialMT"/>
              </a:rPr>
              <a:t> на </a:t>
            </a:r>
            <a:r>
              <a:rPr lang="ru-RU" sz="2600" dirty="0" err="1">
                <a:latin typeface="Times New Roman" pitchFamily="18" charset="0"/>
                <a:ea typeface="ArialMT"/>
                <a:cs typeface="ArialMT"/>
              </a:rPr>
              <a:t>більш</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ніж</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чотири</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місяці</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Співпраця</a:t>
            </a:r>
            <a:r>
              <a:rPr lang="ru-RU" sz="2600" dirty="0">
                <a:latin typeface="Times New Roman" pitchFamily="18" charset="0"/>
                <a:ea typeface="ArialMT"/>
                <a:cs typeface="ArialMT"/>
              </a:rPr>
              <a:t> в рамках </a:t>
            </a:r>
            <a:r>
              <a:rPr lang="ru-RU" sz="2600" dirty="0" err="1">
                <a:latin typeface="Times New Roman" pitchFamily="18" charset="0"/>
                <a:ea typeface="ArialMT"/>
                <a:cs typeface="ArialMT"/>
              </a:rPr>
              <a:t>австрійсько-чорногорського</a:t>
            </a:r>
            <a:r>
              <a:rPr lang="ru-RU" sz="2600" dirty="0">
                <a:latin typeface="Times New Roman" pitchFamily="18" charset="0"/>
                <a:ea typeface="ArialMT"/>
                <a:cs typeface="ArialMT"/>
              </a:rPr>
              <a:t> партнерства </a:t>
            </a:r>
            <a:r>
              <a:rPr lang="ru-RU" sz="2600" dirty="0" err="1">
                <a:latin typeface="Times New Roman" pitchFamily="18" charset="0"/>
                <a:ea typeface="ArialMT"/>
                <a:cs typeface="ArialMT"/>
              </a:rPr>
              <a:t>Бєлагаси</a:t>
            </a:r>
            <a:r>
              <a:rPr lang="ru-RU" sz="2600" dirty="0">
                <a:latin typeface="Times New Roman" pitchFamily="18" charset="0"/>
                <a:ea typeface="ArialMT"/>
                <a:cs typeface="ArialMT"/>
              </a:rPr>
              <a:t> </a:t>
            </a:r>
            <a:r>
              <a:rPr lang="uk-UA" sz="2600" dirty="0">
                <a:latin typeface="Times New Roman" pitchFamily="18" charset="0"/>
                <a:ea typeface="ArialMT"/>
                <a:cs typeface="ArialMT"/>
              </a:rPr>
              <a:t>та</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Комові</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може</a:t>
            </a:r>
            <a:r>
              <a:rPr lang="ru-RU" sz="2600" dirty="0">
                <a:latin typeface="Times New Roman" pitchFamily="18" charset="0"/>
                <a:ea typeface="ArialMT"/>
                <a:cs typeface="ArialMT"/>
              </a:rPr>
              <a:t> стати прикладом для </a:t>
            </a:r>
            <a:r>
              <a:rPr lang="ru-RU" sz="2600" dirty="0" err="1">
                <a:latin typeface="Times New Roman" pitchFamily="18" charset="0"/>
                <a:ea typeface="ArialMT"/>
                <a:cs typeface="ArialMT"/>
              </a:rPr>
              <a:t>всіх</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інших</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кластерів</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Регіон</a:t>
            </a:r>
            <a:r>
              <a:rPr lang="ru-RU" sz="2600" dirty="0">
                <a:latin typeface="Times New Roman" pitchFamily="18" charset="0"/>
                <a:ea typeface="ArialMT"/>
                <a:cs typeface="ArialMT"/>
              </a:rPr>
              <a:t> </a:t>
            </a:r>
            <a:r>
              <a:rPr lang="uk-UA" sz="2600" dirty="0">
                <a:latin typeface="Times New Roman" pitchFamily="18" charset="0"/>
                <a:ea typeface="ArialMT"/>
                <a:cs typeface="ArialMT"/>
              </a:rPr>
              <a:t>переважно</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спрямований</a:t>
            </a:r>
            <a:r>
              <a:rPr lang="ru-RU" sz="2600" dirty="0">
                <a:latin typeface="Times New Roman" pitchFamily="18" charset="0"/>
                <a:ea typeface="ArialMT"/>
                <a:cs typeface="ArialMT"/>
              </a:rPr>
              <a:t> на </a:t>
            </a:r>
            <a:r>
              <a:rPr lang="ru-RU" sz="2600" dirty="0" err="1">
                <a:latin typeface="Times New Roman" pitchFamily="18" charset="0"/>
                <a:ea typeface="ArialMT"/>
                <a:cs typeface="ArialMT"/>
              </a:rPr>
              <a:t>місцеві</a:t>
            </a:r>
            <a:r>
              <a:rPr lang="ru-RU" sz="2600" dirty="0">
                <a:latin typeface="Times New Roman" pitchFamily="18" charset="0"/>
                <a:ea typeface="ArialMT"/>
                <a:cs typeface="ArialMT"/>
              </a:rPr>
              <a:t> </a:t>
            </a:r>
            <a:r>
              <a:rPr lang="uk-UA" sz="2600" dirty="0">
                <a:latin typeface="Times New Roman" pitchFamily="18" charset="0"/>
                <a:ea typeface="ArialMT"/>
                <a:cs typeface="ArialMT"/>
              </a:rPr>
              <a:t>й</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сусідні</a:t>
            </a:r>
            <a:r>
              <a:rPr lang="ru-RU" sz="2600" dirty="0">
                <a:latin typeface="Times New Roman" pitchFamily="18" charset="0"/>
                <a:ea typeface="ArialMT"/>
                <a:cs typeface="ArialMT"/>
              </a:rPr>
              <a:t> ринки </a:t>
            </a:r>
            <a:r>
              <a:rPr lang="ru-RU" sz="2600" dirty="0" err="1">
                <a:latin typeface="Times New Roman" pitchFamily="18" charset="0"/>
                <a:ea typeface="ArialMT"/>
                <a:cs typeface="ArialMT"/>
              </a:rPr>
              <a:t>Сербії</a:t>
            </a:r>
            <a:r>
              <a:rPr lang="ru-RU" sz="2600" dirty="0">
                <a:latin typeface="Times New Roman" pitchFamily="18" charset="0"/>
                <a:ea typeface="ArialMT"/>
                <a:cs typeface="ArialMT"/>
              </a:rPr>
              <a:t>, Косово, </a:t>
            </a:r>
            <a:r>
              <a:rPr lang="ru-RU" sz="2600" dirty="0" err="1">
                <a:latin typeface="Times New Roman" pitchFamily="18" charset="0"/>
                <a:ea typeface="ArialMT"/>
                <a:cs typeface="ArialMT"/>
              </a:rPr>
              <a:t>Албанії</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Боснії</a:t>
            </a:r>
            <a:r>
              <a:rPr lang="ru-RU" sz="2600" dirty="0">
                <a:latin typeface="Times New Roman" pitchFamily="18" charset="0"/>
                <a:ea typeface="ArialMT"/>
                <a:cs typeface="ArialMT"/>
              </a:rPr>
              <a:t> та </a:t>
            </a:r>
            <a:r>
              <a:rPr lang="ru-RU" sz="2600" dirty="0" err="1">
                <a:latin typeface="Times New Roman" pitchFamily="18" charset="0"/>
                <a:ea typeface="ArialMT"/>
                <a:cs typeface="ArialMT"/>
              </a:rPr>
              <a:t>Герцеговини</a:t>
            </a:r>
            <a:r>
              <a:rPr lang="ru-RU" sz="2600" dirty="0">
                <a:latin typeface="Times New Roman" pitchFamily="18" charset="0"/>
                <a:ea typeface="ArialMT"/>
                <a:cs typeface="ArialMT"/>
              </a:rPr>
              <a:t>, а </a:t>
            </a:r>
            <a:r>
              <a:rPr lang="ru-RU" sz="2600" dirty="0" err="1">
                <a:latin typeface="Times New Roman" pitchFamily="18" charset="0"/>
                <a:ea typeface="ArialMT"/>
                <a:cs typeface="ArialMT"/>
              </a:rPr>
              <a:t>також</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Італії</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Угорщини</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Росії</a:t>
            </a:r>
            <a:r>
              <a:rPr lang="ru-RU" sz="2600" dirty="0">
                <a:latin typeface="Times New Roman" pitchFamily="18" charset="0"/>
                <a:ea typeface="ArialMT"/>
                <a:cs typeface="ArialMT"/>
              </a:rPr>
              <a:t> </a:t>
            </a:r>
            <a:r>
              <a:rPr lang="ru-RU" sz="2600" dirty="0" err="1">
                <a:latin typeface="Times New Roman" pitchFamily="18" charset="0"/>
                <a:ea typeface="ArialMT"/>
                <a:cs typeface="ArialMT"/>
              </a:rPr>
              <a:t>тощо</a:t>
            </a:r>
            <a:r>
              <a:rPr lang="ru-RU" sz="2600" dirty="0">
                <a:latin typeface="Times New Roman" pitchFamily="18" charset="0"/>
                <a:ea typeface="ArialMT"/>
                <a:cs typeface="ArialMT"/>
              </a:rPr>
              <a:t> [3].</a:t>
            </a:r>
            <a:endParaRPr lang="ru-RU" sz="1900" dirty="0">
              <a:latin typeface="Times New Roman" pitchFamily="18" charset="0"/>
              <a:cs typeface="Times New Roman" pitchFamily="18" charset="0"/>
            </a:endParaRPr>
          </a:p>
        </p:txBody>
      </p:sp>
      <p:pic>
        <p:nvPicPr>
          <p:cNvPr id="23555"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60325" y="0"/>
            <a:ext cx="3079750" cy="1663700"/>
          </a:xfrm>
          <a:prstGeom prst="rect">
            <a:avLst/>
          </a:prstGeom>
          <a:noFill/>
          <a:ln w="9525">
            <a:noFill/>
            <a:miter lim="800000"/>
            <a:headEnd/>
            <a:tailEnd/>
          </a:ln>
        </p:spPr>
      </p:pic>
      <p:pic>
        <p:nvPicPr>
          <p:cNvPr id="23556" name="image2.png"/>
          <p:cNvPicPr>
            <a:picLocks noChangeAspect="1" noChangeArrowheads="1"/>
          </p:cNvPicPr>
          <p:nvPr/>
        </p:nvPicPr>
        <p:blipFill>
          <a:blip r:embed="rId3" cstate="print"/>
          <a:srcRect/>
          <a:stretch>
            <a:fillRect/>
          </a:stretch>
        </p:blipFill>
        <p:spPr bwMode="auto">
          <a:xfrm>
            <a:off x="9436100" y="4763"/>
            <a:ext cx="2609850" cy="1658937"/>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Заголовок 1"/>
          <p:cNvSpPr>
            <a:spLocks noGrp="1"/>
          </p:cNvSpPr>
          <p:nvPr>
            <p:ph type="title"/>
          </p:nvPr>
        </p:nvSpPr>
        <p:spPr>
          <a:xfrm>
            <a:off x="131763" y="0"/>
            <a:ext cx="11222037" cy="2347913"/>
          </a:xfrm>
        </p:spPr>
        <p:txBody>
          <a:bodyPr/>
          <a:lstStyle/>
          <a:p>
            <a:pPr algn="ctr">
              <a:spcBef>
                <a:spcPts val="600"/>
              </a:spcBef>
              <a:spcAft>
                <a:spcPts val="600"/>
              </a:spcAft>
            </a:pPr>
            <a:br>
              <a:rPr lang="en-US" sz="2800" b="1">
                <a:latin typeface="Times New Roman" pitchFamily="18" charset="0"/>
                <a:cs typeface="Times New Roman" pitchFamily="18" charset="0"/>
              </a:rPr>
            </a:br>
            <a:br>
              <a:rPr lang="en-US" sz="2800" b="1">
                <a:latin typeface="Times New Roman" pitchFamily="18" charset="0"/>
                <a:cs typeface="Times New Roman" pitchFamily="18" charset="0"/>
              </a:rPr>
            </a:br>
            <a:br>
              <a:rPr lang="uk-UA" sz="2800" b="1">
                <a:latin typeface="Times New Roman" pitchFamily="18" charset="0"/>
                <a:cs typeface="Times New Roman" pitchFamily="18" charset="0"/>
              </a:rPr>
            </a:br>
            <a:r>
              <a:rPr lang="uk-UA" sz="3600" b="1">
                <a:latin typeface="Times New Roman" pitchFamily="18" charset="0"/>
                <a:cs typeface="Times New Roman" pitchFamily="18" charset="0"/>
              </a:rPr>
              <a:t>Розвиток  туристичного комплексу Болгарії </a:t>
            </a:r>
            <a:endParaRPr lang="ru-RU" sz="3600" b="1">
              <a:latin typeface="Times New Roman" pitchFamily="18" charset="0"/>
              <a:cs typeface="Times New Roman" pitchFamily="18" charset="0"/>
            </a:endParaRPr>
          </a:p>
        </p:txBody>
      </p:sp>
      <p:sp>
        <p:nvSpPr>
          <p:cNvPr id="3" name="Объект 2"/>
          <p:cNvSpPr>
            <a:spLocks noGrp="1"/>
          </p:cNvSpPr>
          <p:nvPr>
            <p:ph idx="1"/>
          </p:nvPr>
        </p:nvSpPr>
        <p:spPr>
          <a:xfrm>
            <a:off x="0" y="2065338"/>
            <a:ext cx="12319000" cy="4645025"/>
          </a:xfrm>
        </p:spPr>
        <p:txBody>
          <a:bodyPr>
            <a:normAutofit/>
          </a:bodyPr>
          <a:lstStyle/>
          <a:p>
            <a:pPr indent="269875" algn="just"/>
            <a:r>
              <a:rPr lang="uk-UA" b="1">
                <a:latin typeface="Times New Roman" pitchFamily="18" charset="0"/>
                <a:cs typeface="Times New Roman" pitchFamily="18" charset="0"/>
              </a:rPr>
              <a:t>. </a:t>
            </a:r>
            <a:r>
              <a:rPr lang="uk-UA" sz="3200">
                <a:latin typeface="Times New Roman" pitchFamily="18" charset="0"/>
                <a:cs typeface="Times New Roman" pitchFamily="18" charset="0"/>
              </a:rPr>
              <a:t>Туризм у Болгарії – це одна з прибуткових галузей, що регулярно поповнює державний бюджет. Так, прямі доходи від туризму в Болгарії у 2017 р. становили 2 млрд євро [4]. За даними Федерального агентства з туризму Болгарії, у 2017 р. цю країну відвідали 6,5 млн іноземних туристів (приріст, порівняно з аналогічним періодом минулого року, склав 7,5 %). Серед них 3,3 млн осіб – це громадяни Європейського Союзу (у цьому сегменті ріст досяг 30 %). Частіше від інших у Болгарію приїжджають туристи з Румунії (613 тис.), Німеччини (562 тис.), Греції (558 тис.), Великобританії (404 тис.), Чехії (149 тис.) і Швеції (116 тис.) [5]. </a:t>
            </a:r>
            <a:endParaRPr lang="ru-RU" sz="3200">
              <a:latin typeface="Times New Roman" pitchFamily="18" charset="0"/>
              <a:cs typeface="Times New Roman" pitchFamily="18" charset="0"/>
            </a:endParaRPr>
          </a:p>
          <a:p>
            <a:pPr indent="269875"/>
            <a:endParaRPr lang="ru-RU" sz="3200"/>
          </a:p>
        </p:txBody>
      </p:sp>
      <p:pic>
        <p:nvPicPr>
          <p:cNvPr id="24579"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823913" y="266700"/>
            <a:ext cx="3079750" cy="1068388"/>
          </a:xfrm>
          <a:prstGeom prst="rect">
            <a:avLst/>
          </a:prstGeom>
          <a:noFill/>
          <a:ln w="9525">
            <a:noFill/>
            <a:miter lim="800000"/>
            <a:headEnd/>
            <a:tailEnd/>
          </a:ln>
        </p:spPr>
      </p:pic>
      <p:pic>
        <p:nvPicPr>
          <p:cNvPr id="24580" name="image2.png"/>
          <p:cNvPicPr>
            <a:picLocks noChangeAspect="1" noChangeArrowheads="1"/>
          </p:cNvPicPr>
          <p:nvPr/>
        </p:nvPicPr>
        <p:blipFill>
          <a:blip r:embed="rId3" cstate="print"/>
          <a:srcRect/>
          <a:stretch>
            <a:fillRect/>
          </a:stretch>
        </p:blipFill>
        <p:spPr bwMode="auto">
          <a:xfrm>
            <a:off x="9147175" y="-30163"/>
            <a:ext cx="2609850" cy="1660526"/>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Заголовок 1"/>
          <p:cNvSpPr>
            <a:spLocks noGrp="1"/>
          </p:cNvSpPr>
          <p:nvPr>
            <p:ph type="title"/>
          </p:nvPr>
        </p:nvSpPr>
        <p:spPr>
          <a:xfrm>
            <a:off x="838200" y="0"/>
            <a:ext cx="10515600" cy="1690688"/>
          </a:xfrm>
        </p:spPr>
        <p:txBody>
          <a:bodyPr/>
          <a:lstStyle/>
          <a:p>
            <a:r>
              <a:rPr lang="en-US"/>
              <a:t>.</a:t>
            </a:r>
            <a:endParaRPr lang="ru-RU"/>
          </a:p>
        </p:txBody>
      </p:sp>
      <p:sp>
        <p:nvSpPr>
          <p:cNvPr id="3" name="Объект 2"/>
          <p:cNvSpPr>
            <a:spLocks noGrp="1"/>
          </p:cNvSpPr>
          <p:nvPr>
            <p:ph idx="1"/>
          </p:nvPr>
        </p:nvSpPr>
        <p:spPr/>
        <p:txBody>
          <a:bodyPr>
            <a:normAutofit/>
          </a:bodyPr>
          <a:lstStyle/>
          <a:p>
            <a:pPr indent="269875" algn="just">
              <a:lnSpc>
                <a:spcPct val="80000"/>
              </a:lnSpc>
            </a:pPr>
            <a:r>
              <a:rPr lang="uk-UA" sz="2600">
                <a:latin typeface="Times New Roman" pitchFamily="18" charset="0"/>
                <a:cs typeface="Times New Roman" pitchFamily="18" charset="0"/>
              </a:rPr>
              <a:t>За офіційною статистикою, у країні нараховується понад 40 тисяч історичних пам’яток, що належать до різних епох, 170 православних монастирів, 38 культурних центрів, понад 300 музеїв і галерей, а також дев’ять об’єктів, уключених до Списку культурної спадщини ЮНЕСКО (сім культурних об’єктів, серед яких три – визнані шедеврами людського генія; два – природні, один із яких є природним феноменом виключної краси та естетичної важливості) [6]. Це становить хорошу базу для розвитку культурно-пізнавального й етнографічного туризму. Болгарія – православна країна з дуже давніми та глибокими національними традиціями. Тут збереглося багато святинь, уклонитися яким приїжджають віряни з усього світу. Величні монастирі, чудові храми й численні каплиці з цікавою історією приваблюють до себе любителів релігійно-паломницького туризму. </a:t>
            </a:r>
            <a:endParaRPr lang="ru-RU" sz="2600">
              <a:latin typeface="Times New Roman" pitchFamily="18" charset="0"/>
              <a:cs typeface="Times New Roman" pitchFamily="18" charset="0"/>
            </a:endParaRPr>
          </a:p>
          <a:p>
            <a:pPr indent="269875">
              <a:lnSpc>
                <a:spcPct val="80000"/>
              </a:lnSpc>
            </a:pPr>
            <a:endParaRPr lang="ru-RU" sz="2600"/>
          </a:p>
        </p:txBody>
      </p:sp>
      <p:pic>
        <p:nvPicPr>
          <p:cNvPr id="25603"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1050925" y="0"/>
            <a:ext cx="3001963" cy="1157288"/>
          </a:xfrm>
          <a:prstGeom prst="rect">
            <a:avLst/>
          </a:prstGeom>
          <a:noFill/>
          <a:ln w="9525">
            <a:noFill/>
            <a:miter lim="800000"/>
            <a:headEnd/>
            <a:tailEnd/>
          </a:ln>
        </p:spPr>
      </p:pic>
      <p:pic>
        <p:nvPicPr>
          <p:cNvPr id="25604" name="image2.png"/>
          <p:cNvPicPr>
            <a:picLocks noChangeAspect="1" noChangeArrowheads="1"/>
          </p:cNvPicPr>
          <p:nvPr/>
        </p:nvPicPr>
        <p:blipFill>
          <a:blip r:embed="rId3" cstate="print"/>
          <a:srcRect/>
          <a:stretch>
            <a:fillRect/>
          </a:stretch>
        </p:blipFill>
        <p:spPr bwMode="auto">
          <a:xfrm>
            <a:off x="9096375" y="0"/>
            <a:ext cx="2609850" cy="1658938"/>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Заголовок 1"/>
          <p:cNvSpPr>
            <a:spLocks noGrp="1"/>
          </p:cNvSpPr>
          <p:nvPr>
            <p:ph type="title"/>
          </p:nvPr>
        </p:nvSpPr>
        <p:spPr/>
        <p:txBody>
          <a:bodyPr/>
          <a:lstStyle/>
          <a:p>
            <a:r>
              <a:rPr lang="en-US"/>
              <a:t>.</a:t>
            </a:r>
            <a:endParaRPr lang="ru-RU"/>
          </a:p>
        </p:txBody>
      </p:sp>
      <p:sp>
        <p:nvSpPr>
          <p:cNvPr id="3" name="Объект 2"/>
          <p:cNvSpPr>
            <a:spLocks noGrp="1"/>
          </p:cNvSpPr>
          <p:nvPr>
            <p:ph idx="1"/>
          </p:nvPr>
        </p:nvSpPr>
        <p:spPr/>
        <p:txBody>
          <a:bodyPr>
            <a:normAutofit lnSpcReduction="10000"/>
          </a:bodyPr>
          <a:lstStyle/>
          <a:p>
            <a:pPr indent="269875" algn="just"/>
            <a:r>
              <a:rPr lang="uk-UA" sz="2600">
                <a:latin typeface="Times New Roman" pitchFamily="18" charset="0"/>
                <a:cs typeface="Times New Roman" pitchFamily="18" charset="0"/>
              </a:rPr>
              <a:t>За офіційними даними, Болгарія на сучасному етапі свого соціально-економічного розвитку є індустріально-аграрною країною з розвинутою сферою послуг. Економіка зростає стабільними темпами (близько 6 % на рік), порівняно низьким є рівень інфляції в країні [7]. За офіційними даними Євростату, у 2017 р. ціни на товари широкого вжитку й туристичні послуги були найнижчими саме в Болгарії, а найвищі – у Данії (рис. 1). До переліку країн із найдешевшим рівнем цін на споживчі та туристичні послуги потрапили також Польща, Румунія й Чехія, а до найдорожчих – Люксембург, Швеція, Ірландія й Фінляндія. Загалом ціни на турпослуги та споживчі товари в Болгарії вдвічі нижчі за середньоєвропейські, а в Данії на 42 % вищі від цього показника [8]. </a:t>
            </a:r>
            <a:endParaRPr lang="ru-RU" sz="2600">
              <a:latin typeface="Times New Roman" pitchFamily="18" charset="0"/>
              <a:cs typeface="Times New Roman" pitchFamily="18" charset="0"/>
            </a:endParaRPr>
          </a:p>
        </p:txBody>
      </p:sp>
      <p:pic>
        <p:nvPicPr>
          <p:cNvPr id="26627"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958850" y="230188"/>
            <a:ext cx="3079750" cy="1030287"/>
          </a:xfrm>
          <a:prstGeom prst="rect">
            <a:avLst/>
          </a:prstGeom>
          <a:noFill/>
          <a:ln w="9525">
            <a:noFill/>
            <a:miter lim="800000"/>
            <a:headEnd/>
            <a:tailEnd/>
          </a:ln>
        </p:spPr>
      </p:pic>
      <p:pic>
        <p:nvPicPr>
          <p:cNvPr id="26628" name="image2.png"/>
          <p:cNvPicPr>
            <a:picLocks noChangeAspect="1" noChangeArrowheads="1"/>
          </p:cNvPicPr>
          <p:nvPr/>
        </p:nvPicPr>
        <p:blipFill>
          <a:blip r:embed="rId3" cstate="print"/>
          <a:srcRect/>
          <a:stretch>
            <a:fillRect/>
          </a:stretch>
        </p:blipFill>
        <p:spPr bwMode="auto">
          <a:xfrm>
            <a:off x="9032875" y="98425"/>
            <a:ext cx="2609850" cy="1658938"/>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8" y="-30163"/>
            <a:ext cx="12044362" cy="2466976"/>
          </a:xfrm>
        </p:spPr>
        <p:txBody>
          <a:bodyPr>
            <a:normAutofit fontScale="90000"/>
          </a:bodyPr>
          <a:lstStyle/>
          <a:p>
            <a:pPr indent="269875" algn="just"/>
            <a:br>
              <a:rPr lang="en-US" sz="2900" b="1">
                <a:latin typeface="Times New Roman" pitchFamily="18" charset="0"/>
                <a:cs typeface="Times New Roman" pitchFamily="18" charset="0"/>
              </a:rPr>
            </a:br>
            <a:br>
              <a:rPr lang="en-US" sz="2900" b="1">
                <a:latin typeface="Times New Roman" pitchFamily="18" charset="0"/>
                <a:cs typeface="Times New Roman" pitchFamily="18" charset="0"/>
              </a:rPr>
            </a:br>
            <a:br>
              <a:rPr lang="en-US" sz="2900" b="1">
                <a:latin typeface="Times New Roman" pitchFamily="18" charset="0"/>
                <a:cs typeface="Times New Roman" pitchFamily="18" charset="0"/>
              </a:rPr>
            </a:br>
            <a:r>
              <a:rPr lang="uk-UA" sz="2900" b="1">
                <a:latin typeface="Times New Roman" pitchFamily="18" charset="0"/>
                <a:cs typeface="Times New Roman" pitchFamily="18" charset="0"/>
              </a:rPr>
              <a:t>Порівняльний рейтинг цін на товари широкого вжитку</a:t>
            </a:r>
            <a:br>
              <a:rPr lang="ru-RU" sz="2900" b="1">
                <a:latin typeface="Times New Roman" pitchFamily="18" charset="0"/>
                <a:cs typeface="Times New Roman" pitchFamily="18" charset="0"/>
              </a:rPr>
            </a:br>
            <a:r>
              <a:rPr lang="uk-UA" sz="2900" b="1">
                <a:latin typeface="Times New Roman" pitchFamily="18" charset="0"/>
                <a:cs typeface="Times New Roman" pitchFamily="18" charset="0"/>
              </a:rPr>
              <a:t>та туристичні послуги в 2017 р. в країнах ЄС [8]</a:t>
            </a:r>
            <a:br>
              <a:rPr lang="ru-RU" sz="2900" b="1">
                <a:latin typeface="Times New Roman" pitchFamily="18" charset="0"/>
                <a:cs typeface="Times New Roman" pitchFamily="18" charset="0"/>
              </a:rPr>
            </a:br>
            <a:endParaRPr lang="ru-RU" sz="2900" b="1"/>
          </a:p>
        </p:txBody>
      </p:sp>
      <p:sp>
        <p:nvSpPr>
          <p:cNvPr id="27650" name="Объект 2"/>
          <p:cNvSpPr>
            <a:spLocks noGrp="1"/>
          </p:cNvSpPr>
          <p:nvPr>
            <p:ph idx="1"/>
          </p:nvPr>
        </p:nvSpPr>
        <p:spPr>
          <a:xfrm>
            <a:off x="263525" y="1960563"/>
            <a:ext cx="14671675" cy="6581775"/>
          </a:xfrm>
        </p:spPr>
        <p:txBody>
          <a:bodyPr/>
          <a:lstStyle/>
          <a:p>
            <a:r>
              <a:rPr lang="en-US"/>
              <a:t>.</a:t>
            </a:r>
            <a:endParaRPr lang="ru-RU"/>
          </a:p>
        </p:txBody>
      </p:sp>
      <p:pic>
        <p:nvPicPr>
          <p:cNvPr id="27651" name="Picture 2" descr="Скриншот: ec.europa.eu"/>
          <p:cNvPicPr>
            <a:picLocks noChangeAspect="1" noChangeArrowheads="1"/>
          </p:cNvPicPr>
          <p:nvPr/>
        </p:nvPicPr>
        <p:blipFill>
          <a:blip r:embed="rId2" cstate="print"/>
          <a:srcRect/>
          <a:stretch>
            <a:fillRect/>
          </a:stretch>
        </p:blipFill>
        <p:spPr bwMode="auto">
          <a:xfrm>
            <a:off x="0" y="2371725"/>
            <a:ext cx="12192000" cy="4727575"/>
          </a:xfrm>
          <a:prstGeom prst="rect">
            <a:avLst/>
          </a:prstGeom>
          <a:noFill/>
          <a:ln w="9525">
            <a:noFill/>
            <a:miter lim="800000"/>
            <a:headEnd/>
            <a:tailEnd/>
          </a:ln>
        </p:spPr>
      </p:pic>
      <p:pic>
        <p:nvPicPr>
          <p:cNvPr id="27652" name="image1.png" descr="ÐÐ°ÑÑÐ¸Ð½ÐºÐ¸ Ð¿Ð¾ Ð·Ð°Ð¿ÑÐ¾ÑÑ erasmus+ logo transparent"/>
          <p:cNvPicPr>
            <a:picLocks noChangeAspect="1" noChangeArrowheads="1"/>
          </p:cNvPicPr>
          <p:nvPr/>
        </p:nvPicPr>
        <p:blipFill>
          <a:blip r:embed="rId3" cstate="print"/>
          <a:srcRect/>
          <a:stretch>
            <a:fillRect/>
          </a:stretch>
        </p:blipFill>
        <p:spPr bwMode="auto">
          <a:xfrm>
            <a:off x="263525" y="182563"/>
            <a:ext cx="3081338" cy="1020762"/>
          </a:xfrm>
          <a:prstGeom prst="rect">
            <a:avLst/>
          </a:prstGeom>
          <a:noFill/>
          <a:ln w="9525">
            <a:noFill/>
            <a:miter lim="800000"/>
            <a:headEnd/>
            <a:tailEnd/>
          </a:ln>
        </p:spPr>
      </p:pic>
      <p:pic>
        <p:nvPicPr>
          <p:cNvPr id="27653" name="image2.png"/>
          <p:cNvPicPr>
            <a:picLocks noChangeAspect="1" noChangeArrowheads="1"/>
          </p:cNvPicPr>
          <p:nvPr/>
        </p:nvPicPr>
        <p:blipFill>
          <a:blip r:embed="rId4" cstate="print"/>
          <a:srcRect/>
          <a:stretch>
            <a:fillRect/>
          </a:stretch>
        </p:blipFill>
        <p:spPr bwMode="auto">
          <a:xfrm>
            <a:off x="8855075" y="152400"/>
            <a:ext cx="2609850" cy="1223963"/>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Заголовок 1"/>
          <p:cNvSpPr>
            <a:spLocks noGrp="1"/>
          </p:cNvSpPr>
          <p:nvPr>
            <p:ph type="title"/>
          </p:nvPr>
        </p:nvSpPr>
        <p:spPr>
          <a:xfrm>
            <a:off x="96838" y="0"/>
            <a:ext cx="11256962" cy="1690688"/>
          </a:xfrm>
        </p:spPr>
        <p:txBody>
          <a:bodyPr/>
          <a:lstStyle/>
          <a:p>
            <a:r>
              <a:rPr lang="en-US"/>
              <a:t>.</a:t>
            </a:r>
            <a:endParaRPr lang="ru-RU"/>
          </a:p>
        </p:txBody>
      </p:sp>
      <p:sp>
        <p:nvSpPr>
          <p:cNvPr id="3" name="Объект 2"/>
          <p:cNvSpPr>
            <a:spLocks noGrp="1"/>
          </p:cNvSpPr>
          <p:nvPr>
            <p:ph idx="1"/>
          </p:nvPr>
        </p:nvSpPr>
        <p:spPr/>
        <p:txBody>
          <a:bodyPr>
            <a:normAutofit/>
          </a:bodyPr>
          <a:lstStyle/>
          <a:p>
            <a:pPr indent="269875" algn="just">
              <a:lnSpc>
                <a:spcPct val="75000"/>
              </a:lnSpc>
            </a:pPr>
            <a:r>
              <a:rPr lang="uk-UA" sz="2400">
                <a:latin typeface="Times New Roman" pitchFamily="18" charset="0"/>
                <a:cs typeface="Times New Roman" pitchFamily="18" charset="0"/>
              </a:rPr>
              <a:t>В останні роки в болгарську готельну індустрію почали вкладати інвестиції такі визнані міжнародні готельні гіганти, як «Hilton», «Kempinski і Radisson», «Sheraton» та ін. [9]. Болгарія вже не перший рік пропонує своїм туристам у готелях й апартаментах послугу «все включено». За оцінками експертів, сучасний рівень обслуговування в готелях Болгарії не поступається готелям Туреччини і Єгипту [10]. Важливо, що послуга «все включено» є лише в готелях категорії 4–5 зірок, у 2–3-зіркових – напівпансіон, або ж без харчування в готелі. Ціни на продукти харчування в країні порівняно невисокі, тому замовити обід можна в численних кафе, ресторанах, тавернах, у яких подають як національні, так і страви європейської та азійської кухні [8]. Багато туристів у приморських містах Болгарії користуються послугами закладів громадського харчування, у які можна принести свої продукти для приготування їжі з них. Наприклад, зі спійманої або придбаної на ринку риби, можна замовити страву в місцевому ресторані. </a:t>
            </a:r>
            <a:endParaRPr lang="ru-RU" sz="2400">
              <a:latin typeface="Times New Roman" pitchFamily="18" charset="0"/>
              <a:cs typeface="Times New Roman" pitchFamily="18" charset="0"/>
            </a:endParaRPr>
          </a:p>
          <a:p>
            <a:pPr indent="269875">
              <a:lnSpc>
                <a:spcPct val="70000"/>
              </a:lnSpc>
            </a:pPr>
            <a:endParaRPr lang="ru-RU" sz="2400"/>
          </a:p>
        </p:txBody>
      </p:sp>
      <p:pic>
        <p:nvPicPr>
          <p:cNvPr id="28675"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838200" y="509588"/>
            <a:ext cx="3079750" cy="666750"/>
          </a:xfrm>
          <a:prstGeom prst="rect">
            <a:avLst/>
          </a:prstGeom>
          <a:noFill/>
          <a:ln w="9525">
            <a:noFill/>
            <a:miter lim="800000"/>
            <a:headEnd/>
            <a:tailEnd/>
          </a:ln>
        </p:spPr>
      </p:pic>
      <p:pic>
        <p:nvPicPr>
          <p:cNvPr id="28676" name="image2.png"/>
          <p:cNvPicPr>
            <a:picLocks noChangeAspect="1" noChangeArrowheads="1"/>
          </p:cNvPicPr>
          <p:nvPr/>
        </p:nvPicPr>
        <p:blipFill>
          <a:blip r:embed="rId3" cstate="print"/>
          <a:srcRect/>
          <a:stretch>
            <a:fillRect/>
          </a:stretch>
        </p:blipFill>
        <p:spPr bwMode="auto">
          <a:xfrm>
            <a:off x="8867775" y="166688"/>
            <a:ext cx="2609850" cy="1658937"/>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Заголовок 1"/>
          <p:cNvSpPr>
            <a:spLocks noGrp="1"/>
          </p:cNvSpPr>
          <p:nvPr>
            <p:ph type="title"/>
          </p:nvPr>
        </p:nvSpPr>
        <p:spPr>
          <a:xfrm>
            <a:off x="0" y="84138"/>
            <a:ext cx="12192000" cy="1606550"/>
          </a:xfrm>
        </p:spPr>
        <p:txBody>
          <a:bodyPr/>
          <a:lstStyle/>
          <a:p>
            <a:r>
              <a:rPr lang="en-US"/>
              <a:t>.</a:t>
            </a:r>
            <a:endParaRPr lang="ru-RU"/>
          </a:p>
        </p:txBody>
      </p:sp>
      <p:sp>
        <p:nvSpPr>
          <p:cNvPr id="3" name="Объект 2"/>
          <p:cNvSpPr>
            <a:spLocks noGrp="1"/>
          </p:cNvSpPr>
          <p:nvPr>
            <p:ph idx="1"/>
          </p:nvPr>
        </p:nvSpPr>
        <p:spPr/>
        <p:txBody>
          <a:bodyPr>
            <a:normAutofit/>
          </a:bodyPr>
          <a:lstStyle/>
          <a:p>
            <a:pPr indent="269875" algn="just">
              <a:lnSpc>
                <a:spcPct val="77000"/>
              </a:lnSpc>
            </a:pPr>
            <a:r>
              <a:rPr lang="uk-UA" sz="2400">
                <a:latin typeface="Times New Roman" pitchFamily="18" charset="0"/>
                <a:cs typeface="Times New Roman" pitchFamily="18" charset="0"/>
              </a:rPr>
              <a:t>Болгарія була й залишається лідером пляжно-рекреаційного туризму в країнах Центрально-Східної Європи. Адже на її Чорноморському узбережжі сприятлива й жарка погода в літній сезон. Окрім того, зручні піщані пляжі із порівняно неглибокими прибережними територіями, теплою морською водою, прохолодними парками, оновленими та сучасними готелями й гарним рівнем обслуговуванням приваблюють сюди щорічно тисячі відпочивальників не лише із сусідніх країн, держав колишнього соціалістичного табору, але й іноземних туристів зі Скандинавії та інших Північних країн Європи й світу. Тому саме на літо припадає пік приїзду іноземних туристів і максимум надання різноманітних туристичних послуг. Тут розміщені такі відомі курортні центри, як «Золоті піски», «Сонячний берег», «Ахтопол», «Варна», «Балик», «Бургас», «Бяла», «Дюни», «Камчия», «Китен», «Кранево», «Несебир», «Обзор», «Поморіе», «Приморско», «Русалка», «Св. Влас», «Св. Константан і Єлена», «Созопол», «Чайка» тощо. </a:t>
            </a:r>
            <a:endParaRPr lang="ru-RU" sz="2400">
              <a:latin typeface="Times New Roman" pitchFamily="18" charset="0"/>
              <a:cs typeface="Times New Roman" pitchFamily="18" charset="0"/>
            </a:endParaRPr>
          </a:p>
          <a:p>
            <a:pPr indent="269875">
              <a:lnSpc>
                <a:spcPct val="70000"/>
              </a:lnSpc>
            </a:pPr>
            <a:endParaRPr lang="ru-RU" sz="2400"/>
          </a:p>
        </p:txBody>
      </p:sp>
      <p:pic>
        <p:nvPicPr>
          <p:cNvPr id="29699"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428625" y="220663"/>
            <a:ext cx="3081338" cy="1258887"/>
          </a:xfrm>
          <a:prstGeom prst="rect">
            <a:avLst/>
          </a:prstGeom>
          <a:noFill/>
          <a:ln w="9525">
            <a:noFill/>
            <a:miter lim="800000"/>
            <a:headEnd/>
            <a:tailEnd/>
          </a:ln>
        </p:spPr>
      </p:pic>
      <p:pic>
        <p:nvPicPr>
          <p:cNvPr id="29700" name="image2.png"/>
          <p:cNvPicPr>
            <a:picLocks noChangeAspect="1" noChangeArrowheads="1"/>
          </p:cNvPicPr>
          <p:nvPr/>
        </p:nvPicPr>
        <p:blipFill>
          <a:blip r:embed="rId3" cstate="print"/>
          <a:srcRect/>
          <a:stretch>
            <a:fillRect/>
          </a:stretch>
        </p:blipFill>
        <p:spPr bwMode="auto">
          <a:xfrm>
            <a:off x="8867775" y="166688"/>
            <a:ext cx="2968625" cy="1658937"/>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Заголовок 1"/>
          <p:cNvSpPr>
            <a:spLocks noGrp="1"/>
          </p:cNvSpPr>
          <p:nvPr>
            <p:ph type="title"/>
          </p:nvPr>
        </p:nvSpPr>
        <p:spPr>
          <a:xfrm>
            <a:off x="0" y="0"/>
            <a:ext cx="11353800" cy="1690688"/>
          </a:xfrm>
        </p:spPr>
        <p:txBody>
          <a:bodyPr/>
          <a:lstStyle/>
          <a:p>
            <a:r>
              <a:rPr lang="en-US"/>
              <a:t>.</a:t>
            </a:r>
            <a:endParaRPr lang="ru-RU"/>
          </a:p>
        </p:txBody>
      </p:sp>
      <p:sp>
        <p:nvSpPr>
          <p:cNvPr id="3" name="Объект 2"/>
          <p:cNvSpPr>
            <a:spLocks noGrp="1"/>
          </p:cNvSpPr>
          <p:nvPr>
            <p:ph idx="1"/>
          </p:nvPr>
        </p:nvSpPr>
        <p:spPr/>
        <p:txBody>
          <a:bodyPr>
            <a:normAutofit/>
          </a:bodyPr>
          <a:lstStyle/>
          <a:p>
            <a:pPr indent="269875" algn="just">
              <a:lnSpc>
                <a:spcPct val="77000"/>
              </a:lnSpc>
            </a:pPr>
            <a:r>
              <a:rPr lang="uk-UA" sz="2400">
                <a:latin typeface="Times New Roman" pitchFamily="18" charset="0"/>
                <a:cs typeface="Times New Roman" pitchFamily="18" charset="0"/>
              </a:rPr>
              <a:t>Болгарія, конкуруючи в цьому напрямі з іншими країнами Європи й світу, поступово розвиває суміжні туристично-відпочинкові види діяльності, такі як, наприклад, дайвінг, серфінг, водні лижі, підводна археологія та відеозйомка тощо. У портах Болгарії (Бургасу, Балчика, Варни, Несебиру, Свети-Уласа й ін.) в оренду та напрокат здають яхти із супроводом капітана, обслуговуючого персоналу або без них. Нині на Чорноморському узбережжі функціонують модернізовані потужні курортні комплекси – «Золоті Піски», «Сонячний Берег», «Албена», «Сонячний День», «Рів’єра», «Камбію», «Русалка», «Елініте», «Дюни», які відповідають усім вимогам сучасного туризму. Вони популярні серед іноземних туристів, оскільки віддалені від великих загазованих міст і розміщені порівняно недалеко до культурно-історичних та інших популярних туристських об’єктів. Це дає можливість туристичному бізнесу країни поєднувати різні види туристського обслуговування й приваблювати численних іноземних відпочивальників. </a:t>
            </a:r>
            <a:endParaRPr lang="ru-RU" sz="2400">
              <a:latin typeface="Times New Roman" pitchFamily="18" charset="0"/>
              <a:cs typeface="Times New Roman" pitchFamily="18" charset="0"/>
            </a:endParaRPr>
          </a:p>
          <a:p>
            <a:pPr indent="269875">
              <a:lnSpc>
                <a:spcPct val="70000"/>
              </a:lnSpc>
            </a:pPr>
            <a:endParaRPr lang="ru-RU" sz="2400"/>
          </a:p>
        </p:txBody>
      </p:sp>
      <p:pic>
        <p:nvPicPr>
          <p:cNvPr id="30723"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441325" y="0"/>
            <a:ext cx="3079750" cy="1825625"/>
          </a:xfrm>
          <a:prstGeom prst="rect">
            <a:avLst/>
          </a:prstGeom>
          <a:noFill/>
          <a:ln w="9525">
            <a:noFill/>
            <a:miter lim="800000"/>
            <a:headEnd/>
            <a:tailEnd/>
          </a:ln>
        </p:spPr>
      </p:pic>
      <p:pic>
        <p:nvPicPr>
          <p:cNvPr id="30724" name="image2.png"/>
          <p:cNvPicPr>
            <a:picLocks noChangeAspect="1" noChangeArrowheads="1"/>
          </p:cNvPicPr>
          <p:nvPr/>
        </p:nvPicPr>
        <p:blipFill>
          <a:blip r:embed="rId3" cstate="print"/>
          <a:srcRect/>
          <a:stretch>
            <a:fillRect/>
          </a:stretch>
        </p:blipFill>
        <p:spPr bwMode="auto">
          <a:xfrm>
            <a:off x="9185275" y="82550"/>
            <a:ext cx="2609850" cy="1660525"/>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Заголовок 1"/>
          <p:cNvSpPr>
            <a:spLocks noGrp="1"/>
          </p:cNvSpPr>
          <p:nvPr>
            <p:ph type="title"/>
          </p:nvPr>
        </p:nvSpPr>
        <p:spPr>
          <a:xfrm>
            <a:off x="96838" y="0"/>
            <a:ext cx="11995150" cy="1690688"/>
          </a:xfrm>
        </p:spPr>
        <p:txBody>
          <a:bodyPr/>
          <a:lstStyle/>
          <a:p>
            <a:r>
              <a:rPr lang="en-US"/>
              <a:t>.</a:t>
            </a:r>
            <a:endParaRPr lang="ru-RU"/>
          </a:p>
        </p:txBody>
      </p:sp>
      <p:sp>
        <p:nvSpPr>
          <p:cNvPr id="3" name="Объект 2"/>
          <p:cNvSpPr>
            <a:spLocks noGrp="1"/>
          </p:cNvSpPr>
          <p:nvPr>
            <p:ph idx="1"/>
          </p:nvPr>
        </p:nvSpPr>
        <p:spPr>
          <a:xfrm>
            <a:off x="0" y="1825625"/>
            <a:ext cx="12192000" cy="4351338"/>
          </a:xfrm>
        </p:spPr>
        <p:txBody>
          <a:bodyPr>
            <a:noAutofit/>
          </a:bodyPr>
          <a:lstStyle/>
          <a:p>
            <a:pPr marL="0" indent="457200" algn="just">
              <a:lnSpc>
                <a:spcPct val="100000"/>
              </a:lnSpc>
              <a:spcBef>
                <a:spcPct val="0"/>
              </a:spcBef>
            </a:pPr>
            <a:r>
              <a:rPr lang="uk-UA" sz="2000">
                <a:latin typeface="Times New Roman" pitchFamily="18" charset="0"/>
                <a:cs typeface="Times New Roman" pitchFamily="18" charset="0"/>
              </a:rPr>
              <a:t>У Болгарії продовжують розвивати відомі ще з радянських часів бальнеологічні курорти, на яких широко використовують мінеральні води та грязі, а також вплив гірського повітря в поєднанні з лікувально-оздоровчими й екзотичними spa-процедурами. Серед найвідоміших бальнеологічних курортів слід назвати «Априлци», «Баско» (Пирін), «Борове» (Рила), «Вітоша», «Габрово», «Пампорово» (Родопи), «Тетевен», «Троян», «Трявна», «Юндола» (Родопи) та інші. Перевагою болгарських курортів є гармонійне поєднання краси природи з антропогенними чинниками й туристичною інфраструктурою та притаманною для болгарського етносу гостинністю, що створює сприятливу атмосферу відпочинку й домашнього затишку. </a:t>
            </a:r>
            <a:endParaRPr lang="ru-RU" sz="2000">
              <a:latin typeface="Times New Roman" pitchFamily="18" charset="0"/>
              <a:cs typeface="Times New Roman" pitchFamily="18" charset="0"/>
            </a:endParaRPr>
          </a:p>
          <a:p>
            <a:pPr marL="0" indent="457200" algn="just">
              <a:lnSpc>
                <a:spcPct val="100000"/>
              </a:lnSpc>
              <a:spcBef>
                <a:spcPct val="0"/>
              </a:spcBef>
            </a:pPr>
            <a:r>
              <a:rPr lang="ru-RU" sz="2000">
                <a:latin typeface="Times New Roman" pitchFamily="18" charset="0"/>
                <a:cs typeface="Times New Roman" pitchFamily="18" charset="0"/>
              </a:rPr>
              <a:t>Значний бальнеологічний туристичний інтерес становлять мінеральні джерела, які рівномірно розміщені по всій території країни. Багато мінеральних курортів відомі ще здавна – із римських і візантійських часів, коли сюди приїжджали знать та вельможі для оздоровлення свого організму, й будували тут перші лікувально-оздоровчі об’єкти – лазні, бювети тощо. Біля них з’являлися туристичні поселення, які дійшли до наших днів, – це відомі бальнеологічні курорти Болгарії: «Кюстенділ», «Нареченскі-лазні», «Писаря», «Санданські», «Сапарева-лазні» тощо. Останній із них уважається найгарячішим лікувальним джерелом на планеті (температура в них коливається від +10 до +102° С), а курорт «Нареченскі-лазні» за вмістом лікувального радону й показниками радіоактивності входить до десяти найбільш відомих у світі [11]. Болгарські мінеральні води є слабомінералізованими й потребують довготривалого вживання й мають значний цілющий ефект.</a:t>
            </a:r>
            <a:endParaRPr lang="ru-RU" sz="2000"/>
          </a:p>
        </p:txBody>
      </p:sp>
      <p:pic>
        <p:nvPicPr>
          <p:cNvPr id="31747"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657225" y="0"/>
            <a:ext cx="3081338" cy="1019175"/>
          </a:xfrm>
          <a:prstGeom prst="rect">
            <a:avLst/>
          </a:prstGeom>
          <a:noFill/>
          <a:ln w="9525">
            <a:noFill/>
            <a:miter lim="800000"/>
            <a:headEnd/>
            <a:tailEnd/>
          </a:ln>
        </p:spPr>
      </p:pic>
      <p:pic>
        <p:nvPicPr>
          <p:cNvPr id="31748" name="image2.png"/>
          <p:cNvPicPr>
            <a:picLocks noChangeAspect="1" noChangeArrowheads="1"/>
          </p:cNvPicPr>
          <p:nvPr/>
        </p:nvPicPr>
        <p:blipFill>
          <a:blip r:embed="rId3" cstate="print"/>
          <a:srcRect/>
          <a:stretch>
            <a:fillRect/>
          </a:stretch>
        </p:blipFill>
        <p:spPr bwMode="auto">
          <a:xfrm>
            <a:off x="8743950" y="98425"/>
            <a:ext cx="2609850" cy="1660525"/>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Заголовок 1"/>
          <p:cNvSpPr>
            <a:spLocks noGrp="1"/>
          </p:cNvSpPr>
          <p:nvPr>
            <p:ph type="title"/>
          </p:nvPr>
        </p:nvSpPr>
        <p:spPr>
          <a:xfrm>
            <a:off x="0" y="0"/>
            <a:ext cx="12192000" cy="1690688"/>
          </a:xfrm>
        </p:spPr>
        <p:txBody>
          <a:bodyPr/>
          <a:lstStyle/>
          <a:p>
            <a:r>
              <a:rPr lang="en-US"/>
              <a:t>.</a:t>
            </a:r>
            <a:endParaRPr lang="ru-RU"/>
          </a:p>
        </p:txBody>
      </p:sp>
      <p:sp>
        <p:nvSpPr>
          <p:cNvPr id="3" name="Объект 2"/>
          <p:cNvSpPr>
            <a:spLocks noGrp="1"/>
          </p:cNvSpPr>
          <p:nvPr>
            <p:ph idx="1"/>
          </p:nvPr>
        </p:nvSpPr>
        <p:spPr/>
        <p:txBody>
          <a:bodyPr>
            <a:normAutofit/>
          </a:bodyPr>
          <a:lstStyle/>
          <a:p>
            <a:pPr indent="269875" algn="just">
              <a:lnSpc>
                <a:spcPct val="70000"/>
              </a:lnSpc>
            </a:pPr>
            <a:r>
              <a:rPr lang="uk-UA" sz="2400">
                <a:latin typeface="Times New Roman" pitchFamily="18" charset="0"/>
                <a:cs typeface="Times New Roman" pitchFamily="18" charset="0"/>
              </a:rPr>
              <a:t>Слабкою є державна кадрова політика у сфері туристичного бізнесу, яка не враховує динамічних потреб сьогодення, а саме: наявності обслуговуючого персоналу зі знанням англійської мови й надання високоякісних послуг. Міністерства праці та освіти Болгарії вважають, що підготовлені для туристичної діяльності в країні кадри, у несезонний період – для пляжно-рекреаційного (не літні місяці), для гірськолижного (навпаки – у літні місяці) – залишаться без роботи. Тому, на нашу думку, керівництву держави потрібно розробити нову стратегію підготовки туристичних кадрів та  програму комплексного розвитку туризму в країні. Вона повинна бути спрямована на те, щоб іноземний туризм був прибутковий цілорічно, урахувавши при цьому можливість стимулювання тих туристичних галузей, які можуть приносити прибуток у міжсезоння – восени й навесні. До таких належить діловий туризм, який набирає інтенсивного розвитку в державі, а також подієвий та етнографічний (основні етнічні фестивалі в країні проводять восени й навесні), а також сільський, гастрономічний (винний, кулінарний та інші його різновиди) і релігійно-паломницький. </a:t>
            </a:r>
            <a:endParaRPr lang="ru-RU" sz="2400">
              <a:latin typeface="Times New Roman" pitchFamily="18" charset="0"/>
              <a:cs typeface="Times New Roman" pitchFamily="18" charset="0"/>
            </a:endParaRPr>
          </a:p>
          <a:p>
            <a:pPr indent="269875">
              <a:lnSpc>
                <a:spcPct val="70000"/>
              </a:lnSpc>
            </a:pPr>
            <a:endParaRPr lang="ru-RU" sz="2400"/>
          </a:p>
        </p:txBody>
      </p:sp>
      <p:pic>
        <p:nvPicPr>
          <p:cNvPr id="32771"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488950" y="315913"/>
            <a:ext cx="3081338" cy="666750"/>
          </a:xfrm>
          <a:prstGeom prst="rect">
            <a:avLst/>
          </a:prstGeom>
          <a:noFill/>
          <a:ln w="9525">
            <a:noFill/>
            <a:miter lim="800000"/>
            <a:headEnd/>
            <a:tailEnd/>
          </a:ln>
        </p:spPr>
      </p:pic>
      <p:pic>
        <p:nvPicPr>
          <p:cNvPr id="32772" name="image2.png"/>
          <p:cNvPicPr>
            <a:picLocks noChangeAspect="1" noChangeArrowheads="1"/>
          </p:cNvPicPr>
          <p:nvPr/>
        </p:nvPicPr>
        <p:blipFill>
          <a:blip r:embed="rId3" cstate="print"/>
          <a:srcRect/>
          <a:stretch>
            <a:fillRect/>
          </a:stretch>
        </p:blipFill>
        <p:spPr bwMode="auto">
          <a:xfrm>
            <a:off x="8743950" y="31750"/>
            <a:ext cx="2609850" cy="1658938"/>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625" y="-204788"/>
            <a:ext cx="11938000" cy="642938"/>
          </a:xfrm>
        </p:spPr>
        <p:txBody>
          <a:bodyPr>
            <a:normAutofit fontScale="90000"/>
          </a:bodyPr>
          <a:lstStyle/>
          <a:p>
            <a:pPr algn="ctr">
              <a:lnSpc>
                <a:spcPct val="115000"/>
              </a:lnSpc>
            </a:pPr>
            <a:br>
              <a:rPr lang="uk-UA" sz="4000" b="1">
                <a:solidFill>
                  <a:srgbClr val="333333"/>
                </a:solidFill>
                <a:latin typeface="Times New Roman" pitchFamily="18" charset="0"/>
                <a:cs typeface="Times New Roman" pitchFamily="18" charset="0"/>
              </a:rPr>
            </a:br>
            <a:r>
              <a:rPr lang="uk-UA" sz="2800" b="1">
                <a:solidFill>
                  <a:srgbClr val="333333"/>
                </a:solidFill>
                <a:latin typeface="Times New Roman" pitchFamily="18" charset="0"/>
                <a:cs typeface="Times New Roman" pitchFamily="18" charset="0"/>
              </a:rPr>
              <a:t>Економічна система побудови туристичного кластера</a:t>
            </a:r>
            <a:br>
              <a:rPr lang="ru-RU" sz="4900">
                <a:latin typeface="Calibri" pitchFamily="34" charset="0"/>
                <a:ea typeface="Calibri" pitchFamily="34" charset="0"/>
                <a:cs typeface="Times New Roman" pitchFamily="18" charset="0"/>
              </a:rPr>
            </a:br>
            <a:endParaRPr lang="ru-RU" sz="4000"/>
          </a:p>
        </p:txBody>
      </p:sp>
      <p:sp>
        <p:nvSpPr>
          <p:cNvPr id="15362" name="Объект 2"/>
          <p:cNvSpPr>
            <a:spLocks noGrp="1"/>
          </p:cNvSpPr>
          <p:nvPr>
            <p:ph idx="1"/>
          </p:nvPr>
        </p:nvSpPr>
        <p:spPr>
          <a:xfrm>
            <a:off x="838200" y="449263"/>
            <a:ext cx="10515600" cy="5727700"/>
          </a:xfrm>
        </p:spPr>
        <p:txBody>
          <a:bodyPr/>
          <a:lstStyle/>
          <a:p>
            <a:r>
              <a:rPr lang="uk-UA"/>
              <a:t>.</a:t>
            </a:r>
            <a:endParaRPr lang="ru-RU"/>
          </a:p>
        </p:txBody>
      </p:sp>
      <p:sp>
        <p:nvSpPr>
          <p:cNvPr id="4" name="Овал 3"/>
          <p:cNvSpPr/>
          <p:nvPr/>
        </p:nvSpPr>
        <p:spPr>
          <a:xfrm>
            <a:off x="2557463" y="4760913"/>
            <a:ext cx="7331075" cy="15128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Туристично- рекреаційні ресурси</a:t>
            </a:r>
            <a:endParaRPr lang="ru-RU" dirty="0"/>
          </a:p>
        </p:txBody>
      </p:sp>
      <p:sp>
        <p:nvSpPr>
          <p:cNvPr id="5" name="Овал 4"/>
          <p:cNvSpPr/>
          <p:nvPr/>
        </p:nvSpPr>
        <p:spPr>
          <a:xfrm>
            <a:off x="677863" y="546100"/>
            <a:ext cx="10066337" cy="1511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Фактори розвитку регіону: природно- кліматичні, </a:t>
            </a:r>
            <a:r>
              <a:rPr lang="uk-UA" dirty="0" err="1"/>
              <a:t>каультурно</a:t>
            </a:r>
            <a:r>
              <a:rPr lang="uk-UA" dirty="0"/>
              <a:t>- історичні, соціально- економічні, політико- правові </a:t>
            </a:r>
            <a:endParaRPr lang="ru-RU" dirty="0"/>
          </a:p>
        </p:txBody>
      </p:sp>
      <p:sp>
        <p:nvSpPr>
          <p:cNvPr id="6" name="Овал 5"/>
          <p:cNvSpPr/>
          <p:nvPr/>
        </p:nvSpPr>
        <p:spPr>
          <a:xfrm>
            <a:off x="1557338" y="1651000"/>
            <a:ext cx="8755062" cy="16938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Сфери, які обслуговують туристичну діяльність, ринкова інфраструктура, державні органи, органи місцевого самоуправління, наукові та проектні установи  </a:t>
            </a:r>
            <a:endParaRPr lang="ru-RU" dirty="0"/>
          </a:p>
        </p:txBody>
      </p:sp>
      <p:sp>
        <p:nvSpPr>
          <p:cNvPr id="7" name="Овал 6"/>
          <p:cNvSpPr/>
          <p:nvPr/>
        </p:nvSpPr>
        <p:spPr>
          <a:xfrm>
            <a:off x="2201863" y="3186113"/>
            <a:ext cx="7762875" cy="17748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Економічні </a:t>
            </a:r>
            <a:r>
              <a:rPr lang="uk-UA" dirty="0" err="1"/>
              <a:t>суб̕єкти</a:t>
            </a:r>
            <a:r>
              <a:rPr lang="uk-UA" dirty="0"/>
              <a:t> туристично- рекреаційного комплексу ̕</a:t>
            </a:r>
            <a:endParaRPr lang="ru-RU" dirty="0"/>
          </a:p>
        </p:txBody>
      </p:sp>
      <p:pic>
        <p:nvPicPr>
          <p:cNvPr id="15367"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9113838" y="336550"/>
            <a:ext cx="3081337" cy="666750"/>
          </a:xfrm>
          <a:prstGeom prst="rect">
            <a:avLst/>
          </a:prstGeom>
          <a:noFill/>
          <a:ln w="9525">
            <a:noFill/>
            <a:miter lim="800000"/>
            <a:headEnd/>
            <a:tailEnd/>
          </a:ln>
        </p:spPr>
      </p:pic>
      <p:pic>
        <p:nvPicPr>
          <p:cNvPr id="15368" name="image2.png"/>
          <p:cNvPicPr>
            <a:picLocks noChangeAspect="1" noChangeArrowheads="1"/>
          </p:cNvPicPr>
          <p:nvPr/>
        </p:nvPicPr>
        <p:blipFill>
          <a:blip r:embed="rId3" cstate="print"/>
          <a:srcRect/>
          <a:stretch>
            <a:fillRect/>
          </a:stretch>
        </p:blipFill>
        <p:spPr bwMode="auto">
          <a:xfrm>
            <a:off x="-47625" y="-61913"/>
            <a:ext cx="2609850" cy="1658938"/>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022138" cy="2586038"/>
          </a:xfrm>
        </p:spPr>
        <p:txBody>
          <a:bodyPr>
            <a:normAutofit fontScale="90000"/>
          </a:bodyPr>
          <a:lstStyle/>
          <a:p>
            <a:pPr marL="228600" indent="449263" algn="ctr">
              <a:lnSpc>
                <a:spcPct val="115000"/>
              </a:lnSpc>
              <a:spcBef>
                <a:spcPts val="1000"/>
              </a:spcBef>
            </a:pPr>
            <a:br>
              <a:rPr lang="uk-UA" sz="2500" b="1">
                <a:solidFill>
                  <a:srgbClr val="333333"/>
                </a:solidFill>
                <a:latin typeface="Times New Roman" pitchFamily="18" charset="0"/>
                <a:cs typeface="Times New Roman" pitchFamily="18" charset="0"/>
              </a:rPr>
            </a:br>
            <a:br>
              <a:rPr lang="en-US" sz="2500" b="1">
                <a:solidFill>
                  <a:srgbClr val="333333"/>
                </a:solidFill>
                <a:latin typeface="Times New Roman" pitchFamily="18" charset="0"/>
                <a:cs typeface="Times New Roman" pitchFamily="18" charset="0"/>
              </a:rPr>
            </a:br>
            <a:br>
              <a:rPr lang="en-US" sz="2500" b="1">
                <a:solidFill>
                  <a:srgbClr val="333333"/>
                </a:solidFill>
                <a:latin typeface="Times New Roman" pitchFamily="18" charset="0"/>
                <a:cs typeface="Times New Roman" pitchFamily="18" charset="0"/>
              </a:rPr>
            </a:br>
            <a:br>
              <a:rPr lang="en-US" sz="2500" b="1">
                <a:solidFill>
                  <a:srgbClr val="333333"/>
                </a:solidFill>
                <a:latin typeface="Times New Roman" pitchFamily="18" charset="0"/>
                <a:cs typeface="Times New Roman" pitchFamily="18" charset="0"/>
              </a:rPr>
            </a:br>
            <a:r>
              <a:rPr lang="uk-UA" sz="2500" b="1">
                <a:solidFill>
                  <a:srgbClr val="333333"/>
                </a:solidFill>
                <a:latin typeface="Times New Roman" pitchFamily="18" charset="0"/>
                <a:cs typeface="Times New Roman" pitchFamily="18" charset="0"/>
              </a:rPr>
              <a:t>Три головні причини територіальної концентрації суб'єктів підприємницького сектора сфери туризму в Україні.</a:t>
            </a:r>
            <a:br>
              <a:rPr lang="ru-RU" sz="2500" b="1">
                <a:solidFill>
                  <a:srgbClr val="000000"/>
                </a:solidFill>
                <a:latin typeface="Times New Roman" pitchFamily="18" charset="0"/>
                <a:ea typeface="Calibri" pitchFamily="34" charset="0"/>
                <a:cs typeface="Times New Roman" pitchFamily="18" charset="0"/>
              </a:rPr>
            </a:br>
            <a:endParaRPr lang="ru-RU" sz="2500" b="1">
              <a:latin typeface="Times New Roman" pitchFamily="18" charset="0"/>
              <a:cs typeface="Times New Roman" pitchFamily="18" charset="0"/>
            </a:endParaRPr>
          </a:p>
        </p:txBody>
      </p:sp>
      <p:sp>
        <p:nvSpPr>
          <p:cNvPr id="3" name="Объект 2"/>
          <p:cNvSpPr>
            <a:spLocks noGrp="1"/>
          </p:cNvSpPr>
          <p:nvPr>
            <p:ph idx="1"/>
          </p:nvPr>
        </p:nvSpPr>
        <p:spPr>
          <a:xfrm>
            <a:off x="134938" y="2586038"/>
            <a:ext cx="11617325" cy="4271962"/>
          </a:xfrm>
        </p:spPr>
        <p:txBody>
          <a:bodyPr>
            <a:normAutofit/>
          </a:bodyPr>
          <a:lstStyle/>
          <a:p>
            <a:pPr marL="0" indent="0" algn="just">
              <a:lnSpc>
                <a:spcPct val="80000"/>
              </a:lnSpc>
              <a:spcBef>
                <a:spcPct val="0"/>
              </a:spcBef>
              <a:buFont typeface="Arial" charset="0"/>
              <a:buNone/>
            </a:pPr>
            <a:r>
              <a:rPr lang="uk-UA" sz="2600">
                <a:solidFill>
                  <a:srgbClr val="333333"/>
                </a:solidFill>
                <a:latin typeface="Times New Roman" pitchFamily="18" charset="0"/>
                <a:cs typeface="Times New Roman" pitchFamily="18" charset="0"/>
              </a:rPr>
              <a:t>1. Можливість отримувати економічну вигоду в результаті розподілу витрат для забезпечення доступу до регіональних туристських ресурсів в процесі створення, реалізації і використання туристського продукту і функціонування туристських ланцюгів.</a:t>
            </a:r>
            <a:endParaRPr lang="ru-RU" sz="3300">
              <a:ea typeface="Calibri" pitchFamily="34" charset="0"/>
              <a:cs typeface="Times New Roman" pitchFamily="18" charset="0"/>
            </a:endParaRPr>
          </a:p>
          <a:p>
            <a:pPr marL="0" indent="0" algn="just">
              <a:lnSpc>
                <a:spcPct val="80000"/>
              </a:lnSpc>
              <a:spcBef>
                <a:spcPct val="0"/>
              </a:spcBef>
            </a:pPr>
            <a:r>
              <a:rPr lang="uk-UA" sz="2600">
                <a:solidFill>
                  <a:srgbClr val="333333"/>
                </a:solidFill>
                <a:latin typeface="Times New Roman" pitchFamily="18" charset="0"/>
                <a:cs typeface="Times New Roman" pitchFamily="18" charset="0"/>
              </a:rPr>
              <a:t>2. Територіальна близькість до розміщення специфічних для регіону туристських ресурсів, що створює умови для формування нижчих тарифів на туристські послуги і забезпечення в коротші терміни їх надання.</a:t>
            </a:r>
            <a:endParaRPr lang="ru-RU" sz="3300"/>
          </a:p>
          <a:p>
            <a:pPr marL="0" indent="0" algn="just">
              <a:lnSpc>
                <a:spcPct val="80000"/>
              </a:lnSpc>
              <a:spcBef>
                <a:spcPct val="0"/>
              </a:spcBef>
            </a:pPr>
            <a:r>
              <a:rPr lang="uk-UA" sz="2600">
                <a:solidFill>
                  <a:srgbClr val="333333"/>
                </a:solidFill>
                <a:latin typeface="Times New Roman" pitchFamily="18" charset="0"/>
                <a:cs typeface="Times New Roman" pitchFamily="18" charset="0"/>
              </a:rPr>
              <a:t>3. Виникнення особливого інформаційного ресурсу в процесі соціально економічних взаємодій суб'єктів господарювання, зосереджених в одному місці, створення єдиного інформаційного простору в сфері застосування ефективних технологій в галузі, у тому числі соціальних комунікацій, навчання і використання робочої сили в туристській діяльності. [4]</a:t>
            </a:r>
            <a:endParaRPr lang="ru-RU" sz="3300"/>
          </a:p>
        </p:txBody>
      </p:sp>
      <p:pic>
        <p:nvPicPr>
          <p:cNvPr id="33795"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549275" y="293688"/>
            <a:ext cx="3079750" cy="1235075"/>
          </a:xfrm>
          <a:prstGeom prst="rect">
            <a:avLst/>
          </a:prstGeom>
          <a:noFill/>
          <a:ln w="9525">
            <a:noFill/>
            <a:miter lim="800000"/>
            <a:headEnd/>
            <a:tailEnd/>
          </a:ln>
        </p:spPr>
      </p:pic>
      <p:pic>
        <p:nvPicPr>
          <p:cNvPr id="33796" name="image2.png"/>
          <p:cNvPicPr>
            <a:picLocks noChangeAspect="1" noChangeArrowheads="1"/>
          </p:cNvPicPr>
          <p:nvPr/>
        </p:nvPicPr>
        <p:blipFill>
          <a:blip r:embed="rId3" cstate="print"/>
          <a:srcRect/>
          <a:stretch>
            <a:fillRect/>
          </a:stretch>
        </p:blipFill>
        <p:spPr bwMode="auto">
          <a:xfrm>
            <a:off x="8504238" y="0"/>
            <a:ext cx="3248025" cy="1300163"/>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090400" cy="2562225"/>
          </a:xfrm>
        </p:spPr>
        <p:txBody>
          <a:bodyPr>
            <a:normAutofit fontScale="90000"/>
          </a:bodyPr>
          <a:lstStyle/>
          <a:p>
            <a:pPr marL="228600" indent="449263" algn="ctr">
              <a:lnSpc>
                <a:spcPct val="115000"/>
              </a:lnSpc>
              <a:spcBef>
                <a:spcPts val="1000"/>
              </a:spcBef>
            </a:pPr>
            <a:br>
              <a:rPr lang="uk-UA" sz="1600" dirty="0">
                <a:solidFill>
                  <a:srgbClr val="333333"/>
                </a:solidFill>
                <a:latin typeface="Times New Roman" pitchFamily="18" charset="0"/>
                <a:cs typeface="Times New Roman" pitchFamily="18" charset="0"/>
              </a:rPr>
            </a:br>
            <a:br>
              <a:rPr lang="uk-UA" sz="1600" dirty="0">
                <a:solidFill>
                  <a:srgbClr val="333333"/>
                </a:solidFill>
                <a:latin typeface="Times New Roman" pitchFamily="18" charset="0"/>
                <a:cs typeface="Times New Roman" pitchFamily="18" charset="0"/>
              </a:rPr>
            </a:br>
            <a:br>
              <a:rPr lang="en-US" sz="1600" dirty="0">
                <a:solidFill>
                  <a:srgbClr val="333333"/>
                </a:solidFill>
                <a:latin typeface="Times New Roman" pitchFamily="18" charset="0"/>
                <a:cs typeface="Times New Roman" pitchFamily="18" charset="0"/>
              </a:rPr>
            </a:br>
            <a:br>
              <a:rPr lang="en-US" sz="1600" dirty="0">
                <a:solidFill>
                  <a:srgbClr val="333333"/>
                </a:solidFill>
                <a:latin typeface="Times New Roman" pitchFamily="18" charset="0"/>
                <a:cs typeface="Times New Roman" pitchFamily="18" charset="0"/>
              </a:rPr>
            </a:br>
            <a:br>
              <a:rPr lang="en-US" sz="1600" dirty="0">
                <a:solidFill>
                  <a:srgbClr val="333333"/>
                </a:solidFill>
                <a:latin typeface="Times New Roman" pitchFamily="18" charset="0"/>
                <a:cs typeface="Times New Roman" pitchFamily="18" charset="0"/>
              </a:rPr>
            </a:br>
            <a:br>
              <a:rPr lang="en-US" sz="1600" dirty="0">
                <a:solidFill>
                  <a:srgbClr val="333333"/>
                </a:solidFill>
                <a:latin typeface="Times New Roman" pitchFamily="18" charset="0"/>
                <a:cs typeface="Times New Roman" pitchFamily="18" charset="0"/>
              </a:rPr>
            </a:br>
            <a:br>
              <a:rPr lang="en-US" sz="1600" dirty="0">
                <a:solidFill>
                  <a:srgbClr val="333333"/>
                </a:solidFill>
                <a:latin typeface="Times New Roman" pitchFamily="18" charset="0"/>
                <a:cs typeface="Times New Roman" pitchFamily="18" charset="0"/>
              </a:rPr>
            </a:br>
            <a:r>
              <a:rPr lang="uk-UA" sz="1600" b="1" dirty="0">
                <a:solidFill>
                  <a:srgbClr val="333333"/>
                </a:solidFill>
                <a:latin typeface="Times New Roman" pitchFamily="18" charset="0"/>
                <a:cs typeface="Times New Roman" pitchFamily="18" charset="0"/>
              </a:rPr>
              <a:t>На наш погляд, Україна повністю відповідає умовам </a:t>
            </a:r>
            <a:r>
              <a:rPr lang="uk-UA" sz="1600" b="1" dirty="0" err="1">
                <a:solidFill>
                  <a:srgbClr val="333333"/>
                </a:solidFill>
                <a:latin typeface="Times New Roman" pitchFamily="18" charset="0"/>
                <a:cs typeface="Times New Roman" pitchFamily="18" charset="0"/>
              </a:rPr>
              <a:t>кластеризації</a:t>
            </a:r>
            <a:r>
              <a:rPr lang="uk-UA" sz="1600" b="1" dirty="0">
                <a:solidFill>
                  <a:srgbClr val="333333"/>
                </a:solidFill>
                <a:latin typeface="Times New Roman" pitchFamily="18" charset="0"/>
                <a:cs typeface="Times New Roman" pitchFamily="18" charset="0"/>
              </a:rPr>
              <a:t> туристській діяльності. У регіонах України яскраво виражені національний колорит і українська гостинність, збереглися історичне середовище, екзотика, </a:t>
            </a:r>
            <a:r>
              <a:rPr lang="uk-UA" sz="1600" b="1" dirty="0" err="1">
                <a:solidFill>
                  <a:srgbClr val="333333"/>
                </a:solidFill>
                <a:latin typeface="Times New Roman" pitchFamily="18" charset="0"/>
                <a:cs typeface="Times New Roman" pitchFamily="18" charset="0"/>
              </a:rPr>
              <a:t>місцевітрадиції</a:t>
            </a:r>
            <a:r>
              <a:rPr lang="uk-UA" sz="1600" b="1" dirty="0">
                <a:solidFill>
                  <a:srgbClr val="333333"/>
                </a:solidFill>
                <a:latin typeface="Times New Roman" pitchFamily="18" charset="0"/>
                <a:cs typeface="Times New Roman" pitchFamily="18" charset="0"/>
              </a:rPr>
              <a:t> і самобутність народу, що населяє цю територію.</a:t>
            </a:r>
            <a:br>
              <a:rPr lang="ru-RU" sz="2100" dirty="0">
                <a:solidFill>
                  <a:srgbClr val="000000"/>
                </a:solidFill>
                <a:latin typeface="Calibri" pitchFamily="34" charset="0"/>
                <a:ea typeface="Calibri" pitchFamily="34" charset="0"/>
                <a:cs typeface="Times New Roman" pitchFamily="18" charset="0"/>
              </a:rPr>
            </a:br>
            <a:endParaRPr lang="ru-RU" sz="4000" dirty="0"/>
          </a:p>
        </p:txBody>
      </p:sp>
      <p:sp>
        <p:nvSpPr>
          <p:cNvPr id="3" name="Объект 2"/>
          <p:cNvSpPr>
            <a:spLocks noGrp="1"/>
          </p:cNvSpPr>
          <p:nvPr>
            <p:ph idx="1"/>
          </p:nvPr>
        </p:nvSpPr>
        <p:spPr>
          <a:xfrm>
            <a:off x="-84138" y="2370138"/>
            <a:ext cx="12276138" cy="4487862"/>
          </a:xfrm>
        </p:spPr>
        <p:txBody>
          <a:bodyPr>
            <a:normAutofit/>
          </a:bodyPr>
          <a:lstStyle/>
          <a:p>
            <a:pPr indent="493713" algn="just">
              <a:lnSpc>
                <a:spcPct val="95000"/>
              </a:lnSpc>
              <a:buFont typeface="Arial" charset="0"/>
              <a:buNone/>
            </a:pPr>
            <a:r>
              <a:rPr lang="uk-UA" sz="2400">
                <a:solidFill>
                  <a:srgbClr val="333333"/>
                </a:solidFill>
                <a:latin typeface="Times New Roman" pitchFamily="18" charset="0"/>
                <a:cs typeface="Times New Roman" pitchFamily="18" charset="0"/>
              </a:rPr>
              <a:t>Проте, на нашу думку, стримуючими чинниками формування туристського кластера в регіоні являються: слабкий розвиток необхідної інфраструктури, відсутність виразного брендингу і міжнародного маркетингу туристських послуг, низький рівень сервісних послуг, що не відповідає світовим стандартам.</a:t>
            </a:r>
            <a:endParaRPr lang="ru-RU" sz="3100">
              <a:ea typeface="Calibri" pitchFamily="34" charset="0"/>
              <a:cs typeface="Times New Roman" pitchFamily="18" charset="0"/>
            </a:endParaRPr>
          </a:p>
          <a:p>
            <a:pPr indent="493713" algn="just">
              <a:lnSpc>
                <a:spcPct val="95000"/>
              </a:lnSpc>
            </a:pPr>
            <a:r>
              <a:rPr lang="uk-UA" sz="2400">
                <a:solidFill>
                  <a:srgbClr val="333333"/>
                </a:solidFill>
                <a:latin typeface="Times New Roman" pitchFamily="18" charset="0"/>
                <a:cs typeface="Times New Roman" pitchFamily="18" charset="0"/>
              </a:rPr>
              <a:t>Виробниками і продавцями туристських продуктів є туристські фірми, які взаємодіють з постачальниками спеціалізованих туристських послуг(по суті - господарюючими суб'єктами соціальної сфери, соціальні послуги, що роблять</a:t>
            </a:r>
            <a:endParaRPr lang="ru-RU" sz="3100"/>
          </a:p>
          <a:p>
            <a:pPr indent="493713" algn="just">
              <a:lnSpc>
                <a:spcPct val="95000"/>
              </a:lnSpc>
            </a:pPr>
            <a:r>
              <a:rPr lang="uk-UA" sz="2400">
                <a:solidFill>
                  <a:srgbClr val="333333"/>
                </a:solidFill>
                <a:latin typeface="Times New Roman" pitchFamily="18" charset="0"/>
                <a:cs typeface="Times New Roman" pitchFamily="18" charset="0"/>
              </a:rPr>
              <a:t>туристам, передбачені відповідним турпакетом). Не останню роль в туристичному(туристично-рекреаційному) кластері грає ринкова інфраструктура, а також загальні фактори розвитку регіону - природно-кліматичні, культурно-історичні,         соціально-економічні, політико-правові.</a:t>
            </a:r>
            <a:endParaRPr lang="ru-RU" sz="3100"/>
          </a:p>
          <a:p>
            <a:pPr indent="493713">
              <a:lnSpc>
                <a:spcPct val="70000"/>
              </a:lnSpc>
            </a:pPr>
            <a:endParaRPr lang="ru-RU" sz="2400"/>
          </a:p>
        </p:txBody>
      </p:sp>
      <p:pic>
        <p:nvPicPr>
          <p:cNvPr id="34819"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681038" y="185738"/>
            <a:ext cx="3081337" cy="1209675"/>
          </a:xfrm>
          <a:prstGeom prst="rect">
            <a:avLst/>
          </a:prstGeom>
          <a:noFill/>
          <a:ln w="9525">
            <a:noFill/>
            <a:miter lim="800000"/>
            <a:headEnd/>
            <a:tailEnd/>
          </a:ln>
        </p:spPr>
      </p:pic>
      <p:pic>
        <p:nvPicPr>
          <p:cNvPr id="34820" name="image2.png"/>
          <p:cNvPicPr>
            <a:picLocks noChangeAspect="1" noChangeArrowheads="1"/>
          </p:cNvPicPr>
          <p:nvPr/>
        </p:nvPicPr>
        <p:blipFill>
          <a:blip r:embed="rId3" cstate="print"/>
          <a:srcRect/>
          <a:stretch>
            <a:fillRect/>
          </a:stretch>
        </p:blipFill>
        <p:spPr bwMode="auto">
          <a:xfrm>
            <a:off x="7594600" y="185738"/>
            <a:ext cx="4060825" cy="1376362"/>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Заголовок 1"/>
          <p:cNvSpPr>
            <a:spLocks noGrp="1"/>
          </p:cNvSpPr>
          <p:nvPr>
            <p:ph type="title"/>
          </p:nvPr>
        </p:nvSpPr>
        <p:spPr>
          <a:xfrm>
            <a:off x="0" y="0"/>
            <a:ext cx="12115800" cy="1825625"/>
          </a:xfrm>
        </p:spPr>
        <p:txBody>
          <a:bodyPr/>
          <a:lstStyle/>
          <a:p>
            <a:pPr algn="ctr"/>
            <a:r>
              <a:rPr lang="uk-UA">
                <a:latin typeface="Times New Roman" pitchFamily="18" charset="0"/>
                <a:cs typeface="Times New Roman" pitchFamily="18" charset="0"/>
              </a:rPr>
              <a:t>Список використаних джерел</a:t>
            </a:r>
            <a:endParaRPr lang="ru-RU">
              <a:latin typeface="Times New Roman" pitchFamily="18" charset="0"/>
              <a:cs typeface="Times New Roman" pitchFamily="18" charset="0"/>
            </a:endParaRPr>
          </a:p>
        </p:txBody>
      </p:sp>
      <p:sp>
        <p:nvSpPr>
          <p:cNvPr id="3" name="Объект 2"/>
          <p:cNvSpPr>
            <a:spLocks noGrp="1"/>
          </p:cNvSpPr>
          <p:nvPr>
            <p:ph idx="1"/>
          </p:nvPr>
        </p:nvSpPr>
        <p:spPr>
          <a:xfrm>
            <a:off x="0" y="1082842"/>
            <a:ext cx="12192000" cy="5775158"/>
          </a:xfrm>
        </p:spPr>
        <p:txBody>
          <a:bodyPr>
            <a:noAutofit/>
          </a:bodyPr>
          <a:lstStyle/>
          <a:p>
            <a:pPr marL="0" indent="457200" algn="just">
              <a:lnSpc>
                <a:spcPct val="95000"/>
              </a:lnSpc>
              <a:spcBef>
                <a:spcPts val="0"/>
              </a:spcBef>
            </a:pPr>
            <a:r>
              <a:rPr lang="uk-UA" sz="1800" dirty="0">
                <a:solidFill>
                  <a:srgbClr val="333333"/>
                </a:solidFill>
                <a:latin typeface="Times New Roman" pitchFamily="18" charset="0"/>
                <a:cs typeface="Times New Roman" pitchFamily="18" charset="0"/>
              </a:rPr>
              <a:t>1. </a:t>
            </a:r>
            <a:r>
              <a:rPr lang="en-US" sz="1800" dirty="0">
                <a:solidFill>
                  <a:srgbClr val="333333"/>
                </a:solidFill>
                <a:latin typeface="Times New Roman" pitchFamily="18" charset="0"/>
                <a:cs typeface="Times New Roman" pitchFamily="18" charset="0"/>
              </a:rPr>
              <a:t>. </a:t>
            </a:r>
            <a:r>
              <a:rPr lang="uk-UA" sz="1800" dirty="0" err="1">
                <a:solidFill>
                  <a:srgbClr val="333333"/>
                </a:solidFill>
                <a:latin typeface="Times New Roman" pitchFamily="18" charset="0"/>
                <a:cs typeface="Times New Roman" pitchFamily="18" charset="0"/>
              </a:rPr>
              <a:t>Shpak</a:t>
            </a:r>
            <a:r>
              <a:rPr lang="en-US" sz="1800" dirty="0">
                <a:solidFill>
                  <a:srgbClr val="333333"/>
                </a:solidFill>
                <a:latin typeface="Times New Roman" pitchFamily="18" charset="0"/>
                <a:cs typeface="Times New Roman" pitchFamily="18" charset="0"/>
              </a:rPr>
              <a:t>. </a:t>
            </a:r>
            <a:r>
              <a:rPr lang="uk-UA" sz="1800" dirty="0" err="1">
                <a:solidFill>
                  <a:srgbClr val="333333"/>
                </a:solidFill>
                <a:latin typeface="Times New Roman" pitchFamily="18" charset="0"/>
                <a:cs typeface="Times New Roman" pitchFamily="18" charset="0"/>
              </a:rPr>
              <a:t>The</a:t>
            </a:r>
            <a:r>
              <a:rPr lang="uk-UA" sz="1800" dirty="0">
                <a:solidFill>
                  <a:srgbClr val="333333"/>
                </a:solidFill>
                <a:latin typeface="Times New Roman" pitchFamily="18" charset="0"/>
                <a:cs typeface="Times New Roman" pitchFamily="18" charset="0"/>
              </a:rPr>
              <a:t> </a:t>
            </a:r>
            <a:r>
              <a:rPr lang="uk-UA" sz="1800" dirty="0" err="1">
                <a:solidFill>
                  <a:srgbClr val="333333"/>
                </a:solidFill>
                <a:latin typeface="Times New Roman" pitchFamily="18" charset="0"/>
                <a:cs typeface="Times New Roman" pitchFamily="18" charset="0"/>
              </a:rPr>
              <a:t>cluster</a:t>
            </a:r>
            <a:r>
              <a:rPr lang="uk-UA" sz="1800" dirty="0">
                <a:solidFill>
                  <a:srgbClr val="333333"/>
                </a:solidFill>
                <a:latin typeface="Times New Roman" pitchFamily="18" charset="0"/>
                <a:cs typeface="Times New Roman" pitchFamily="18" charset="0"/>
              </a:rPr>
              <a:t> </a:t>
            </a:r>
            <a:r>
              <a:rPr lang="uk-UA" sz="1800" dirty="0" err="1">
                <a:solidFill>
                  <a:srgbClr val="333333"/>
                </a:solidFill>
                <a:latin typeface="Times New Roman" pitchFamily="18" charset="0"/>
                <a:cs typeface="Times New Roman" pitchFamily="18" charset="0"/>
              </a:rPr>
              <a:t>approach</a:t>
            </a:r>
            <a:r>
              <a:rPr lang="uk-UA" sz="1800" dirty="0">
                <a:solidFill>
                  <a:srgbClr val="333333"/>
                </a:solidFill>
                <a:latin typeface="Times New Roman" pitchFamily="18" charset="0"/>
                <a:cs typeface="Times New Roman" pitchFamily="18" charset="0"/>
              </a:rPr>
              <a:t> </a:t>
            </a:r>
            <a:r>
              <a:rPr lang="uk-UA" sz="1800" dirty="0" err="1">
                <a:solidFill>
                  <a:srgbClr val="333333"/>
                </a:solidFill>
                <a:latin typeface="Times New Roman" pitchFamily="18" charset="0"/>
                <a:cs typeface="Times New Roman" pitchFamily="18" charset="0"/>
              </a:rPr>
              <a:t>is</a:t>
            </a:r>
            <a:r>
              <a:rPr lang="uk-UA" sz="1800" dirty="0">
                <a:solidFill>
                  <a:srgbClr val="333333"/>
                </a:solidFill>
                <a:latin typeface="Times New Roman" pitchFamily="18" charset="0"/>
                <a:cs typeface="Times New Roman" pitchFamily="18" charset="0"/>
              </a:rPr>
              <a:t> </a:t>
            </a:r>
            <a:r>
              <a:rPr lang="uk-UA" sz="1800" dirty="0" err="1">
                <a:solidFill>
                  <a:srgbClr val="333333"/>
                </a:solidFill>
                <a:latin typeface="Times New Roman" pitchFamily="18" charset="0"/>
                <a:cs typeface="Times New Roman" pitchFamily="18" charset="0"/>
              </a:rPr>
              <a:t>the</a:t>
            </a:r>
            <a:r>
              <a:rPr lang="uk-UA" sz="1800" dirty="0">
                <a:solidFill>
                  <a:srgbClr val="333333"/>
                </a:solidFill>
                <a:latin typeface="Times New Roman" pitchFamily="18" charset="0"/>
                <a:cs typeface="Times New Roman" pitchFamily="18" charset="0"/>
              </a:rPr>
              <a:t> </a:t>
            </a:r>
            <a:r>
              <a:rPr lang="uk-UA" sz="1800" dirty="0" err="1">
                <a:solidFill>
                  <a:srgbClr val="333333"/>
                </a:solidFill>
                <a:latin typeface="Times New Roman" pitchFamily="18" charset="0"/>
                <a:cs typeface="Times New Roman" pitchFamily="18" charset="0"/>
              </a:rPr>
              <a:t>development</a:t>
            </a:r>
            <a:r>
              <a:rPr lang="uk-UA" sz="1800" dirty="0">
                <a:solidFill>
                  <a:srgbClr val="333333"/>
                </a:solidFill>
                <a:latin typeface="Times New Roman" pitchFamily="18" charset="0"/>
                <a:cs typeface="Times New Roman" pitchFamily="18" charset="0"/>
              </a:rPr>
              <a:t> </a:t>
            </a:r>
            <a:r>
              <a:rPr lang="uk-UA" sz="1800" dirty="0" err="1">
                <a:solidFill>
                  <a:srgbClr val="333333"/>
                </a:solidFill>
                <a:latin typeface="Times New Roman" pitchFamily="18" charset="0"/>
                <a:cs typeface="Times New Roman" pitchFamily="18" charset="0"/>
              </a:rPr>
              <a:t>of</a:t>
            </a:r>
            <a:r>
              <a:rPr lang="uk-UA" sz="1800" dirty="0">
                <a:solidFill>
                  <a:srgbClr val="333333"/>
                </a:solidFill>
                <a:latin typeface="Times New Roman" pitchFamily="18" charset="0"/>
                <a:cs typeface="Times New Roman" pitchFamily="18" charset="0"/>
              </a:rPr>
              <a:t> </a:t>
            </a:r>
            <a:r>
              <a:rPr lang="uk-UA" sz="1800" dirty="0" err="1">
                <a:solidFill>
                  <a:srgbClr val="333333"/>
                </a:solidFill>
                <a:latin typeface="Times New Roman" pitchFamily="18" charset="0"/>
                <a:cs typeface="Times New Roman" pitchFamily="18" charset="0"/>
              </a:rPr>
              <a:t>regional</a:t>
            </a:r>
            <a:r>
              <a:rPr lang="uk-UA" sz="1800" dirty="0">
                <a:solidFill>
                  <a:srgbClr val="333333"/>
                </a:solidFill>
                <a:latin typeface="Times New Roman" pitchFamily="18" charset="0"/>
                <a:cs typeface="Times New Roman" pitchFamily="18" charset="0"/>
              </a:rPr>
              <a:t> </a:t>
            </a:r>
            <a:r>
              <a:rPr lang="uk-UA" sz="1800" dirty="0" err="1">
                <a:solidFill>
                  <a:srgbClr val="333333"/>
                </a:solidFill>
                <a:latin typeface="Times New Roman" pitchFamily="18" charset="0"/>
                <a:cs typeface="Times New Roman" pitchFamily="18" charset="0"/>
              </a:rPr>
              <a:t>tourism</a:t>
            </a:r>
            <a:r>
              <a:rPr lang="uk-UA" sz="1800" dirty="0">
                <a:solidFill>
                  <a:srgbClr val="333333"/>
                </a:solidFill>
                <a:latin typeface="Times New Roman" pitchFamily="18" charset="0"/>
                <a:cs typeface="Times New Roman" pitchFamily="18" charset="0"/>
              </a:rPr>
              <a:t> </a:t>
            </a:r>
            <a:r>
              <a:rPr lang="uk-UA" sz="1800" dirty="0" err="1">
                <a:solidFill>
                  <a:srgbClr val="333333"/>
                </a:solidFill>
                <a:latin typeface="Times New Roman" pitchFamily="18" charset="0"/>
                <a:cs typeface="Times New Roman" pitchFamily="18" charset="0"/>
              </a:rPr>
              <a:t>and</a:t>
            </a:r>
            <a:r>
              <a:rPr lang="uk-UA" sz="1800" dirty="0">
                <a:solidFill>
                  <a:srgbClr val="333333"/>
                </a:solidFill>
                <a:latin typeface="Times New Roman" pitchFamily="18" charset="0"/>
                <a:cs typeface="Times New Roman" pitchFamily="18" charset="0"/>
              </a:rPr>
              <a:t> </a:t>
            </a:r>
            <a:r>
              <a:rPr lang="uk-UA" sz="1800" dirty="0" err="1">
                <a:solidFill>
                  <a:srgbClr val="333333"/>
                </a:solidFill>
                <a:latin typeface="Times New Roman" pitchFamily="18" charset="0"/>
                <a:cs typeface="Times New Roman" pitchFamily="18" charset="0"/>
              </a:rPr>
              <a:t>recreational</a:t>
            </a:r>
            <a:r>
              <a:rPr lang="uk-UA" sz="1800" dirty="0">
                <a:solidFill>
                  <a:srgbClr val="333333"/>
                </a:solidFill>
                <a:latin typeface="Times New Roman" pitchFamily="18" charset="0"/>
                <a:cs typeface="Times New Roman" pitchFamily="18" charset="0"/>
              </a:rPr>
              <a:t> </a:t>
            </a:r>
            <a:r>
              <a:rPr lang="uk-UA" sz="1800" dirty="0" err="1">
                <a:solidFill>
                  <a:srgbClr val="333333"/>
                </a:solidFill>
                <a:latin typeface="Times New Roman" pitchFamily="18" charset="0"/>
                <a:cs typeface="Times New Roman" pitchFamily="18" charset="0"/>
              </a:rPr>
              <a:t>facilities</a:t>
            </a:r>
            <a:r>
              <a:rPr lang="uk-UA" sz="1800" dirty="0">
                <a:solidFill>
                  <a:srgbClr val="333333"/>
                </a:solidFill>
                <a:latin typeface="Times New Roman" pitchFamily="18" charset="0"/>
                <a:cs typeface="Times New Roman" pitchFamily="18" charset="0"/>
              </a:rPr>
              <a:t> // </a:t>
            </a:r>
            <a:r>
              <a:rPr lang="ru-RU" sz="1800" dirty="0" err="1">
                <a:solidFill>
                  <a:srgbClr val="333333"/>
                </a:solidFill>
                <a:latin typeface="Times New Roman" pitchFamily="18" charset="0"/>
                <a:cs typeface="Times New Roman" pitchFamily="18" charset="0"/>
              </a:rPr>
              <a:t>Електронний</a:t>
            </a:r>
            <a:r>
              <a:rPr lang="ru-RU" sz="1800" dirty="0">
                <a:solidFill>
                  <a:srgbClr val="333333"/>
                </a:solidFill>
                <a:latin typeface="Times New Roman" pitchFamily="18" charset="0"/>
                <a:cs typeface="Times New Roman" pitchFamily="18" charset="0"/>
              </a:rPr>
              <a:t> журнал</a:t>
            </a:r>
            <a:r>
              <a:rPr lang="en-US" sz="1800" dirty="0">
                <a:solidFill>
                  <a:srgbClr val="333333"/>
                </a:solidFill>
                <a:latin typeface="Times New Roman" pitchFamily="18" charset="0"/>
                <a:cs typeface="Times New Roman" pitchFamily="18" charset="0"/>
              </a:rPr>
              <a:t> «</a:t>
            </a:r>
            <a:r>
              <a:rPr lang="ru-RU" sz="1800" dirty="0" err="1">
                <a:solidFill>
                  <a:srgbClr val="333333"/>
                </a:solidFill>
                <a:latin typeface="Times New Roman" pitchFamily="18" charset="0"/>
                <a:cs typeface="Times New Roman" pitchFamily="18" charset="0"/>
              </a:rPr>
              <a:t>Ефективна</a:t>
            </a:r>
            <a:r>
              <a:rPr lang="ru-RU" sz="1800" dirty="0">
                <a:solidFill>
                  <a:srgbClr val="333333"/>
                </a:solidFill>
                <a:latin typeface="Times New Roman" pitchFamily="18" charset="0"/>
                <a:cs typeface="Times New Roman" pitchFamily="18" charset="0"/>
              </a:rPr>
              <a:t> </a:t>
            </a:r>
            <a:r>
              <a:rPr lang="ru-RU" sz="1800" dirty="0" err="1">
                <a:solidFill>
                  <a:srgbClr val="333333"/>
                </a:solidFill>
                <a:latin typeface="Times New Roman" pitchFamily="18" charset="0"/>
                <a:cs typeface="Times New Roman" pitchFamily="18" charset="0"/>
              </a:rPr>
              <a:t>економіка</a:t>
            </a:r>
            <a:r>
              <a:rPr lang="en-US" sz="1800" dirty="0">
                <a:solidFill>
                  <a:srgbClr val="333333"/>
                </a:solidFill>
                <a:latin typeface="Times New Roman" pitchFamily="18" charset="0"/>
                <a:cs typeface="Times New Roman" pitchFamily="18" charset="0"/>
              </a:rPr>
              <a:t>»</a:t>
            </a:r>
            <a:r>
              <a:rPr lang="uk-UA" sz="1800" dirty="0">
                <a:solidFill>
                  <a:srgbClr val="333333"/>
                </a:solidFill>
                <a:latin typeface="Times New Roman" pitchFamily="18" charset="0"/>
                <a:cs typeface="Times New Roman" pitchFamily="18" charset="0"/>
              </a:rPr>
              <a:t>. Режим </a:t>
            </a:r>
            <a:r>
              <a:rPr lang="uk-UA" sz="1800" dirty="0" err="1">
                <a:solidFill>
                  <a:srgbClr val="333333"/>
                </a:solidFill>
                <a:latin typeface="Times New Roman" pitchFamily="18" charset="0"/>
                <a:cs typeface="Times New Roman" pitchFamily="18" charset="0"/>
              </a:rPr>
              <a:t>доступа</a:t>
            </a:r>
            <a:r>
              <a:rPr lang="uk-UA" sz="1800" dirty="0">
                <a:solidFill>
                  <a:srgbClr val="333333"/>
                </a:solidFill>
                <a:latin typeface="Times New Roman" pitchFamily="18" charset="0"/>
                <a:cs typeface="Times New Roman" pitchFamily="18" charset="0"/>
              </a:rPr>
              <a:t>: </a:t>
            </a:r>
            <a:r>
              <a:rPr lang="en-US" sz="1800" b="1" u="sng" dirty="0">
                <a:solidFill>
                  <a:srgbClr val="333333"/>
                </a:solidFill>
                <a:latin typeface="Times New Roman" pitchFamily="18" charset="0"/>
                <a:cs typeface="Times New Roman" pitchFamily="18" charset="0"/>
                <a:hlinkClick r:id="rId2"/>
              </a:rPr>
              <a:t>http</a:t>
            </a:r>
            <a:r>
              <a:rPr lang="ru-RU" sz="1800" b="1" u="sng" dirty="0">
                <a:solidFill>
                  <a:srgbClr val="333333"/>
                </a:solidFill>
                <a:latin typeface="Times New Roman" pitchFamily="18" charset="0"/>
                <a:cs typeface="Times New Roman" pitchFamily="18" charset="0"/>
                <a:hlinkClick r:id="rId2"/>
              </a:rPr>
              <a:t>://</a:t>
            </a:r>
            <a:r>
              <a:rPr lang="en-US" sz="1800" b="1" u="sng" dirty="0">
                <a:solidFill>
                  <a:srgbClr val="333333"/>
                </a:solidFill>
                <a:latin typeface="Times New Roman" pitchFamily="18" charset="0"/>
                <a:cs typeface="Times New Roman" pitchFamily="18" charset="0"/>
                <a:hlinkClick r:id="rId2"/>
              </a:rPr>
              <a:t>www</a:t>
            </a:r>
            <a:r>
              <a:rPr lang="ru-RU" sz="1800" b="1" u="sng" dirty="0">
                <a:solidFill>
                  <a:srgbClr val="333333"/>
                </a:solidFill>
                <a:latin typeface="Times New Roman" pitchFamily="18" charset="0"/>
                <a:cs typeface="Times New Roman" pitchFamily="18" charset="0"/>
                <a:hlinkClick r:id="rId2"/>
              </a:rPr>
              <a:t>.</a:t>
            </a:r>
            <a:r>
              <a:rPr lang="en-US" sz="1800" b="1" u="sng" dirty="0">
                <a:solidFill>
                  <a:srgbClr val="333333"/>
                </a:solidFill>
                <a:latin typeface="Times New Roman" pitchFamily="18" charset="0"/>
                <a:cs typeface="Times New Roman" pitchFamily="18" charset="0"/>
                <a:hlinkClick r:id="rId2"/>
              </a:rPr>
              <a:t>economy</a:t>
            </a:r>
            <a:r>
              <a:rPr lang="ru-RU" sz="1800" b="1" u="sng" dirty="0">
                <a:solidFill>
                  <a:srgbClr val="333333"/>
                </a:solidFill>
                <a:latin typeface="Times New Roman" pitchFamily="18" charset="0"/>
                <a:cs typeface="Times New Roman" pitchFamily="18" charset="0"/>
                <a:hlinkClick r:id="rId2"/>
              </a:rPr>
              <a:t>.</a:t>
            </a:r>
            <a:r>
              <a:rPr lang="en-US" sz="1800" b="1" u="sng" dirty="0" err="1">
                <a:solidFill>
                  <a:srgbClr val="333333"/>
                </a:solidFill>
                <a:latin typeface="Times New Roman" pitchFamily="18" charset="0"/>
                <a:cs typeface="Times New Roman" pitchFamily="18" charset="0"/>
                <a:hlinkClick r:id="rId2"/>
              </a:rPr>
              <a:t>nayka</a:t>
            </a:r>
            <a:r>
              <a:rPr lang="ru-RU" sz="1800" b="1" u="sng" dirty="0">
                <a:solidFill>
                  <a:srgbClr val="333333"/>
                </a:solidFill>
                <a:latin typeface="Times New Roman" pitchFamily="18" charset="0"/>
                <a:cs typeface="Times New Roman" pitchFamily="18" charset="0"/>
                <a:hlinkClick r:id="rId2"/>
              </a:rPr>
              <a:t>.</a:t>
            </a:r>
            <a:r>
              <a:rPr lang="en-US" sz="1800" b="1" u="sng" dirty="0">
                <a:solidFill>
                  <a:srgbClr val="333333"/>
                </a:solidFill>
                <a:latin typeface="Times New Roman" pitchFamily="18" charset="0"/>
                <a:cs typeface="Times New Roman" pitchFamily="18" charset="0"/>
                <a:hlinkClick r:id="rId2"/>
              </a:rPr>
              <a:t>com</a:t>
            </a:r>
            <a:r>
              <a:rPr lang="ru-RU" sz="1800" b="1" u="sng" dirty="0">
                <a:solidFill>
                  <a:srgbClr val="333333"/>
                </a:solidFill>
                <a:latin typeface="Times New Roman" pitchFamily="18" charset="0"/>
                <a:cs typeface="Times New Roman" pitchFamily="18" charset="0"/>
                <a:hlinkClick r:id="rId2"/>
              </a:rPr>
              <a:t>.</a:t>
            </a:r>
            <a:r>
              <a:rPr lang="en-US" sz="1800" b="1" u="sng" dirty="0" err="1">
                <a:solidFill>
                  <a:srgbClr val="333333"/>
                </a:solidFill>
                <a:latin typeface="Times New Roman" pitchFamily="18" charset="0"/>
                <a:cs typeface="Times New Roman" pitchFamily="18" charset="0"/>
                <a:hlinkClick r:id="rId2"/>
              </a:rPr>
              <a:t>ua</a:t>
            </a:r>
            <a:r>
              <a:rPr lang="ru-RU" sz="1800" b="1" u="sng" dirty="0">
                <a:solidFill>
                  <a:srgbClr val="333333"/>
                </a:solidFill>
                <a:latin typeface="Times New Roman" pitchFamily="18" charset="0"/>
                <a:cs typeface="Times New Roman" pitchFamily="18" charset="0"/>
                <a:hlinkClick r:id="rId2"/>
              </a:rPr>
              <a:t>/?</a:t>
            </a:r>
            <a:r>
              <a:rPr lang="en-US" sz="1800" b="1" u="sng" dirty="0">
                <a:solidFill>
                  <a:srgbClr val="333333"/>
                </a:solidFill>
                <a:latin typeface="Times New Roman" pitchFamily="18" charset="0"/>
                <a:cs typeface="Times New Roman" pitchFamily="18" charset="0"/>
                <a:hlinkClick r:id="rId2"/>
              </a:rPr>
              <a:t>op</a:t>
            </a:r>
            <a:r>
              <a:rPr lang="ru-RU" sz="1800" b="1" u="sng" dirty="0">
                <a:solidFill>
                  <a:srgbClr val="333333"/>
                </a:solidFill>
                <a:latin typeface="Times New Roman" pitchFamily="18" charset="0"/>
                <a:cs typeface="Times New Roman" pitchFamily="18" charset="0"/>
                <a:hlinkClick r:id="rId2"/>
              </a:rPr>
              <a:t>=1&amp;</a:t>
            </a:r>
            <a:r>
              <a:rPr lang="en-US" sz="1800" b="1" u="sng" dirty="0">
                <a:solidFill>
                  <a:srgbClr val="333333"/>
                </a:solidFill>
                <a:latin typeface="Times New Roman" pitchFamily="18" charset="0"/>
                <a:cs typeface="Times New Roman" pitchFamily="18" charset="0"/>
                <a:hlinkClick r:id="rId2"/>
              </a:rPr>
              <a:t>z</a:t>
            </a:r>
            <a:r>
              <a:rPr lang="ru-RU" sz="1800" b="1" u="sng" dirty="0">
                <a:solidFill>
                  <a:srgbClr val="333333"/>
                </a:solidFill>
                <a:latin typeface="Times New Roman" pitchFamily="18" charset="0"/>
                <a:cs typeface="Times New Roman" pitchFamily="18" charset="0"/>
                <a:hlinkClick r:id="rId2"/>
              </a:rPr>
              <a:t>=2718</a:t>
            </a:r>
            <a:endParaRPr lang="en-US" sz="1800" dirty="0">
              <a:latin typeface="Times New Roman" pitchFamily="18" charset="0"/>
              <a:cs typeface="Times New Roman" pitchFamily="18" charset="0"/>
            </a:endParaRPr>
          </a:p>
          <a:p>
            <a:pPr marL="0" indent="457200" algn="just">
              <a:lnSpc>
                <a:spcPct val="95000"/>
              </a:lnSpc>
              <a:spcBef>
                <a:spcPts val="0"/>
              </a:spcBef>
            </a:pPr>
            <a:r>
              <a:rPr lang="en-US" sz="1800" dirty="0">
                <a:latin typeface="Times New Roman" pitchFamily="18" charset="0"/>
                <a:cs typeface="Times New Roman" pitchFamily="18" charset="0"/>
              </a:rPr>
              <a:t>2. </a:t>
            </a:r>
            <a:r>
              <a:rPr lang="en-US" sz="1800" dirty="0" err="1">
                <a:latin typeface="Times New Roman" pitchFamily="18" charset="0"/>
                <a:cs typeface="Times New Roman" pitchFamily="18" charset="0"/>
              </a:rPr>
              <a:t>Сприяння</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сталому</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туризму</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за</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допомогою</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інтегрованого</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кластерного</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підходу</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Любляна</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Словенія</a:t>
            </a:r>
            <a:r>
              <a:rPr lang="en-US" sz="1800" dirty="0">
                <a:latin typeface="Times New Roman" pitchFamily="18" charset="0"/>
                <a:cs typeface="Times New Roman" pitchFamily="18" charset="0"/>
              </a:rPr>
              <a:t>, 8 </a:t>
            </a:r>
            <a:r>
              <a:rPr lang="en-US" sz="1800" dirty="0" err="1">
                <a:latin typeface="Times New Roman" pitchFamily="18" charset="0"/>
                <a:cs typeface="Times New Roman" pitchFamily="18" charset="0"/>
              </a:rPr>
              <a:t>травня</a:t>
            </a:r>
            <a:r>
              <a:rPr lang="en-US" sz="1800" dirty="0">
                <a:latin typeface="Times New Roman" pitchFamily="18" charset="0"/>
                <a:cs typeface="Times New Roman" pitchFamily="18" charset="0"/>
              </a:rPr>
              <a:t> 2018 р</a:t>
            </a:r>
          </a:p>
          <a:p>
            <a:pPr marL="0" indent="457200" algn="just">
              <a:spcBef>
                <a:spcPts val="0"/>
              </a:spcBef>
            </a:pPr>
            <a:r>
              <a:rPr lang="en-US" sz="1800" dirty="0">
                <a:latin typeface="Times New Roman" pitchFamily="18" charset="0"/>
                <a:cs typeface="Times New Roman" pitchFamily="18" charset="0"/>
              </a:rPr>
              <a:t>3.</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Горішевський</a:t>
            </a:r>
            <a:r>
              <a:rPr lang="ru-RU" sz="1800" dirty="0">
                <a:latin typeface="Times New Roman" pitchFamily="18" charset="0"/>
                <a:cs typeface="Times New Roman" pitchFamily="18" charset="0"/>
              </a:rPr>
              <a:t> П. </a:t>
            </a:r>
            <a:r>
              <a:rPr lang="ru-RU" sz="1800" dirty="0" err="1">
                <a:latin typeface="Times New Roman" pitchFamily="18" charset="0"/>
                <a:cs typeface="Times New Roman" pitchFamily="18" charset="0"/>
              </a:rPr>
              <a:t>Гуцульщина</a:t>
            </a:r>
            <a:r>
              <a:rPr lang="ru-RU" sz="1800" dirty="0">
                <a:latin typeface="Times New Roman" pitchFamily="18" charset="0"/>
                <a:cs typeface="Times New Roman" pitchFamily="18" charset="0"/>
              </a:rPr>
              <a:t> — туризм для </a:t>
            </a:r>
            <a:r>
              <a:rPr lang="ru-RU" sz="1800" dirty="0" err="1">
                <a:latin typeface="Times New Roman" pitchFamily="18" charset="0"/>
                <a:cs typeface="Times New Roman" pitchFamily="18" charset="0"/>
              </a:rPr>
              <a:t>всіх</a:t>
            </a:r>
            <a:r>
              <a:rPr lang="ru-RU" sz="1800" dirty="0">
                <a:latin typeface="Times New Roman" pitchFamily="18" charset="0"/>
                <a:cs typeface="Times New Roman" pitchFamily="18" charset="0"/>
              </a:rPr>
              <a:t>// Ярем6</a:t>
            </a:r>
            <a:r>
              <a:rPr lang="en-US" sz="1800" dirty="0">
                <a:latin typeface="Times New Roman" pitchFamily="18" charset="0"/>
                <a:cs typeface="Times New Roman" pitchFamily="18" charset="0"/>
              </a:rPr>
              <a:t> </a:t>
            </a:r>
            <a:r>
              <a:rPr lang="ru-RU" sz="1800" dirty="0">
                <a:latin typeface="Times New Roman" pitchFamily="18" charset="0"/>
                <a:cs typeface="Times New Roman" pitchFamily="18" charset="0"/>
              </a:rPr>
              <a:t>чан. </a:t>
            </a:r>
            <a:r>
              <a:rPr lang="ru-RU" sz="1800" dirty="0" err="1">
                <a:latin typeface="Times New Roman" pitchFamily="18" charset="0"/>
                <a:cs typeface="Times New Roman" pitchFamily="18" charset="0"/>
              </a:rPr>
              <a:t>вісн</a:t>
            </a:r>
            <a:r>
              <a:rPr lang="ru-RU" sz="1800" dirty="0">
                <a:latin typeface="Times New Roman" pitchFamily="18" charset="0"/>
                <a:cs typeface="Times New Roman" pitchFamily="18" charset="0"/>
              </a:rPr>
              <a:t>. — 2003. — 13 черв.</a:t>
            </a:r>
          </a:p>
          <a:p>
            <a:pPr marL="0" indent="457200" algn="just">
              <a:spcBef>
                <a:spcPts val="0"/>
              </a:spcBef>
            </a:pPr>
            <a:r>
              <a:rPr lang="en-US" sz="1800" dirty="0">
                <a:latin typeface="Times New Roman" pitchFamily="18" charset="0"/>
                <a:cs typeface="Times New Roman" pitchFamily="18" charset="0"/>
              </a:rPr>
              <a:t>4.</a:t>
            </a:r>
            <a:r>
              <a:rPr lang="ru-RU" sz="1800" dirty="0">
                <a:latin typeface="Times New Roman" pitchFamily="18" charset="0"/>
                <a:cs typeface="Times New Roman" pitchFamily="18" charset="0"/>
              </a:rPr>
              <a:t>•</a:t>
            </a:r>
            <a:r>
              <a:rPr lang="ru-RU" sz="1800" dirty="0" err="1">
                <a:latin typeface="Times New Roman" pitchFamily="18" charset="0"/>
                <a:cs typeface="Times New Roman" pitchFamily="18" charset="0"/>
              </a:rPr>
              <a:t>Сільський</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зелений</a:t>
            </a:r>
            <a:r>
              <a:rPr lang="ru-RU" sz="1800" dirty="0">
                <a:latin typeface="Times New Roman" pitchFamily="18" charset="0"/>
                <a:cs typeface="Times New Roman" pitchFamily="18" charset="0"/>
              </a:rPr>
              <a:t> туризм: </a:t>
            </a:r>
            <a:r>
              <a:rPr lang="ru-RU" sz="1800" dirty="0" err="1">
                <a:latin typeface="Times New Roman" pitchFamily="18" charset="0"/>
                <a:cs typeface="Times New Roman" pitchFamily="18" charset="0"/>
              </a:rPr>
              <a:t>історія</a:t>
            </a:r>
            <a:r>
              <a:rPr lang="ru-RU" sz="1800" dirty="0">
                <a:latin typeface="Times New Roman" pitchFamily="18" charset="0"/>
                <a:cs typeface="Times New Roman" pitchFamily="18" charset="0"/>
              </a:rPr>
              <a:t> та </a:t>
            </a:r>
            <a:r>
              <a:rPr lang="ru-RU" sz="1800" dirty="0" err="1">
                <a:latin typeface="Times New Roman" pitchFamily="18" charset="0"/>
                <a:cs typeface="Times New Roman" pitchFamily="18" charset="0"/>
              </a:rPr>
              <a:t>сучасний</a:t>
            </a:r>
            <a:r>
              <a:rPr lang="ru-RU" sz="1800" dirty="0">
                <a:latin typeface="Times New Roman" pitchFamily="18" charset="0"/>
                <a:cs typeface="Times New Roman" pitchFamily="18" charset="0"/>
              </a:rPr>
              <a:t> стан//</a:t>
            </a:r>
            <a:r>
              <a:rPr lang="ru-RU" sz="1800" dirty="0" err="1">
                <a:latin typeface="Times New Roman" pitchFamily="18" charset="0"/>
                <a:cs typeface="Times New Roman" pitchFamily="18" charset="0"/>
              </a:rPr>
              <a:t>Горішевський</a:t>
            </a:r>
            <a:r>
              <a:rPr lang="ru-RU" sz="1800" dirty="0">
                <a:latin typeface="Times New Roman" pitchFamily="18" charset="0"/>
                <a:cs typeface="Times New Roman" pitchFamily="18" charset="0"/>
              </a:rPr>
              <a:t> П. </a:t>
            </a:r>
            <a:r>
              <a:rPr lang="ru-RU" sz="1800" dirty="0" err="1">
                <a:latin typeface="Times New Roman" pitchFamily="18" charset="0"/>
                <a:cs typeface="Times New Roman" pitchFamily="18" charset="0"/>
              </a:rPr>
              <a:t>Сільський</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зелений</a:t>
            </a:r>
            <a:r>
              <a:rPr lang="ru-RU" sz="1800" dirty="0">
                <a:latin typeface="Times New Roman" pitchFamily="18" charset="0"/>
                <a:cs typeface="Times New Roman" pitchFamily="18" charset="0"/>
              </a:rPr>
              <a:t> туризм. — </a:t>
            </a:r>
            <a:r>
              <a:rPr lang="ru-RU" sz="1800" dirty="0" err="1">
                <a:latin typeface="Times New Roman" pitchFamily="18" charset="0"/>
                <a:cs typeface="Times New Roman" pitchFamily="18" charset="0"/>
              </a:rPr>
              <a:t>Івано</a:t>
            </a:r>
            <a:r>
              <a:rPr lang="en-US"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Франківськ</a:t>
            </a:r>
            <a:r>
              <a:rPr lang="ru-RU" sz="1800" dirty="0">
                <a:latin typeface="Times New Roman" pitchFamily="18" charset="0"/>
                <a:cs typeface="Times New Roman" pitchFamily="18" charset="0"/>
              </a:rPr>
              <a:t>, 2003. — С.15—29.</a:t>
            </a:r>
            <a:endParaRPr lang="en-US" sz="1800" dirty="0">
              <a:latin typeface="Times New Roman" pitchFamily="18" charset="0"/>
              <a:cs typeface="Times New Roman" pitchFamily="18" charset="0"/>
            </a:endParaRPr>
          </a:p>
          <a:p>
            <a:pPr marL="0" indent="457200" algn="just">
              <a:spcBef>
                <a:spcPts val="0"/>
              </a:spcBef>
            </a:pPr>
            <a:r>
              <a:rPr lang="en-US" sz="1800" dirty="0">
                <a:latin typeface="Times New Roman" pitchFamily="18" charset="0"/>
                <a:cs typeface="Times New Roman" pitchFamily="18" charset="0"/>
              </a:rPr>
              <a:t>5</a:t>
            </a:r>
            <a:r>
              <a:rPr lang="uk-UA" sz="1800" i="1" dirty="0">
                <a:latin typeface="Times New Roman" pitchFamily="18" charset="0"/>
                <a:cs typeface="Times New Roman" pitchFamily="18" charset="0"/>
              </a:rPr>
              <a:t>. </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Бєлякова</a:t>
            </a:r>
            <a:r>
              <a:rPr lang="ru-RU" sz="1800" i="1" dirty="0">
                <a:latin typeface="Times New Roman" pitchFamily="18" charset="0"/>
                <a:cs typeface="Times New Roman" pitchFamily="18" charset="0"/>
              </a:rPr>
              <a:t> О.В. </a:t>
            </a:r>
            <a:r>
              <a:rPr lang="ru-RU" sz="1800" i="1" dirty="0" err="1">
                <a:latin typeface="Times New Roman" pitchFamily="18" charset="0"/>
                <a:cs typeface="Times New Roman" pitchFamily="18" charset="0"/>
              </a:rPr>
              <a:t>Екологічні</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інновації</a:t>
            </a:r>
            <a:r>
              <a:rPr lang="ru-RU" sz="1800" i="1" dirty="0">
                <a:latin typeface="Times New Roman" pitchFamily="18" charset="0"/>
                <a:cs typeface="Times New Roman" pitchFamily="18" charset="0"/>
              </a:rPr>
              <a:t> – шлях </a:t>
            </a:r>
            <a:r>
              <a:rPr lang="ru-RU" sz="1800" i="1" dirty="0" err="1">
                <a:latin typeface="Times New Roman" pitchFamily="18" charset="0"/>
                <a:cs typeface="Times New Roman" pitchFamily="18" charset="0"/>
              </a:rPr>
              <a:t>розвитку</a:t>
            </a:r>
            <a:r>
              <a:rPr lang="ru-RU" sz="1800" i="1" dirty="0">
                <a:latin typeface="Times New Roman" pitchFamily="18" charset="0"/>
                <a:cs typeface="Times New Roman" pitchFamily="18" charset="0"/>
              </a:rPr>
              <a:t> ринку </a:t>
            </a:r>
            <a:r>
              <a:rPr lang="ru-RU" sz="1800" i="1" dirty="0" err="1">
                <a:latin typeface="Times New Roman" pitchFamily="18" charset="0"/>
                <a:cs typeface="Times New Roman" pitchFamily="18" charset="0"/>
              </a:rPr>
              <a:t>екологічно</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чистих</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товарів</a:t>
            </a:r>
            <a:r>
              <a:rPr lang="ru-RU" sz="1800" i="1" dirty="0">
                <a:latin typeface="Times New Roman" pitchFamily="18" charset="0"/>
                <a:cs typeface="Times New Roman" pitchFamily="18" charset="0"/>
              </a:rPr>
              <a:t> / О.В. </a:t>
            </a:r>
            <a:r>
              <a:rPr lang="ru-RU" sz="1800" i="1" dirty="0" err="1">
                <a:latin typeface="Times New Roman" pitchFamily="18" charset="0"/>
                <a:cs typeface="Times New Roman" pitchFamily="18" charset="0"/>
              </a:rPr>
              <a:t>Бєлякова</a:t>
            </a:r>
            <a:r>
              <a:rPr lang="ru-RU" sz="1800" i="1" dirty="0">
                <a:latin typeface="Times New Roman" pitchFamily="18" charset="0"/>
                <a:cs typeface="Times New Roman" pitchFamily="18" charset="0"/>
              </a:rPr>
              <a:t> // Маркетинг </a:t>
            </a:r>
            <a:r>
              <a:rPr lang="ru-RU" sz="1800" i="1" dirty="0" err="1">
                <a:latin typeface="Times New Roman" pitchFamily="18" charset="0"/>
                <a:cs typeface="Times New Roman" pitchFamily="18" charset="0"/>
              </a:rPr>
              <a:t>і</a:t>
            </a:r>
            <a:r>
              <a:rPr lang="ru-RU" sz="1800" i="1" dirty="0">
                <a:latin typeface="Times New Roman" pitchFamily="18" charset="0"/>
                <a:cs typeface="Times New Roman" pitchFamily="18" charset="0"/>
              </a:rPr>
              <a:t> менеджмент </a:t>
            </a:r>
            <a:r>
              <a:rPr lang="ru-RU" sz="1800" i="1" dirty="0" err="1">
                <a:latin typeface="Times New Roman" pitchFamily="18" charset="0"/>
                <a:cs typeface="Times New Roman" pitchFamily="18" charset="0"/>
              </a:rPr>
              <a:t>інновацій</a:t>
            </a:r>
            <a:r>
              <a:rPr lang="ru-RU" sz="1800" i="1" dirty="0">
                <a:latin typeface="Times New Roman" pitchFamily="18" charset="0"/>
                <a:cs typeface="Times New Roman" pitchFamily="18" charset="0"/>
              </a:rPr>
              <a:t>. – 2011. – № 4(2). – С. 268-272.</a:t>
            </a:r>
          </a:p>
          <a:p>
            <a:pPr marL="0" indent="457200" algn="just" eaLnBrk="1" hangingPunct="1">
              <a:spcBef>
                <a:spcPts val="0"/>
              </a:spcBef>
            </a:pPr>
            <a:r>
              <a:rPr lang="uk-UA" sz="1800" i="1" dirty="0">
                <a:latin typeface="Times New Roman" pitchFamily="18" charset="0"/>
                <a:cs typeface="Times New Roman" pitchFamily="18" charset="0"/>
              </a:rPr>
              <a:t>6. </a:t>
            </a:r>
            <a:r>
              <a:rPr lang="ru-RU" sz="1800" i="1" dirty="0">
                <a:latin typeface="Times New Roman" pitchFamily="18" charset="0"/>
                <a:cs typeface="Times New Roman" pitchFamily="18" charset="0"/>
              </a:rPr>
              <a:t> Шевчук А.В. Туризм та </a:t>
            </a:r>
            <a:r>
              <a:rPr lang="ru-RU" sz="1800" i="1" dirty="0" err="1">
                <a:latin typeface="Times New Roman" pitchFamily="18" charset="0"/>
                <a:cs typeface="Times New Roman" pitchFamily="18" charset="0"/>
              </a:rPr>
              <a:t>інформаційні</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технології</a:t>
            </a:r>
            <a:r>
              <a:rPr lang="ru-RU" sz="1800" i="1" dirty="0">
                <a:latin typeface="Times New Roman" pitchFamily="18" charset="0"/>
                <a:cs typeface="Times New Roman" pitchFamily="18" charset="0"/>
              </a:rPr>
              <a:t> у </a:t>
            </a:r>
            <a:r>
              <a:rPr lang="ru-RU" sz="1800" i="1" dirty="0" err="1">
                <a:latin typeface="Times New Roman" pitchFamily="18" charset="0"/>
                <a:cs typeface="Times New Roman" pitchFamily="18" charset="0"/>
              </a:rPr>
              <a:t>фокусі</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досягнень</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і</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нових</a:t>
            </a:r>
            <a:r>
              <a:rPr lang="ru-RU" sz="1800" i="1" dirty="0">
                <a:latin typeface="Times New Roman" pitchFamily="18" charset="0"/>
                <a:cs typeface="Times New Roman" pitchFamily="18" charset="0"/>
              </a:rPr>
              <a:t> перспектив / А.В. Шевчук // </a:t>
            </a:r>
            <a:r>
              <a:rPr lang="ru-RU" sz="1800" i="1" dirty="0" err="1">
                <a:latin typeface="Times New Roman" pitchFamily="18" charset="0"/>
                <a:cs typeface="Times New Roman" pitchFamily="18" charset="0"/>
              </a:rPr>
              <a:t>Науковий</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вісник</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Полтавського</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університету</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економіки</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і</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торгівлі</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Серія</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Економічні</a:t>
            </a:r>
            <a:r>
              <a:rPr lang="ru-RU" sz="1800" i="1" dirty="0">
                <a:latin typeface="Times New Roman" pitchFamily="18" charset="0"/>
                <a:cs typeface="Times New Roman" pitchFamily="18" charset="0"/>
              </a:rPr>
              <a:t> науки». – 2017. – № 1(79). – С. 148-155. </a:t>
            </a:r>
            <a:r>
              <a:rPr lang="en-US" sz="1800" i="1" dirty="0">
                <a:latin typeface="Times New Roman" pitchFamily="18" charset="0"/>
                <a:cs typeface="Times New Roman" pitchFamily="18" charset="0"/>
              </a:rPr>
              <a:t>R</a:t>
            </a:r>
            <a:endParaRPr lang="uk-UA" sz="1800" i="1" dirty="0">
              <a:latin typeface="Times New Roman" pitchFamily="18" charset="0"/>
              <a:cs typeface="Times New Roman" pitchFamily="18" charset="0"/>
            </a:endParaRPr>
          </a:p>
          <a:p>
            <a:pPr marL="0" indent="457200" algn="just" eaLnBrk="1" hangingPunct="1">
              <a:spcBef>
                <a:spcPts val="0"/>
              </a:spcBef>
            </a:pPr>
            <a:r>
              <a:rPr lang="uk-UA" sz="1800" i="1" dirty="0">
                <a:latin typeface="Times New Roman" pitchFamily="18" charset="0"/>
                <a:cs typeface="Times New Roman" pitchFamily="18" charset="0"/>
              </a:rPr>
              <a:t>7</a:t>
            </a:r>
            <a:r>
              <a:rPr lang="uk-UA" sz="1800" dirty="0">
                <a:latin typeface="Times New Roman" pitchFamily="18" charset="0"/>
                <a:cs typeface="Times New Roman" pitchFamily="18" charset="0"/>
              </a:rPr>
              <a:t>. </a:t>
            </a:r>
            <a:r>
              <a:rPr lang="en-US" sz="1800" dirty="0">
                <a:latin typeface="Times New Roman" pitchFamily="18" charset="0"/>
                <a:cs typeface="Times New Roman" pitchFamily="18" charset="0"/>
              </a:rPr>
              <a:t>Green tourism as environment of innovative activities</a:t>
            </a:r>
            <a:r>
              <a:rPr lang="uk-UA" sz="1800" dirty="0">
                <a:latin typeface="Times New Roman" pitchFamily="18" charset="0"/>
                <a:cs typeface="Times New Roman" pitchFamily="18" charset="0"/>
              </a:rPr>
              <a:t>.</a:t>
            </a:r>
            <a:r>
              <a:rPr lang="en-US" sz="1800" dirty="0">
                <a:latin typeface="Times New Roman" pitchFamily="18" charset="0"/>
                <a:cs typeface="Times New Roman" pitchFamily="18" charset="0"/>
              </a:rPr>
              <a:t> </a:t>
            </a:r>
            <a:r>
              <a:rPr lang="en-US" sz="1800" dirty="0">
                <a:latin typeface="Times New Roman" pitchFamily="18" charset="0"/>
                <a:cs typeface="Times New Roman" pitchFamily="18" charset="0"/>
                <a:hlinkClick r:id="rId3"/>
              </a:rPr>
              <a:t>https://journals.indexcopernicus.com/api/file/viewByFileId/295780.pdf</a:t>
            </a:r>
            <a:endParaRPr lang="en-US" sz="1800" dirty="0">
              <a:solidFill>
                <a:srgbClr val="333333"/>
              </a:solidFill>
              <a:latin typeface="Times New Roman" pitchFamily="18" charset="0"/>
              <a:cs typeface="Times New Roman" pitchFamily="18" charset="0"/>
            </a:endParaRPr>
          </a:p>
          <a:p>
            <a:pPr marL="0" indent="457200" algn="just" eaLnBrk="1" hangingPunct="1">
              <a:spcBef>
                <a:spcPts val="0"/>
              </a:spcBef>
            </a:pPr>
            <a:r>
              <a:rPr lang="en-US" sz="1800" dirty="0">
                <a:solidFill>
                  <a:srgbClr val="333333"/>
                </a:solidFill>
                <a:latin typeface="Times New Roman" pitchFamily="18" charset="0"/>
                <a:cs typeface="Times New Roman" pitchFamily="18" charset="0"/>
              </a:rPr>
              <a:t>8. </a:t>
            </a:r>
            <a:r>
              <a:rPr lang="uk-UA" sz="1800" dirty="0">
                <a:solidFill>
                  <a:srgbClr val="333333"/>
                </a:solidFill>
                <a:latin typeface="Times New Roman" pitchFamily="18" charset="0"/>
                <a:cs typeface="Times New Roman" pitchFamily="18" charset="0"/>
              </a:rPr>
              <a:t> </a:t>
            </a:r>
            <a:r>
              <a:rPr lang="ru-RU" sz="1800" dirty="0" err="1">
                <a:solidFill>
                  <a:srgbClr val="333333"/>
                </a:solidFill>
                <a:latin typeface="Times New Roman" pitchFamily="18" charset="0"/>
                <a:cs typeface="Times New Roman" pitchFamily="18" charset="0"/>
              </a:rPr>
              <a:t>Азоев</a:t>
            </a:r>
            <a:r>
              <a:rPr lang="ru-RU" sz="1800" dirty="0">
                <a:solidFill>
                  <a:srgbClr val="333333"/>
                </a:solidFill>
                <a:latin typeface="Times New Roman" pitchFamily="18" charset="0"/>
                <a:cs typeface="Times New Roman" pitchFamily="18" charset="0"/>
              </a:rPr>
              <a:t> Г. Л. Конкурентные преимущества фирмы / Г. Л. </a:t>
            </a:r>
            <a:r>
              <a:rPr lang="ru-RU" sz="1800" dirty="0" err="1">
                <a:solidFill>
                  <a:srgbClr val="333333"/>
                </a:solidFill>
                <a:latin typeface="Times New Roman" pitchFamily="18" charset="0"/>
                <a:cs typeface="Times New Roman" pitchFamily="18" charset="0"/>
              </a:rPr>
              <a:t>Азоев</a:t>
            </a:r>
            <a:r>
              <a:rPr lang="ru-RU" sz="1800" dirty="0">
                <a:solidFill>
                  <a:srgbClr val="333333"/>
                </a:solidFill>
                <a:latin typeface="Times New Roman" pitchFamily="18" charset="0"/>
                <a:cs typeface="Times New Roman" pitchFamily="18" charset="0"/>
              </a:rPr>
              <a:t>, А. П. </a:t>
            </a:r>
            <a:r>
              <a:rPr lang="ru-RU" sz="1800" dirty="0" err="1">
                <a:solidFill>
                  <a:srgbClr val="333333"/>
                </a:solidFill>
                <a:latin typeface="Times New Roman" pitchFamily="18" charset="0"/>
                <a:cs typeface="Times New Roman" pitchFamily="18" charset="0"/>
              </a:rPr>
              <a:t>Челенков</a:t>
            </a:r>
            <a:r>
              <a:rPr lang="ru-RU" sz="1800" dirty="0">
                <a:solidFill>
                  <a:srgbClr val="333333"/>
                </a:solidFill>
                <a:latin typeface="Times New Roman" pitchFamily="18" charset="0"/>
                <a:cs typeface="Times New Roman" pitchFamily="18" charset="0"/>
              </a:rPr>
              <a:t>. – М.: ОАО «Типография «НОВОСТИ», 2000. – 256 с</a:t>
            </a:r>
            <a:endParaRPr lang="en-US" sz="1800" dirty="0">
              <a:latin typeface="Times New Roman" pitchFamily="18" charset="0"/>
              <a:cs typeface="Times New Roman" pitchFamily="18" charset="0"/>
            </a:endParaRPr>
          </a:p>
          <a:p>
            <a:pPr marL="0" indent="457200" algn="just" eaLnBrk="1" hangingPunct="1">
              <a:spcBef>
                <a:spcPts val="0"/>
              </a:spcBef>
            </a:pPr>
            <a:r>
              <a:rPr lang="en-US" sz="1800" dirty="0">
                <a:solidFill>
                  <a:srgbClr val="333333"/>
                </a:solidFill>
                <a:latin typeface="Times New Roman" pitchFamily="18" charset="0"/>
                <a:cs typeface="Times New Roman" pitchFamily="18" charset="0"/>
              </a:rPr>
              <a:t>9</a:t>
            </a:r>
            <a:r>
              <a:rPr lang="uk-UA" sz="1800" dirty="0">
                <a:solidFill>
                  <a:srgbClr val="333333"/>
                </a:solidFill>
                <a:latin typeface="Times New Roman" pitchFamily="18" charset="0"/>
                <a:cs typeface="Times New Roman" pitchFamily="18" charset="0"/>
              </a:rPr>
              <a:t>. Андрєєва Г. П. Проблеми змістовного наповнення понятійного апарату інноваційної діяльності / Г. П. Андрєєва// Економ</a:t>
            </a:r>
            <a:r>
              <a:rPr lang="ru-RU" sz="1800" dirty="0" err="1">
                <a:solidFill>
                  <a:srgbClr val="333333"/>
                </a:solidFill>
                <a:latin typeface="Times New Roman" pitchFamily="18" charset="0"/>
                <a:cs typeface="Times New Roman" pitchFamily="18" charset="0"/>
              </a:rPr>
              <a:t>i</a:t>
            </a:r>
            <a:r>
              <a:rPr lang="uk-UA" sz="1800" dirty="0" err="1">
                <a:solidFill>
                  <a:srgbClr val="333333"/>
                </a:solidFill>
                <a:latin typeface="Times New Roman" pitchFamily="18" charset="0"/>
                <a:cs typeface="Times New Roman" pitchFamily="18" charset="0"/>
              </a:rPr>
              <a:t>ка</a:t>
            </a:r>
            <a:r>
              <a:rPr lang="uk-UA" sz="1800" dirty="0">
                <a:solidFill>
                  <a:srgbClr val="333333"/>
                </a:solidFill>
                <a:latin typeface="Times New Roman" pitchFamily="18" charset="0"/>
                <a:cs typeface="Times New Roman" pitchFamily="18" charset="0"/>
              </a:rPr>
              <a:t>: проблеми теорії та практики: Збірник наукових праць. – 2008. – Випуск 237: В 6 т. – Т. ІІ. – Дніпропетровськ : ДНУ. – С. 448-457.</a:t>
            </a:r>
            <a:endParaRPr lang="ru-RU" sz="1800" dirty="0">
              <a:latin typeface="Times New Roman" pitchFamily="18" charset="0"/>
              <a:cs typeface="Times New Roman" pitchFamily="18" charset="0"/>
            </a:endParaRPr>
          </a:p>
          <a:p>
            <a:pPr marL="0" indent="457200" algn="just">
              <a:lnSpc>
                <a:spcPct val="95000"/>
              </a:lnSpc>
              <a:spcBef>
                <a:spcPts val="0"/>
              </a:spcBef>
            </a:pPr>
            <a:r>
              <a:rPr lang="en-US" sz="1800" dirty="0">
                <a:solidFill>
                  <a:srgbClr val="333333"/>
                </a:solidFill>
                <a:latin typeface="Times New Roman" pitchFamily="18" charset="0"/>
                <a:cs typeface="Times New Roman" pitchFamily="18" charset="0"/>
              </a:rPr>
              <a:t>10</a:t>
            </a:r>
            <a:r>
              <a:rPr lang="uk-UA" sz="1800" dirty="0">
                <a:solidFill>
                  <a:srgbClr val="333333"/>
                </a:solidFill>
                <a:latin typeface="Times New Roman" pitchFamily="18" charset="0"/>
                <a:cs typeface="Times New Roman" pitchFamily="18" charset="0"/>
              </a:rPr>
              <a:t>. </a:t>
            </a:r>
            <a:r>
              <a:rPr lang="ru-RU" sz="1800" dirty="0" err="1">
                <a:solidFill>
                  <a:srgbClr val="333333"/>
                </a:solidFill>
                <a:latin typeface="Times New Roman" pitchFamily="18" charset="0"/>
                <a:cs typeface="Times New Roman" pitchFamily="18" charset="0"/>
              </a:rPr>
              <a:t>Брижань</a:t>
            </a:r>
            <a:r>
              <a:rPr lang="ru-RU" sz="1800" dirty="0">
                <a:solidFill>
                  <a:srgbClr val="333333"/>
                </a:solidFill>
                <a:latin typeface="Times New Roman" pitchFamily="18" charset="0"/>
                <a:cs typeface="Times New Roman" pitchFamily="18" charset="0"/>
              </a:rPr>
              <a:t> І. А. </a:t>
            </a:r>
            <a:r>
              <a:rPr lang="ru-RU" sz="1800" dirty="0" err="1">
                <a:solidFill>
                  <a:srgbClr val="333333"/>
                </a:solidFill>
                <a:latin typeface="Times New Roman" pitchFamily="18" charset="0"/>
                <a:cs typeface="Times New Roman" pitchFamily="18" charset="0"/>
              </a:rPr>
              <a:t>Вплив</a:t>
            </a:r>
            <a:r>
              <a:rPr lang="ru-RU" sz="1800" dirty="0">
                <a:solidFill>
                  <a:srgbClr val="333333"/>
                </a:solidFill>
                <a:latin typeface="Times New Roman" pitchFamily="18" charset="0"/>
                <a:cs typeface="Times New Roman" pitchFamily="18" charset="0"/>
              </a:rPr>
              <a:t> </a:t>
            </a:r>
            <a:r>
              <a:rPr lang="ru-RU" sz="1800" dirty="0" err="1">
                <a:solidFill>
                  <a:srgbClr val="333333"/>
                </a:solidFill>
                <a:latin typeface="Times New Roman" pitchFamily="18" charset="0"/>
                <a:cs typeface="Times New Roman" pitchFamily="18" charset="0"/>
              </a:rPr>
              <a:t>кластерних</a:t>
            </a:r>
            <a:r>
              <a:rPr lang="ru-RU" sz="1800" dirty="0">
                <a:solidFill>
                  <a:srgbClr val="333333"/>
                </a:solidFill>
                <a:latin typeface="Times New Roman" pitchFamily="18" charset="0"/>
                <a:cs typeface="Times New Roman" pitchFamily="18" charset="0"/>
              </a:rPr>
              <a:t> </a:t>
            </a:r>
            <a:r>
              <a:rPr lang="ru-RU" sz="1800" dirty="0" err="1">
                <a:solidFill>
                  <a:srgbClr val="333333"/>
                </a:solidFill>
                <a:latin typeface="Times New Roman" pitchFamily="18" charset="0"/>
                <a:cs typeface="Times New Roman" pitchFamily="18" charset="0"/>
              </a:rPr>
              <a:t>об’єднань</a:t>
            </a:r>
            <a:r>
              <a:rPr lang="ru-RU" sz="1800" dirty="0">
                <a:solidFill>
                  <a:srgbClr val="333333"/>
                </a:solidFill>
                <a:latin typeface="Times New Roman" pitchFamily="18" charset="0"/>
                <a:cs typeface="Times New Roman" pitchFamily="18" charset="0"/>
              </a:rPr>
              <a:t> на </a:t>
            </a:r>
            <a:r>
              <a:rPr lang="ru-RU" sz="1800" dirty="0" err="1">
                <a:solidFill>
                  <a:srgbClr val="333333"/>
                </a:solidFill>
                <a:latin typeface="Times New Roman" pitchFamily="18" charset="0"/>
                <a:cs typeface="Times New Roman" pitchFamily="18" charset="0"/>
              </a:rPr>
              <a:t>розвиток</a:t>
            </a:r>
            <a:r>
              <a:rPr lang="ru-RU" sz="1800" dirty="0">
                <a:solidFill>
                  <a:srgbClr val="333333"/>
                </a:solidFill>
                <a:latin typeface="Times New Roman" pitchFamily="18" charset="0"/>
                <a:cs typeface="Times New Roman" pitchFamily="18" charset="0"/>
              </a:rPr>
              <a:t> </a:t>
            </a:r>
            <a:r>
              <a:rPr lang="ru-RU" sz="1800" dirty="0" err="1">
                <a:solidFill>
                  <a:srgbClr val="333333"/>
                </a:solidFill>
                <a:latin typeface="Times New Roman" pitchFamily="18" charset="0"/>
                <a:cs typeface="Times New Roman" pitchFamily="18" charset="0"/>
              </a:rPr>
              <a:t>підприємств</a:t>
            </a:r>
            <a:r>
              <a:rPr lang="ru-RU" sz="1800" dirty="0">
                <a:solidFill>
                  <a:srgbClr val="333333"/>
                </a:solidFill>
                <a:latin typeface="Times New Roman" pitchFamily="18" charset="0"/>
                <a:cs typeface="Times New Roman" pitchFamily="18" charset="0"/>
              </a:rPr>
              <a:t> </a:t>
            </a:r>
            <a:r>
              <a:rPr lang="ru-RU" sz="1800" dirty="0" err="1">
                <a:solidFill>
                  <a:srgbClr val="333333"/>
                </a:solidFill>
                <a:latin typeface="Times New Roman" pitchFamily="18" charset="0"/>
                <a:cs typeface="Times New Roman" pitchFamily="18" charset="0"/>
              </a:rPr>
              <a:t>і</a:t>
            </a:r>
            <a:r>
              <a:rPr lang="ru-RU" sz="1800" dirty="0">
                <a:solidFill>
                  <a:srgbClr val="333333"/>
                </a:solidFill>
                <a:latin typeface="Times New Roman" pitchFamily="18" charset="0"/>
                <a:cs typeface="Times New Roman" pitchFamily="18" charset="0"/>
              </a:rPr>
              <a:t> </a:t>
            </a:r>
            <a:r>
              <a:rPr lang="ru-RU" sz="1800" dirty="0" err="1">
                <a:solidFill>
                  <a:srgbClr val="333333"/>
                </a:solidFill>
                <a:latin typeface="Times New Roman" pitchFamily="18" charset="0"/>
                <a:cs typeface="Times New Roman" pitchFamily="18" charset="0"/>
              </a:rPr>
              <a:t>регіонів</a:t>
            </a:r>
            <a:r>
              <a:rPr lang="ru-RU" sz="1800" dirty="0">
                <a:solidFill>
                  <a:srgbClr val="333333"/>
                </a:solidFill>
                <a:latin typeface="Times New Roman" pitchFamily="18" charset="0"/>
                <a:cs typeface="Times New Roman" pitchFamily="18" charset="0"/>
              </a:rPr>
              <a:t> / І. А. </a:t>
            </a:r>
            <a:r>
              <a:rPr lang="ru-RU" sz="1800" dirty="0" err="1">
                <a:solidFill>
                  <a:srgbClr val="333333"/>
                </a:solidFill>
                <a:latin typeface="Times New Roman" pitchFamily="18" charset="0"/>
                <a:cs typeface="Times New Roman" pitchFamily="18" charset="0"/>
              </a:rPr>
              <a:t>Брижань</a:t>
            </a:r>
            <a:r>
              <a:rPr lang="ru-RU" sz="1800" dirty="0">
                <a:solidFill>
                  <a:srgbClr val="333333"/>
                </a:solidFill>
                <a:latin typeface="Times New Roman" pitchFamily="18" charset="0"/>
                <a:cs typeface="Times New Roman" pitchFamily="18" charset="0"/>
              </a:rPr>
              <a:t>, І. М. </a:t>
            </a:r>
            <a:r>
              <a:rPr lang="ru-RU" sz="1800" dirty="0" err="1">
                <a:solidFill>
                  <a:srgbClr val="333333"/>
                </a:solidFill>
                <a:latin typeface="Times New Roman" pitchFamily="18" charset="0"/>
                <a:cs typeface="Times New Roman" pitchFamily="18" charset="0"/>
              </a:rPr>
              <a:t>Савицька</a:t>
            </a:r>
            <a:r>
              <a:rPr lang="ru-RU" sz="1800" dirty="0">
                <a:solidFill>
                  <a:srgbClr val="333333"/>
                </a:solidFill>
                <a:latin typeface="Times New Roman" pitchFamily="18" charset="0"/>
                <a:cs typeface="Times New Roman" pitchFamily="18" charset="0"/>
              </a:rPr>
              <a:t> // </a:t>
            </a:r>
            <a:r>
              <a:rPr lang="ru-RU" sz="1800" dirty="0" err="1">
                <a:solidFill>
                  <a:srgbClr val="333333"/>
                </a:solidFill>
                <a:latin typeface="Times New Roman" pitchFamily="18" charset="0"/>
                <a:cs typeface="Times New Roman" pitchFamily="18" charset="0"/>
              </a:rPr>
              <a:t>Вісник</a:t>
            </a:r>
            <a:r>
              <a:rPr lang="ru-RU" sz="1800" dirty="0">
                <a:solidFill>
                  <a:srgbClr val="333333"/>
                </a:solidFill>
                <a:latin typeface="Times New Roman" pitchFamily="18" charset="0"/>
                <a:cs typeface="Times New Roman" pitchFamily="18" charset="0"/>
              </a:rPr>
              <a:t> </a:t>
            </a:r>
            <a:r>
              <a:rPr lang="ru-RU" sz="1800" dirty="0" err="1">
                <a:solidFill>
                  <a:srgbClr val="333333"/>
                </a:solidFill>
                <a:latin typeface="Times New Roman" pitchFamily="18" charset="0"/>
                <a:cs typeface="Times New Roman" pitchFamily="18" charset="0"/>
              </a:rPr>
              <a:t>Хмельницького</a:t>
            </a:r>
            <a:r>
              <a:rPr lang="ru-RU" sz="1800" dirty="0">
                <a:solidFill>
                  <a:srgbClr val="333333"/>
                </a:solidFill>
                <a:latin typeface="Times New Roman" pitchFamily="18" charset="0"/>
                <a:cs typeface="Times New Roman" pitchFamily="18" charset="0"/>
              </a:rPr>
              <a:t> </a:t>
            </a:r>
            <a:r>
              <a:rPr lang="ru-RU" sz="1800" dirty="0" err="1">
                <a:solidFill>
                  <a:srgbClr val="333333"/>
                </a:solidFill>
                <a:latin typeface="Times New Roman" pitchFamily="18" charset="0"/>
                <a:cs typeface="Times New Roman" pitchFamily="18" charset="0"/>
              </a:rPr>
              <a:t>національного</a:t>
            </a:r>
            <a:r>
              <a:rPr lang="ru-RU" sz="1800" dirty="0">
                <a:solidFill>
                  <a:srgbClr val="333333"/>
                </a:solidFill>
                <a:latin typeface="Times New Roman" pitchFamily="18" charset="0"/>
                <a:cs typeface="Times New Roman" pitchFamily="18" charset="0"/>
              </a:rPr>
              <a:t> </a:t>
            </a:r>
            <a:r>
              <a:rPr lang="ru-RU" sz="1800" dirty="0" err="1">
                <a:solidFill>
                  <a:srgbClr val="333333"/>
                </a:solidFill>
                <a:latin typeface="Times New Roman" pitchFamily="18" charset="0"/>
                <a:cs typeface="Times New Roman" pitchFamily="18" charset="0"/>
              </a:rPr>
              <a:t>університету</a:t>
            </a:r>
            <a:r>
              <a:rPr lang="ru-RU" sz="1800" dirty="0">
                <a:solidFill>
                  <a:srgbClr val="333333"/>
                </a:solidFill>
                <a:latin typeface="Times New Roman" pitchFamily="18" charset="0"/>
                <a:cs typeface="Times New Roman" pitchFamily="18" charset="0"/>
              </a:rPr>
              <a:t>. – 2011, С. 189-194.</a:t>
            </a:r>
            <a:endParaRPr lang="ru-RU" sz="1800" dirty="0">
              <a:latin typeface="Times New Roman" pitchFamily="18" charset="0"/>
              <a:cs typeface="Times New Roman" pitchFamily="18" charset="0"/>
            </a:endParaRPr>
          </a:p>
          <a:p>
            <a:pPr marL="0" indent="457200" algn="just">
              <a:lnSpc>
                <a:spcPct val="95000"/>
              </a:lnSpc>
              <a:spcBef>
                <a:spcPts val="0"/>
              </a:spcBef>
            </a:pPr>
            <a:r>
              <a:rPr lang="en-US" sz="1800" dirty="0">
                <a:solidFill>
                  <a:srgbClr val="333333"/>
                </a:solidFill>
                <a:latin typeface="Times New Roman" pitchFamily="18" charset="0"/>
                <a:cs typeface="Times New Roman" pitchFamily="18" charset="0"/>
              </a:rPr>
              <a:t>11</a:t>
            </a:r>
            <a:r>
              <a:rPr lang="uk-UA" sz="1800" dirty="0">
                <a:solidFill>
                  <a:srgbClr val="333333"/>
                </a:solidFill>
                <a:latin typeface="Times New Roman" pitchFamily="18" charset="0"/>
                <a:cs typeface="Times New Roman" pitchFamily="18" charset="0"/>
              </a:rPr>
              <a:t>. Коваль П. Ф. Шляхи підвищення конкурентоспроможності підприємств сільського туризму / П. Ф. Коваль, Г. П. Андрєєва // Вісник ДІТБ серія </a:t>
            </a:r>
            <a:r>
              <a:rPr lang="uk-UA" sz="1800" dirty="0" err="1">
                <a:solidFill>
                  <a:srgbClr val="333333"/>
                </a:solidFill>
                <a:latin typeface="Times New Roman" pitchFamily="18" charset="0"/>
                <a:cs typeface="Times New Roman" pitchFamily="18" charset="0"/>
              </a:rPr>
              <a:t>„Економіка</a:t>
            </a:r>
            <a:r>
              <a:rPr lang="uk-UA" sz="1800" dirty="0">
                <a:solidFill>
                  <a:srgbClr val="333333"/>
                </a:solidFill>
                <a:latin typeface="Times New Roman" pitchFamily="18" charset="0"/>
                <a:cs typeface="Times New Roman" pitchFamily="18" charset="0"/>
              </a:rPr>
              <a:t>, організація і управління підприємствами (в туристичній сфері)”. – 2008. – 12. – С. 199-204</a:t>
            </a:r>
            <a:endParaRPr lang="ru-RU" sz="1800" dirty="0">
              <a:latin typeface="Times New Roman" pitchFamily="18" charset="0"/>
              <a:cs typeface="Times New Roman" pitchFamily="18" charset="0"/>
            </a:endParaRPr>
          </a:p>
        </p:txBody>
      </p:sp>
      <p:pic>
        <p:nvPicPr>
          <p:cNvPr id="35843" name="image1.png" descr="ÐÐ°ÑÑÐ¸Ð½ÐºÐ¸ Ð¿Ð¾ Ð·Ð°Ð¿ÑÐ¾ÑÑ erasmus+ logo transparent"/>
          <p:cNvPicPr>
            <a:picLocks noChangeAspect="1" noChangeArrowheads="1"/>
          </p:cNvPicPr>
          <p:nvPr/>
        </p:nvPicPr>
        <p:blipFill>
          <a:blip r:embed="rId4" cstate="print"/>
          <a:srcRect/>
          <a:stretch>
            <a:fillRect/>
          </a:stretch>
        </p:blipFill>
        <p:spPr bwMode="auto">
          <a:xfrm>
            <a:off x="128588" y="100013"/>
            <a:ext cx="3079750" cy="666750"/>
          </a:xfrm>
          <a:prstGeom prst="rect">
            <a:avLst/>
          </a:prstGeom>
          <a:noFill/>
          <a:ln w="9525">
            <a:noFill/>
            <a:miter lim="800000"/>
            <a:headEnd/>
            <a:tailEnd/>
          </a:ln>
        </p:spPr>
      </p:pic>
      <p:pic>
        <p:nvPicPr>
          <p:cNvPr id="35844" name="image2.png"/>
          <p:cNvPicPr>
            <a:picLocks noChangeAspect="1" noChangeArrowheads="1"/>
          </p:cNvPicPr>
          <p:nvPr/>
        </p:nvPicPr>
        <p:blipFill>
          <a:blip r:embed="rId5" cstate="print"/>
          <a:srcRect/>
          <a:stretch>
            <a:fillRect/>
          </a:stretch>
        </p:blipFill>
        <p:spPr bwMode="auto">
          <a:xfrm>
            <a:off x="9634538" y="-63500"/>
            <a:ext cx="2609850" cy="1122279"/>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0515600" cy="584200"/>
          </a:xfrm>
        </p:spPr>
        <p:txBody>
          <a:bodyPr rtlCol="0">
            <a:normAutofit fontScale="90000"/>
          </a:bodyPr>
          <a:lstStyle/>
          <a:p>
            <a:pPr algn="ctr" fontAlgn="auto">
              <a:spcAft>
                <a:spcPts val="0"/>
              </a:spcAft>
              <a:defRPr/>
            </a:pPr>
            <a:r>
              <a:rPr lang="uk-UA" dirty="0"/>
              <a:t>Рекреаційний кластер</a:t>
            </a:r>
            <a:endParaRPr lang="ru-RU" dirty="0"/>
          </a:p>
        </p:txBody>
      </p:sp>
      <p:sp>
        <p:nvSpPr>
          <p:cNvPr id="16386" name="Объект 2"/>
          <p:cNvSpPr>
            <a:spLocks noGrp="1"/>
          </p:cNvSpPr>
          <p:nvPr>
            <p:ph idx="1"/>
          </p:nvPr>
        </p:nvSpPr>
        <p:spPr>
          <a:xfrm>
            <a:off x="304800" y="355600"/>
            <a:ext cx="11312525" cy="5727700"/>
          </a:xfrm>
        </p:spPr>
        <p:txBody>
          <a:bodyPr/>
          <a:lstStyle/>
          <a:p>
            <a:r>
              <a:rPr lang="uk-UA"/>
              <a:t>.</a:t>
            </a:r>
            <a:endParaRPr lang="ru-RU"/>
          </a:p>
        </p:txBody>
      </p:sp>
      <p:sp>
        <p:nvSpPr>
          <p:cNvPr id="7" name="Прямоугольник 6"/>
          <p:cNvSpPr/>
          <p:nvPr/>
        </p:nvSpPr>
        <p:spPr>
          <a:xfrm>
            <a:off x="9050338" y="982663"/>
            <a:ext cx="2498725" cy="50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Маркетинг та реклама</a:t>
            </a:r>
            <a:endParaRPr lang="ru-RU" dirty="0"/>
          </a:p>
        </p:txBody>
      </p:sp>
      <p:sp>
        <p:nvSpPr>
          <p:cNvPr id="8" name="Прямоугольник 7"/>
          <p:cNvSpPr/>
          <p:nvPr/>
        </p:nvSpPr>
        <p:spPr>
          <a:xfrm>
            <a:off x="9050338" y="1608138"/>
            <a:ext cx="2498725" cy="7794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Постачальники додаткових послуг (сувеніри, </a:t>
            </a:r>
            <a:r>
              <a:rPr lang="uk-UA" dirty="0" err="1"/>
              <a:t>звя̓зок</a:t>
            </a:r>
            <a:r>
              <a:rPr lang="uk-UA" dirty="0"/>
              <a:t>)</a:t>
            </a:r>
            <a:endParaRPr lang="ru-RU" dirty="0"/>
          </a:p>
        </p:txBody>
      </p:sp>
      <p:sp>
        <p:nvSpPr>
          <p:cNvPr id="9" name="Прямоугольник 8"/>
          <p:cNvSpPr/>
          <p:nvPr/>
        </p:nvSpPr>
        <p:spPr>
          <a:xfrm>
            <a:off x="9050338" y="236538"/>
            <a:ext cx="2430462"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600" dirty="0"/>
              <a:t>Виробництво спеціального обладнання </a:t>
            </a:r>
            <a:endParaRPr lang="ru-RU" sz="1600" dirty="0"/>
          </a:p>
        </p:txBody>
      </p:sp>
      <p:sp>
        <p:nvSpPr>
          <p:cNvPr id="10" name="Прямоугольник 9"/>
          <p:cNvSpPr/>
          <p:nvPr/>
        </p:nvSpPr>
        <p:spPr>
          <a:xfrm>
            <a:off x="9012238" y="2471738"/>
            <a:ext cx="2498725" cy="50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Транспортні агентства, готелі, музеї </a:t>
            </a:r>
            <a:endParaRPr lang="ru-RU" dirty="0"/>
          </a:p>
        </p:txBody>
      </p:sp>
      <p:sp>
        <p:nvSpPr>
          <p:cNvPr id="11" name="Прямоугольник 10"/>
          <p:cNvSpPr/>
          <p:nvPr/>
        </p:nvSpPr>
        <p:spPr>
          <a:xfrm>
            <a:off x="9050338" y="3157538"/>
            <a:ext cx="2498725" cy="4492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Спеціалізовані банки</a:t>
            </a:r>
            <a:endParaRPr lang="ru-RU" dirty="0"/>
          </a:p>
        </p:txBody>
      </p:sp>
      <p:sp>
        <p:nvSpPr>
          <p:cNvPr id="13" name="Прямоугольник 12"/>
          <p:cNvSpPr/>
          <p:nvPr/>
        </p:nvSpPr>
        <p:spPr>
          <a:xfrm>
            <a:off x="8974138" y="3759200"/>
            <a:ext cx="2574925" cy="711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Інформаційні бази даних, Інтернет- підтримка</a:t>
            </a:r>
            <a:endParaRPr lang="ru-RU" dirty="0"/>
          </a:p>
        </p:txBody>
      </p:sp>
      <p:sp>
        <p:nvSpPr>
          <p:cNvPr id="14" name="Прямоугольник 13"/>
          <p:cNvSpPr/>
          <p:nvPr/>
        </p:nvSpPr>
        <p:spPr>
          <a:xfrm>
            <a:off x="8974138" y="4640263"/>
            <a:ext cx="2506662"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Транспортний кластер</a:t>
            </a:r>
            <a:endParaRPr lang="ru-RU" dirty="0"/>
          </a:p>
        </p:txBody>
      </p:sp>
      <p:cxnSp>
        <p:nvCxnSpPr>
          <p:cNvPr id="16" name="Прямая со стрелкой 15"/>
          <p:cNvCxnSpPr/>
          <p:nvPr/>
        </p:nvCxnSpPr>
        <p:spPr>
          <a:xfrm flipH="1" flipV="1">
            <a:off x="8583613" y="690563"/>
            <a:ext cx="390525" cy="158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p:nvPr/>
        </p:nvCxnSpPr>
        <p:spPr>
          <a:xfrm flipH="1">
            <a:off x="8610600" y="4056063"/>
            <a:ext cx="334963" cy="254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Прямая соединительная линия 19"/>
          <p:cNvCxnSpPr/>
          <p:nvPr/>
        </p:nvCxnSpPr>
        <p:spPr>
          <a:xfrm>
            <a:off x="8618538" y="719138"/>
            <a:ext cx="0" cy="3336925"/>
          </a:xfrm>
          <a:prstGeom prst="line">
            <a:avLst/>
          </a:prstGeom>
        </p:spPr>
        <p:style>
          <a:lnRef idx="1">
            <a:schemeClr val="accent1"/>
          </a:lnRef>
          <a:fillRef idx="0">
            <a:schemeClr val="accent1"/>
          </a:fillRef>
          <a:effectRef idx="0">
            <a:schemeClr val="accent1"/>
          </a:effectRef>
          <a:fontRef idx="minor">
            <a:schemeClr val="tx1"/>
          </a:fontRef>
        </p:style>
      </p:cxnSp>
      <p:sp>
        <p:nvSpPr>
          <p:cNvPr id="23" name="Прямоугольник 22"/>
          <p:cNvSpPr/>
          <p:nvPr/>
        </p:nvSpPr>
        <p:spPr>
          <a:xfrm>
            <a:off x="1938338" y="660400"/>
            <a:ext cx="3057525" cy="5667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Національна та регіональна підтримка</a:t>
            </a:r>
            <a:endParaRPr lang="ru-RU" dirty="0"/>
          </a:p>
        </p:txBody>
      </p:sp>
      <p:sp>
        <p:nvSpPr>
          <p:cNvPr id="24" name="Прямоугольник 23"/>
          <p:cNvSpPr/>
          <p:nvPr/>
        </p:nvSpPr>
        <p:spPr>
          <a:xfrm>
            <a:off x="1938338" y="1676400"/>
            <a:ext cx="3057525" cy="6683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Координаційний та консалтинговий центр</a:t>
            </a:r>
            <a:endParaRPr lang="ru-RU" dirty="0"/>
          </a:p>
        </p:txBody>
      </p:sp>
      <p:sp>
        <p:nvSpPr>
          <p:cNvPr id="25" name="Прямоугольник 24"/>
          <p:cNvSpPr/>
          <p:nvPr/>
        </p:nvSpPr>
        <p:spPr>
          <a:xfrm>
            <a:off x="1227138" y="2794000"/>
            <a:ext cx="2108200" cy="8302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Туристичні та рекреаційні центри </a:t>
            </a:r>
            <a:endParaRPr lang="ru-RU" dirty="0"/>
          </a:p>
        </p:txBody>
      </p:sp>
      <p:sp>
        <p:nvSpPr>
          <p:cNvPr id="26" name="Прямоугольник 25"/>
          <p:cNvSpPr/>
          <p:nvPr/>
        </p:nvSpPr>
        <p:spPr>
          <a:xfrm>
            <a:off x="3505200" y="2779713"/>
            <a:ext cx="1795463" cy="8207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Ринок надання послуг</a:t>
            </a:r>
            <a:endParaRPr lang="ru-RU" dirty="0"/>
          </a:p>
        </p:txBody>
      </p:sp>
      <p:sp>
        <p:nvSpPr>
          <p:cNvPr id="27" name="Прямоугольник 26"/>
          <p:cNvSpPr/>
          <p:nvPr/>
        </p:nvSpPr>
        <p:spPr>
          <a:xfrm>
            <a:off x="1752600" y="3944938"/>
            <a:ext cx="2913063" cy="5254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Наука, освіта, торгові організації </a:t>
            </a:r>
            <a:endParaRPr lang="ru-RU" dirty="0"/>
          </a:p>
        </p:txBody>
      </p:sp>
      <p:sp>
        <p:nvSpPr>
          <p:cNvPr id="28" name="Прямоугольник 27"/>
          <p:cNvSpPr/>
          <p:nvPr/>
        </p:nvSpPr>
        <p:spPr>
          <a:xfrm>
            <a:off x="5824538" y="4640263"/>
            <a:ext cx="2759075" cy="5746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Харчовий кластер</a:t>
            </a:r>
            <a:endParaRPr lang="ru-RU" dirty="0"/>
          </a:p>
        </p:txBody>
      </p:sp>
      <p:sp>
        <p:nvSpPr>
          <p:cNvPr id="29" name="Прямоугольник 28"/>
          <p:cNvSpPr/>
          <p:nvPr/>
        </p:nvSpPr>
        <p:spPr>
          <a:xfrm>
            <a:off x="2598738" y="4640263"/>
            <a:ext cx="2701925" cy="5746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Регіональний </a:t>
            </a:r>
            <a:r>
              <a:rPr lang="uk-UA" dirty="0" err="1"/>
              <a:t>агрокластер</a:t>
            </a:r>
            <a:endParaRPr lang="ru-RU" dirty="0"/>
          </a:p>
        </p:txBody>
      </p:sp>
      <p:sp>
        <p:nvSpPr>
          <p:cNvPr id="30" name="Прямоугольник 29"/>
          <p:cNvSpPr/>
          <p:nvPr/>
        </p:nvSpPr>
        <p:spPr>
          <a:xfrm>
            <a:off x="5164138" y="5453063"/>
            <a:ext cx="4310062" cy="6302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Природні умови та ресурси</a:t>
            </a:r>
            <a:endParaRPr lang="ru-RU" dirty="0"/>
          </a:p>
        </p:txBody>
      </p:sp>
      <p:sp>
        <p:nvSpPr>
          <p:cNvPr id="31" name="Прямоугольник 30"/>
          <p:cNvSpPr/>
          <p:nvPr/>
        </p:nvSpPr>
        <p:spPr>
          <a:xfrm>
            <a:off x="1227138" y="5453063"/>
            <a:ext cx="3514725" cy="6302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Регіональний рекреаційний кластер</a:t>
            </a:r>
            <a:endParaRPr lang="ru-RU" dirty="0"/>
          </a:p>
        </p:txBody>
      </p:sp>
      <p:sp>
        <p:nvSpPr>
          <p:cNvPr id="32" name="Прямоугольник 31"/>
          <p:cNvSpPr/>
          <p:nvPr/>
        </p:nvSpPr>
        <p:spPr>
          <a:xfrm>
            <a:off x="541867" y="1380067"/>
            <a:ext cx="601133" cy="40724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uk-UA" dirty="0"/>
              <a:t>Природні умови, ресурси, </a:t>
            </a:r>
            <a:r>
              <a:rPr lang="uk-UA" dirty="0" err="1"/>
              <a:t>об̕єкти</a:t>
            </a:r>
            <a:r>
              <a:rPr lang="uk-UA" dirty="0"/>
              <a:t>, інфраструктура, обладнання  </a:t>
            </a:r>
            <a:endParaRPr lang="ru-RU" dirty="0"/>
          </a:p>
        </p:txBody>
      </p:sp>
      <p:cxnSp>
        <p:nvCxnSpPr>
          <p:cNvPr id="34" name="Прямая со стрелкой 33"/>
          <p:cNvCxnSpPr/>
          <p:nvPr/>
        </p:nvCxnSpPr>
        <p:spPr>
          <a:xfrm flipV="1">
            <a:off x="4198938" y="3606800"/>
            <a:ext cx="0" cy="3381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Прямая со стрелкой 35"/>
          <p:cNvCxnSpPr>
            <a:endCxn id="25" idx="2"/>
          </p:cNvCxnSpPr>
          <p:nvPr/>
        </p:nvCxnSpPr>
        <p:spPr>
          <a:xfrm flipH="1" flipV="1">
            <a:off x="2281238" y="3624263"/>
            <a:ext cx="4762" cy="3206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Прямая со стрелкой 38"/>
          <p:cNvCxnSpPr>
            <a:endCxn id="26" idx="3"/>
          </p:cNvCxnSpPr>
          <p:nvPr/>
        </p:nvCxnSpPr>
        <p:spPr>
          <a:xfrm flipH="1" flipV="1">
            <a:off x="5300663" y="3189288"/>
            <a:ext cx="3282950" cy="381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 name="Прямая со стрелкой 42"/>
          <p:cNvCxnSpPr>
            <a:stCxn id="25" idx="3"/>
            <a:endCxn id="26" idx="1"/>
          </p:cNvCxnSpPr>
          <p:nvPr/>
        </p:nvCxnSpPr>
        <p:spPr>
          <a:xfrm flipV="1">
            <a:off x="3335338" y="3189288"/>
            <a:ext cx="169862" cy="1905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5" name="Прямая со стрелкой 44"/>
          <p:cNvCxnSpPr>
            <a:stCxn id="23" idx="2"/>
            <a:endCxn id="24" idx="0"/>
          </p:cNvCxnSpPr>
          <p:nvPr/>
        </p:nvCxnSpPr>
        <p:spPr>
          <a:xfrm>
            <a:off x="3467100" y="1227138"/>
            <a:ext cx="0" cy="4492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Прямая со стрелкой 46"/>
          <p:cNvCxnSpPr>
            <a:endCxn id="26" idx="0"/>
          </p:cNvCxnSpPr>
          <p:nvPr/>
        </p:nvCxnSpPr>
        <p:spPr>
          <a:xfrm>
            <a:off x="4402138" y="2355850"/>
            <a:ext cx="0" cy="4238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Прямая со стрелкой 53"/>
          <p:cNvCxnSpPr>
            <a:endCxn id="25" idx="0"/>
          </p:cNvCxnSpPr>
          <p:nvPr/>
        </p:nvCxnSpPr>
        <p:spPr>
          <a:xfrm>
            <a:off x="2281238" y="2344738"/>
            <a:ext cx="0" cy="4492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7" name="Прямая со стрелкой 56"/>
          <p:cNvCxnSpPr/>
          <p:nvPr/>
        </p:nvCxnSpPr>
        <p:spPr>
          <a:xfrm>
            <a:off x="1425575" y="3606800"/>
            <a:ext cx="4763" cy="1846263"/>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63" name="Тройная стрелка влево/вправо/вверх 62"/>
          <p:cNvSpPr/>
          <p:nvPr/>
        </p:nvSpPr>
        <p:spPr>
          <a:xfrm>
            <a:off x="5218113" y="3208338"/>
            <a:ext cx="3448050" cy="1270000"/>
          </a:xfrm>
          <a:prstGeom prst="leftRigh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cxnSp>
        <p:nvCxnSpPr>
          <p:cNvPr id="65" name="Прямая со стрелкой 64"/>
          <p:cNvCxnSpPr>
            <a:stCxn id="63" idx="1"/>
          </p:cNvCxnSpPr>
          <p:nvPr/>
        </p:nvCxnSpPr>
        <p:spPr>
          <a:xfrm flipH="1">
            <a:off x="4538663" y="4160838"/>
            <a:ext cx="679450" cy="4794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7" name="Прямая со стрелкой 66"/>
          <p:cNvCxnSpPr>
            <a:stCxn id="63" idx="3"/>
          </p:cNvCxnSpPr>
          <p:nvPr/>
        </p:nvCxnSpPr>
        <p:spPr>
          <a:xfrm>
            <a:off x="8666163" y="4160838"/>
            <a:ext cx="393700" cy="4699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0" name="Прямая со стрелкой 69"/>
          <p:cNvCxnSpPr/>
          <p:nvPr/>
        </p:nvCxnSpPr>
        <p:spPr>
          <a:xfrm flipH="1">
            <a:off x="7064375" y="4284663"/>
            <a:ext cx="30163" cy="3460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5" name="Прямая со стрелкой 74"/>
          <p:cNvCxnSpPr>
            <a:stCxn id="30" idx="0"/>
          </p:cNvCxnSpPr>
          <p:nvPr/>
        </p:nvCxnSpPr>
        <p:spPr>
          <a:xfrm flipV="1">
            <a:off x="7319963" y="5232400"/>
            <a:ext cx="3175" cy="2206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8" name="Прямая со стрелкой 77"/>
          <p:cNvCxnSpPr>
            <a:stCxn id="30" idx="1"/>
            <a:endCxn id="31" idx="3"/>
          </p:cNvCxnSpPr>
          <p:nvPr/>
        </p:nvCxnSpPr>
        <p:spPr>
          <a:xfrm flipH="1">
            <a:off x="4741863" y="5767388"/>
            <a:ext cx="422275" cy="15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1" name="Соединительная линия уступом 80"/>
          <p:cNvCxnSpPr>
            <a:stCxn id="32" idx="2"/>
          </p:cNvCxnSpPr>
          <p:nvPr/>
        </p:nvCxnSpPr>
        <p:spPr>
          <a:xfrm rot="5400000">
            <a:off x="624682" y="5666581"/>
            <a:ext cx="431800" cy="4763"/>
          </a:xfrm>
          <a:prstGeom prst="bent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3" name="Прямая со стрелкой 82"/>
          <p:cNvCxnSpPr/>
          <p:nvPr/>
        </p:nvCxnSpPr>
        <p:spPr>
          <a:xfrm>
            <a:off x="838200" y="5808663"/>
            <a:ext cx="38893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6423"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14288" y="-44450"/>
            <a:ext cx="3081338" cy="666750"/>
          </a:xfrm>
          <a:prstGeom prst="rect">
            <a:avLst/>
          </a:prstGeom>
          <a:noFill/>
          <a:ln w="9525">
            <a:noFill/>
            <a:miter lim="800000"/>
            <a:headEnd/>
            <a:tailEnd/>
          </a:ln>
        </p:spPr>
      </p:pic>
      <p:pic>
        <p:nvPicPr>
          <p:cNvPr id="16424" name="image2.png"/>
          <p:cNvPicPr>
            <a:picLocks noChangeAspect="1" noChangeArrowheads="1"/>
          </p:cNvPicPr>
          <p:nvPr/>
        </p:nvPicPr>
        <p:blipFill>
          <a:blip r:embed="rId3" cstate="print"/>
          <a:srcRect/>
          <a:stretch>
            <a:fillRect/>
          </a:stretch>
        </p:blipFill>
        <p:spPr bwMode="auto">
          <a:xfrm>
            <a:off x="6096000" y="309563"/>
            <a:ext cx="2609850" cy="1658937"/>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3663" y="0"/>
            <a:ext cx="11996737" cy="728663"/>
          </a:xfrm>
        </p:spPr>
        <p:txBody>
          <a:bodyPr rtlCol="0">
            <a:normAutofit fontScale="90000"/>
          </a:bodyPr>
          <a:lstStyle/>
          <a:p>
            <a:pPr algn="ctr" fontAlgn="auto">
              <a:spcAft>
                <a:spcPts val="0"/>
              </a:spcAft>
              <a:defRPr/>
            </a:pPr>
            <a:r>
              <a:rPr lang="uk-UA" dirty="0"/>
              <a:t>Теоретичні підходи до визначення сутності «Кластер»</a:t>
            </a:r>
            <a:endParaRPr lang="ru-RU" dirty="0"/>
          </a:p>
        </p:txBody>
      </p:sp>
      <p:sp>
        <p:nvSpPr>
          <p:cNvPr id="3" name="Объект 2"/>
          <p:cNvSpPr>
            <a:spLocks noGrp="1"/>
          </p:cNvSpPr>
          <p:nvPr>
            <p:ph idx="1"/>
          </p:nvPr>
        </p:nvSpPr>
        <p:spPr>
          <a:xfrm>
            <a:off x="93663" y="525463"/>
            <a:ext cx="12098337" cy="6332537"/>
          </a:xfrm>
        </p:spPr>
        <p:txBody>
          <a:bodyPr>
            <a:normAutofit lnSpcReduction="10000"/>
          </a:bodyPr>
          <a:lstStyle/>
          <a:p>
            <a:pPr indent="449263" algn="just">
              <a:lnSpc>
                <a:spcPct val="95000"/>
              </a:lnSpc>
            </a:pPr>
            <a:endParaRPr lang="en-US" sz="2200">
              <a:solidFill>
                <a:srgbClr val="333333"/>
              </a:solidFill>
              <a:latin typeface="Times New Roman" pitchFamily="18" charset="0"/>
              <a:cs typeface="Times New Roman" pitchFamily="18" charset="0"/>
            </a:endParaRPr>
          </a:p>
          <a:p>
            <a:pPr indent="449263" algn="just">
              <a:lnSpc>
                <a:spcPct val="95000"/>
              </a:lnSpc>
              <a:spcBef>
                <a:spcPct val="0"/>
              </a:spcBef>
            </a:pPr>
            <a:endParaRPr lang="en-US" sz="2200">
              <a:solidFill>
                <a:srgbClr val="333333"/>
              </a:solidFill>
              <a:latin typeface="Times New Roman" pitchFamily="18" charset="0"/>
              <a:cs typeface="Times New Roman" pitchFamily="18" charset="0"/>
            </a:endParaRPr>
          </a:p>
          <a:p>
            <a:pPr indent="449263" algn="just">
              <a:lnSpc>
                <a:spcPct val="95000"/>
              </a:lnSpc>
              <a:spcBef>
                <a:spcPct val="0"/>
              </a:spcBef>
            </a:pPr>
            <a:endParaRPr lang="en-US" sz="2200">
              <a:solidFill>
                <a:srgbClr val="333333"/>
              </a:solidFill>
              <a:latin typeface="Times New Roman" pitchFamily="18" charset="0"/>
              <a:cs typeface="Times New Roman" pitchFamily="18" charset="0"/>
            </a:endParaRPr>
          </a:p>
          <a:p>
            <a:pPr indent="449263" algn="just">
              <a:lnSpc>
                <a:spcPct val="95000"/>
              </a:lnSpc>
              <a:spcBef>
                <a:spcPct val="0"/>
              </a:spcBef>
            </a:pPr>
            <a:r>
              <a:rPr lang="uk-UA" sz="2200">
                <a:solidFill>
                  <a:srgbClr val="333333"/>
                </a:solidFill>
                <a:latin typeface="Times New Roman" pitchFamily="18" charset="0"/>
                <a:cs typeface="Times New Roman" pitchFamily="18" charset="0"/>
              </a:rPr>
              <a:t>Розглянувши думку ряду авторів, відповідно до якої формування туристського кластера на рівні конкретного регіону є дієвим інструментом рішення проблем розвитку туризму.  З одного боку, туристський кластер – це особлива сучасна форма територіальної організації виробництва турпродуктів, а з іншої – система здатна створити інновації в регіоні.</a:t>
            </a:r>
            <a:endParaRPr lang="ru-RU">
              <a:ea typeface="Calibri" pitchFamily="34" charset="0"/>
              <a:cs typeface="Times New Roman" pitchFamily="18" charset="0"/>
            </a:endParaRPr>
          </a:p>
          <a:p>
            <a:pPr indent="449263" algn="just">
              <a:lnSpc>
                <a:spcPct val="95000"/>
              </a:lnSpc>
              <a:spcBef>
                <a:spcPct val="0"/>
              </a:spcBef>
            </a:pPr>
            <a:r>
              <a:rPr lang="uk-UA" sz="2200">
                <a:solidFill>
                  <a:srgbClr val="333333"/>
                </a:solidFill>
                <a:latin typeface="Times New Roman" pitchFamily="18" charset="0"/>
                <a:cs typeface="Times New Roman" pitchFamily="18" charset="0"/>
              </a:rPr>
              <a:t>Кластер(англ. cluster скупчення) - сукупність взаємозв'язаних однорідних елементів, об'єднання яких виступає у вигляді самостійної одиниці, якій властиві певні властивості. У соціально-економічних системах кластер є об'єднанням взаємозв'язаних господарюючих суб'єктів, що знаходиться на певній території, на основі галузевих, міжгалузевих інфраструктурних зв'язків.</a:t>
            </a:r>
            <a:endParaRPr lang="ru-RU"/>
          </a:p>
          <a:p>
            <a:pPr indent="449263" algn="just">
              <a:lnSpc>
                <a:spcPct val="95000"/>
              </a:lnSpc>
              <a:spcBef>
                <a:spcPct val="0"/>
              </a:spcBef>
            </a:pPr>
            <a:r>
              <a:rPr lang="uk-UA" sz="2200">
                <a:solidFill>
                  <a:srgbClr val="333333"/>
                </a:solidFill>
                <a:latin typeface="Times New Roman" pitchFamily="18" charset="0"/>
                <a:cs typeface="Times New Roman" pitchFamily="18" charset="0"/>
              </a:rPr>
              <a:t>Основоположниками теорії кластера були А. Маршалл і Б.С. Ястремский, які обґрунтували доцільність формування і функціонування кластерів у рамках промислового виробництва. Галузевий же підхід до застосування кластерів на рівні регіону уперше застосував М. Портер(Гарвардська школа бізнесу).</a:t>
            </a:r>
            <a:endParaRPr lang="ru-RU"/>
          </a:p>
          <a:p>
            <a:pPr indent="449263" algn="just">
              <a:lnSpc>
                <a:spcPct val="95000"/>
              </a:lnSpc>
              <a:spcBef>
                <a:spcPct val="0"/>
              </a:spcBef>
            </a:pPr>
            <a:r>
              <a:rPr lang="uk-UA" sz="2200">
                <a:solidFill>
                  <a:srgbClr val="333333"/>
                </a:solidFill>
                <a:latin typeface="Times New Roman" pitchFamily="18" charset="0"/>
                <a:cs typeface="Times New Roman" pitchFamily="18" charset="0"/>
              </a:rPr>
              <a:t>Світовий досвід розвитку туризму свідчить про те, що кластерний підхід в управлінні туристською діяльністю створює реальні умови для перенесення переважного розвитку виїзного туризму на в'їзний, що у свою чергу, є найважливішим чинником стійкості соціально-економічного розвитку території.</a:t>
            </a:r>
            <a:endParaRPr lang="ru-RU"/>
          </a:p>
        </p:txBody>
      </p:sp>
      <p:pic>
        <p:nvPicPr>
          <p:cNvPr id="17411"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7938" y="728663"/>
            <a:ext cx="3079751" cy="666750"/>
          </a:xfrm>
          <a:prstGeom prst="rect">
            <a:avLst/>
          </a:prstGeom>
          <a:noFill/>
          <a:ln w="9525">
            <a:noFill/>
            <a:miter lim="800000"/>
            <a:headEnd/>
            <a:tailEnd/>
          </a:ln>
        </p:spPr>
      </p:pic>
      <p:pic>
        <p:nvPicPr>
          <p:cNvPr id="17412" name="image2.png"/>
          <p:cNvPicPr>
            <a:picLocks noChangeAspect="1" noChangeArrowheads="1"/>
          </p:cNvPicPr>
          <p:nvPr/>
        </p:nvPicPr>
        <p:blipFill>
          <a:blip r:embed="rId3" cstate="print"/>
          <a:srcRect/>
          <a:stretch>
            <a:fillRect/>
          </a:stretch>
        </p:blipFill>
        <p:spPr bwMode="auto">
          <a:xfrm>
            <a:off x="9134475" y="406400"/>
            <a:ext cx="2609850" cy="989013"/>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1744663"/>
          </a:xfrm>
        </p:spPr>
        <p:txBody>
          <a:bodyPr rtlCol="0">
            <a:normAutofit fontScale="90000"/>
          </a:bodyPr>
          <a:lstStyle/>
          <a:p>
            <a:pPr algn="ctr" fontAlgn="auto">
              <a:spcAft>
                <a:spcPts val="0"/>
              </a:spcAft>
              <a:defRPr/>
            </a:pP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r>
              <a:rPr lang="uk-UA" dirty="0" err="1">
                <a:latin typeface="Times New Roman" panose="02020603050405020304" pitchFamily="18" charset="0"/>
                <a:cs typeface="Times New Roman" panose="02020603050405020304" pitchFamily="18" charset="0"/>
              </a:rPr>
              <a:t>Кластеризація</a:t>
            </a:r>
            <a:r>
              <a:rPr lang="uk-UA" dirty="0">
                <a:latin typeface="Times New Roman" panose="02020603050405020304" pitchFamily="18" charset="0"/>
                <a:cs typeface="Times New Roman" panose="02020603050405020304" pitchFamily="18" charset="0"/>
              </a:rPr>
              <a:t> туристичної діяльності</a:t>
            </a:r>
            <a:endParaRPr lang="ru-RU" dirty="0">
              <a:latin typeface="Times New Roman" panose="02020603050405020304" pitchFamily="18" charset="0"/>
              <a:cs typeface="Times New Roman" panose="02020603050405020304" pitchFamily="18" charset="0"/>
            </a:endParaRPr>
          </a:p>
        </p:txBody>
      </p:sp>
      <p:sp>
        <p:nvSpPr>
          <p:cNvPr id="18434" name="Объект 2"/>
          <p:cNvSpPr>
            <a:spLocks noGrp="1"/>
          </p:cNvSpPr>
          <p:nvPr>
            <p:ph idx="1"/>
          </p:nvPr>
        </p:nvSpPr>
        <p:spPr>
          <a:xfrm>
            <a:off x="0" y="1516063"/>
            <a:ext cx="11930063" cy="5341937"/>
          </a:xfrm>
        </p:spPr>
        <p:txBody>
          <a:bodyPr/>
          <a:lstStyle/>
          <a:p>
            <a:pPr indent="449263" algn="just">
              <a:lnSpc>
                <a:spcPct val="115000"/>
              </a:lnSpc>
            </a:pPr>
            <a:r>
              <a:rPr lang="uk-UA">
                <a:solidFill>
                  <a:srgbClr val="333333"/>
                </a:solidFill>
                <a:latin typeface="Times New Roman" pitchFamily="18" charset="0"/>
                <a:cs typeface="Times New Roman" pitchFamily="18" charset="0"/>
              </a:rPr>
              <a:t>У світі є території, які широко відомі як успішно функціонуючі туристські кластери: розважальна індустрія в Лас-Вегасе і Голлівуді; узбережжя Середземного і Адріатичного морів, Карибського басейну; гірськолижна індустрія Альпійського регіону; Об'єднані Арабські Емірати [1].</a:t>
            </a:r>
            <a:endParaRPr lang="ru-RU" sz="3600">
              <a:ea typeface="Calibri" pitchFamily="34" charset="0"/>
              <a:cs typeface="Times New Roman" pitchFamily="18" charset="0"/>
            </a:endParaRPr>
          </a:p>
          <a:p>
            <a:pPr indent="449263" algn="just">
              <a:lnSpc>
                <a:spcPct val="115000"/>
              </a:lnSpc>
            </a:pPr>
            <a:r>
              <a:rPr lang="uk-UA">
                <a:solidFill>
                  <a:srgbClr val="333333"/>
                </a:solidFill>
                <a:latin typeface="Times New Roman" pitchFamily="18" charset="0"/>
                <a:cs typeface="Times New Roman" pitchFamily="18" charset="0"/>
              </a:rPr>
              <a:t>Кластеризація туристської діяльності в Україні - явище нове. Нині в нашій країні є території, в яких є потенційні можливості для формування і розвитку туристських кластерів. Це зокрема, культурно-історичні центри України - Київ, Львів, Одесса; рекреаційні зони на узбережжях Чорного моря; а також територія регіонів Західного регіону [2].</a:t>
            </a:r>
            <a:endParaRPr lang="ru-RU" sz="3600"/>
          </a:p>
        </p:txBody>
      </p:sp>
      <p:pic>
        <p:nvPicPr>
          <p:cNvPr id="18435"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488950" y="204788"/>
            <a:ext cx="3081338" cy="666750"/>
          </a:xfrm>
          <a:prstGeom prst="rect">
            <a:avLst/>
          </a:prstGeom>
          <a:noFill/>
          <a:ln w="9525">
            <a:noFill/>
            <a:miter lim="800000"/>
            <a:headEnd/>
            <a:tailEnd/>
          </a:ln>
        </p:spPr>
      </p:pic>
      <p:pic>
        <p:nvPicPr>
          <p:cNvPr id="18436" name="image2.png"/>
          <p:cNvPicPr>
            <a:picLocks noChangeAspect="1" noChangeArrowheads="1"/>
          </p:cNvPicPr>
          <p:nvPr/>
        </p:nvPicPr>
        <p:blipFill>
          <a:blip r:embed="rId3" cstate="print"/>
          <a:srcRect/>
          <a:stretch>
            <a:fillRect/>
          </a:stretch>
        </p:blipFill>
        <p:spPr bwMode="auto">
          <a:xfrm>
            <a:off x="8039100" y="0"/>
            <a:ext cx="3717925" cy="1368425"/>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Заголовок 1"/>
          <p:cNvSpPr>
            <a:spLocks noGrp="1"/>
          </p:cNvSpPr>
          <p:nvPr>
            <p:ph type="title"/>
          </p:nvPr>
        </p:nvSpPr>
        <p:spPr>
          <a:xfrm>
            <a:off x="838200" y="0"/>
            <a:ext cx="10515600" cy="1690688"/>
          </a:xfrm>
        </p:spPr>
        <p:txBody>
          <a:bodyPr/>
          <a:lstStyle/>
          <a:p>
            <a:pPr algn="ctr"/>
            <a:r>
              <a:rPr lang="en-US"/>
              <a:t>.</a:t>
            </a:r>
            <a:r>
              <a:rPr lang="uk-UA">
                <a:latin typeface="Times New Roman" pitchFamily="18" charset="0"/>
                <a:cs typeface="Times New Roman" pitchFamily="18" charset="0"/>
              </a:rPr>
              <a:t>КЛАСТЕРИ ЧОРНОГОРІЇ </a:t>
            </a:r>
            <a:endParaRPr lang="ru-RU">
              <a:latin typeface="Times New Roman" pitchFamily="18" charset="0"/>
              <a:cs typeface="Times New Roman" pitchFamily="18" charset="0"/>
            </a:endParaRPr>
          </a:p>
        </p:txBody>
      </p:sp>
      <p:sp>
        <p:nvSpPr>
          <p:cNvPr id="3" name="Объект 2"/>
          <p:cNvSpPr>
            <a:spLocks noGrp="1"/>
          </p:cNvSpPr>
          <p:nvPr>
            <p:ph idx="1"/>
          </p:nvPr>
        </p:nvSpPr>
        <p:spPr>
          <a:xfrm>
            <a:off x="111125" y="1825625"/>
            <a:ext cx="11917363" cy="5032375"/>
          </a:xfrm>
        </p:spPr>
        <p:txBody>
          <a:bodyPr rtlCol="0">
            <a:normAutofit/>
          </a:bodyPr>
          <a:lstStyle/>
          <a:p>
            <a:pPr indent="270510" algn="just" fontAlgn="auto">
              <a:spcAft>
                <a:spcPts val="0"/>
              </a:spcAft>
              <a:buFont typeface="Arial" panose="020B0604020202020204" pitchFamily="34" charset="0"/>
              <a:buChar char="•"/>
              <a:defRPr/>
            </a:pPr>
            <a:r>
              <a:rPr lang="uk-UA" dirty="0">
                <a:latin typeface="Times New Roman" panose="02020603050405020304" pitchFamily="18" charset="0"/>
                <a:ea typeface="ArialMT"/>
              </a:rPr>
              <a:t>Задля покращення якості туристичних послуг для ефективної координації дій у Чорногорії створено й функціонує шість кластерів [3], що відрізняються один від одного своїми природними та культурними особливостями. Кластер </a:t>
            </a:r>
            <a:r>
              <a:rPr lang="uk-UA" dirty="0" err="1">
                <a:latin typeface="Times New Roman" panose="02020603050405020304" pitchFamily="18" charset="0"/>
                <a:ea typeface="ArialMT"/>
              </a:rPr>
              <a:t>Будва</a:t>
            </a:r>
            <a:r>
              <a:rPr lang="uk-UA" dirty="0">
                <a:latin typeface="Times New Roman" panose="02020603050405020304" pitchFamily="18" charset="0"/>
                <a:ea typeface="ArialMT"/>
              </a:rPr>
              <a:t>-Бар – регіон із пріоритетом розвитку купального туризму. Із його численними купальними курортами та мальовничими бухтами, прибережна смуга від </a:t>
            </a:r>
            <a:r>
              <a:rPr lang="uk-UA" spc="-20" dirty="0" err="1">
                <a:latin typeface="Times New Roman" panose="02020603050405020304" pitchFamily="18" charset="0"/>
                <a:ea typeface="ArialMT"/>
              </a:rPr>
              <a:t>Будва-Джаза</a:t>
            </a:r>
            <a:r>
              <a:rPr lang="uk-UA" spc="-20" dirty="0">
                <a:latin typeface="Times New Roman" panose="02020603050405020304" pitchFamily="18" charset="0"/>
                <a:ea typeface="ArialMT"/>
              </a:rPr>
              <a:t> до Бар – основа чорногорського туризму. Традиційно близько половини зареєстр</a:t>
            </a:r>
            <a:r>
              <a:rPr lang="uk-UA" dirty="0">
                <a:latin typeface="Times New Roman" panose="02020603050405020304" pitchFamily="18" charset="0"/>
                <a:ea typeface="ArialMT"/>
              </a:rPr>
              <a:t>ованих ночівель туристів припадає саме на цей курортний регіон. Основними проблемами розвитку туристичної діяльності в цій прибережній смузі є недостатній рівень розвитку інфраструктури, зокрема доріг, автостоянок, а також занадто велика концентрація туристів у сезонні періоди.</a:t>
            </a:r>
            <a:endParaRPr lang="ru-RU" dirty="0">
              <a:latin typeface="Times New Roman" panose="02020603050405020304" pitchFamily="18" charset="0"/>
              <a:ea typeface="Times New Roman" panose="02020603050405020304" pitchFamily="18" charset="0"/>
            </a:endParaRPr>
          </a:p>
        </p:txBody>
      </p:sp>
      <p:pic>
        <p:nvPicPr>
          <p:cNvPr id="19459"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0" y="387350"/>
            <a:ext cx="3079750" cy="1331913"/>
          </a:xfrm>
          <a:prstGeom prst="rect">
            <a:avLst/>
          </a:prstGeom>
          <a:noFill/>
          <a:ln w="9525">
            <a:noFill/>
            <a:miter lim="800000"/>
            <a:headEnd/>
            <a:tailEnd/>
          </a:ln>
        </p:spPr>
      </p:pic>
      <p:pic>
        <p:nvPicPr>
          <p:cNvPr id="19460" name="image2.png"/>
          <p:cNvPicPr>
            <a:picLocks noChangeAspect="1" noChangeArrowheads="1"/>
          </p:cNvPicPr>
          <p:nvPr/>
        </p:nvPicPr>
        <p:blipFill>
          <a:blip r:embed="rId3" cstate="print"/>
          <a:srcRect/>
          <a:stretch>
            <a:fillRect/>
          </a:stretch>
        </p:blipFill>
        <p:spPr bwMode="auto">
          <a:xfrm>
            <a:off x="9110663" y="387350"/>
            <a:ext cx="2609850" cy="1658938"/>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Заголовок 1"/>
          <p:cNvSpPr>
            <a:spLocks noGrp="1"/>
          </p:cNvSpPr>
          <p:nvPr>
            <p:ph type="title"/>
          </p:nvPr>
        </p:nvSpPr>
        <p:spPr>
          <a:xfrm>
            <a:off x="0" y="98425"/>
            <a:ext cx="12192000" cy="1282700"/>
          </a:xfrm>
        </p:spPr>
        <p:txBody>
          <a:bodyPr/>
          <a:lstStyle/>
          <a:p>
            <a:pPr algn="ctr"/>
            <a:r>
              <a:rPr lang="en-US"/>
              <a:t>.</a:t>
            </a:r>
            <a:r>
              <a:rPr lang="en-US" b="1">
                <a:latin typeface="Times New Roman" pitchFamily="18" charset="0"/>
                <a:cs typeface="Times New Roman" pitchFamily="18" charset="0"/>
              </a:rPr>
              <a:t>Д</a:t>
            </a:r>
            <a:r>
              <a:rPr lang="uk-UA" b="1">
                <a:latin typeface="Times New Roman" pitchFamily="18" charset="0"/>
                <a:cs typeface="Times New Roman" pitchFamily="18" charset="0"/>
              </a:rPr>
              <a:t>освід Чорногорії</a:t>
            </a:r>
            <a:endParaRPr lang="ru-RU" b="1">
              <a:latin typeface="Times New Roman" pitchFamily="18" charset="0"/>
              <a:cs typeface="Times New Roman" pitchFamily="18" charset="0"/>
            </a:endParaRPr>
          </a:p>
        </p:txBody>
      </p:sp>
      <p:sp>
        <p:nvSpPr>
          <p:cNvPr id="3" name="Объект 2"/>
          <p:cNvSpPr>
            <a:spLocks noGrp="1"/>
          </p:cNvSpPr>
          <p:nvPr>
            <p:ph idx="1"/>
          </p:nvPr>
        </p:nvSpPr>
        <p:spPr>
          <a:xfrm>
            <a:off x="213049" y="1127125"/>
            <a:ext cx="11765902" cy="4811129"/>
          </a:xfrm>
        </p:spPr>
        <p:txBody>
          <a:bodyPr rtlCol="0">
            <a:noAutofit/>
          </a:bodyPr>
          <a:lstStyle/>
          <a:p>
            <a:pPr marL="0" indent="270510" algn="just" fontAlgn="auto">
              <a:spcBef>
                <a:spcPts val="0"/>
              </a:spcBef>
              <a:spcAft>
                <a:spcPts val="0"/>
              </a:spcAft>
              <a:buFont typeface="Arial" panose="020B0604020202020204" pitchFamily="34" charset="0"/>
              <a:buChar char="•"/>
              <a:defRPr/>
            </a:pPr>
            <a:r>
              <a:rPr lang="uk-UA" sz="2500" dirty="0">
                <a:latin typeface="Times New Roman" panose="02020603050405020304" pitchFamily="18" charset="0"/>
                <a:ea typeface="ArialMT"/>
              </a:rPr>
              <a:t>Кластер </a:t>
            </a:r>
            <a:r>
              <a:rPr lang="uk-UA" sz="2500" dirty="0" err="1">
                <a:latin typeface="Times New Roman" panose="02020603050405020304" pitchFamily="18" charset="0"/>
                <a:ea typeface="ArialMT"/>
              </a:rPr>
              <a:t>Ульцинь</a:t>
            </a:r>
            <a:r>
              <a:rPr lang="uk-UA" sz="2500" dirty="0">
                <a:latin typeface="Times New Roman" panose="02020603050405020304" pitchFamily="18" charset="0"/>
                <a:ea typeface="ArialMT"/>
              </a:rPr>
              <a:t> акцентує на розвитку купального та природного туризму. </a:t>
            </a:r>
            <a:r>
              <a:rPr lang="uk-UA" sz="2500" dirty="0" err="1">
                <a:latin typeface="Times New Roman" panose="02020603050405020304" pitchFamily="18" charset="0"/>
                <a:ea typeface="ArialMT"/>
              </a:rPr>
              <a:t>Ульцинь</a:t>
            </a:r>
            <a:r>
              <a:rPr lang="uk-UA" sz="2500" dirty="0">
                <a:latin typeface="Times New Roman" panose="02020603050405020304" pitchFamily="18" charset="0"/>
                <a:ea typeface="ArialMT"/>
              </a:rPr>
              <a:t> – місце з просторим піщаним пляжем у східній Адріатиці, з Адою Бояна й </a:t>
            </a:r>
            <a:r>
              <a:rPr lang="uk-UA" sz="2500" dirty="0" err="1">
                <a:latin typeface="Times New Roman" panose="02020603050405020304" pitchFamily="18" charset="0"/>
                <a:ea typeface="ArialMT"/>
              </a:rPr>
              <a:t>Вальданосом</a:t>
            </a:r>
            <a:r>
              <a:rPr lang="uk-UA" sz="2500" dirty="0">
                <a:latin typeface="Times New Roman" panose="02020603050405020304" pitchFamily="18" charset="0"/>
                <a:ea typeface="ArialMT"/>
              </a:rPr>
              <a:t>. Велика </a:t>
            </a:r>
            <a:r>
              <a:rPr lang="uk-UA" sz="2500" dirty="0" err="1">
                <a:latin typeface="Times New Roman" panose="02020603050405020304" pitchFamily="18" charset="0"/>
                <a:ea typeface="ArialMT"/>
              </a:rPr>
              <a:t>Плажа</a:t>
            </a:r>
            <a:r>
              <a:rPr lang="uk-UA" sz="2500" dirty="0">
                <a:latin typeface="Times New Roman" panose="02020603050405020304" pitchFamily="18" charset="0"/>
                <a:ea typeface="ArialMT"/>
              </a:rPr>
              <a:t> забезпечує значні перспективи розвитку туристичного сектору Чорногорії. Відповідно до </a:t>
            </a:r>
            <a:r>
              <a:rPr lang="uk-UA" sz="2500" dirty="0" err="1">
                <a:latin typeface="Times New Roman" panose="02020603050405020304" pitchFamily="18" charset="0"/>
                <a:ea typeface="ArialMT"/>
              </a:rPr>
              <a:t>Статегії</a:t>
            </a:r>
            <a:r>
              <a:rPr lang="uk-UA" sz="2500" dirty="0">
                <a:latin typeface="Times New Roman" panose="02020603050405020304" pitchFamily="18" charset="0"/>
                <a:ea typeface="ArialMT"/>
              </a:rPr>
              <a:t> розвитку туризму Чорногорії, </a:t>
            </a:r>
            <a:r>
              <a:rPr lang="uk-UA" sz="2500" dirty="0" err="1">
                <a:latin typeface="Times New Roman" panose="02020603050405020304" pitchFamily="18" charset="0"/>
                <a:ea typeface="ArialMT"/>
              </a:rPr>
              <a:t>Ульцинь</a:t>
            </a:r>
            <a:r>
              <a:rPr lang="uk-UA" sz="2500" dirty="0">
                <a:latin typeface="Times New Roman" panose="02020603050405020304" pitchFamily="18" charset="0"/>
                <a:ea typeface="ArialMT"/>
              </a:rPr>
              <a:t> у перспективі повинен стати однією з найбільш привабливих </a:t>
            </a:r>
            <a:r>
              <a:rPr lang="uk-UA" sz="2500" dirty="0" err="1">
                <a:latin typeface="Times New Roman" panose="02020603050405020304" pitchFamily="18" charset="0"/>
                <a:ea typeface="ArialMT"/>
              </a:rPr>
              <a:t>дестинацій</a:t>
            </a:r>
            <a:r>
              <a:rPr lang="uk-UA" sz="2500" dirty="0">
                <a:latin typeface="Times New Roman" panose="02020603050405020304" pitchFamily="18" charset="0"/>
                <a:ea typeface="ArialMT"/>
              </a:rPr>
              <a:t> для </a:t>
            </a:r>
            <a:r>
              <a:rPr lang="uk-UA" sz="2500" spc="-30" dirty="0">
                <a:latin typeface="Times New Roman" panose="02020603050405020304" pitchFamily="18" charset="0"/>
                <a:ea typeface="ArialMT"/>
              </a:rPr>
              <a:t>міжнародного туризму із сучасними об’єктами відпочинку для різних категорій туристів.</a:t>
            </a:r>
            <a:endParaRPr lang="ru-RU" sz="2500" dirty="0">
              <a:latin typeface="Times New Roman" panose="02020603050405020304" pitchFamily="18" charset="0"/>
              <a:ea typeface="Times New Roman" panose="02020603050405020304" pitchFamily="18" charset="0"/>
            </a:endParaRPr>
          </a:p>
          <a:p>
            <a:pPr marL="0" indent="270510" algn="just" fontAlgn="auto">
              <a:spcBef>
                <a:spcPts val="0"/>
              </a:spcBef>
              <a:spcAft>
                <a:spcPts val="0"/>
              </a:spcAft>
              <a:buFont typeface="Arial" panose="020B0604020202020204" pitchFamily="34" charset="0"/>
              <a:buChar char="•"/>
              <a:defRPr/>
            </a:pPr>
            <a:r>
              <a:rPr lang="ru-RU" sz="2500" dirty="0">
                <a:latin typeface="Times New Roman" panose="02020603050405020304" pitchFamily="18" charset="0"/>
                <a:ea typeface="ArialMT"/>
              </a:rPr>
              <a:t>Кластер Бока </a:t>
            </a:r>
            <a:r>
              <a:rPr lang="ru-RU" sz="2500" dirty="0" err="1">
                <a:latin typeface="Times New Roman" panose="02020603050405020304" pitchFamily="18" charset="0"/>
                <a:ea typeface="ArialMT"/>
              </a:rPr>
              <a:t>Которська</a:t>
            </a:r>
            <a:r>
              <a:rPr lang="ru-RU" sz="2500" dirty="0">
                <a:latin typeface="Times New Roman" panose="02020603050405020304" pitchFamily="18" charset="0"/>
                <a:ea typeface="ArialMT"/>
              </a:rPr>
              <a:t> </a:t>
            </a:r>
            <a:r>
              <a:rPr lang="ru-RU" sz="2500" dirty="0" err="1">
                <a:latin typeface="Times New Roman" panose="02020603050405020304" pitchFamily="18" charset="0"/>
                <a:ea typeface="ArialMT"/>
              </a:rPr>
              <a:t>має</a:t>
            </a:r>
            <a:r>
              <a:rPr lang="ru-RU" sz="2500" dirty="0">
                <a:latin typeface="Times New Roman" panose="02020603050405020304" pitchFamily="18" charset="0"/>
                <a:ea typeface="ArialMT"/>
              </a:rPr>
              <a:t> </a:t>
            </a:r>
            <a:r>
              <a:rPr lang="ru-RU" sz="2500" dirty="0" err="1">
                <a:latin typeface="Times New Roman" panose="02020603050405020304" pitchFamily="18" charset="0"/>
                <a:ea typeface="ArialMT"/>
              </a:rPr>
              <a:t>можливості</a:t>
            </a:r>
            <a:r>
              <a:rPr lang="ru-RU" sz="2500" dirty="0">
                <a:latin typeface="Times New Roman" panose="02020603050405020304" pitchFamily="18" charset="0"/>
                <a:ea typeface="ArialMT"/>
              </a:rPr>
              <a:t> для </a:t>
            </a:r>
            <a:r>
              <a:rPr lang="ru-RU" sz="2500" dirty="0" err="1">
                <a:latin typeface="Times New Roman" panose="02020603050405020304" pitchFamily="18" charset="0"/>
                <a:ea typeface="ArialMT"/>
              </a:rPr>
              <a:t>розвитку</a:t>
            </a:r>
            <a:r>
              <a:rPr lang="ru-RU" sz="2500" dirty="0">
                <a:latin typeface="Times New Roman" panose="02020603050405020304" pitchFamily="18" charset="0"/>
                <a:ea typeface="ArialMT"/>
              </a:rPr>
              <a:t> купального, культурного, спортивного </a:t>
            </a:r>
            <a:r>
              <a:rPr lang="uk-UA" sz="2500" dirty="0">
                <a:latin typeface="Times New Roman" panose="02020603050405020304" pitchFamily="18" charset="0"/>
                <a:ea typeface="ArialMT"/>
              </a:rPr>
              <a:t>й</a:t>
            </a:r>
            <a:r>
              <a:rPr lang="ru-RU" sz="2500" dirty="0">
                <a:latin typeface="Times New Roman" panose="02020603050405020304" pitchFamily="18" charset="0"/>
                <a:ea typeface="ArialMT"/>
              </a:rPr>
              <a:t> </a:t>
            </a:r>
            <a:r>
              <a:rPr lang="ru-RU" sz="2500" dirty="0" err="1">
                <a:latin typeface="Times New Roman" panose="02020603050405020304" pitchFamily="18" charset="0"/>
                <a:ea typeface="ArialMT"/>
              </a:rPr>
              <a:t>оздоровчого</a:t>
            </a:r>
            <a:r>
              <a:rPr lang="ru-RU" sz="2500" dirty="0">
                <a:latin typeface="Times New Roman" panose="02020603050405020304" pitchFamily="18" charset="0"/>
                <a:ea typeface="ArialMT"/>
              </a:rPr>
              <a:t> туризму.</a:t>
            </a:r>
            <a:r>
              <a:rPr lang="ru-RU" sz="2500" dirty="0">
                <a:latin typeface="Times New Roman" panose="02020603050405020304" pitchFamily="18" charset="0"/>
                <a:ea typeface="Times New Roman" panose="02020603050405020304" pitchFamily="18" charset="0"/>
              </a:rPr>
              <a:t> </a:t>
            </a:r>
            <a:r>
              <a:rPr lang="ru-RU" sz="2500" dirty="0">
                <a:latin typeface="Times New Roman" panose="02020603050405020304" pitchFamily="18" charset="0"/>
                <a:ea typeface="ArialMT"/>
              </a:rPr>
              <a:t>Бока </a:t>
            </a:r>
            <a:r>
              <a:rPr lang="ru-RU" sz="2500" dirty="0" err="1">
                <a:latin typeface="Times New Roman" panose="02020603050405020304" pitchFamily="18" charset="0"/>
                <a:ea typeface="ArialMT"/>
              </a:rPr>
              <a:t>Которська</a:t>
            </a:r>
            <a:r>
              <a:rPr lang="ru-RU" sz="2500" dirty="0">
                <a:latin typeface="Times New Roman" panose="02020603050405020304" pitchFamily="18" charset="0"/>
                <a:ea typeface="ArialMT"/>
              </a:rPr>
              <a:t> – одна з </a:t>
            </a:r>
            <a:r>
              <a:rPr lang="ru-RU" sz="2500" dirty="0" err="1">
                <a:latin typeface="Times New Roman" panose="02020603050405020304" pitchFamily="18" charset="0"/>
                <a:ea typeface="ArialMT"/>
              </a:rPr>
              <a:t>найкрасивіших</a:t>
            </a:r>
            <a:r>
              <a:rPr lang="ru-RU" sz="2500" dirty="0">
                <a:latin typeface="Times New Roman" panose="02020603050405020304" pitchFamily="18" charset="0"/>
                <a:ea typeface="ArialMT"/>
              </a:rPr>
              <a:t> заток у </a:t>
            </a:r>
            <a:r>
              <a:rPr lang="ru-RU" sz="2500" dirty="0" err="1">
                <a:latin typeface="Times New Roman" panose="02020603050405020304" pitchFamily="18" charset="0"/>
                <a:ea typeface="ArialMT"/>
              </a:rPr>
              <a:t>світі</a:t>
            </a:r>
            <a:r>
              <a:rPr lang="ru-RU" sz="2500" dirty="0">
                <a:latin typeface="Times New Roman" panose="02020603050405020304" pitchFamily="18" charset="0"/>
                <a:ea typeface="ArialMT"/>
              </a:rPr>
              <a:t>, вона </a:t>
            </a:r>
            <a:r>
              <a:rPr lang="ru-RU" sz="2500" dirty="0" err="1">
                <a:latin typeface="Times New Roman" panose="02020603050405020304" pitchFamily="18" charset="0"/>
                <a:ea typeface="ArialMT"/>
              </a:rPr>
              <a:t>унікальн</a:t>
            </a:r>
            <a:r>
              <a:rPr lang="uk-UA" sz="2500" dirty="0">
                <a:latin typeface="Times New Roman" panose="02020603050405020304" pitchFamily="18" charset="0"/>
                <a:ea typeface="ArialMT"/>
              </a:rPr>
              <a:t>а</a:t>
            </a:r>
            <a:r>
              <a:rPr lang="ru-RU" sz="2500" dirty="0">
                <a:latin typeface="Times New Roman" panose="02020603050405020304" pitchFamily="18" charset="0"/>
                <a:ea typeface="ArialMT"/>
              </a:rPr>
              <a:t> на </a:t>
            </a:r>
            <a:r>
              <a:rPr lang="ru-RU" sz="2500" dirty="0" err="1">
                <a:latin typeface="Times New Roman" panose="02020603050405020304" pitchFamily="18" charset="0"/>
                <a:ea typeface="ArialMT"/>
              </a:rPr>
              <a:t>Середземному</a:t>
            </a:r>
            <a:r>
              <a:rPr lang="ru-RU" sz="2500" dirty="0">
                <a:latin typeface="Times New Roman" panose="02020603050405020304" pitchFamily="18" charset="0"/>
                <a:ea typeface="ArialMT"/>
              </a:rPr>
              <a:t> </a:t>
            </a:r>
            <a:r>
              <a:rPr lang="ru-RU" sz="2500" dirty="0" err="1">
                <a:latin typeface="Times New Roman" panose="02020603050405020304" pitchFamily="18" charset="0"/>
                <a:ea typeface="ArialMT"/>
              </a:rPr>
              <a:t>морі</a:t>
            </a:r>
            <a:r>
              <a:rPr lang="ru-RU" sz="2500" dirty="0">
                <a:latin typeface="Times New Roman" panose="02020603050405020304" pitchFamily="18" charset="0"/>
                <a:ea typeface="ArialMT"/>
              </a:rPr>
              <a:t> та є </a:t>
            </a:r>
            <a:r>
              <a:rPr lang="ru-RU" sz="2500" dirty="0" err="1">
                <a:latin typeface="Times New Roman" panose="02020603050405020304" pitchFamily="18" charset="0"/>
                <a:ea typeface="ArialMT"/>
              </a:rPr>
              <a:t>об’єктом</a:t>
            </a:r>
            <a:r>
              <a:rPr lang="ru-RU" sz="2500" dirty="0">
                <a:latin typeface="Times New Roman" panose="02020603050405020304" pitchFamily="18" charset="0"/>
                <a:ea typeface="ArialMT"/>
              </a:rPr>
              <a:t> </a:t>
            </a:r>
            <a:r>
              <a:rPr lang="ru-RU" sz="2500" dirty="0" err="1">
                <a:latin typeface="Times New Roman" panose="02020603050405020304" pitchFamily="18" charset="0"/>
                <a:ea typeface="ArialMT"/>
              </a:rPr>
              <a:t>світової</a:t>
            </a:r>
            <a:r>
              <a:rPr lang="ru-RU" sz="2500" dirty="0">
                <a:latin typeface="Times New Roman" panose="02020603050405020304" pitchFamily="18" charset="0"/>
                <a:ea typeface="ArialMT"/>
              </a:rPr>
              <a:t> </a:t>
            </a:r>
            <a:r>
              <a:rPr lang="ru-RU" sz="2500" dirty="0" err="1">
                <a:latin typeface="Times New Roman" panose="02020603050405020304" pitchFamily="18" charset="0"/>
                <a:ea typeface="ArialMT"/>
              </a:rPr>
              <a:t>спадщини</a:t>
            </a:r>
            <a:r>
              <a:rPr lang="ru-RU" sz="2500" dirty="0">
                <a:latin typeface="Times New Roman" panose="02020603050405020304" pitchFamily="18" charset="0"/>
                <a:ea typeface="ArialMT"/>
              </a:rPr>
              <a:t> ЮНЕСКО. Культурно-</a:t>
            </a:r>
            <a:r>
              <a:rPr lang="ru-RU" sz="2500" dirty="0" err="1">
                <a:latin typeface="Times New Roman" panose="02020603050405020304" pitchFamily="18" charset="0"/>
                <a:ea typeface="ArialMT"/>
              </a:rPr>
              <a:t>ландшафтні</a:t>
            </a:r>
            <a:r>
              <a:rPr lang="ru-RU" sz="2500" dirty="0">
                <a:latin typeface="Times New Roman" panose="02020603050405020304" pitchFamily="18" charset="0"/>
                <a:ea typeface="ArialMT"/>
              </a:rPr>
              <a:t> </a:t>
            </a:r>
            <a:r>
              <a:rPr lang="ru-RU" sz="2500" dirty="0" err="1">
                <a:latin typeface="Times New Roman" panose="02020603050405020304" pitchFamily="18" charset="0"/>
                <a:ea typeface="ArialMT"/>
              </a:rPr>
              <a:t>ресурси</a:t>
            </a:r>
            <a:r>
              <a:rPr lang="ru-RU" sz="2500" dirty="0">
                <a:latin typeface="Times New Roman" panose="02020603050405020304" pitchFamily="18" charset="0"/>
                <a:ea typeface="ArialMT"/>
              </a:rPr>
              <a:t> </a:t>
            </a:r>
            <a:r>
              <a:rPr lang="ru-RU" sz="2500" dirty="0" err="1">
                <a:latin typeface="Times New Roman" panose="02020603050405020304" pitchFamily="18" charset="0"/>
                <a:ea typeface="ArialMT"/>
              </a:rPr>
              <a:t>цього</a:t>
            </a:r>
            <a:r>
              <a:rPr lang="ru-RU" sz="2500" dirty="0">
                <a:latin typeface="Times New Roman" panose="02020603050405020304" pitchFamily="18" charset="0"/>
                <a:ea typeface="ArialMT"/>
              </a:rPr>
              <a:t> кластера </a:t>
            </a:r>
            <a:r>
              <a:rPr lang="ru-RU" sz="2500" dirty="0" err="1">
                <a:latin typeface="Times New Roman" panose="02020603050405020304" pitchFamily="18" charset="0"/>
                <a:ea typeface="ArialMT"/>
              </a:rPr>
              <a:t>величезні</a:t>
            </a:r>
            <a:r>
              <a:rPr lang="ru-RU" sz="2500" dirty="0">
                <a:latin typeface="Times New Roman" panose="02020603050405020304" pitchFamily="18" charset="0"/>
                <a:ea typeface="ArialMT"/>
              </a:rPr>
              <a:t> </a:t>
            </a:r>
            <a:r>
              <a:rPr lang="uk-UA" sz="2500" dirty="0">
                <a:latin typeface="Times New Roman" panose="02020603050405020304" pitchFamily="18" charset="0"/>
                <a:ea typeface="ArialMT"/>
              </a:rPr>
              <a:t>й</a:t>
            </a:r>
            <a:r>
              <a:rPr lang="ru-RU" sz="2500" dirty="0">
                <a:latin typeface="Times New Roman" panose="02020603050405020304" pitchFamily="18" charset="0"/>
                <a:ea typeface="ArialMT"/>
              </a:rPr>
              <a:t> </a:t>
            </a:r>
            <a:r>
              <a:rPr lang="ru-RU" sz="2500" dirty="0" err="1">
                <a:latin typeface="Times New Roman" panose="02020603050405020304" pitchFamily="18" charset="0"/>
                <a:ea typeface="ArialMT"/>
              </a:rPr>
              <a:t>придатні</a:t>
            </a:r>
            <a:r>
              <a:rPr lang="ru-RU" sz="2500" dirty="0">
                <a:latin typeface="Times New Roman" panose="02020603050405020304" pitchFamily="18" charset="0"/>
                <a:ea typeface="ArialMT"/>
              </a:rPr>
              <a:t> для </a:t>
            </a:r>
            <a:r>
              <a:rPr lang="ru-RU" sz="2500" dirty="0" err="1">
                <a:latin typeface="Times New Roman" panose="02020603050405020304" pitchFamily="18" charset="0"/>
                <a:ea typeface="ArialMT"/>
              </a:rPr>
              <a:t>різних</a:t>
            </a:r>
            <a:r>
              <a:rPr lang="ru-RU" sz="2500" dirty="0">
                <a:latin typeface="Times New Roman" panose="02020603050405020304" pitchFamily="18" charset="0"/>
                <a:ea typeface="ArialMT"/>
              </a:rPr>
              <a:t> </a:t>
            </a:r>
            <a:r>
              <a:rPr lang="ru-RU" sz="2500" dirty="0" err="1">
                <a:latin typeface="Times New Roman" panose="02020603050405020304" pitchFamily="18" charset="0"/>
                <a:ea typeface="ArialMT"/>
              </a:rPr>
              <a:t>видів</a:t>
            </a:r>
            <a:r>
              <a:rPr lang="ru-RU" sz="2500" dirty="0">
                <a:latin typeface="Times New Roman" panose="02020603050405020304" pitchFamily="18" charset="0"/>
                <a:ea typeface="ArialMT"/>
              </a:rPr>
              <a:t> туризму </a:t>
            </a:r>
            <a:r>
              <a:rPr lang="uk-UA" sz="2500" dirty="0">
                <a:latin typeface="Times New Roman" panose="02020603050405020304" pitchFamily="18" charset="0"/>
                <a:ea typeface="ArialMT"/>
              </a:rPr>
              <a:t>(</a:t>
            </a:r>
            <a:r>
              <a:rPr lang="ru-RU" sz="2500" dirty="0" err="1">
                <a:latin typeface="Times New Roman" panose="02020603050405020304" pitchFamily="18" charset="0"/>
                <a:ea typeface="ArialMT"/>
              </a:rPr>
              <a:t>купання</a:t>
            </a:r>
            <a:r>
              <a:rPr lang="ru-RU" sz="2500" dirty="0">
                <a:latin typeface="Times New Roman" panose="02020603050405020304" pitchFamily="18" charset="0"/>
                <a:ea typeface="ArialMT"/>
              </a:rPr>
              <a:t> та </a:t>
            </a:r>
            <a:r>
              <a:rPr lang="ru-RU" sz="2500" dirty="0" err="1">
                <a:latin typeface="Times New Roman" panose="02020603050405020304" pitchFamily="18" charset="0"/>
                <a:ea typeface="ArialMT"/>
              </a:rPr>
              <a:t>спортивний</a:t>
            </a:r>
            <a:r>
              <a:rPr lang="ru-RU" sz="2500" dirty="0">
                <a:latin typeface="Times New Roman" panose="02020603050405020304" pitchFamily="18" charset="0"/>
                <a:ea typeface="ArialMT"/>
              </a:rPr>
              <a:t> туризм, </a:t>
            </a:r>
            <a:r>
              <a:rPr lang="ru-RU" sz="2500" dirty="0" err="1">
                <a:latin typeface="Times New Roman" panose="02020603050405020304" pitchFamily="18" charset="0"/>
                <a:ea typeface="ArialMT"/>
              </a:rPr>
              <a:t>дайвінг</a:t>
            </a:r>
            <a:r>
              <a:rPr lang="ru-RU" sz="2500" dirty="0">
                <a:latin typeface="Times New Roman" panose="02020603050405020304" pitchFamily="18" charset="0"/>
                <a:ea typeface="ArialMT"/>
              </a:rPr>
              <a:t>, походи в гори, </a:t>
            </a:r>
            <a:r>
              <a:rPr lang="ru-RU" sz="2500" dirty="0" err="1">
                <a:latin typeface="Times New Roman" panose="02020603050405020304" pitchFamily="18" charset="0"/>
                <a:ea typeface="ArialMT"/>
              </a:rPr>
              <a:t>альпінізм</a:t>
            </a:r>
            <a:r>
              <a:rPr lang="ru-RU" sz="2500" dirty="0">
                <a:latin typeface="Times New Roman" panose="02020603050405020304" pitchFamily="18" charset="0"/>
                <a:ea typeface="ArialMT"/>
              </a:rPr>
              <a:t>, </a:t>
            </a:r>
            <a:r>
              <a:rPr lang="ru-RU" sz="2500" dirty="0" err="1">
                <a:latin typeface="Times New Roman" panose="02020603050405020304" pitchFamily="18" charset="0"/>
                <a:ea typeface="ArialMT"/>
              </a:rPr>
              <a:t>культурний</a:t>
            </a:r>
            <a:r>
              <a:rPr lang="ru-RU" sz="2500" dirty="0">
                <a:latin typeface="Times New Roman" panose="02020603050405020304" pitchFamily="18" charset="0"/>
                <a:ea typeface="ArialMT"/>
              </a:rPr>
              <a:t> туризм</a:t>
            </a:r>
            <a:r>
              <a:rPr lang="uk-UA" sz="2500" dirty="0">
                <a:latin typeface="Times New Roman" panose="02020603050405020304" pitchFamily="18" charset="0"/>
                <a:ea typeface="ArialMT"/>
              </a:rPr>
              <a:t>)</a:t>
            </a:r>
            <a:r>
              <a:rPr lang="ru-RU" sz="2500" dirty="0">
                <a:latin typeface="Times New Roman" panose="02020603050405020304" pitchFamily="18" charset="0"/>
                <a:ea typeface="ArialMT"/>
              </a:rPr>
              <a:t>. Кластер </a:t>
            </a:r>
            <a:r>
              <a:rPr lang="ru-RU" sz="2500" dirty="0" err="1">
                <a:latin typeface="Times New Roman" panose="02020603050405020304" pitchFamily="18" charset="0"/>
                <a:ea typeface="ArialMT"/>
              </a:rPr>
              <a:t>має</a:t>
            </a:r>
            <a:r>
              <a:rPr lang="ru-RU" sz="2500" dirty="0">
                <a:latin typeface="Times New Roman" panose="02020603050405020304" pitchFamily="18" charset="0"/>
                <a:ea typeface="ArialMT"/>
              </a:rPr>
              <a:t> </a:t>
            </a:r>
            <a:r>
              <a:rPr lang="ru-RU" sz="2500" dirty="0" err="1">
                <a:latin typeface="Times New Roman" panose="02020603050405020304" pitchFamily="18" charset="0"/>
                <a:ea typeface="ArialMT"/>
              </a:rPr>
              <a:t>найкращий</a:t>
            </a:r>
            <a:r>
              <a:rPr lang="ru-RU" sz="2500" dirty="0">
                <a:latin typeface="Times New Roman" panose="02020603050405020304" pitchFamily="18" charset="0"/>
                <a:ea typeface="ArialMT"/>
              </a:rPr>
              <a:t> і </a:t>
            </a:r>
            <a:r>
              <a:rPr lang="uk-UA" sz="2500" dirty="0">
                <a:latin typeface="Times New Roman" panose="02020603050405020304" pitchFamily="18" charset="0"/>
                <a:ea typeface="ArialMT"/>
              </a:rPr>
              <a:t>р</a:t>
            </a:r>
            <a:r>
              <a:rPr lang="ru-RU" sz="2500" dirty="0" err="1">
                <a:latin typeface="Times New Roman" panose="02020603050405020304" pitchFamily="18" charset="0"/>
                <a:ea typeface="ArialMT"/>
              </a:rPr>
              <a:t>ізноманітн</a:t>
            </a:r>
            <a:r>
              <a:rPr lang="uk-UA" sz="2500" dirty="0" err="1">
                <a:latin typeface="Times New Roman" panose="02020603050405020304" pitchFamily="18" charset="0"/>
                <a:ea typeface="ArialMT"/>
              </a:rPr>
              <a:t>ий</a:t>
            </a:r>
            <a:r>
              <a:rPr lang="ru-RU" sz="2500" dirty="0">
                <a:latin typeface="Times New Roman" panose="02020603050405020304" pitchFamily="18" charset="0"/>
                <a:ea typeface="ArialMT"/>
              </a:rPr>
              <a:t> </a:t>
            </a:r>
            <a:r>
              <a:rPr lang="ru-RU" sz="2500" dirty="0" err="1">
                <a:latin typeface="Times New Roman" panose="02020603050405020304" pitchFamily="18" charset="0"/>
                <a:ea typeface="ArialMT"/>
              </a:rPr>
              <a:t>потенціал</a:t>
            </a:r>
            <a:r>
              <a:rPr lang="ru-RU" sz="2500" dirty="0">
                <a:latin typeface="Times New Roman" panose="02020603050405020304" pitchFamily="18" charset="0"/>
                <a:ea typeface="ArialMT"/>
              </a:rPr>
              <a:t> для </a:t>
            </a:r>
            <a:r>
              <a:rPr lang="ru-RU" sz="2500" dirty="0" err="1">
                <a:latin typeface="Times New Roman" panose="02020603050405020304" pitchFamily="18" charset="0"/>
                <a:ea typeface="ArialMT"/>
              </a:rPr>
              <a:t>розвитку</a:t>
            </a:r>
            <a:r>
              <a:rPr lang="ru-RU" sz="2500" dirty="0">
                <a:latin typeface="Times New Roman" panose="02020603050405020304" pitchFamily="18" charset="0"/>
                <a:ea typeface="ArialMT"/>
              </a:rPr>
              <a:t> туризму </a:t>
            </a:r>
            <a:r>
              <a:rPr lang="ru-RU" sz="2500" dirty="0" err="1">
                <a:latin typeface="Times New Roman" panose="02020603050405020304" pitchFamily="18" charset="0"/>
                <a:ea typeface="ArialMT"/>
              </a:rPr>
              <a:t>протягом</a:t>
            </a:r>
            <a:r>
              <a:rPr lang="ru-RU" sz="2500" dirty="0">
                <a:latin typeface="Times New Roman" panose="02020603050405020304" pitchFamily="18" charset="0"/>
                <a:ea typeface="ArialMT"/>
              </a:rPr>
              <a:t> року, </a:t>
            </a:r>
            <a:r>
              <a:rPr lang="ru-RU" sz="2500" dirty="0" err="1">
                <a:latin typeface="Times New Roman" panose="02020603050405020304" pitchFamily="18" charset="0"/>
                <a:ea typeface="ArialMT"/>
              </a:rPr>
              <a:t>завдяки</a:t>
            </a:r>
            <a:r>
              <a:rPr lang="ru-RU" sz="2500" dirty="0">
                <a:latin typeface="Times New Roman" panose="02020603050405020304" pitchFamily="18" charset="0"/>
                <a:ea typeface="ArialMT"/>
              </a:rPr>
              <a:t> </a:t>
            </a:r>
            <a:r>
              <a:rPr lang="ru-RU" sz="2500" dirty="0" err="1">
                <a:latin typeface="Times New Roman" panose="02020603050405020304" pitchFamily="18" charset="0"/>
                <a:ea typeface="ArialMT"/>
              </a:rPr>
              <a:t>близькості</a:t>
            </a:r>
            <a:r>
              <a:rPr lang="ru-RU" sz="2500" dirty="0">
                <a:latin typeface="Times New Roman" panose="02020603050405020304" pitchFamily="18" charset="0"/>
                <a:ea typeface="ArialMT"/>
              </a:rPr>
              <a:t> Дубровника, </a:t>
            </a:r>
            <a:r>
              <a:rPr lang="ru-RU" sz="2500" dirty="0" err="1">
                <a:latin typeface="Times New Roman" panose="02020603050405020304" pitchFamily="18" charset="0"/>
                <a:ea typeface="ArialMT"/>
              </a:rPr>
              <a:t>можливості</a:t>
            </a:r>
            <a:r>
              <a:rPr lang="ru-RU" sz="2500" dirty="0">
                <a:latin typeface="Times New Roman" panose="02020603050405020304" pitchFamily="18" charset="0"/>
                <a:ea typeface="ArialMT"/>
              </a:rPr>
              <a:t> </a:t>
            </a:r>
            <a:r>
              <a:rPr lang="ru-RU" sz="2500" dirty="0" err="1">
                <a:latin typeface="Times New Roman" panose="02020603050405020304" pitchFamily="18" charset="0"/>
                <a:ea typeface="ArialMT"/>
              </a:rPr>
              <a:t>розвитку</a:t>
            </a:r>
            <a:r>
              <a:rPr lang="ru-RU" sz="2500" dirty="0">
                <a:latin typeface="Times New Roman" panose="02020603050405020304" pitchFamily="18" charset="0"/>
                <a:ea typeface="ArialMT"/>
              </a:rPr>
              <a:t> </a:t>
            </a:r>
            <a:r>
              <a:rPr lang="ru-RU" sz="2500" dirty="0" err="1">
                <a:latin typeface="Times New Roman" panose="02020603050405020304" pitchFamily="18" charset="0"/>
                <a:ea typeface="ArialMT"/>
              </a:rPr>
              <a:t>транскордонного</a:t>
            </a:r>
            <a:r>
              <a:rPr lang="ru-RU" sz="2500" dirty="0">
                <a:latin typeface="Times New Roman" panose="02020603050405020304" pitchFamily="18" charset="0"/>
                <a:ea typeface="ArialMT"/>
              </a:rPr>
              <a:t> </a:t>
            </a:r>
            <a:r>
              <a:rPr lang="ru-RU" sz="2500" dirty="0" err="1">
                <a:latin typeface="Times New Roman" panose="02020603050405020304" pitchFamily="18" charset="0"/>
                <a:ea typeface="ArialMT"/>
              </a:rPr>
              <a:t>співробітництва</a:t>
            </a:r>
            <a:r>
              <a:rPr lang="ru-RU" sz="2500" dirty="0">
                <a:latin typeface="Times New Roman" panose="02020603050405020304" pitchFamily="18" charset="0"/>
                <a:ea typeface="ArialMT"/>
              </a:rPr>
              <a:t> та </a:t>
            </a:r>
            <a:r>
              <a:rPr lang="ru-RU" sz="2500" dirty="0" err="1">
                <a:latin typeface="Times New Roman" panose="02020603050405020304" pitchFamily="18" charset="0"/>
                <a:ea typeface="ArialMT"/>
              </a:rPr>
              <a:t>зручному</a:t>
            </a:r>
            <a:r>
              <a:rPr lang="ru-RU" sz="2500" dirty="0">
                <a:latin typeface="Times New Roman" panose="02020603050405020304" pitchFamily="18" charset="0"/>
                <a:ea typeface="ArialMT"/>
              </a:rPr>
              <a:t> </a:t>
            </a:r>
            <a:r>
              <a:rPr lang="ru-RU" sz="2500" dirty="0" err="1">
                <a:latin typeface="Times New Roman" panose="02020603050405020304" pitchFamily="18" charset="0"/>
                <a:ea typeface="ArialMT"/>
              </a:rPr>
              <a:t>авіасполученню</a:t>
            </a:r>
            <a:r>
              <a:rPr lang="ru-RU" sz="2500" dirty="0">
                <a:latin typeface="Times New Roman" panose="02020603050405020304" pitchFamily="18" charset="0"/>
                <a:ea typeface="ArialMT"/>
              </a:rPr>
              <a:t> (роз</a:t>
            </a:r>
            <a:r>
              <a:rPr lang="uk-UA" sz="2500" dirty="0" err="1">
                <a:latin typeface="Times New Roman" panose="02020603050405020304" pitchFamily="18" charset="0"/>
                <a:ea typeface="ArialMT"/>
              </a:rPr>
              <a:t>міще</a:t>
            </a:r>
            <a:r>
              <a:rPr lang="ru-RU" sz="2500" dirty="0" err="1">
                <a:latin typeface="Times New Roman" panose="02020603050405020304" pitchFamily="18" charset="0"/>
                <a:ea typeface="ArialMT"/>
              </a:rPr>
              <a:t>ння</a:t>
            </a:r>
            <a:r>
              <a:rPr lang="ru-RU" sz="2500" dirty="0">
                <a:latin typeface="Times New Roman" panose="02020603050405020304" pitchFamily="18" charset="0"/>
                <a:ea typeface="ArialMT"/>
              </a:rPr>
              <a:t> </a:t>
            </a:r>
            <a:r>
              <a:rPr lang="ru-RU" sz="2500" dirty="0" err="1">
                <a:latin typeface="Times New Roman" panose="02020603050405020304" pitchFamily="18" charset="0"/>
                <a:ea typeface="ArialMT"/>
              </a:rPr>
              <a:t>поблизу</a:t>
            </a:r>
            <a:r>
              <a:rPr lang="ru-RU" sz="2500" dirty="0">
                <a:latin typeface="Times New Roman" panose="02020603050405020304" pitchFamily="18" charset="0"/>
                <a:ea typeface="ArialMT"/>
              </a:rPr>
              <a:t> </a:t>
            </a:r>
            <a:r>
              <a:rPr lang="ru-RU" sz="2500" dirty="0" err="1">
                <a:latin typeface="Times New Roman" panose="02020603050405020304" pitchFamily="18" charset="0"/>
                <a:ea typeface="ArialMT"/>
              </a:rPr>
              <a:t>аеропорту</a:t>
            </a:r>
            <a:r>
              <a:rPr lang="ru-RU" sz="2500" dirty="0">
                <a:latin typeface="Times New Roman" panose="02020603050405020304" pitchFamily="18" charset="0"/>
                <a:ea typeface="ArialMT"/>
              </a:rPr>
              <a:t> </a:t>
            </a:r>
            <a:r>
              <a:rPr lang="ru-RU" sz="2500" dirty="0" err="1">
                <a:latin typeface="Times New Roman" panose="02020603050405020304" pitchFamily="18" charset="0"/>
                <a:ea typeface="ArialMT"/>
              </a:rPr>
              <a:t>Чіліпі</a:t>
            </a:r>
            <a:r>
              <a:rPr lang="ru-RU" sz="2500" dirty="0">
                <a:latin typeface="Times New Roman" panose="02020603050405020304" pitchFamily="18" charset="0"/>
                <a:ea typeface="ArialMT"/>
              </a:rPr>
              <a:t>).</a:t>
            </a:r>
            <a:endParaRPr lang="ru-RU" sz="2500" dirty="0">
              <a:latin typeface="Times New Roman" panose="02020603050405020304" pitchFamily="18" charset="0"/>
              <a:ea typeface="Times New Roman" panose="02020603050405020304" pitchFamily="18" charset="0"/>
            </a:endParaRPr>
          </a:p>
        </p:txBody>
      </p:sp>
      <p:pic>
        <p:nvPicPr>
          <p:cNvPr id="20483"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0" y="98425"/>
            <a:ext cx="3389313" cy="1120775"/>
          </a:xfrm>
          <a:prstGeom prst="rect">
            <a:avLst/>
          </a:prstGeom>
          <a:noFill/>
          <a:ln w="9525">
            <a:noFill/>
            <a:miter lim="800000"/>
            <a:headEnd/>
            <a:tailEnd/>
          </a:ln>
        </p:spPr>
      </p:pic>
      <p:pic>
        <p:nvPicPr>
          <p:cNvPr id="20484" name="image2.png"/>
          <p:cNvPicPr>
            <a:picLocks noChangeAspect="1" noChangeArrowheads="1"/>
          </p:cNvPicPr>
          <p:nvPr/>
        </p:nvPicPr>
        <p:blipFill>
          <a:blip r:embed="rId3" cstate="print"/>
          <a:srcRect/>
          <a:stretch>
            <a:fillRect/>
          </a:stretch>
        </p:blipFill>
        <p:spPr bwMode="auto">
          <a:xfrm>
            <a:off x="9582150" y="0"/>
            <a:ext cx="2609850" cy="1127125"/>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Заголовок 1"/>
          <p:cNvSpPr>
            <a:spLocks noGrp="1"/>
          </p:cNvSpPr>
          <p:nvPr>
            <p:ph type="title"/>
          </p:nvPr>
        </p:nvSpPr>
        <p:spPr>
          <a:xfrm>
            <a:off x="0" y="0"/>
            <a:ext cx="12192000" cy="1690688"/>
          </a:xfrm>
        </p:spPr>
        <p:txBody>
          <a:bodyPr/>
          <a:lstStyle/>
          <a:p>
            <a:pPr algn="ctr"/>
            <a:r>
              <a:rPr lang="en-US"/>
              <a:t>.</a:t>
            </a:r>
            <a:r>
              <a:rPr lang="uk-UA" sz="3200" b="1">
                <a:latin typeface="Times New Roman" pitchFamily="18" charset="0"/>
                <a:cs typeface="Times New Roman" pitchFamily="18" charset="0"/>
              </a:rPr>
              <a:t>КЛАСТЕРИ ПРИРОДНОГО ТА СПОРТИВНОГО ТУРИЗМУ ЧОРНОГОРІЇ</a:t>
            </a:r>
            <a:endParaRPr lang="ru-RU" sz="3200" b="1">
              <a:latin typeface="Times New Roman" pitchFamily="18" charset="0"/>
              <a:cs typeface="Times New Roman" pitchFamily="18" charset="0"/>
            </a:endParaRPr>
          </a:p>
        </p:txBody>
      </p:sp>
      <p:sp>
        <p:nvSpPr>
          <p:cNvPr id="21506" name="Объект 2"/>
          <p:cNvSpPr>
            <a:spLocks noGrp="1"/>
          </p:cNvSpPr>
          <p:nvPr>
            <p:ph idx="1"/>
          </p:nvPr>
        </p:nvSpPr>
        <p:spPr>
          <a:xfrm>
            <a:off x="643812" y="1548883"/>
            <a:ext cx="10702212" cy="4489968"/>
          </a:xfrm>
        </p:spPr>
        <p:txBody>
          <a:bodyPr/>
          <a:lstStyle/>
          <a:p>
            <a:pPr marL="0" indent="269875" algn="just">
              <a:spcBef>
                <a:spcPct val="0"/>
              </a:spcBef>
            </a:pPr>
            <a:endParaRPr lang="ru-RU" sz="3600" dirty="0">
              <a:latin typeface="Times New Roman" pitchFamily="18" charset="0"/>
              <a:ea typeface="ArialMT"/>
              <a:cs typeface="ArialMT"/>
            </a:endParaRPr>
          </a:p>
          <a:p>
            <a:pPr marL="0" indent="269875" algn="just">
              <a:spcBef>
                <a:spcPct val="0"/>
              </a:spcBef>
            </a:pPr>
            <a:r>
              <a:rPr lang="ru-RU" sz="4000" dirty="0">
                <a:latin typeface="Times New Roman" pitchFamily="18" charset="0"/>
                <a:ea typeface="ArialMT"/>
                <a:cs typeface="ArialMT"/>
              </a:rPr>
              <a:t>Кластер </a:t>
            </a:r>
            <a:r>
              <a:rPr lang="ru-RU" sz="4000" dirty="0" err="1">
                <a:latin typeface="Times New Roman" pitchFamily="18" charset="0"/>
                <a:ea typeface="ArialMT"/>
                <a:cs typeface="ArialMT"/>
              </a:rPr>
              <a:t>Дурмитор-Сінджаєвіна</a:t>
            </a:r>
            <a:r>
              <a:rPr lang="ru-RU" sz="4000" dirty="0">
                <a:latin typeface="Times New Roman" pitchFamily="18" charset="0"/>
                <a:ea typeface="ArialMT"/>
                <a:cs typeface="ArialMT"/>
              </a:rPr>
              <a:t> – </a:t>
            </a:r>
            <a:r>
              <a:rPr lang="ru-RU" sz="4000" dirty="0" err="1">
                <a:latin typeface="Times New Roman" pitchFamily="18" charset="0"/>
                <a:ea typeface="ArialMT"/>
                <a:cs typeface="ArialMT"/>
              </a:rPr>
              <a:t>це</a:t>
            </a:r>
            <a:r>
              <a:rPr lang="ru-RU" sz="4000" dirty="0">
                <a:latin typeface="Times New Roman" pitchFamily="18" charset="0"/>
                <a:ea typeface="ArialMT"/>
                <a:cs typeface="ArialMT"/>
              </a:rPr>
              <a:t> </a:t>
            </a:r>
            <a:r>
              <a:rPr lang="ru-RU" sz="4000" dirty="0" err="1">
                <a:latin typeface="Times New Roman" pitchFamily="18" charset="0"/>
                <a:ea typeface="ArialMT"/>
                <a:cs typeface="ArialMT"/>
              </a:rPr>
              <a:t>регіон</a:t>
            </a:r>
            <a:r>
              <a:rPr lang="ru-RU" sz="4000" dirty="0">
                <a:latin typeface="Times New Roman" pitchFamily="18" charset="0"/>
                <a:ea typeface="ArialMT"/>
                <a:cs typeface="ArialMT"/>
              </a:rPr>
              <a:t> </a:t>
            </a:r>
            <a:r>
              <a:rPr lang="ru-RU" sz="4000" dirty="0" err="1">
                <a:latin typeface="Times New Roman" pitchFamily="18" charset="0"/>
                <a:ea typeface="ArialMT"/>
                <a:cs typeface="ArialMT"/>
              </a:rPr>
              <a:t>розвитку</a:t>
            </a:r>
            <a:r>
              <a:rPr lang="ru-RU" sz="4000" dirty="0">
                <a:latin typeface="Times New Roman" pitchFamily="18" charset="0"/>
                <a:ea typeface="ArialMT"/>
                <a:cs typeface="ArialMT"/>
              </a:rPr>
              <a:t> природного та </a:t>
            </a:r>
            <a:r>
              <a:rPr lang="ru-RU" sz="4000" dirty="0">
                <a:solidFill>
                  <a:srgbClr val="000000"/>
                </a:solidFill>
                <a:latin typeface="Times New Roman" pitchFamily="18" charset="0"/>
                <a:ea typeface="ArialMT"/>
                <a:cs typeface="ArialMT"/>
              </a:rPr>
              <a:t>спортивного туризму. </a:t>
            </a:r>
            <a:r>
              <a:rPr lang="ru-RU" sz="4000" dirty="0" err="1">
                <a:solidFill>
                  <a:srgbClr val="000000"/>
                </a:solidFill>
                <a:latin typeface="Times New Roman" pitchFamily="18" charset="0"/>
                <a:ea typeface="ArialMT"/>
                <a:cs typeface="ArialMT"/>
              </a:rPr>
              <a:t>Дурмитор</a:t>
            </a:r>
            <a:r>
              <a:rPr lang="ru-RU" sz="4000" dirty="0">
                <a:solidFill>
                  <a:srgbClr val="000000"/>
                </a:solidFill>
                <a:latin typeface="Times New Roman" pitchFamily="18" charset="0"/>
                <a:ea typeface="ArialMT"/>
                <a:cs typeface="ArialMT"/>
              </a:rPr>
              <a:t> </a:t>
            </a:r>
            <a:r>
              <a:rPr lang="ru-RU" sz="4000" dirty="0" err="1">
                <a:solidFill>
                  <a:srgbClr val="000000"/>
                </a:solidFill>
                <a:latin typeface="Times New Roman" pitchFamily="18" charset="0"/>
                <a:ea typeface="ArialMT"/>
                <a:cs typeface="ArialMT"/>
              </a:rPr>
              <a:t>зареєстрований</a:t>
            </a:r>
            <a:r>
              <a:rPr lang="ru-RU" sz="4000" dirty="0">
                <a:solidFill>
                  <a:srgbClr val="000000"/>
                </a:solidFill>
                <a:latin typeface="Times New Roman" pitchFamily="18" charset="0"/>
                <a:ea typeface="ArialMT"/>
                <a:cs typeface="ArialMT"/>
              </a:rPr>
              <a:t> ЮНЕСКО як </a:t>
            </a:r>
            <a:r>
              <a:rPr lang="ru-RU" sz="4000" dirty="0" err="1">
                <a:solidFill>
                  <a:srgbClr val="000000"/>
                </a:solidFill>
                <a:latin typeface="Times New Roman" pitchFamily="18" charset="0"/>
                <a:ea typeface="ArialMT"/>
                <a:cs typeface="ArialMT"/>
              </a:rPr>
              <a:t>світова</a:t>
            </a:r>
            <a:r>
              <a:rPr lang="ru-RU" sz="4000" dirty="0">
                <a:solidFill>
                  <a:srgbClr val="000000"/>
                </a:solidFill>
                <a:latin typeface="Times New Roman" pitchFamily="18" charset="0"/>
                <a:ea typeface="ArialMT"/>
                <a:cs typeface="ArialMT"/>
              </a:rPr>
              <a:t> </a:t>
            </a:r>
            <a:r>
              <a:rPr lang="ru-RU" sz="4000" dirty="0" err="1">
                <a:solidFill>
                  <a:srgbClr val="000000"/>
                </a:solidFill>
                <a:latin typeface="Times New Roman" pitchFamily="18" charset="0"/>
                <a:ea typeface="ArialMT"/>
                <a:cs typeface="ArialMT"/>
              </a:rPr>
              <a:t>природна</a:t>
            </a:r>
            <a:r>
              <a:rPr lang="ru-RU" sz="4000" dirty="0">
                <a:solidFill>
                  <a:srgbClr val="000000"/>
                </a:solidFill>
                <a:latin typeface="Times New Roman" pitchFamily="18" charset="0"/>
                <a:ea typeface="ArialMT"/>
                <a:cs typeface="ArialMT"/>
              </a:rPr>
              <a:t> </a:t>
            </a:r>
            <a:r>
              <a:rPr lang="ru-RU" sz="4000" dirty="0" err="1">
                <a:solidFill>
                  <a:srgbClr val="000000"/>
                </a:solidFill>
                <a:latin typeface="Times New Roman" pitchFamily="18" charset="0"/>
                <a:ea typeface="ArialMT"/>
                <a:cs typeface="ArialMT"/>
              </a:rPr>
              <a:t>спадщина</a:t>
            </a:r>
            <a:r>
              <a:rPr lang="ru-RU" sz="4000" dirty="0">
                <a:solidFill>
                  <a:srgbClr val="000000"/>
                </a:solidFill>
                <a:latin typeface="Times New Roman" pitchFamily="18" charset="0"/>
                <a:ea typeface="ArialMT"/>
                <a:cs typeface="ArialMT"/>
              </a:rPr>
              <a:t> </a:t>
            </a:r>
            <a:r>
              <a:rPr lang="uk-UA" sz="4000" dirty="0">
                <a:solidFill>
                  <a:srgbClr val="000000"/>
                </a:solidFill>
                <a:latin typeface="Times New Roman" pitchFamily="18" charset="0"/>
                <a:ea typeface="ArialMT"/>
                <a:cs typeface="ArialMT"/>
              </a:rPr>
              <a:t>й </a:t>
            </a:r>
            <a:r>
              <a:rPr lang="ru-RU" sz="4000" dirty="0" err="1">
                <a:solidFill>
                  <a:srgbClr val="000000"/>
                </a:solidFill>
                <a:latin typeface="Times New Roman" pitchFamily="18" charset="0"/>
                <a:ea typeface="ArialMT"/>
                <a:cs typeface="ArialMT"/>
              </a:rPr>
              <a:t>охороняється</a:t>
            </a:r>
            <a:r>
              <a:rPr lang="ru-RU" sz="4000" dirty="0">
                <a:solidFill>
                  <a:srgbClr val="000000"/>
                </a:solidFill>
                <a:latin typeface="Times New Roman" pitchFamily="18" charset="0"/>
                <a:ea typeface="ArialMT"/>
                <a:cs typeface="ArialMT"/>
              </a:rPr>
              <a:t> як </a:t>
            </a:r>
            <a:r>
              <a:rPr lang="ru-RU" sz="4000" dirty="0" err="1">
                <a:solidFill>
                  <a:srgbClr val="000000"/>
                </a:solidFill>
                <a:latin typeface="Times New Roman" pitchFamily="18" charset="0"/>
                <a:ea typeface="ArialMT"/>
                <a:cs typeface="ArialMT"/>
              </a:rPr>
              <a:t>національний</a:t>
            </a:r>
            <a:r>
              <a:rPr lang="ru-RU" sz="4000" dirty="0">
                <a:solidFill>
                  <a:srgbClr val="000000"/>
                </a:solidFill>
                <a:latin typeface="Times New Roman" pitchFamily="18" charset="0"/>
                <a:ea typeface="ArialMT"/>
                <a:cs typeface="ArialMT"/>
              </a:rPr>
              <a:t> парк. До </a:t>
            </a:r>
            <a:r>
              <a:rPr lang="uk-UA" sz="4000" dirty="0">
                <a:solidFill>
                  <a:srgbClr val="000000"/>
                </a:solidFill>
                <a:latin typeface="Times New Roman" pitchFamily="18" charset="0"/>
                <a:ea typeface="ArialMT"/>
                <a:cs typeface="ArialMT"/>
              </a:rPr>
              <a:t>його </a:t>
            </a:r>
            <a:r>
              <a:rPr lang="ru-RU" sz="4000" dirty="0">
                <a:solidFill>
                  <a:srgbClr val="000000"/>
                </a:solidFill>
                <a:latin typeface="Times New Roman" pitchFamily="18" charset="0"/>
                <a:ea typeface="ArialMT"/>
                <a:cs typeface="ArialMT"/>
              </a:rPr>
              <a:t>складу </a:t>
            </a:r>
            <a:r>
              <a:rPr lang="ru-RU" sz="4000" dirty="0">
                <a:solidFill>
                  <a:srgbClr val="000000"/>
                </a:solidFill>
                <a:latin typeface="Times New Roman" pitchFamily="18" charset="0"/>
                <a:cs typeface="Times New Roman" pitchFamily="18" charset="0"/>
              </a:rPr>
              <a:t>включено </a:t>
            </a:r>
            <a:r>
              <a:rPr lang="ru-RU" sz="4000" dirty="0" err="1">
                <a:solidFill>
                  <a:srgbClr val="000000"/>
                </a:solidFill>
                <a:latin typeface="Times New Roman" pitchFamily="18" charset="0"/>
                <a:cs typeface="Times New Roman" pitchFamily="18" charset="0"/>
              </a:rPr>
              <a:t>каньйон</a:t>
            </a:r>
            <a:r>
              <a:rPr lang="ru-RU" sz="4000" dirty="0">
                <a:solidFill>
                  <a:srgbClr val="000000"/>
                </a:solidFill>
                <a:latin typeface="Times New Roman" pitchFamily="18" charset="0"/>
                <a:cs typeface="Times New Roman" pitchFamily="18" charset="0"/>
              </a:rPr>
              <a:t> </a:t>
            </a:r>
            <a:r>
              <a:rPr lang="ru-RU" sz="4000" dirty="0" err="1">
                <a:solidFill>
                  <a:srgbClr val="000000"/>
                </a:solidFill>
                <a:latin typeface="Times New Roman" pitchFamily="18" charset="0"/>
                <a:cs typeface="Times New Roman" pitchFamily="18" charset="0"/>
              </a:rPr>
              <a:t>річки</a:t>
            </a:r>
            <a:r>
              <a:rPr lang="ru-RU" sz="4000" dirty="0">
                <a:solidFill>
                  <a:srgbClr val="000000"/>
                </a:solidFill>
                <a:latin typeface="Times New Roman" pitchFamily="18" charset="0"/>
                <a:cs typeface="Times New Roman" pitchFamily="18" charset="0"/>
              </a:rPr>
              <a:t> Тара </a:t>
            </a:r>
            <a:r>
              <a:rPr lang="ru-RU" sz="4000" dirty="0" err="1">
                <a:solidFill>
                  <a:srgbClr val="000000"/>
                </a:solidFill>
                <a:latin typeface="Times New Roman" pitchFamily="18" charset="0"/>
                <a:cs typeface="Times New Roman" pitchFamily="18" charset="0"/>
              </a:rPr>
              <a:t>довжиною</a:t>
            </a:r>
            <a:r>
              <a:rPr lang="ru-RU" sz="4000" dirty="0">
                <a:solidFill>
                  <a:srgbClr val="000000"/>
                </a:solidFill>
                <a:latin typeface="Times New Roman" pitchFamily="18" charset="0"/>
                <a:cs typeface="Times New Roman" pitchFamily="18" charset="0"/>
              </a:rPr>
              <a:t> 80 км </a:t>
            </a:r>
            <a:r>
              <a:rPr lang="uk-UA" sz="4000" dirty="0">
                <a:solidFill>
                  <a:srgbClr val="000000"/>
                </a:solidFill>
                <a:latin typeface="Times New Roman" pitchFamily="18" charset="0"/>
                <a:cs typeface="Times New Roman" pitchFamily="18" charset="0"/>
              </a:rPr>
              <a:t>і</a:t>
            </a:r>
            <a:r>
              <a:rPr lang="ru-RU" sz="4000" dirty="0">
                <a:solidFill>
                  <a:srgbClr val="000000"/>
                </a:solidFill>
                <a:latin typeface="Times New Roman" pitchFamily="18" charset="0"/>
                <a:cs typeface="Times New Roman" pitchFamily="18" charset="0"/>
              </a:rPr>
              <a:t> </a:t>
            </a:r>
            <a:r>
              <a:rPr lang="ru-RU" sz="4000" dirty="0" err="1">
                <a:solidFill>
                  <a:srgbClr val="000000"/>
                </a:solidFill>
                <a:latin typeface="Times New Roman" pitchFamily="18" charset="0"/>
                <a:cs typeface="Times New Roman" pitchFamily="18" charset="0"/>
              </a:rPr>
              <a:t>глибиною</a:t>
            </a:r>
            <a:r>
              <a:rPr lang="ru-RU" sz="4000" dirty="0">
                <a:solidFill>
                  <a:srgbClr val="000000"/>
                </a:solidFill>
                <a:latin typeface="Times New Roman" pitchFamily="18" charset="0"/>
                <a:cs typeface="Times New Roman" pitchFamily="18" charset="0"/>
              </a:rPr>
              <a:t> до 1300 м. </a:t>
            </a:r>
            <a:r>
              <a:rPr lang="ru-RU" sz="4000" dirty="0" err="1">
                <a:solidFill>
                  <a:srgbClr val="000000"/>
                </a:solidFill>
                <a:latin typeface="Times New Roman" pitchFamily="18" charset="0"/>
                <a:cs typeface="Times New Roman" pitchFamily="18" charset="0"/>
              </a:rPr>
              <a:t>Це</a:t>
            </a:r>
            <a:r>
              <a:rPr lang="ru-RU" sz="4000" dirty="0">
                <a:solidFill>
                  <a:srgbClr val="000000"/>
                </a:solidFill>
                <a:latin typeface="Times New Roman" pitchFamily="18" charset="0"/>
                <a:cs typeface="Times New Roman" pitchFamily="18" charset="0"/>
              </a:rPr>
              <a:t> перший за величиною </a:t>
            </a:r>
            <a:r>
              <a:rPr lang="ru-RU" sz="4000" dirty="0" err="1">
                <a:solidFill>
                  <a:srgbClr val="000000"/>
                </a:solidFill>
                <a:latin typeface="Times New Roman" pitchFamily="18" charset="0"/>
                <a:cs typeface="Times New Roman" pitchFamily="18" charset="0"/>
              </a:rPr>
              <a:t>каньйон</a:t>
            </a:r>
            <a:r>
              <a:rPr lang="ru-RU" sz="4000" dirty="0">
                <a:solidFill>
                  <a:srgbClr val="000000"/>
                </a:solidFill>
                <a:latin typeface="Times New Roman" pitchFamily="18" charset="0"/>
                <a:cs typeface="Times New Roman" pitchFamily="18" charset="0"/>
              </a:rPr>
              <a:t> </a:t>
            </a:r>
            <a:r>
              <a:rPr lang="uk-UA" sz="4000" dirty="0">
                <a:solidFill>
                  <a:srgbClr val="000000"/>
                </a:solidFill>
                <a:latin typeface="Times New Roman" pitchFamily="18" charset="0"/>
                <a:cs typeface="Times New Roman" pitchFamily="18" charset="0"/>
              </a:rPr>
              <a:t>у</a:t>
            </a:r>
            <a:r>
              <a:rPr lang="ru-RU" sz="4000" dirty="0">
                <a:solidFill>
                  <a:srgbClr val="000000"/>
                </a:solidFill>
                <a:latin typeface="Times New Roman" pitchFamily="18" charset="0"/>
                <a:cs typeface="Times New Roman" pitchFamily="18" charset="0"/>
              </a:rPr>
              <a:t> </a:t>
            </a:r>
            <a:r>
              <a:rPr lang="ru-RU" sz="4000" dirty="0" err="1">
                <a:solidFill>
                  <a:srgbClr val="000000"/>
                </a:solidFill>
                <a:latin typeface="Times New Roman" pitchFamily="18" charset="0"/>
                <a:cs typeface="Times New Roman" pitchFamily="18" charset="0"/>
              </a:rPr>
              <a:t>Європі</a:t>
            </a:r>
            <a:r>
              <a:rPr lang="ru-RU" sz="4000" dirty="0">
                <a:solidFill>
                  <a:srgbClr val="000000"/>
                </a:solidFill>
                <a:latin typeface="Times New Roman" pitchFamily="18" charset="0"/>
                <a:cs typeface="Times New Roman" pitchFamily="18" charset="0"/>
              </a:rPr>
              <a:t> та </a:t>
            </a:r>
            <a:r>
              <a:rPr lang="ru-RU" sz="4000" dirty="0" err="1">
                <a:solidFill>
                  <a:srgbClr val="000000"/>
                </a:solidFill>
                <a:latin typeface="Times New Roman" pitchFamily="18" charset="0"/>
                <a:cs typeface="Times New Roman" pitchFamily="18" charset="0"/>
              </a:rPr>
              <a:t>другий</a:t>
            </a:r>
            <a:r>
              <a:rPr lang="ru-RU" sz="4000" dirty="0">
                <a:solidFill>
                  <a:srgbClr val="000000"/>
                </a:solidFill>
                <a:latin typeface="Times New Roman" pitchFamily="18" charset="0"/>
                <a:cs typeface="Times New Roman" pitchFamily="18" charset="0"/>
              </a:rPr>
              <a:t> у </a:t>
            </a:r>
            <a:r>
              <a:rPr lang="ru-RU" sz="4000" dirty="0" err="1">
                <a:solidFill>
                  <a:srgbClr val="000000"/>
                </a:solidFill>
                <a:latin typeface="Times New Roman" pitchFamily="18" charset="0"/>
                <a:cs typeface="Times New Roman" pitchFamily="18" charset="0"/>
              </a:rPr>
              <a:t>світі</a:t>
            </a:r>
            <a:r>
              <a:rPr lang="ru-RU" sz="4000" dirty="0">
                <a:solidFill>
                  <a:srgbClr val="000000"/>
                </a:solidFill>
                <a:latin typeface="Times New Roman" pitchFamily="18" charset="0"/>
                <a:cs typeface="Times New Roman" pitchFamily="18" charset="0"/>
              </a:rPr>
              <a:t>.</a:t>
            </a:r>
            <a:endParaRPr lang="ru-RU" sz="4000" dirty="0">
              <a:latin typeface="Times New Roman" pitchFamily="18" charset="0"/>
              <a:cs typeface="Times New Roman" pitchFamily="18" charset="0"/>
            </a:endParaRPr>
          </a:p>
        </p:txBody>
      </p:sp>
      <p:pic>
        <p:nvPicPr>
          <p:cNvPr id="21507"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0" y="1030288"/>
            <a:ext cx="3079750" cy="1238250"/>
          </a:xfrm>
          <a:prstGeom prst="rect">
            <a:avLst/>
          </a:prstGeom>
          <a:noFill/>
          <a:ln w="9525">
            <a:noFill/>
            <a:miter lim="800000"/>
            <a:headEnd/>
            <a:tailEnd/>
          </a:ln>
        </p:spPr>
      </p:pic>
      <p:pic>
        <p:nvPicPr>
          <p:cNvPr id="21508" name="image2.png"/>
          <p:cNvPicPr>
            <a:picLocks noChangeAspect="1" noChangeArrowheads="1"/>
          </p:cNvPicPr>
          <p:nvPr/>
        </p:nvPicPr>
        <p:blipFill>
          <a:blip r:embed="rId3" cstate="print"/>
          <a:srcRect/>
          <a:stretch>
            <a:fillRect/>
          </a:stretch>
        </p:blipFill>
        <p:spPr bwMode="auto">
          <a:xfrm>
            <a:off x="9312275" y="819150"/>
            <a:ext cx="2609850" cy="166052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Заголовок 1"/>
          <p:cNvSpPr>
            <a:spLocks noGrp="1"/>
          </p:cNvSpPr>
          <p:nvPr>
            <p:ph type="title"/>
          </p:nvPr>
        </p:nvSpPr>
        <p:spPr>
          <a:xfrm>
            <a:off x="838200" y="33338"/>
            <a:ext cx="10515600" cy="1657350"/>
          </a:xfrm>
        </p:spPr>
        <p:txBody>
          <a:bodyPr/>
          <a:lstStyle/>
          <a:p>
            <a:pPr algn="ctr"/>
            <a:r>
              <a:rPr lang="en-US"/>
              <a:t>.</a:t>
            </a:r>
            <a:r>
              <a:rPr lang="en-US" sz="3600" b="1">
                <a:latin typeface="Times New Roman" pitchFamily="18" charset="0"/>
                <a:cs typeface="Times New Roman" pitchFamily="18" charset="0"/>
              </a:rPr>
              <a:t>С</a:t>
            </a:r>
            <a:r>
              <a:rPr lang="uk-UA" sz="3600" b="1">
                <a:latin typeface="Times New Roman" pitchFamily="18" charset="0"/>
                <a:cs typeface="Times New Roman" pitchFamily="18" charset="0"/>
              </a:rPr>
              <a:t>ТРАТЕГІЯ РОЗВИТКУ</a:t>
            </a:r>
            <a:br>
              <a:rPr lang="uk-UA" sz="3600" b="1">
                <a:latin typeface="Times New Roman" pitchFamily="18" charset="0"/>
                <a:cs typeface="Times New Roman" pitchFamily="18" charset="0"/>
              </a:rPr>
            </a:br>
            <a:r>
              <a:rPr lang="uk-UA" sz="3600" b="1">
                <a:latin typeface="Times New Roman" pitchFamily="18" charset="0"/>
                <a:cs typeface="Times New Roman" pitchFamily="18" charset="0"/>
              </a:rPr>
              <a:t> ТУРИЗМУ В ЧОРНОГОРІЇ</a:t>
            </a:r>
            <a:endParaRPr lang="ru-RU" sz="3600" b="1">
              <a:latin typeface="Times New Roman" pitchFamily="18" charset="0"/>
              <a:cs typeface="Times New Roman" pitchFamily="18" charset="0"/>
            </a:endParaRPr>
          </a:p>
        </p:txBody>
      </p:sp>
      <p:sp>
        <p:nvSpPr>
          <p:cNvPr id="3" name="Объект 2"/>
          <p:cNvSpPr>
            <a:spLocks noGrp="1"/>
          </p:cNvSpPr>
          <p:nvPr>
            <p:ph idx="1"/>
          </p:nvPr>
        </p:nvSpPr>
        <p:spPr>
          <a:xfrm>
            <a:off x="0" y="1658938"/>
            <a:ext cx="12192000" cy="4536589"/>
          </a:xfrm>
        </p:spPr>
        <p:txBody>
          <a:bodyPr>
            <a:noAutofit/>
          </a:bodyPr>
          <a:lstStyle/>
          <a:p>
            <a:pPr marL="0" indent="269875" algn="just">
              <a:lnSpc>
                <a:spcPct val="100000"/>
              </a:lnSpc>
              <a:spcBef>
                <a:spcPct val="0"/>
              </a:spcBef>
            </a:pPr>
            <a:r>
              <a:rPr lang="uk-UA" sz="2000" dirty="0">
                <a:solidFill>
                  <a:srgbClr val="000000"/>
                </a:solidFill>
                <a:latin typeface="Times New Roman" pitchFamily="18" charset="0"/>
                <a:ea typeface="ArialMT"/>
                <a:cs typeface="Times New Roman" pitchFamily="18" charset="0"/>
              </a:rPr>
              <a:t>Для</a:t>
            </a:r>
            <a:r>
              <a:rPr lang="ru-RU" sz="2000" dirty="0">
                <a:solidFill>
                  <a:srgbClr val="000000"/>
                </a:solidFill>
                <a:latin typeface="Times New Roman" pitchFamily="18" charset="0"/>
                <a:ea typeface="ArialMT"/>
                <a:cs typeface="Times New Roman" pitchFamily="18" charset="0"/>
              </a:rPr>
              <a:t> </a:t>
            </a:r>
            <a:r>
              <a:rPr lang="ru-RU" sz="2000" dirty="0" err="1">
                <a:solidFill>
                  <a:srgbClr val="000000"/>
                </a:solidFill>
                <a:latin typeface="Times New Roman" pitchFamily="18" charset="0"/>
                <a:ea typeface="ArialMT"/>
                <a:cs typeface="Times New Roman" pitchFamily="18" charset="0"/>
              </a:rPr>
              <a:t>підвищення</a:t>
            </a:r>
            <a:r>
              <a:rPr lang="ru-RU" sz="2000" dirty="0">
                <a:solidFill>
                  <a:srgbClr val="000000"/>
                </a:solidFill>
                <a:latin typeface="Times New Roman" pitchFamily="18" charset="0"/>
                <a:ea typeface="ArialMT"/>
                <a:cs typeface="Times New Roman" pitchFamily="18" charset="0"/>
              </a:rPr>
              <a:t> </a:t>
            </a:r>
            <a:r>
              <a:rPr lang="ru-RU" sz="2000" dirty="0" err="1">
                <a:solidFill>
                  <a:srgbClr val="000000"/>
                </a:solidFill>
                <a:latin typeface="Times New Roman" pitchFamily="18" charset="0"/>
                <a:ea typeface="ArialMT"/>
                <a:cs typeface="Times New Roman" pitchFamily="18" charset="0"/>
              </a:rPr>
              <a:t>ролі</a:t>
            </a:r>
            <a:r>
              <a:rPr lang="ru-RU" sz="2000" dirty="0">
                <a:solidFill>
                  <a:srgbClr val="000000"/>
                </a:solidFill>
                <a:latin typeface="Times New Roman" pitchFamily="18" charset="0"/>
                <a:ea typeface="ArialMT"/>
                <a:cs typeface="Times New Roman" pitchFamily="18" charset="0"/>
              </a:rPr>
              <a:t> туризму в </a:t>
            </a:r>
            <a:r>
              <a:rPr lang="ru-RU" sz="2000" dirty="0" err="1">
                <a:solidFill>
                  <a:srgbClr val="000000"/>
                </a:solidFill>
                <a:latin typeface="Times New Roman" pitchFamily="18" charset="0"/>
                <a:ea typeface="ArialMT"/>
                <a:cs typeface="Times New Roman" pitchFamily="18" charset="0"/>
              </a:rPr>
              <a:t>економіці</a:t>
            </a:r>
            <a:r>
              <a:rPr lang="ru-RU" sz="2000" dirty="0">
                <a:solidFill>
                  <a:srgbClr val="000000"/>
                </a:solidFill>
                <a:latin typeface="Times New Roman" pitchFamily="18" charset="0"/>
                <a:ea typeface="ArialMT"/>
                <a:cs typeface="Times New Roman" pitchFamily="18" charset="0"/>
              </a:rPr>
              <a:t> </a:t>
            </a:r>
            <a:r>
              <a:rPr lang="ru-RU" sz="2000" dirty="0" err="1">
                <a:solidFill>
                  <a:srgbClr val="000000"/>
                </a:solidFill>
                <a:latin typeface="Times New Roman" pitchFamily="18" charset="0"/>
                <a:ea typeface="ArialMT"/>
                <a:cs typeface="Times New Roman" pitchFamily="18" charset="0"/>
              </a:rPr>
              <a:t>країни</a:t>
            </a:r>
            <a:r>
              <a:rPr lang="ru-RU" sz="2000" dirty="0">
                <a:solidFill>
                  <a:srgbClr val="000000"/>
                </a:solidFill>
                <a:latin typeface="Times New Roman" pitchFamily="18" charset="0"/>
                <a:ea typeface="ArialMT"/>
                <a:cs typeface="Times New Roman" pitchFamily="18" charset="0"/>
              </a:rPr>
              <a:t>, </a:t>
            </a:r>
            <a:r>
              <a:rPr lang="ru-RU" sz="2000" dirty="0" err="1">
                <a:solidFill>
                  <a:srgbClr val="000000"/>
                </a:solidFill>
                <a:latin typeface="Times New Roman" pitchFamily="18" charset="0"/>
                <a:ea typeface="ArialMT"/>
                <a:cs typeface="Times New Roman" pitchFamily="18" charset="0"/>
              </a:rPr>
              <a:t>зростання</a:t>
            </a:r>
            <a:r>
              <a:rPr lang="ru-RU" sz="2000" dirty="0">
                <a:solidFill>
                  <a:srgbClr val="000000"/>
                </a:solidFill>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конкурентоспроможності</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туристичних</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послуг</a:t>
            </a:r>
            <a:r>
              <a:rPr lang="ru-RU" sz="2000" dirty="0">
                <a:latin typeface="Times New Roman" pitchFamily="18" charset="0"/>
                <a:ea typeface="ArialMT"/>
                <a:cs typeface="Times New Roman" pitchFamily="18" charset="0"/>
              </a:rPr>
              <a:t> </a:t>
            </a:r>
            <a:r>
              <a:rPr lang="uk-UA" sz="2000" dirty="0">
                <a:latin typeface="Times New Roman" pitchFamily="18" charset="0"/>
                <a:ea typeface="ArialMT"/>
                <a:cs typeface="Times New Roman" pitchFamily="18" charset="0"/>
              </a:rPr>
              <a:t>і</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покращення</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якості</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туристичного</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обслуговування</a:t>
            </a:r>
            <a:r>
              <a:rPr lang="ru-RU" sz="2000" dirty="0">
                <a:latin typeface="Times New Roman" pitchFamily="18" charset="0"/>
                <a:ea typeface="ArialMT"/>
                <a:cs typeface="Times New Roman" pitchFamily="18" charset="0"/>
              </a:rPr>
              <a:t> в </a:t>
            </a:r>
            <a:r>
              <a:rPr lang="ru-RU" sz="2000" dirty="0" err="1">
                <a:latin typeface="Times New Roman" pitchFamily="18" charset="0"/>
                <a:ea typeface="ArialMT"/>
                <a:cs typeface="Times New Roman" pitchFamily="18" charset="0"/>
              </a:rPr>
              <a:t>Чорногорії</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розроблено</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Стратегію</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розвитку</a:t>
            </a:r>
            <a:r>
              <a:rPr lang="ru-RU" sz="2000" dirty="0">
                <a:latin typeface="Times New Roman" pitchFamily="18" charset="0"/>
                <a:ea typeface="ArialMT"/>
                <a:cs typeface="Times New Roman" pitchFamily="18" charset="0"/>
              </a:rPr>
              <a:t> туризму до 2030 р., яка </a:t>
            </a:r>
            <a:r>
              <a:rPr lang="ru-RU" sz="2000" dirty="0" err="1">
                <a:latin typeface="Times New Roman" pitchFamily="18" charset="0"/>
                <a:ea typeface="ArialMT"/>
                <a:cs typeface="Times New Roman" pitchFamily="18" charset="0"/>
              </a:rPr>
              <a:t>визначає</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головні</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короткострокові</a:t>
            </a:r>
            <a:r>
              <a:rPr lang="ru-RU" sz="2000" dirty="0">
                <a:latin typeface="Times New Roman" pitchFamily="18" charset="0"/>
                <a:ea typeface="ArialMT"/>
                <a:cs typeface="Times New Roman" pitchFamily="18" charset="0"/>
              </a:rPr>
              <a:t> </a:t>
            </a:r>
            <a:r>
              <a:rPr lang="uk-UA" sz="2000" dirty="0">
                <a:latin typeface="Times New Roman" pitchFamily="18" charset="0"/>
                <a:ea typeface="ArialMT"/>
                <a:cs typeface="Times New Roman" pitchFamily="18" charset="0"/>
              </a:rPr>
              <a:t>й</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довгострокові</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цілі</a:t>
            </a:r>
            <a:r>
              <a:rPr lang="ru-RU" sz="2000" dirty="0">
                <a:latin typeface="Times New Roman" pitchFamily="18" charset="0"/>
                <a:ea typeface="ArialMT"/>
                <a:cs typeface="Times New Roman" pitchFamily="18" charset="0"/>
              </a:rPr>
              <a:t> та </a:t>
            </a:r>
            <a:r>
              <a:rPr lang="ru-RU" sz="2000" dirty="0" err="1">
                <a:latin typeface="Times New Roman" pitchFamily="18" charset="0"/>
                <a:ea typeface="ArialMT"/>
                <a:cs typeface="Times New Roman" pitchFamily="18" charset="0"/>
              </a:rPr>
              <a:t>завдання</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розвитку</a:t>
            </a:r>
            <a:r>
              <a:rPr lang="ru-RU" sz="2000" dirty="0">
                <a:latin typeface="Times New Roman" pitchFamily="18" charset="0"/>
                <a:ea typeface="ArialMT"/>
                <a:cs typeface="Times New Roman" pitchFamily="18" charset="0"/>
              </a:rPr>
              <a:t> туризму. </a:t>
            </a:r>
            <a:r>
              <a:rPr lang="ru-RU" sz="2000" dirty="0" err="1">
                <a:latin typeface="Times New Roman" pitchFamily="18" charset="0"/>
                <a:ea typeface="ArialMT"/>
                <a:cs typeface="Times New Roman" pitchFamily="18" charset="0"/>
              </a:rPr>
              <a:t>Зокрема</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відповідно</a:t>
            </a:r>
            <a:r>
              <a:rPr lang="ru-RU" sz="2000" dirty="0">
                <a:latin typeface="Times New Roman" pitchFamily="18" charset="0"/>
                <a:ea typeface="ArialMT"/>
                <a:cs typeface="Times New Roman" pitchFamily="18" charset="0"/>
              </a:rPr>
              <a:t> до </a:t>
            </a:r>
            <a:r>
              <a:rPr lang="ru-RU" sz="2000" dirty="0" err="1">
                <a:latin typeface="Times New Roman" pitchFamily="18" charset="0"/>
                <a:ea typeface="ArialMT"/>
                <a:cs typeface="Times New Roman" pitchFamily="18" charset="0"/>
              </a:rPr>
              <a:t>стратегії</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розвитку</a:t>
            </a:r>
            <a:r>
              <a:rPr lang="ru-RU" sz="2000" dirty="0">
                <a:latin typeface="Times New Roman" pitchFamily="18" charset="0"/>
                <a:ea typeface="ArialMT"/>
                <a:cs typeface="Times New Roman" pitchFamily="18" charset="0"/>
              </a:rPr>
              <a:t> туризму в </a:t>
            </a:r>
            <a:r>
              <a:rPr lang="ru-RU" sz="2000" dirty="0" err="1">
                <a:latin typeface="Times New Roman" pitchFamily="18" charset="0"/>
                <a:ea typeface="ArialMT"/>
                <a:cs typeface="Times New Roman" pitchFamily="18" charset="0"/>
              </a:rPr>
              <a:t>Чорногорії</a:t>
            </a:r>
            <a:r>
              <a:rPr lang="ru-RU" sz="2000" dirty="0">
                <a:latin typeface="Times New Roman" pitchFamily="18" charset="0"/>
                <a:ea typeface="ArialMT"/>
                <a:cs typeface="Times New Roman" pitchFamily="18" charset="0"/>
              </a:rPr>
              <a:t> до 2030 р. </a:t>
            </a:r>
            <a:r>
              <a:rPr lang="ru-RU" sz="2000" dirty="0" err="1">
                <a:latin typeface="Times New Roman" pitchFamily="18" charset="0"/>
                <a:ea typeface="ArialMT"/>
                <a:cs typeface="Times New Roman" pitchFamily="18" charset="0"/>
              </a:rPr>
              <a:t>головними</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цілями</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ви</a:t>
            </a:r>
            <a:r>
              <a:rPr lang="uk-UA" sz="2000" dirty="0" err="1">
                <a:latin typeface="Times New Roman" pitchFamily="18" charset="0"/>
                <a:ea typeface="ArialMT"/>
                <a:cs typeface="Times New Roman" pitchFamily="18" charset="0"/>
              </a:rPr>
              <a:t>окремле</a:t>
            </a:r>
            <a:r>
              <a:rPr lang="ru-RU" sz="2000" dirty="0">
                <a:latin typeface="Times New Roman" pitchFamily="18" charset="0"/>
                <a:ea typeface="ArialMT"/>
                <a:cs typeface="Times New Roman" pitchFamily="18" charset="0"/>
              </a:rPr>
              <a:t>но: </a:t>
            </a:r>
          </a:p>
          <a:p>
            <a:pPr marL="0" indent="269875" algn="just">
              <a:lnSpc>
                <a:spcPct val="100000"/>
              </a:lnSpc>
              <a:spcBef>
                <a:spcPct val="0"/>
              </a:spcBef>
              <a:buFont typeface="Symbol" pitchFamily="18" charset="2"/>
              <a:buChar char=""/>
            </a:pPr>
            <a:r>
              <a:rPr lang="ru-RU" sz="2000" dirty="0" err="1">
                <a:latin typeface="Times New Roman" pitchFamily="18" charset="0"/>
                <a:ea typeface="ArialMT"/>
                <a:cs typeface="Times New Roman" pitchFamily="18" charset="0"/>
              </a:rPr>
              <a:t>диверсифікацію</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туристичних</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послуг</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що</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передбачає</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поряд</a:t>
            </a:r>
            <a:r>
              <a:rPr lang="ru-RU" sz="2000" dirty="0">
                <a:latin typeface="Times New Roman" pitchFamily="18" charset="0"/>
                <a:ea typeface="ArialMT"/>
                <a:cs typeface="Times New Roman" pitchFamily="18" charset="0"/>
              </a:rPr>
              <a:t> </a:t>
            </a:r>
            <a:r>
              <a:rPr lang="uk-UA" sz="2000" dirty="0">
                <a:latin typeface="Times New Roman" pitchFamily="18" charset="0"/>
                <a:ea typeface="ArialMT"/>
                <a:cs typeface="Times New Roman" pitchFamily="18" charset="0"/>
              </a:rPr>
              <a:t>і</a:t>
            </a:r>
            <a:r>
              <a:rPr lang="ru-RU" sz="2000" dirty="0">
                <a:latin typeface="Times New Roman" pitchFamily="18" charset="0"/>
                <a:ea typeface="ArialMT"/>
                <a:cs typeface="Times New Roman" pitchFamily="18" charset="0"/>
              </a:rPr>
              <a:t>з </a:t>
            </a:r>
            <a:r>
              <a:rPr lang="ru-RU" sz="2000" dirty="0" err="1">
                <a:latin typeface="Times New Roman" pitchFamily="18" charset="0"/>
                <a:ea typeface="ArialMT"/>
                <a:cs typeface="Times New Roman" pitchFamily="18" charset="0"/>
              </a:rPr>
              <a:t>пляжним</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розвиток</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бізнес</a:t>
            </a:r>
            <a:r>
              <a:rPr lang="ru-RU" sz="2000" dirty="0">
                <a:latin typeface="Times New Roman" pitchFamily="18" charset="0"/>
                <a:ea typeface="ArialMT"/>
                <a:cs typeface="Times New Roman" pitchFamily="18" charset="0"/>
              </a:rPr>
              <a:t>-туризму, </a:t>
            </a:r>
            <a:r>
              <a:rPr lang="ru-RU" sz="2000" dirty="0" err="1">
                <a:latin typeface="Times New Roman" pitchFamily="18" charset="0"/>
                <a:ea typeface="ArialMT"/>
                <a:cs typeface="Times New Roman" pitchFamily="18" charset="0"/>
              </a:rPr>
              <a:t>релігійного</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оздоровчого</a:t>
            </a:r>
            <a:r>
              <a:rPr lang="ru-RU" sz="2000" dirty="0">
                <a:latin typeface="Times New Roman" pitchFamily="18" charset="0"/>
                <a:ea typeface="ArialMT"/>
                <a:cs typeface="Times New Roman" pitchFamily="18" charset="0"/>
              </a:rPr>
              <a:t>, спортивного </a:t>
            </a:r>
            <a:r>
              <a:rPr lang="ru-RU" sz="2000" dirty="0" err="1">
                <a:latin typeface="Times New Roman" pitchFamily="18" charset="0"/>
                <a:ea typeface="ArialMT"/>
                <a:cs typeface="Times New Roman" pitchFamily="18" charset="0"/>
              </a:rPr>
              <a:t>тощо</a:t>
            </a:r>
            <a:r>
              <a:rPr lang="ru-RU" sz="2000" dirty="0">
                <a:latin typeface="Times New Roman" pitchFamily="18" charset="0"/>
                <a:ea typeface="ArialMT"/>
                <a:cs typeface="Times New Roman" pitchFamily="18" charset="0"/>
              </a:rPr>
              <a:t>; </a:t>
            </a:r>
          </a:p>
          <a:p>
            <a:pPr marL="0" indent="269875" algn="just">
              <a:lnSpc>
                <a:spcPct val="100000"/>
              </a:lnSpc>
              <a:spcBef>
                <a:spcPct val="0"/>
              </a:spcBef>
              <a:buFont typeface="Symbol" pitchFamily="18" charset="2"/>
              <a:buChar char=""/>
            </a:pPr>
            <a:r>
              <a:rPr lang="ru-RU" sz="2000" dirty="0" err="1">
                <a:latin typeface="Times New Roman" pitchFamily="18" charset="0"/>
                <a:ea typeface="ArialMT"/>
                <a:cs typeface="Times New Roman" pitchFamily="18" charset="0"/>
              </a:rPr>
              <a:t>покращення</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якості</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туристичного</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сервісу</a:t>
            </a:r>
            <a:r>
              <a:rPr lang="ru-RU" sz="2000" dirty="0">
                <a:latin typeface="Times New Roman" pitchFamily="18" charset="0"/>
                <a:ea typeface="ArialMT"/>
                <a:cs typeface="Times New Roman" pitchFamily="18" charset="0"/>
              </a:rPr>
              <a:t> за </a:t>
            </a:r>
            <a:r>
              <a:rPr lang="ru-RU" sz="2000" dirty="0" err="1">
                <a:latin typeface="Times New Roman" pitchFamily="18" charset="0"/>
                <a:ea typeface="ArialMT"/>
                <a:cs typeface="Times New Roman" pitchFamily="18" charset="0"/>
              </a:rPr>
              <a:t>рахунок</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будівництва</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нових</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готелів</a:t>
            </a:r>
            <a:r>
              <a:rPr lang="ru-RU" sz="2000" dirty="0">
                <a:latin typeface="Times New Roman" pitchFamily="18" charset="0"/>
                <a:ea typeface="ArialMT"/>
                <a:cs typeface="Times New Roman" pitchFamily="18" charset="0"/>
              </a:rPr>
              <a:t>;</a:t>
            </a:r>
          </a:p>
          <a:p>
            <a:pPr marL="0" indent="269875" algn="just">
              <a:lnSpc>
                <a:spcPct val="100000"/>
              </a:lnSpc>
              <a:spcBef>
                <a:spcPct val="0"/>
              </a:spcBef>
              <a:buFont typeface="Symbol" pitchFamily="18" charset="2"/>
              <a:buChar char=""/>
            </a:pPr>
            <a:r>
              <a:rPr lang="ru-RU" sz="2000" dirty="0" err="1">
                <a:latin typeface="Times New Roman" pitchFamily="18" charset="0"/>
                <a:ea typeface="ArialMT"/>
                <a:cs typeface="Times New Roman" pitchFamily="18" charset="0"/>
              </a:rPr>
              <a:t>будівництво</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спа</a:t>
            </a:r>
            <a:r>
              <a:rPr lang="ru-RU" sz="2000" dirty="0">
                <a:latin typeface="Times New Roman" pitchFamily="18" charset="0"/>
                <a:ea typeface="ArialMT"/>
                <a:cs typeface="Times New Roman" pitchFamily="18" charset="0"/>
              </a:rPr>
              <a:t>- й </a:t>
            </a:r>
            <a:r>
              <a:rPr lang="ru-RU" sz="2000" dirty="0" err="1">
                <a:latin typeface="Times New Roman" pitchFamily="18" charset="0"/>
                <a:ea typeface="ArialMT"/>
                <a:cs typeface="Times New Roman" pitchFamily="18" charset="0"/>
              </a:rPr>
              <a:t>веллнес-центрів</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що</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забезпечить</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меншу</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залежність</a:t>
            </a:r>
            <a:r>
              <a:rPr lang="ru-RU" sz="2000" dirty="0">
                <a:latin typeface="Times New Roman" pitchFamily="18" charset="0"/>
                <a:ea typeface="ArialMT"/>
                <a:cs typeface="Times New Roman" pitchFamily="18" charset="0"/>
              </a:rPr>
              <a:t> туризму </a:t>
            </a:r>
            <a:r>
              <a:rPr lang="ru-RU" sz="2000" dirty="0" err="1">
                <a:latin typeface="Times New Roman" pitchFamily="18" charset="0"/>
                <a:ea typeface="ArialMT"/>
                <a:cs typeface="Times New Roman" pitchFamily="18" charset="0"/>
              </a:rPr>
              <a:t>від</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сезонів</a:t>
            </a:r>
            <a:r>
              <a:rPr lang="ru-RU" sz="2000" dirty="0">
                <a:latin typeface="Times New Roman" pitchFamily="18" charset="0"/>
                <a:ea typeface="ArialMT"/>
                <a:cs typeface="Times New Roman" pitchFamily="18" charset="0"/>
              </a:rPr>
              <a:t>;</a:t>
            </a:r>
          </a:p>
          <a:p>
            <a:pPr marL="0" indent="269875" algn="just">
              <a:lnSpc>
                <a:spcPct val="100000"/>
              </a:lnSpc>
              <a:spcBef>
                <a:spcPct val="0"/>
              </a:spcBef>
              <a:buFont typeface="Symbol" pitchFamily="18" charset="2"/>
              <a:buChar char=""/>
            </a:pPr>
            <a:r>
              <a:rPr lang="en-CA" sz="2000" dirty="0" err="1">
                <a:latin typeface="Times New Roman" pitchFamily="18" charset="0"/>
                <a:ea typeface="ArialMT"/>
                <a:cs typeface="Times New Roman" pitchFamily="18" charset="0"/>
              </a:rPr>
              <a:t>охорону</a:t>
            </a:r>
            <a:r>
              <a:rPr lang="en-CA" sz="2000" dirty="0">
                <a:latin typeface="Times New Roman" pitchFamily="18" charset="0"/>
                <a:ea typeface="ArialMT"/>
                <a:cs typeface="Times New Roman" pitchFamily="18" charset="0"/>
              </a:rPr>
              <a:t> </a:t>
            </a:r>
            <a:r>
              <a:rPr lang="en-CA" sz="2000" dirty="0" err="1">
                <a:latin typeface="Times New Roman" pitchFamily="18" charset="0"/>
                <a:ea typeface="ArialMT"/>
                <a:cs typeface="Times New Roman" pitchFamily="18" charset="0"/>
              </a:rPr>
              <a:t>навколишнього</a:t>
            </a:r>
            <a:r>
              <a:rPr lang="en-CA" sz="2000" dirty="0">
                <a:latin typeface="Times New Roman" pitchFamily="18" charset="0"/>
                <a:ea typeface="ArialMT"/>
                <a:cs typeface="Times New Roman" pitchFamily="18" charset="0"/>
              </a:rPr>
              <a:t> </a:t>
            </a:r>
            <a:r>
              <a:rPr lang="en-CA" sz="2000" dirty="0" err="1">
                <a:latin typeface="Times New Roman" pitchFamily="18" charset="0"/>
                <a:ea typeface="ArialMT"/>
                <a:cs typeface="Times New Roman" pitchFamily="18" charset="0"/>
              </a:rPr>
              <a:t>середовища</a:t>
            </a:r>
            <a:r>
              <a:rPr lang="en-CA" sz="2000" dirty="0">
                <a:latin typeface="Times New Roman" pitchFamily="18" charset="0"/>
                <a:ea typeface="ArialMT"/>
                <a:cs typeface="Times New Roman" pitchFamily="18" charset="0"/>
              </a:rPr>
              <a:t>;</a:t>
            </a:r>
            <a:endParaRPr lang="ru-RU" sz="2000" dirty="0">
              <a:latin typeface="Times New Roman" pitchFamily="18" charset="0"/>
              <a:ea typeface="ArialMT"/>
              <a:cs typeface="Times New Roman" pitchFamily="18" charset="0"/>
            </a:endParaRPr>
          </a:p>
          <a:p>
            <a:pPr marL="0" indent="269875" algn="just">
              <a:lnSpc>
                <a:spcPct val="100000"/>
              </a:lnSpc>
              <a:spcBef>
                <a:spcPct val="0"/>
              </a:spcBef>
              <a:buFont typeface="Symbol" pitchFamily="18" charset="2"/>
              <a:buChar char=""/>
            </a:pPr>
            <a:r>
              <a:rPr lang="ru-RU" sz="2000" dirty="0" err="1">
                <a:latin typeface="Times New Roman" pitchFamily="18" charset="0"/>
                <a:ea typeface="ArialMT"/>
                <a:cs typeface="Times New Roman" pitchFamily="18" charset="0"/>
              </a:rPr>
              <a:t>посилення</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маркетингових</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заходів</a:t>
            </a:r>
            <a:r>
              <a:rPr lang="ru-RU" sz="2000" dirty="0">
                <a:latin typeface="Times New Roman" pitchFamily="18" charset="0"/>
                <a:ea typeface="ArialMT"/>
                <a:cs typeface="Times New Roman" pitchFamily="18" charset="0"/>
              </a:rPr>
              <a:t> з акцентом на </a:t>
            </a:r>
            <a:r>
              <a:rPr lang="ru-RU" sz="2000" dirty="0" err="1">
                <a:latin typeface="Times New Roman" pitchFamily="18" charset="0"/>
                <a:ea typeface="ArialMT"/>
                <a:cs typeface="Times New Roman" pitchFamily="18" charset="0"/>
              </a:rPr>
              <a:t>основних</a:t>
            </a:r>
            <a:r>
              <a:rPr lang="ru-RU" sz="2000" dirty="0">
                <a:latin typeface="Times New Roman" pitchFamily="18" charset="0"/>
                <a:ea typeface="ArialMT"/>
                <a:cs typeface="Times New Roman" pitchFamily="18" charset="0"/>
              </a:rPr>
              <a:t> ринках;</a:t>
            </a:r>
          </a:p>
          <a:p>
            <a:pPr marL="0" indent="269875" algn="just">
              <a:lnSpc>
                <a:spcPct val="100000"/>
              </a:lnSpc>
              <a:spcBef>
                <a:spcPct val="0"/>
              </a:spcBef>
              <a:buFont typeface="Symbol" pitchFamily="18" charset="2"/>
              <a:buChar char=""/>
            </a:pPr>
            <a:r>
              <a:rPr lang="ru-RU" sz="2000" dirty="0" err="1">
                <a:latin typeface="Times New Roman" pitchFamily="18" charset="0"/>
                <a:ea typeface="ArialMT"/>
                <a:cs typeface="Times New Roman" pitchFamily="18" charset="0"/>
              </a:rPr>
              <a:t>підготовку</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кваліфікованих</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туристичних</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кадрів</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що</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забезпечить</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високу</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якість</a:t>
            </a:r>
            <a:r>
              <a:rPr lang="ru-RU" sz="2000" dirty="0">
                <a:latin typeface="Times New Roman" pitchFamily="18" charset="0"/>
                <a:ea typeface="ArialMT"/>
                <a:cs typeface="Times New Roman" pitchFamily="18" charset="0"/>
              </a:rPr>
              <a:t> і </a:t>
            </a:r>
            <a:r>
              <a:rPr lang="ru-RU" sz="2000" dirty="0" err="1">
                <a:latin typeface="Times New Roman" pitchFamily="18" charset="0"/>
                <a:ea typeface="ArialMT"/>
                <a:cs typeface="Times New Roman" pitchFamily="18" charset="0"/>
              </a:rPr>
              <a:t>професійність</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обслуговування</a:t>
            </a:r>
            <a:r>
              <a:rPr lang="ru-RU" sz="2000" dirty="0">
                <a:latin typeface="Times New Roman" pitchFamily="18" charset="0"/>
                <a:ea typeface="ArialMT"/>
                <a:cs typeface="Times New Roman" pitchFamily="18" charset="0"/>
              </a:rPr>
              <a:t> [3].</a:t>
            </a:r>
          </a:p>
          <a:p>
            <a:pPr marL="0" indent="269875" algn="just">
              <a:lnSpc>
                <a:spcPct val="100000"/>
              </a:lnSpc>
              <a:spcBef>
                <a:spcPct val="0"/>
              </a:spcBef>
            </a:pPr>
            <a:r>
              <a:rPr lang="ru-RU" sz="2000" dirty="0" err="1">
                <a:latin typeface="Times New Roman" pitchFamily="18" charset="0"/>
                <a:ea typeface="ArialMT"/>
                <a:cs typeface="Times New Roman" pitchFamily="18" charset="0"/>
              </a:rPr>
              <a:t>Досягнення</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поставлених</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цілей</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дасть</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змогу</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Чорногорії</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зайняти</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важливі</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позиції</a:t>
            </a:r>
            <a:r>
              <a:rPr lang="ru-RU" sz="2000" dirty="0">
                <a:latin typeface="Times New Roman" pitchFamily="18" charset="0"/>
                <a:ea typeface="ArialMT"/>
                <a:cs typeface="Times New Roman" pitchFamily="18" charset="0"/>
              </a:rPr>
              <a:t> не </a:t>
            </a:r>
            <a:r>
              <a:rPr lang="ru-RU" sz="2000" dirty="0" err="1">
                <a:latin typeface="Times New Roman" pitchFamily="18" charset="0"/>
                <a:ea typeface="ArialMT"/>
                <a:cs typeface="Times New Roman" pitchFamily="18" charset="0"/>
              </a:rPr>
              <a:t>лише</a:t>
            </a:r>
            <a:r>
              <a:rPr lang="ru-RU" sz="2000" dirty="0">
                <a:latin typeface="Times New Roman" pitchFamily="18" charset="0"/>
                <a:ea typeface="ArialMT"/>
                <a:cs typeface="Times New Roman" pitchFamily="18" charset="0"/>
              </a:rPr>
              <a:t> та </a:t>
            </a:r>
            <a:r>
              <a:rPr lang="ru-RU" sz="2000" dirty="0" err="1">
                <a:latin typeface="Times New Roman" pitchFamily="18" charset="0"/>
                <a:ea typeface="ArialMT"/>
                <a:cs typeface="Times New Roman" pitchFamily="18" charset="0"/>
              </a:rPr>
              <a:t>європейському</a:t>
            </a:r>
            <a:r>
              <a:rPr lang="ru-RU" sz="2000" dirty="0">
                <a:latin typeface="Times New Roman" pitchFamily="18" charset="0"/>
                <a:ea typeface="ArialMT"/>
                <a:cs typeface="Times New Roman" pitchFamily="18" charset="0"/>
              </a:rPr>
              <a:t>, але й на </a:t>
            </a:r>
            <a:r>
              <a:rPr lang="ru-RU" sz="2000" dirty="0" err="1">
                <a:latin typeface="Times New Roman" pitchFamily="18" charset="0"/>
                <a:ea typeface="ArialMT"/>
                <a:cs typeface="Times New Roman" pitchFamily="18" charset="0"/>
              </a:rPr>
              <a:t>міжнародному</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туристичному</a:t>
            </a:r>
            <a:r>
              <a:rPr lang="ru-RU" sz="2000" dirty="0">
                <a:latin typeface="Times New Roman" pitchFamily="18" charset="0"/>
                <a:ea typeface="ArialMT"/>
                <a:cs typeface="Times New Roman" pitchFamily="18" charset="0"/>
              </a:rPr>
              <a:t> ринку. </a:t>
            </a:r>
            <a:r>
              <a:rPr lang="ru-RU" sz="2000" dirty="0" err="1">
                <a:latin typeface="Times New Roman" pitchFamily="18" charset="0"/>
                <a:ea typeface="ArialMT"/>
                <a:cs typeface="Times New Roman" pitchFamily="18" charset="0"/>
              </a:rPr>
              <a:t>Проте</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виконання</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цих</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завдань</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вимагає</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залучення</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інвестицій</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передусім</a:t>
            </a:r>
            <a:r>
              <a:rPr lang="ru-RU" sz="2000" dirty="0">
                <a:latin typeface="Times New Roman" pitchFamily="18" charset="0"/>
                <a:ea typeface="ArialMT"/>
                <a:cs typeface="Times New Roman" pitchFamily="18" charset="0"/>
              </a:rPr>
              <a:t>, у </a:t>
            </a:r>
            <a:r>
              <a:rPr lang="ru-RU" sz="2000" dirty="0" err="1">
                <a:latin typeface="Times New Roman" pitchFamily="18" charset="0"/>
                <a:ea typeface="ArialMT"/>
                <a:cs typeface="Times New Roman" pitchFamily="18" charset="0"/>
              </a:rPr>
              <a:t>розбудову</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туристичної</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інфраструктури</a:t>
            </a:r>
            <a:r>
              <a:rPr lang="ru-RU" sz="2000" dirty="0">
                <a:latin typeface="Times New Roman" pitchFamily="18" charset="0"/>
                <a:ea typeface="ArialMT"/>
                <a:cs typeface="Times New Roman" pitchFamily="18" charset="0"/>
              </a:rPr>
              <a:t>, а </a:t>
            </a:r>
            <a:r>
              <a:rPr lang="ru-RU" sz="2000" dirty="0" err="1">
                <a:latin typeface="Times New Roman" pitchFamily="18" charset="0"/>
                <a:ea typeface="ArialMT"/>
                <a:cs typeface="Times New Roman" pitchFamily="18" charset="0"/>
              </a:rPr>
              <a:t>також</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підготовку</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висококваліфікованого</a:t>
            </a:r>
            <a:r>
              <a:rPr lang="ru-RU" sz="2000" dirty="0">
                <a:latin typeface="Times New Roman" pitchFamily="18" charset="0"/>
                <a:ea typeface="ArialMT"/>
                <a:cs typeface="Times New Roman" pitchFamily="18" charset="0"/>
              </a:rPr>
              <a:t> персоналу, </a:t>
            </a:r>
            <a:r>
              <a:rPr lang="ru-RU" sz="2000" dirty="0" err="1">
                <a:latin typeface="Times New Roman" pitchFamily="18" charset="0"/>
                <a:ea typeface="ArialMT"/>
                <a:cs typeface="Times New Roman" pitchFamily="18" charset="0"/>
              </a:rPr>
              <a:t>який</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забезпечить</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високий</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рівень</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обслуговування</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внутрішніх</a:t>
            </a:r>
            <a:r>
              <a:rPr lang="ru-RU" sz="2000" dirty="0">
                <a:latin typeface="Times New Roman" pitchFamily="18" charset="0"/>
                <a:ea typeface="ArialMT"/>
                <a:cs typeface="Times New Roman" pitchFamily="18" charset="0"/>
              </a:rPr>
              <a:t> і </a:t>
            </a:r>
            <a:r>
              <a:rPr lang="ru-RU" sz="2000" dirty="0" err="1">
                <a:latin typeface="Times New Roman" pitchFamily="18" charset="0"/>
                <a:ea typeface="ArialMT"/>
                <a:cs typeface="Times New Roman" pitchFamily="18" charset="0"/>
              </a:rPr>
              <a:t>міжнародних</a:t>
            </a:r>
            <a:r>
              <a:rPr lang="ru-RU" sz="2000" dirty="0">
                <a:latin typeface="Times New Roman" pitchFamily="18" charset="0"/>
                <a:ea typeface="ArialMT"/>
                <a:cs typeface="Times New Roman" pitchFamily="18" charset="0"/>
              </a:rPr>
              <a:t> </a:t>
            </a:r>
            <a:r>
              <a:rPr lang="ru-RU" sz="2000" dirty="0" err="1">
                <a:latin typeface="Times New Roman" pitchFamily="18" charset="0"/>
                <a:ea typeface="ArialMT"/>
                <a:cs typeface="Times New Roman" pitchFamily="18" charset="0"/>
              </a:rPr>
              <a:t>туристів</a:t>
            </a:r>
            <a:r>
              <a:rPr lang="ru-RU" sz="2000" dirty="0">
                <a:latin typeface="Times New Roman" pitchFamily="18" charset="0"/>
                <a:ea typeface="ArialMT"/>
                <a:cs typeface="Times New Roman" pitchFamily="18" charset="0"/>
              </a:rPr>
              <a:t>.</a:t>
            </a:r>
          </a:p>
        </p:txBody>
      </p:sp>
      <p:pic>
        <p:nvPicPr>
          <p:cNvPr id="22531"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0" y="33338"/>
            <a:ext cx="3079750" cy="1625600"/>
          </a:xfrm>
          <a:prstGeom prst="rect">
            <a:avLst/>
          </a:prstGeom>
          <a:noFill/>
          <a:ln w="9525">
            <a:noFill/>
            <a:miter lim="800000"/>
            <a:headEnd/>
            <a:tailEnd/>
          </a:ln>
        </p:spPr>
      </p:pic>
      <p:pic>
        <p:nvPicPr>
          <p:cNvPr id="22532" name="image2.png"/>
          <p:cNvPicPr>
            <a:picLocks noChangeAspect="1" noChangeArrowheads="1"/>
          </p:cNvPicPr>
          <p:nvPr/>
        </p:nvPicPr>
        <p:blipFill>
          <a:blip r:embed="rId3" cstate="print"/>
          <a:srcRect/>
          <a:stretch>
            <a:fillRect/>
          </a:stretch>
        </p:blipFill>
        <p:spPr bwMode="auto">
          <a:xfrm>
            <a:off x="9290050" y="33338"/>
            <a:ext cx="2609850" cy="1660525"/>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597</TotalTime>
  <Words>2523</Words>
  <Application>Microsoft Office PowerPoint</Application>
  <PresentationFormat>Широкоэкранный</PresentationFormat>
  <Paragraphs>99</Paragraphs>
  <Slides>22</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22</vt:i4>
      </vt:variant>
    </vt:vector>
  </HeadingPairs>
  <TitlesOfParts>
    <vt:vector size="31" baseType="lpstr">
      <vt:lpstr>Arial</vt:lpstr>
      <vt:lpstr>ArialMT</vt:lpstr>
      <vt:lpstr>Calibri</vt:lpstr>
      <vt:lpstr>Calibri Light</vt:lpstr>
      <vt:lpstr>Droid Sans Fallback</vt:lpstr>
      <vt:lpstr>FreeSans</vt:lpstr>
      <vt:lpstr>Symbol</vt:lpstr>
      <vt:lpstr>Times New Roman</vt:lpstr>
      <vt:lpstr>Тема Office</vt:lpstr>
      <vt:lpstr>Кластерний  підхід до  розвитку сільського туризму в Україні з урахуванням європейської  практики</vt:lpstr>
      <vt:lpstr> Економічна система побудови туристичного кластера </vt:lpstr>
      <vt:lpstr>Рекреаційний кластер</vt:lpstr>
      <vt:lpstr>Теоретичні підходи до визначення сутності «Кластер»</vt:lpstr>
      <vt:lpstr>  Кластеризація туристичної діяльності</vt:lpstr>
      <vt:lpstr>.КЛАСТЕРИ ЧОРНОГОРІЇ </vt:lpstr>
      <vt:lpstr>.Досвід Чорногорії</vt:lpstr>
      <vt:lpstr>.КЛАСТЕРИ ПРИРОДНОГО ТА СПОРТИВНОГО ТУРИЗМУ ЧОРНОГОРІЇ</vt:lpstr>
      <vt:lpstr>.СТРАТЕГІЯ РОЗВИТКУ  ТУРИЗМУ В ЧОРНОГОРІЇ</vt:lpstr>
      <vt:lpstr>КЛАСТЕРИ  СІЛЬСЬКОГО ТУРИЗМУ</vt:lpstr>
      <vt:lpstr>   Розвиток  туристичного комплексу Болгарії </vt:lpstr>
      <vt:lpstr>.</vt:lpstr>
      <vt:lpstr>.</vt:lpstr>
      <vt:lpstr>   Порівняльний рейтинг цін на товари широкого вжитку та туристичні послуги в 2017 р. в країнах ЄС [8] </vt:lpstr>
      <vt:lpstr>.</vt:lpstr>
      <vt:lpstr>.</vt:lpstr>
      <vt:lpstr>.</vt:lpstr>
      <vt:lpstr>.</vt:lpstr>
      <vt:lpstr>.</vt:lpstr>
      <vt:lpstr>    Три головні причини територіальної концентрації суб'єктів підприємницького сектора сфери туризму в Україні. </vt:lpstr>
      <vt:lpstr>       На наш погляд, Україна повністю відповідає умовам кластеризації туристській діяльності. У регіонах України яскраво виражені національний колорит і українська гостинність, збереглися історичне середовище, екзотика, місцевітрадиції і самобутність народу, що населяє цю територію. </vt:lpstr>
      <vt:lpstr>Список використаних джерел</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Venherska Natalia</cp:lastModifiedBy>
  <cp:revision>52</cp:revision>
  <dcterms:created xsi:type="dcterms:W3CDTF">2021-02-07T12:57:02Z</dcterms:created>
  <dcterms:modified xsi:type="dcterms:W3CDTF">2021-03-31T16:49:01Z</dcterms:modified>
</cp:coreProperties>
</file>