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8" r:id="rId3"/>
    <p:sldId id="281" r:id="rId4"/>
    <p:sldId id="269" r:id="rId5"/>
    <p:sldId id="270" r:id="rId6"/>
    <p:sldId id="282" r:id="rId7"/>
    <p:sldId id="271" r:id="rId8"/>
    <p:sldId id="272" r:id="rId9"/>
    <p:sldId id="273" r:id="rId10"/>
    <p:sldId id="274"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75" r:id="rId25"/>
    <p:sldId id="276" r:id="rId26"/>
    <p:sldId id="277" r:id="rId27"/>
    <p:sldId id="278" r:id="rId28"/>
    <p:sldId id="279" r:id="rId29"/>
    <p:sldId id="280"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50" d="100"/>
          <a:sy n="50" d="100"/>
        </p:scale>
        <p:origin x="-1956"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3008313" cy="1162050"/>
          </a:xfrm>
        </p:spPr>
        <p:txBody>
          <a:bodyPr>
            <a:normAutofit fontScale="90000"/>
          </a:bodyPr>
          <a:lstStyle/>
          <a:p>
            <a:r>
              <a:rPr lang="uk-UA" u="sng" dirty="0"/>
              <a:t>Розділ 1. Теоретичні засади соціального підприємництва в ГКТ сфері</a:t>
            </a:r>
            <a:r>
              <a:rPr lang="ru-RU" i="1" u="sng" dirty="0"/>
              <a:t/>
            </a:r>
            <a:br>
              <a:rPr lang="ru-RU" i="1" u="sng" dirty="0"/>
            </a:br>
            <a:endParaRPr lang="ru-RU" dirty="0"/>
          </a:p>
        </p:txBody>
      </p:sp>
      <p:sp>
        <p:nvSpPr>
          <p:cNvPr id="3" name="Содержимое 2"/>
          <p:cNvSpPr>
            <a:spLocks noGrp="1"/>
          </p:cNvSpPr>
          <p:nvPr>
            <p:ph idx="1"/>
          </p:nvPr>
        </p:nvSpPr>
        <p:spPr>
          <a:xfrm>
            <a:off x="1500166" y="1285860"/>
            <a:ext cx="6115064" cy="5853113"/>
          </a:xfrm>
        </p:spPr>
        <p:txBody>
          <a:bodyPr/>
          <a:lstStyle/>
          <a:p>
            <a:pPr>
              <a:buNone/>
            </a:pPr>
            <a:endParaRPr lang="ru-RU" dirty="0"/>
          </a:p>
          <a:p>
            <a:endParaRPr lang="uk-UA" b="1" i="1" u="sng" dirty="0" smtClean="0"/>
          </a:p>
          <a:p>
            <a:r>
              <a:rPr lang="uk-UA" b="1" i="1" u="sng" dirty="0" smtClean="0"/>
              <a:t>Тема </a:t>
            </a:r>
            <a:r>
              <a:rPr lang="ru-RU" b="1" i="1" u="sng" dirty="0" smtClean="0"/>
              <a:t>5</a:t>
            </a:r>
            <a:r>
              <a:rPr lang="ru-RU" b="1" i="1" u="sng" dirty="0" smtClean="0"/>
              <a:t>. </a:t>
            </a:r>
            <a:endParaRPr lang="ru-RU" b="1" i="1" u="sng" dirty="0"/>
          </a:p>
          <a:p>
            <a:pPr>
              <a:buNone/>
            </a:pPr>
            <a:r>
              <a:rPr lang="uk-UA" b="1" dirty="0" smtClean="0"/>
              <a:t>ПЛАНУВАННЯ ЕКСПЛУАТАЦІЙНОЇ ДІЯЛЬНОСТІ ПІДПРИЄМСТВ</a:t>
            </a:r>
            <a:r>
              <a:rPr lang="ru-RU" b="1" dirty="0" smtClean="0"/>
              <a:t> </a:t>
            </a:r>
            <a:r>
              <a:rPr lang="uk-UA" b="1" dirty="0" smtClean="0"/>
              <a:t>РОЗМІЩЕННЯ ТУРИСТІВ</a:t>
            </a:r>
            <a:endParaRPr lang="ru-RU" dirty="0" smtClean="0"/>
          </a:p>
          <a:p>
            <a:endParaRPr lang="ru-RU" dirty="0"/>
          </a:p>
        </p:txBody>
      </p:sp>
      <p:sp>
        <p:nvSpPr>
          <p:cNvPr id="4" name="Текст 3"/>
          <p:cNvSpPr>
            <a:spLocks noGrp="1"/>
          </p:cNvSpPr>
          <p:nvPr>
            <p:ph type="body" sz="half" idx="2"/>
          </p:nvPr>
        </p:nvSpPr>
        <p:spPr>
          <a:xfrm>
            <a:off x="500034" y="4214819"/>
            <a:ext cx="3571900" cy="2214578"/>
          </a:xfrm>
        </p:spPr>
        <p:txBody>
          <a:bodyPr/>
          <a:lstStyle/>
          <a:p>
            <a:endParaRPr lang="ru-RU" dirty="0" smtClean="0"/>
          </a:p>
          <a:p>
            <a:endParaRPr lang="ru-RU" dirty="0"/>
          </a:p>
          <a:p>
            <a:endParaRPr lang="ru-RU" dirty="0" smtClean="0"/>
          </a:p>
          <a:p>
            <a:endParaRPr lang="ru-RU" sz="1800" dirty="0">
              <a:effectLst>
                <a:outerShdw blurRad="38100" dist="38100" dir="2700000" algn="tl">
                  <a:srgbClr val="000000">
                    <a:alpha val="43137"/>
                  </a:srgbClr>
                </a:outerShdw>
              </a:effectLst>
              <a:latin typeface="Arial Black" pitchFamily="34" charset="0"/>
            </a:endParaRPr>
          </a:p>
          <a:p>
            <a:r>
              <a:rPr lang="ru-RU" sz="1800" dirty="0" err="1" smtClean="0">
                <a:effectLst>
                  <a:outerShdw blurRad="38100" dist="38100" dir="2700000" algn="tl">
                    <a:srgbClr val="000000">
                      <a:alpha val="43137"/>
                    </a:srgbClr>
                  </a:outerShdw>
                </a:effectLst>
                <a:latin typeface="Arial Black" pitchFamily="34" charset="0"/>
              </a:rPr>
              <a:t>Викладач</a:t>
            </a:r>
            <a:r>
              <a:rPr lang="ru-RU" sz="1800" dirty="0" smtClean="0">
                <a:effectLst>
                  <a:outerShdw blurRad="38100" dist="38100" dir="2700000" algn="tl">
                    <a:srgbClr val="000000">
                      <a:alpha val="43137"/>
                    </a:srgbClr>
                  </a:outerShdw>
                </a:effectLst>
                <a:latin typeface="Arial Black" pitchFamily="34" charset="0"/>
              </a:rPr>
              <a:t>:</a:t>
            </a:r>
          </a:p>
          <a:p>
            <a:r>
              <a:rPr lang="uk-UA" sz="1800" dirty="0" err="1" smtClean="0">
                <a:effectLst>
                  <a:outerShdw blurRad="38100" dist="38100" dir="2700000" algn="tl">
                    <a:srgbClr val="000000">
                      <a:alpha val="43137"/>
                    </a:srgbClr>
                  </a:outerShdw>
                </a:effectLst>
                <a:latin typeface="Arial Black" pitchFamily="34" charset="0"/>
              </a:rPr>
              <a:t>Полусмяк</a:t>
            </a:r>
            <a:r>
              <a:rPr lang="uk-UA" sz="1800" dirty="0" smtClean="0">
                <a:effectLst>
                  <a:outerShdw blurRad="38100" dist="38100" dir="2700000" algn="tl">
                    <a:srgbClr val="000000">
                      <a:alpha val="43137"/>
                    </a:srgbClr>
                  </a:outerShdw>
                </a:effectLst>
                <a:latin typeface="Arial Black" pitchFamily="34" charset="0"/>
              </a:rPr>
              <a:t>  Юлія Ігорівна</a:t>
            </a:r>
            <a:endParaRPr lang="ru-RU" sz="1800" dirty="0">
              <a:effectLst>
                <a:outerShdw blurRad="38100" dist="38100" dir="2700000" algn="tl">
                  <a:srgbClr val="000000">
                    <a:alpha val="43137"/>
                  </a:srgbClr>
                </a:outerShdw>
              </a:effectLst>
              <a:latin typeface="Arial Black" pitchFamily="34" charset="0"/>
            </a:endParaRPr>
          </a:p>
        </p:txBody>
      </p:sp>
      <p:pic>
        <p:nvPicPr>
          <p:cNvPr id="1028" name="Picture 4" descr="Картинки по запросу &quot;готельно комплекс&quot;"/>
          <p:cNvPicPr>
            <a:picLocks noChangeAspect="1" noChangeArrowheads="1"/>
          </p:cNvPicPr>
          <p:nvPr/>
        </p:nvPicPr>
        <p:blipFill>
          <a:blip r:embed="rId2"/>
          <a:srcRect/>
          <a:stretch>
            <a:fillRect/>
          </a:stretch>
        </p:blipFill>
        <p:spPr bwMode="auto">
          <a:xfrm>
            <a:off x="4214810" y="-124580"/>
            <a:ext cx="4929190" cy="329161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971924" cy="1298562"/>
          </a:xfrm>
        </p:spPr>
        <p:txBody>
          <a:bodyPr>
            <a:normAutofit fontScale="90000"/>
          </a:bodyPr>
          <a:lstStyle/>
          <a:p>
            <a:pPr algn="just"/>
            <a:r>
              <a:rPr lang="uk-UA" dirty="0" smtClean="0"/>
              <a:t>У готельної послуги є ряд відмінностей від товарів, які мають матеріальну форму і переміщуються в місця споживання. </a:t>
            </a:r>
            <a:endParaRPr lang="ru-RU" dirty="0"/>
          </a:p>
        </p:txBody>
      </p:sp>
      <p:sp>
        <p:nvSpPr>
          <p:cNvPr id="3" name="Содержимое 2"/>
          <p:cNvSpPr>
            <a:spLocks noGrp="1"/>
          </p:cNvSpPr>
          <p:nvPr>
            <p:ph idx="1"/>
          </p:nvPr>
        </p:nvSpPr>
        <p:spPr>
          <a:xfrm>
            <a:off x="4786314" y="285728"/>
            <a:ext cx="4143372" cy="4143404"/>
          </a:xfrm>
        </p:spPr>
        <p:txBody>
          <a:bodyPr>
            <a:normAutofit fontScale="70000" lnSpcReduction="20000"/>
          </a:bodyPr>
          <a:lstStyle/>
          <a:p>
            <a:pPr algn="just"/>
            <a:r>
              <a:rPr lang="uk-UA" dirty="0" smtClean="0"/>
              <a:t>Основною відмітною рисою готельного продукту як результату діяльності об'єкта розміщення туристів є збігання його виробництва і споживання в часі і просторі. Готельний продукт має й інші відмітні риси від товару, який після продажу переходить у володіння покупця </a:t>
            </a:r>
            <a:endParaRPr lang="ru-RU" dirty="0"/>
          </a:p>
        </p:txBody>
      </p:sp>
      <p:sp>
        <p:nvSpPr>
          <p:cNvPr id="4" name="Текст 3"/>
          <p:cNvSpPr>
            <a:spLocks noGrp="1"/>
          </p:cNvSpPr>
          <p:nvPr>
            <p:ph type="body" sz="half" idx="2"/>
          </p:nvPr>
        </p:nvSpPr>
        <p:spPr/>
        <p:txBody>
          <a:bodyPr/>
          <a:lstStyle/>
          <a:p>
            <a:endParaRPr lang="ru-RU" dirty="0"/>
          </a:p>
        </p:txBody>
      </p:sp>
      <p:pic>
        <p:nvPicPr>
          <p:cNvPr id="34818" name="Picture 2"/>
          <p:cNvPicPr>
            <a:picLocks noChangeAspect="1" noChangeArrowheads="1"/>
          </p:cNvPicPr>
          <p:nvPr/>
        </p:nvPicPr>
        <p:blipFill>
          <a:blip r:embed="rId2"/>
          <a:srcRect/>
          <a:stretch>
            <a:fillRect/>
          </a:stretch>
        </p:blipFill>
        <p:spPr bwMode="auto">
          <a:xfrm>
            <a:off x="0" y="1214422"/>
            <a:ext cx="5136994" cy="5643578"/>
          </a:xfrm>
          <a:prstGeom prst="rect">
            <a:avLst/>
          </a:prstGeom>
          <a:noFill/>
          <a:ln w="9525">
            <a:noFill/>
            <a:miter lim="800000"/>
            <a:headEnd/>
            <a:tailEnd/>
          </a:ln>
        </p:spPr>
      </p:pic>
      <p:pic>
        <p:nvPicPr>
          <p:cNvPr id="34820" name="Picture 4" descr="Картинки по запросу &quot;готель p ,fctqyjv b rfpbyj&quot;"/>
          <p:cNvPicPr>
            <a:picLocks noChangeAspect="1" noChangeArrowheads="1"/>
          </p:cNvPicPr>
          <p:nvPr/>
        </p:nvPicPr>
        <p:blipFill>
          <a:blip r:embed="rId3"/>
          <a:srcRect/>
          <a:stretch>
            <a:fillRect/>
          </a:stretch>
        </p:blipFill>
        <p:spPr bwMode="auto">
          <a:xfrm>
            <a:off x="5286348" y="4286232"/>
            <a:ext cx="3857652" cy="25717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43010" name="Picture 2"/>
          <p:cNvPicPr>
            <a:picLocks noChangeAspect="1" noChangeArrowheads="1"/>
          </p:cNvPicPr>
          <p:nvPr/>
        </p:nvPicPr>
        <p:blipFill>
          <a:blip r:embed="rId2"/>
          <a:srcRect/>
          <a:stretch>
            <a:fillRect/>
          </a:stretch>
        </p:blipFill>
        <p:spPr bwMode="auto">
          <a:xfrm>
            <a:off x="285720" y="214290"/>
            <a:ext cx="8429684" cy="3328514"/>
          </a:xfrm>
          <a:prstGeom prst="rect">
            <a:avLst/>
          </a:prstGeom>
          <a:noFill/>
          <a:ln w="9525">
            <a:noFill/>
            <a:miter lim="800000"/>
            <a:headEnd/>
            <a:tailEnd/>
          </a:ln>
          <a:effectLst/>
        </p:spPr>
      </p:pic>
      <p:pic>
        <p:nvPicPr>
          <p:cNvPr id="43011" name="Picture 3"/>
          <p:cNvPicPr>
            <a:picLocks noGrp="1" noChangeAspect="1" noChangeArrowheads="1"/>
          </p:cNvPicPr>
          <p:nvPr>
            <p:ph idx="1"/>
          </p:nvPr>
        </p:nvPicPr>
        <p:blipFill>
          <a:blip r:embed="rId3"/>
          <a:srcRect/>
          <a:stretch>
            <a:fillRect/>
          </a:stretch>
        </p:blipFill>
        <p:spPr bwMode="auto">
          <a:xfrm>
            <a:off x="3071802" y="3500438"/>
            <a:ext cx="6072198" cy="2162700"/>
          </a:xfrm>
          <a:prstGeom prst="rect">
            <a:avLst/>
          </a:prstGeom>
          <a:noFill/>
          <a:ln w="9525">
            <a:noFill/>
            <a:miter lim="800000"/>
            <a:headEnd/>
            <a:tailEnd/>
          </a:ln>
          <a:effectLst/>
        </p:spPr>
      </p:pic>
      <p:pic>
        <p:nvPicPr>
          <p:cNvPr id="7" name="Picture 12" descr="Картинки по запросу &quot;готельно комплекс&quot;"/>
          <p:cNvPicPr>
            <a:picLocks noChangeAspect="1" noChangeArrowheads="1"/>
          </p:cNvPicPr>
          <p:nvPr/>
        </p:nvPicPr>
        <p:blipFill>
          <a:blip r:embed="rId4"/>
          <a:srcRect/>
          <a:stretch>
            <a:fillRect/>
          </a:stretch>
        </p:blipFill>
        <p:spPr bwMode="auto">
          <a:xfrm>
            <a:off x="0" y="5208927"/>
            <a:ext cx="3071802" cy="164907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44034" name="Picture 2"/>
          <p:cNvPicPr>
            <a:picLocks noChangeAspect="1" noChangeArrowheads="1"/>
          </p:cNvPicPr>
          <p:nvPr/>
        </p:nvPicPr>
        <p:blipFill>
          <a:blip r:embed="rId2"/>
          <a:srcRect/>
          <a:stretch>
            <a:fillRect/>
          </a:stretch>
        </p:blipFill>
        <p:spPr bwMode="auto">
          <a:xfrm>
            <a:off x="0" y="0"/>
            <a:ext cx="8962268" cy="3714752"/>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a:stretch>
            <a:fillRect/>
          </a:stretch>
        </p:blipFill>
        <p:spPr bwMode="auto">
          <a:xfrm>
            <a:off x="778905" y="3714752"/>
            <a:ext cx="8365095" cy="314324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45058" name="Picture 2"/>
          <p:cNvPicPr>
            <a:picLocks noChangeAspect="1" noChangeArrowheads="1"/>
          </p:cNvPicPr>
          <p:nvPr/>
        </p:nvPicPr>
        <p:blipFill>
          <a:blip r:embed="rId2"/>
          <a:srcRect/>
          <a:stretch>
            <a:fillRect/>
          </a:stretch>
        </p:blipFill>
        <p:spPr bwMode="auto">
          <a:xfrm>
            <a:off x="214281" y="214290"/>
            <a:ext cx="5745119" cy="571504"/>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a:stretch>
            <a:fillRect/>
          </a:stretch>
        </p:blipFill>
        <p:spPr bwMode="auto">
          <a:xfrm>
            <a:off x="285720" y="714356"/>
            <a:ext cx="8072494" cy="818241"/>
          </a:xfrm>
          <a:prstGeom prst="rect">
            <a:avLst/>
          </a:prstGeom>
          <a:noFill/>
          <a:ln w="9525">
            <a:noFill/>
            <a:miter lim="800000"/>
            <a:headEnd/>
            <a:tailEnd/>
          </a:ln>
          <a:effectLst/>
        </p:spPr>
      </p:pic>
      <p:pic>
        <p:nvPicPr>
          <p:cNvPr id="45060" name="Picture 4"/>
          <p:cNvPicPr>
            <a:picLocks noChangeAspect="1" noChangeArrowheads="1"/>
          </p:cNvPicPr>
          <p:nvPr/>
        </p:nvPicPr>
        <p:blipFill>
          <a:blip r:embed="rId4"/>
          <a:srcRect/>
          <a:stretch>
            <a:fillRect/>
          </a:stretch>
        </p:blipFill>
        <p:spPr bwMode="auto">
          <a:xfrm>
            <a:off x="214282" y="1500174"/>
            <a:ext cx="8143932" cy="354895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46082" name="Picture 2"/>
          <p:cNvPicPr>
            <a:picLocks noChangeAspect="1" noChangeArrowheads="1"/>
          </p:cNvPicPr>
          <p:nvPr/>
        </p:nvPicPr>
        <p:blipFill>
          <a:blip r:embed="rId2"/>
          <a:srcRect/>
          <a:stretch>
            <a:fillRect/>
          </a:stretch>
        </p:blipFill>
        <p:spPr bwMode="auto">
          <a:xfrm>
            <a:off x="285720" y="500042"/>
            <a:ext cx="8429684" cy="507652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47106" name="Picture 2"/>
          <p:cNvPicPr>
            <a:picLocks noChangeAspect="1" noChangeArrowheads="1"/>
          </p:cNvPicPr>
          <p:nvPr/>
        </p:nvPicPr>
        <p:blipFill>
          <a:blip r:embed="rId2"/>
          <a:srcRect/>
          <a:stretch>
            <a:fillRect/>
          </a:stretch>
        </p:blipFill>
        <p:spPr bwMode="auto">
          <a:xfrm>
            <a:off x="571472" y="142852"/>
            <a:ext cx="7715272" cy="631921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48130" name="Picture 2"/>
          <p:cNvPicPr>
            <a:picLocks noGrp="1" noChangeAspect="1" noChangeArrowheads="1"/>
          </p:cNvPicPr>
          <p:nvPr>
            <p:ph idx="1"/>
          </p:nvPr>
        </p:nvPicPr>
        <p:blipFill>
          <a:blip r:embed="rId2"/>
          <a:srcRect/>
          <a:stretch>
            <a:fillRect/>
          </a:stretch>
        </p:blipFill>
        <p:spPr bwMode="auto">
          <a:xfrm>
            <a:off x="357158" y="785794"/>
            <a:ext cx="8502544" cy="450059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49154" name="Picture 2"/>
          <p:cNvPicPr>
            <a:picLocks noChangeAspect="1" noChangeArrowheads="1"/>
          </p:cNvPicPr>
          <p:nvPr/>
        </p:nvPicPr>
        <p:blipFill>
          <a:blip r:embed="rId2"/>
          <a:srcRect/>
          <a:stretch>
            <a:fillRect/>
          </a:stretch>
        </p:blipFill>
        <p:spPr bwMode="auto">
          <a:xfrm>
            <a:off x="285720" y="214290"/>
            <a:ext cx="7715304" cy="2144593"/>
          </a:xfrm>
          <a:prstGeom prst="rect">
            <a:avLst/>
          </a:prstGeom>
          <a:noFill/>
          <a:ln w="9525">
            <a:noFill/>
            <a:miter lim="800000"/>
            <a:headEnd/>
            <a:tailEnd/>
          </a:ln>
          <a:effectLst/>
        </p:spPr>
      </p:pic>
      <p:pic>
        <p:nvPicPr>
          <p:cNvPr id="49155" name="Picture 3"/>
          <p:cNvPicPr>
            <a:picLocks noGrp="1" noChangeAspect="1" noChangeArrowheads="1"/>
          </p:cNvPicPr>
          <p:nvPr>
            <p:ph idx="1"/>
          </p:nvPr>
        </p:nvPicPr>
        <p:blipFill>
          <a:blip r:embed="rId3"/>
          <a:srcRect/>
          <a:stretch>
            <a:fillRect/>
          </a:stretch>
        </p:blipFill>
        <p:spPr bwMode="auto">
          <a:xfrm>
            <a:off x="0" y="4286255"/>
            <a:ext cx="8871227" cy="257174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858280" cy="785818"/>
          </a:xfrm>
        </p:spPr>
        <p:txBody>
          <a:bodyPr>
            <a:normAutofit fontScale="90000"/>
          </a:bodyPr>
          <a:lstStyle/>
          <a:p>
            <a:pPr algn="ctr"/>
            <a:r>
              <a:rPr lang="uk-UA" sz="3200" dirty="0" smtClean="0"/>
              <a:t>Зона проживання та культурно-побутового обслуговування</a:t>
            </a:r>
            <a:endParaRPr lang="ru-RU" sz="3200" dirty="0"/>
          </a:p>
        </p:txBody>
      </p:sp>
      <p:pic>
        <p:nvPicPr>
          <p:cNvPr id="50178" name="Picture 2"/>
          <p:cNvPicPr>
            <a:picLocks noChangeAspect="1" noChangeArrowheads="1"/>
          </p:cNvPicPr>
          <p:nvPr/>
        </p:nvPicPr>
        <p:blipFill>
          <a:blip r:embed="rId2"/>
          <a:srcRect/>
          <a:stretch>
            <a:fillRect/>
          </a:stretch>
        </p:blipFill>
        <p:spPr bwMode="auto">
          <a:xfrm>
            <a:off x="285720" y="1285860"/>
            <a:ext cx="8565416" cy="785818"/>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a:srcRect/>
          <a:stretch>
            <a:fillRect/>
          </a:stretch>
        </p:blipFill>
        <p:spPr bwMode="auto">
          <a:xfrm>
            <a:off x="285720" y="2071678"/>
            <a:ext cx="1543387" cy="352427"/>
          </a:xfrm>
          <a:prstGeom prst="rect">
            <a:avLst/>
          </a:prstGeom>
          <a:noFill/>
          <a:ln w="9525">
            <a:noFill/>
            <a:miter lim="800000"/>
            <a:headEnd/>
            <a:tailEnd/>
          </a:ln>
          <a:effectLst/>
        </p:spPr>
      </p:pic>
      <p:pic>
        <p:nvPicPr>
          <p:cNvPr id="12290" name="Picture 2" descr="Картинки по запросу &quot;Зона проживання та культурно-побутового обслуговування готель&quot;"/>
          <p:cNvPicPr>
            <a:picLocks noChangeAspect="1" noChangeArrowheads="1"/>
          </p:cNvPicPr>
          <p:nvPr/>
        </p:nvPicPr>
        <p:blipFill>
          <a:blip r:embed="rId4"/>
          <a:srcRect/>
          <a:stretch>
            <a:fillRect/>
          </a:stretch>
        </p:blipFill>
        <p:spPr bwMode="auto">
          <a:xfrm>
            <a:off x="0" y="4141256"/>
            <a:ext cx="4071934" cy="2716744"/>
          </a:xfrm>
          <a:prstGeom prst="rect">
            <a:avLst/>
          </a:prstGeom>
          <a:noFill/>
        </p:spPr>
      </p:pic>
      <p:pic>
        <p:nvPicPr>
          <p:cNvPr id="12292" name="Picture 4" descr="Картинки по запросу &quot;Зона проживання та культурно-побутового обслуговування готель&quot;"/>
          <p:cNvPicPr>
            <a:picLocks noChangeAspect="1" noChangeArrowheads="1"/>
          </p:cNvPicPr>
          <p:nvPr/>
        </p:nvPicPr>
        <p:blipFill>
          <a:blip r:embed="rId5"/>
          <a:srcRect/>
          <a:stretch>
            <a:fillRect/>
          </a:stretch>
        </p:blipFill>
        <p:spPr bwMode="auto">
          <a:xfrm>
            <a:off x="5167339" y="2143116"/>
            <a:ext cx="3976661" cy="2982496"/>
          </a:xfrm>
          <a:prstGeom prst="rect">
            <a:avLst/>
          </a:prstGeom>
          <a:noFill/>
        </p:spPr>
      </p:pic>
      <p:sp>
        <p:nvSpPr>
          <p:cNvPr id="12294" name="AutoShape 6" descr="Картинки по запросу &quot;Зона технічного обслуговування  готель&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6" name="AutoShape 8" descr="Картинки по запросу &quot;Зона технічного обслуговування  готель&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8" name="AutoShape 10" descr="Картинки по запросу &quot;Зона технічного обслуговування  готель&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300" name="AutoShape 12" descr="Картинки по запросу &quot;Зона технічного обслуговування  готель&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357158" y="214290"/>
            <a:ext cx="8329642" cy="642942"/>
          </a:xfrm>
        </p:spPr>
        <p:txBody>
          <a:bodyPr>
            <a:normAutofit/>
          </a:bodyPr>
          <a:lstStyle/>
          <a:p>
            <a:pPr algn="ctr"/>
            <a:r>
              <a:rPr lang="uk-UA" sz="3200" dirty="0" smtClean="0"/>
              <a:t>Зона громадського харчування </a:t>
            </a:r>
            <a:endParaRPr lang="ru-RU" sz="3200" dirty="0"/>
          </a:p>
        </p:txBody>
      </p:sp>
      <p:pic>
        <p:nvPicPr>
          <p:cNvPr id="51202" name="Picture 2"/>
          <p:cNvPicPr>
            <a:picLocks noChangeAspect="1" noChangeArrowheads="1"/>
          </p:cNvPicPr>
          <p:nvPr/>
        </p:nvPicPr>
        <p:blipFill>
          <a:blip r:embed="rId2"/>
          <a:srcRect/>
          <a:stretch>
            <a:fillRect/>
          </a:stretch>
        </p:blipFill>
        <p:spPr bwMode="auto">
          <a:xfrm>
            <a:off x="714348" y="928670"/>
            <a:ext cx="8072494" cy="1068846"/>
          </a:xfrm>
          <a:prstGeom prst="rect">
            <a:avLst/>
          </a:prstGeom>
          <a:noFill/>
          <a:ln w="9525">
            <a:noFill/>
            <a:miter lim="800000"/>
            <a:headEnd/>
            <a:tailEnd/>
          </a:ln>
          <a:effectLst/>
        </p:spPr>
      </p:pic>
      <p:sp>
        <p:nvSpPr>
          <p:cNvPr id="8" name="Прямоугольник 7"/>
          <p:cNvSpPr/>
          <p:nvPr/>
        </p:nvSpPr>
        <p:spPr>
          <a:xfrm>
            <a:off x="857224" y="928670"/>
            <a:ext cx="1428760"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66" name="Picture 2" descr="Картинки по запросу &quot;Зона громадського харчування  готель&quot;"/>
          <p:cNvPicPr>
            <a:picLocks noChangeAspect="1" noChangeArrowheads="1"/>
          </p:cNvPicPr>
          <p:nvPr/>
        </p:nvPicPr>
        <p:blipFill>
          <a:blip r:embed="rId3"/>
          <a:srcRect/>
          <a:stretch>
            <a:fillRect/>
          </a:stretch>
        </p:blipFill>
        <p:spPr bwMode="auto">
          <a:xfrm>
            <a:off x="0" y="2071678"/>
            <a:ext cx="4876800" cy="2667000"/>
          </a:xfrm>
          <a:prstGeom prst="rect">
            <a:avLst/>
          </a:prstGeom>
          <a:noFill/>
        </p:spPr>
      </p:pic>
      <p:pic>
        <p:nvPicPr>
          <p:cNvPr id="11268" name="Picture 4" descr="Картинки по запросу &quot;Зона громадського харчування  готель&quot;"/>
          <p:cNvPicPr>
            <a:picLocks noChangeAspect="1" noChangeArrowheads="1"/>
          </p:cNvPicPr>
          <p:nvPr/>
        </p:nvPicPr>
        <p:blipFill>
          <a:blip r:embed="rId4" cstate="print"/>
          <a:srcRect/>
          <a:stretch>
            <a:fillRect/>
          </a:stretch>
        </p:blipFill>
        <p:spPr bwMode="auto">
          <a:xfrm>
            <a:off x="4235167" y="3586308"/>
            <a:ext cx="4908833" cy="32716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0"/>
            <a:ext cx="3929090" cy="1285860"/>
          </a:xfrm>
        </p:spPr>
        <p:txBody>
          <a:bodyPr/>
          <a:lstStyle/>
          <a:p>
            <a:pPr algn="ctr"/>
            <a:r>
              <a:rPr lang="ru-RU" i="1" u="sng" dirty="0" err="1" smtClean="0"/>
              <a:t>Питання</a:t>
            </a:r>
            <a:r>
              <a:rPr lang="ru-RU" i="1" u="sng" dirty="0" smtClean="0"/>
              <a:t> </a:t>
            </a:r>
            <a:r>
              <a:rPr lang="ru-RU" i="1" u="sng" dirty="0" err="1" smtClean="0"/>
              <a:t>лекц</a:t>
            </a:r>
            <a:r>
              <a:rPr lang="uk-UA" i="1" u="sng" dirty="0" err="1" smtClean="0"/>
              <a:t>ії</a:t>
            </a:r>
            <a:endParaRPr lang="ru-RU" i="1" u="sng" dirty="0"/>
          </a:p>
        </p:txBody>
      </p:sp>
      <p:sp>
        <p:nvSpPr>
          <p:cNvPr id="4" name="Текст 3"/>
          <p:cNvSpPr>
            <a:spLocks noGrp="1"/>
          </p:cNvSpPr>
          <p:nvPr>
            <p:ph type="body" sz="half" idx="2"/>
          </p:nvPr>
        </p:nvSpPr>
        <p:spPr>
          <a:xfrm>
            <a:off x="457200" y="1357299"/>
            <a:ext cx="8686800" cy="1714512"/>
          </a:xfrm>
        </p:spPr>
        <p:txBody>
          <a:bodyPr>
            <a:noAutofit/>
          </a:bodyPr>
          <a:lstStyle/>
          <a:p>
            <a:r>
              <a:rPr lang="ru-RU" sz="2400" dirty="0" smtClean="0">
                <a:cs typeface="Aharoni" pitchFamily="2" charset="-79"/>
              </a:rPr>
              <a:t>1</a:t>
            </a:r>
            <a:r>
              <a:rPr lang="ru-RU" sz="2400" dirty="0" smtClean="0">
                <a:cs typeface="Aharoni" pitchFamily="2" charset="-79"/>
              </a:rPr>
              <a:t>. </a:t>
            </a:r>
            <a:r>
              <a:rPr lang="uk-UA" sz="2400" dirty="0" smtClean="0">
                <a:cs typeface="Aharoni" pitchFamily="2" charset="-79"/>
              </a:rPr>
              <a:t>Місце готельного господарства в обслуговуванні туристів </a:t>
            </a:r>
            <a:endParaRPr lang="ru-RU" sz="2400" dirty="0" smtClean="0">
              <a:cs typeface="Aharoni" pitchFamily="2" charset="-79"/>
            </a:endParaRPr>
          </a:p>
          <a:p>
            <a:r>
              <a:rPr lang="ru-RU" sz="2400" dirty="0" smtClean="0">
                <a:cs typeface="Aharoni" pitchFamily="2" charset="-79"/>
              </a:rPr>
              <a:t>2</a:t>
            </a:r>
            <a:r>
              <a:rPr lang="ru-RU" sz="2400" dirty="0" smtClean="0">
                <a:cs typeface="Aharoni" pitchFamily="2" charset="-79"/>
              </a:rPr>
              <a:t>. </a:t>
            </a:r>
            <a:r>
              <a:rPr lang="uk-UA" sz="2400" dirty="0" smtClean="0">
                <a:cs typeface="Aharoni" pitchFamily="2" charset="-79"/>
              </a:rPr>
              <a:t>Сутність і показники експлуатаційної програми підприємств готельного типу</a:t>
            </a:r>
            <a:endParaRPr lang="ru-RU" sz="2400" dirty="0" smtClean="0">
              <a:cs typeface="Aharoni" pitchFamily="2" charset="-79"/>
            </a:endParaRPr>
          </a:p>
          <a:p>
            <a:r>
              <a:rPr lang="ru-RU" sz="2400" dirty="0" smtClean="0">
                <a:cs typeface="Aharoni" pitchFamily="2" charset="-79"/>
              </a:rPr>
              <a:t>3</a:t>
            </a:r>
            <a:r>
              <a:rPr lang="ru-RU" sz="2400" dirty="0" smtClean="0">
                <a:cs typeface="Aharoni" pitchFamily="2" charset="-79"/>
              </a:rPr>
              <a:t>. </a:t>
            </a:r>
            <a:r>
              <a:rPr lang="uk-UA" sz="2400" dirty="0" smtClean="0">
                <a:cs typeface="Aharoni" pitchFamily="2" charset="-79"/>
              </a:rPr>
              <a:t>Розробка експлуатаційної програми підприємств розміщення туристів</a:t>
            </a:r>
            <a:endParaRPr lang="ru-RU" sz="2400" dirty="0" smtClean="0">
              <a:cs typeface="Aharoni" pitchFamily="2" charset="-79"/>
            </a:endParaRPr>
          </a:p>
          <a:p>
            <a:r>
              <a:rPr lang="ru-RU" sz="2400" dirty="0" smtClean="0">
                <a:cs typeface="Aharoni" pitchFamily="2" charset="-79"/>
              </a:rPr>
              <a:t>4</a:t>
            </a:r>
            <a:r>
              <a:rPr lang="ru-RU" sz="2400" dirty="0" smtClean="0">
                <a:cs typeface="Aharoni" pitchFamily="2" charset="-79"/>
              </a:rPr>
              <a:t>. </a:t>
            </a:r>
            <a:r>
              <a:rPr lang="uk-UA" sz="2400" dirty="0" smtClean="0">
                <a:cs typeface="Aharoni" pitchFamily="2" charset="-79"/>
              </a:rPr>
              <a:t>Планування доходів підприємств готельного типу</a:t>
            </a:r>
            <a:endParaRPr lang="ru-RU" sz="2400" dirty="0" smtClean="0">
              <a:cs typeface="Aharoni" pitchFamily="2" charset="-79"/>
            </a:endParaRPr>
          </a:p>
          <a:p>
            <a:endParaRPr lang="ru-RU" sz="2400" dirty="0">
              <a:cs typeface="Aharoni" pitchFamily="2" charset="-79"/>
            </a:endParaRPr>
          </a:p>
        </p:txBody>
      </p:sp>
      <p:sp>
        <p:nvSpPr>
          <p:cNvPr id="2055" name="AutoShape 7"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7" name="AutoShape 9"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9" name="AutoShape 11"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1" name="AutoShape 13"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3" name="Picture 15" descr="Картинки по запросу &quot;готельно комплекс&quot;"/>
          <p:cNvPicPr>
            <a:picLocks noChangeAspect="1" noChangeArrowheads="1"/>
          </p:cNvPicPr>
          <p:nvPr/>
        </p:nvPicPr>
        <p:blipFill>
          <a:blip r:embed="rId2"/>
          <a:srcRect/>
          <a:stretch>
            <a:fillRect/>
          </a:stretch>
        </p:blipFill>
        <p:spPr bwMode="auto">
          <a:xfrm>
            <a:off x="4562482" y="3887050"/>
            <a:ext cx="4581518" cy="2970950"/>
          </a:xfrm>
          <a:prstGeom prst="rect">
            <a:avLst/>
          </a:prstGeom>
          <a:noFill/>
        </p:spPr>
      </p:pic>
      <p:sp>
        <p:nvSpPr>
          <p:cNvPr id="13" name="Содержимое 12"/>
          <p:cNvSpPr>
            <a:spLocks noGrp="1"/>
          </p:cNvSpPr>
          <p:nvPr>
            <p:ph idx="1"/>
          </p:nvPr>
        </p:nvSpPr>
        <p:spPr/>
        <p:txBody>
          <a:bodyPr/>
          <a:lstStyle/>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7115196" cy="798496"/>
          </a:xfrm>
        </p:spPr>
        <p:txBody>
          <a:bodyPr/>
          <a:lstStyle/>
          <a:p>
            <a:r>
              <a:rPr lang="uk-UA" sz="3200" dirty="0" smtClean="0"/>
              <a:t>Зона технічного обслуговування</a:t>
            </a:r>
            <a:endParaRPr lang="ru-RU" sz="3200" dirty="0"/>
          </a:p>
        </p:txBody>
      </p:sp>
      <p:pic>
        <p:nvPicPr>
          <p:cNvPr id="52226" name="Picture 2"/>
          <p:cNvPicPr>
            <a:picLocks noChangeAspect="1" noChangeArrowheads="1"/>
          </p:cNvPicPr>
          <p:nvPr/>
        </p:nvPicPr>
        <p:blipFill>
          <a:blip r:embed="rId2"/>
          <a:srcRect/>
          <a:stretch>
            <a:fillRect/>
          </a:stretch>
        </p:blipFill>
        <p:spPr bwMode="auto">
          <a:xfrm>
            <a:off x="214282" y="1071546"/>
            <a:ext cx="7500990" cy="844706"/>
          </a:xfrm>
          <a:prstGeom prst="rect">
            <a:avLst/>
          </a:prstGeom>
          <a:noFill/>
          <a:ln w="9525">
            <a:noFill/>
            <a:miter lim="800000"/>
            <a:headEnd/>
            <a:tailEnd/>
          </a:ln>
          <a:effectLst/>
        </p:spPr>
      </p:pic>
      <p:pic>
        <p:nvPicPr>
          <p:cNvPr id="10242" name="Picture 2" descr="Картинки по запросу &quot;Зона технічного обслуговування  готель&quot;"/>
          <p:cNvPicPr>
            <a:picLocks noChangeAspect="1" noChangeArrowheads="1"/>
          </p:cNvPicPr>
          <p:nvPr/>
        </p:nvPicPr>
        <p:blipFill>
          <a:blip r:embed="rId3"/>
          <a:srcRect/>
          <a:stretch>
            <a:fillRect/>
          </a:stretch>
        </p:blipFill>
        <p:spPr bwMode="auto">
          <a:xfrm>
            <a:off x="0" y="1928802"/>
            <a:ext cx="5255825" cy="3500462"/>
          </a:xfrm>
          <a:prstGeom prst="rect">
            <a:avLst/>
          </a:prstGeom>
          <a:noFill/>
        </p:spPr>
      </p:pic>
      <p:pic>
        <p:nvPicPr>
          <p:cNvPr id="10244" name="Picture 4" descr="Картинки по запросу &quot;господарський майданчик  готель&quot;"/>
          <p:cNvPicPr>
            <a:picLocks noChangeAspect="1" noChangeArrowheads="1"/>
          </p:cNvPicPr>
          <p:nvPr/>
        </p:nvPicPr>
        <p:blipFill>
          <a:blip r:embed="rId4"/>
          <a:srcRect t="16364"/>
          <a:stretch>
            <a:fillRect/>
          </a:stretch>
        </p:blipFill>
        <p:spPr bwMode="auto">
          <a:xfrm>
            <a:off x="3848304" y="3571876"/>
            <a:ext cx="5295696" cy="328612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3250" name="Picture 2"/>
          <p:cNvPicPr>
            <a:picLocks noChangeAspect="1" noChangeArrowheads="1"/>
          </p:cNvPicPr>
          <p:nvPr/>
        </p:nvPicPr>
        <p:blipFill>
          <a:blip r:embed="rId2"/>
          <a:srcRect/>
          <a:stretch>
            <a:fillRect/>
          </a:stretch>
        </p:blipFill>
        <p:spPr bwMode="auto">
          <a:xfrm>
            <a:off x="214282" y="0"/>
            <a:ext cx="8429652" cy="2612549"/>
          </a:xfrm>
          <a:prstGeom prst="rect">
            <a:avLst/>
          </a:prstGeom>
          <a:noFill/>
          <a:ln w="9525">
            <a:noFill/>
            <a:miter lim="800000"/>
            <a:headEnd/>
            <a:tailEnd/>
          </a:ln>
          <a:effectLst/>
        </p:spPr>
      </p:pic>
      <p:pic>
        <p:nvPicPr>
          <p:cNvPr id="53251" name="Picture 3"/>
          <p:cNvPicPr>
            <a:picLocks noGrp="1" noChangeAspect="1" noChangeArrowheads="1"/>
          </p:cNvPicPr>
          <p:nvPr>
            <p:ph idx="1"/>
          </p:nvPr>
        </p:nvPicPr>
        <p:blipFill>
          <a:blip r:embed="rId3"/>
          <a:srcRect/>
          <a:stretch>
            <a:fillRect/>
          </a:stretch>
        </p:blipFill>
        <p:spPr bwMode="auto">
          <a:xfrm>
            <a:off x="214282" y="2571744"/>
            <a:ext cx="8501122" cy="405477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54274" name="Picture 2"/>
          <p:cNvPicPr>
            <a:picLocks noChangeAspect="1" noChangeArrowheads="1"/>
          </p:cNvPicPr>
          <p:nvPr/>
        </p:nvPicPr>
        <p:blipFill>
          <a:blip r:embed="rId2"/>
          <a:srcRect/>
          <a:stretch>
            <a:fillRect/>
          </a:stretch>
        </p:blipFill>
        <p:spPr bwMode="auto">
          <a:xfrm>
            <a:off x="0" y="571480"/>
            <a:ext cx="9226492" cy="521497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5298" name="Picture 2"/>
          <p:cNvPicPr>
            <a:picLocks noGrp="1" noChangeAspect="1" noChangeArrowheads="1"/>
          </p:cNvPicPr>
          <p:nvPr>
            <p:ph idx="1"/>
          </p:nvPr>
        </p:nvPicPr>
        <p:blipFill>
          <a:blip r:embed="rId2"/>
          <a:srcRect/>
          <a:stretch>
            <a:fillRect/>
          </a:stretch>
        </p:blipFill>
        <p:spPr bwMode="auto">
          <a:xfrm>
            <a:off x="-142908" y="1934161"/>
            <a:ext cx="9286908" cy="4923839"/>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1285852" y="0"/>
            <a:ext cx="6057900" cy="21526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358246" cy="1298562"/>
          </a:xfrm>
        </p:spPr>
        <p:txBody>
          <a:bodyPr>
            <a:normAutofit fontScale="90000"/>
          </a:bodyPr>
          <a:lstStyle/>
          <a:p>
            <a:r>
              <a:rPr lang="uk-UA" dirty="0" smtClean="0"/>
              <a:t>Експлуатаційна програма є вихідним розділом плану господарської діяльності підприємства, яке надає послуги з розміщення туристів. Цей розділ за суттю аналогічний виробничій програмі будь-якого підприємства, але відрізняється методологією розробки.</a:t>
            </a:r>
            <a:r>
              <a:rPr lang="ru-RU" dirty="0" smtClean="0"/>
              <a:t> </a:t>
            </a:r>
            <a:br>
              <a:rPr lang="ru-RU" dirty="0" smtClean="0"/>
            </a:br>
            <a:r>
              <a:rPr lang="uk-UA" dirty="0" smtClean="0"/>
              <a:t>План експлуатаційно-фінансової діяльності підприємства </a:t>
            </a:r>
            <a:r>
              <a:rPr lang="uk-UA" dirty="0" err="1" smtClean="0"/>
              <a:t>го</a:t>
            </a:r>
            <a:r>
              <a:rPr lang="ru-RU" dirty="0" smtClean="0"/>
              <a:t>тельного типу </a:t>
            </a:r>
            <a:r>
              <a:rPr lang="uk-UA" dirty="0" smtClean="0"/>
              <a:t>включає такі розділи:</a:t>
            </a:r>
            <a:r>
              <a:rPr lang="ru-RU" dirty="0" smtClean="0"/>
              <a:t/>
            </a:r>
            <a:br>
              <a:rPr lang="ru-RU" dirty="0" smtClean="0"/>
            </a:br>
            <a:endParaRPr lang="ru-RU" dirty="0"/>
          </a:p>
        </p:txBody>
      </p:sp>
      <p:sp>
        <p:nvSpPr>
          <p:cNvPr id="3" name="Содержимое 2"/>
          <p:cNvSpPr>
            <a:spLocks noGrp="1"/>
          </p:cNvSpPr>
          <p:nvPr>
            <p:ph idx="1"/>
          </p:nvPr>
        </p:nvSpPr>
        <p:spPr>
          <a:xfrm>
            <a:off x="500034" y="1857365"/>
            <a:ext cx="8358246" cy="4143403"/>
          </a:xfrm>
        </p:spPr>
        <p:txBody>
          <a:bodyPr>
            <a:normAutofit fontScale="70000" lnSpcReduction="20000"/>
          </a:bodyPr>
          <a:lstStyle/>
          <a:p>
            <a:pPr algn="just"/>
            <a:r>
              <a:rPr lang="ru-RU" dirty="0" smtClean="0"/>
              <a:t>- </a:t>
            </a:r>
            <a:r>
              <a:rPr lang="uk-UA" dirty="0" smtClean="0"/>
              <a:t>експлуатаційна програма (</a:t>
            </a:r>
            <a:r>
              <a:rPr lang="uk-UA" dirty="0" err="1" smtClean="0"/>
              <a:t>програма</a:t>
            </a:r>
            <a:r>
              <a:rPr lang="uk-UA" dirty="0" smtClean="0"/>
              <a:t> використання номерного фонду);</a:t>
            </a:r>
            <a:endParaRPr lang="ru-RU" dirty="0" smtClean="0"/>
          </a:p>
          <a:p>
            <a:r>
              <a:rPr lang="ru-RU" dirty="0" smtClean="0"/>
              <a:t>- </a:t>
            </a:r>
            <a:r>
              <a:rPr lang="uk-UA" dirty="0" smtClean="0"/>
              <a:t>план доходу від експлуатаційної (основної) діяльності, додаткових послуг і допоміжних підрозділів;</a:t>
            </a:r>
            <a:endParaRPr lang="ru-RU" dirty="0" smtClean="0"/>
          </a:p>
          <a:p>
            <a:r>
              <a:rPr lang="ru-RU" dirty="0" smtClean="0"/>
              <a:t>-  </a:t>
            </a:r>
            <a:r>
              <a:rPr lang="uk-UA" dirty="0" smtClean="0"/>
              <a:t>план щодо праці і заробітної плати;</a:t>
            </a:r>
            <a:endParaRPr lang="ru-RU" dirty="0" smtClean="0"/>
          </a:p>
          <a:p>
            <a:r>
              <a:rPr lang="ru-RU" dirty="0" smtClean="0"/>
              <a:t>- </a:t>
            </a:r>
            <a:r>
              <a:rPr lang="uk-UA" dirty="0" smtClean="0"/>
              <a:t>план витрат на готельні послуги (плановий кошторис витрат);</a:t>
            </a:r>
            <a:endParaRPr lang="ru-RU" dirty="0" smtClean="0"/>
          </a:p>
          <a:p>
            <a:r>
              <a:rPr lang="ru-RU" dirty="0" smtClean="0"/>
              <a:t>-  </a:t>
            </a:r>
            <a:r>
              <a:rPr lang="uk-UA" dirty="0" smtClean="0"/>
              <a:t>план прибутку від усіх видів діяльності;</a:t>
            </a:r>
            <a:endParaRPr lang="ru-RU" dirty="0" smtClean="0"/>
          </a:p>
          <a:p>
            <a:r>
              <a:rPr lang="ru-RU" dirty="0" smtClean="0"/>
              <a:t>- </a:t>
            </a:r>
            <a:r>
              <a:rPr lang="uk-UA" dirty="0" smtClean="0"/>
              <a:t>прогноз грошових потоків;</a:t>
            </a:r>
            <a:endParaRPr lang="ru-RU" dirty="0" smtClean="0"/>
          </a:p>
          <a:p>
            <a:r>
              <a:rPr lang="ru-RU" dirty="0" smtClean="0"/>
              <a:t>- </a:t>
            </a:r>
            <a:r>
              <a:rPr lang="uk-UA" dirty="0" smtClean="0"/>
              <a:t>план підвищення якості експлуатаційної діяльності;</a:t>
            </a:r>
            <a:endParaRPr lang="ru-RU" dirty="0" smtClean="0"/>
          </a:p>
          <a:p>
            <a:r>
              <a:rPr lang="ru-RU" dirty="0" smtClean="0"/>
              <a:t>- </a:t>
            </a:r>
            <a:r>
              <a:rPr lang="uk-UA" dirty="0" smtClean="0"/>
              <a:t>заходи щодо забезпечення виконання плану експлуатаційно-фінансової діяльності.</a:t>
            </a:r>
            <a:endParaRPr lang="ru-RU" dirty="0" smtClean="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214290"/>
            <a:ext cx="8401080" cy="5911873"/>
          </a:xfrm>
        </p:spPr>
        <p:txBody>
          <a:bodyPr>
            <a:normAutofit fontScale="77500" lnSpcReduction="20000"/>
          </a:bodyPr>
          <a:lstStyle/>
          <a:p>
            <a:pPr algn="just"/>
            <a:r>
              <a:rPr lang="uk-UA" i="1" dirty="0" smtClean="0"/>
              <a:t>Експлуатаційна програма </a:t>
            </a:r>
            <a:r>
              <a:rPr lang="uk-UA" dirty="0" smtClean="0"/>
              <a:t>складається на основі кількості місць для розміщення (проживання) гостей, що передбачається в плановому періоді. Вона виражається в натуральних і вартісних показниках. Натуральним показником експлуатаційної програми є кількість місце-днів, а вартісним - виручка (доход) від реалізації послуг з розміщення клієнтів.</a:t>
            </a:r>
          </a:p>
          <a:p>
            <a:endParaRPr lang="uk-UA" dirty="0" smtClean="0"/>
          </a:p>
          <a:p>
            <a:pPr algn="just"/>
            <a:r>
              <a:rPr lang="uk-UA" dirty="0" smtClean="0"/>
              <a:t>Плануванню експлуатаційної програми передує аналіз, у процесі якого оцінюється ряд показників, характерних для оцінки експлуатаційної потужності підприємства, - це місткість, пропускна спроможність і завантаженість об'єкта розміщення. </a:t>
            </a:r>
          </a:p>
          <a:p>
            <a:pPr algn="just"/>
            <a:endParaRPr lang="uk-UA" i="1" dirty="0" smtClean="0"/>
          </a:p>
          <a:p>
            <a:pPr algn="just"/>
            <a:r>
              <a:rPr lang="uk-UA" i="1" dirty="0" smtClean="0"/>
              <a:t>Місткість (ємність) об'єкта розміщення </a:t>
            </a:r>
            <a:r>
              <a:rPr lang="uk-UA" dirty="0" smtClean="0"/>
              <a:t>виражається кількістю спальних місць і розраховується за формулою</a:t>
            </a:r>
            <a:endParaRPr lang="ru-RU" dirty="0" smtClean="0"/>
          </a:p>
          <a:p>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401080" cy="5768997"/>
          </a:xfrm>
        </p:spPr>
        <p:txBody>
          <a:bodyPr>
            <a:normAutofit fontScale="55000" lnSpcReduction="20000"/>
          </a:bodyPr>
          <a:lstStyle/>
          <a:p>
            <a:pPr>
              <a:buNone/>
            </a:pPr>
            <a:r>
              <a:rPr lang="uk-UA" i="1" dirty="0" smtClean="0"/>
              <a:t>                                                         </a:t>
            </a:r>
            <a:r>
              <a:rPr lang="en-US" i="1" dirty="0" smtClean="0"/>
              <a:t>n</a:t>
            </a:r>
            <a:endParaRPr lang="ru-RU" dirty="0" smtClean="0"/>
          </a:p>
          <a:p>
            <a:pPr>
              <a:buNone/>
            </a:pPr>
            <a:r>
              <a:rPr lang="ru-RU" i="1" dirty="0" smtClean="0"/>
              <a:t>                                                </a:t>
            </a:r>
            <a:r>
              <a:rPr lang="uk-UA" i="1" dirty="0" err="1" smtClean="0"/>
              <a:t>Є</a:t>
            </a:r>
            <a:r>
              <a:rPr lang="uk-UA" i="1" baseline="-25000" dirty="0" err="1" smtClean="0"/>
              <a:t>м</a:t>
            </a:r>
            <a:r>
              <a:rPr lang="uk-UA" i="1" baseline="-25000" dirty="0" smtClean="0"/>
              <a:t> </a:t>
            </a:r>
            <a:r>
              <a:rPr lang="uk-UA" i="1" dirty="0" smtClean="0"/>
              <a:t>= ∑ </a:t>
            </a:r>
            <a:r>
              <a:rPr lang="uk-UA" i="1" dirty="0" err="1" smtClean="0"/>
              <a:t>N</a:t>
            </a:r>
            <a:r>
              <a:rPr lang="uk-UA" i="1" baseline="30000" dirty="0" err="1" smtClean="0"/>
              <a:t>і</a:t>
            </a:r>
            <a:r>
              <a:rPr lang="uk-UA" i="1" baseline="-25000" dirty="0" err="1" smtClean="0"/>
              <a:t>н</a:t>
            </a:r>
            <a:r>
              <a:rPr lang="uk-UA" i="1" dirty="0" smtClean="0"/>
              <a:t> х Ч</a:t>
            </a:r>
            <a:r>
              <a:rPr lang="uk-UA" i="1" baseline="30000" dirty="0" smtClean="0"/>
              <a:t>і</a:t>
            </a:r>
            <a:r>
              <a:rPr lang="uk-UA" i="1" baseline="-25000" dirty="0" smtClean="0"/>
              <a:t>м </a:t>
            </a:r>
            <a:r>
              <a:rPr lang="ru-RU" i="1" dirty="0" smtClean="0"/>
              <a:t>                           </a:t>
            </a:r>
            <a:r>
              <a:rPr lang="ru-RU" dirty="0" smtClean="0"/>
              <a:t>(1)</a:t>
            </a:r>
          </a:p>
          <a:p>
            <a:pPr>
              <a:buNone/>
            </a:pPr>
            <a:r>
              <a:rPr lang="uk-UA" i="1" dirty="0" smtClean="0"/>
              <a:t>                                                       </a:t>
            </a:r>
            <a:r>
              <a:rPr lang="en-US" i="1" dirty="0" err="1" smtClean="0"/>
              <a:t>i</a:t>
            </a:r>
            <a:r>
              <a:rPr lang="ru-RU" i="1" dirty="0" smtClean="0"/>
              <a:t>=1</a:t>
            </a:r>
            <a:endParaRPr lang="ru-RU" dirty="0" smtClean="0"/>
          </a:p>
          <a:p>
            <a:r>
              <a:rPr lang="uk-UA" dirty="0" smtClean="0"/>
              <a:t>де</a:t>
            </a:r>
            <a:r>
              <a:rPr lang="uk-UA" i="1" dirty="0" smtClean="0"/>
              <a:t> </a:t>
            </a:r>
            <a:r>
              <a:rPr lang="uk-UA" i="1" dirty="0" err="1" smtClean="0"/>
              <a:t>Є</a:t>
            </a:r>
            <a:r>
              <a:rPr lang="uk-UA" i="1" baseline="-25000" dirty="0" err="1" smtClean="0"/>
              <a:t>м</a:t>
            </a:r>
            <a:r>
              <a:rPr lang="uk-UA" i="1" dirty="0" smtClean="0"/>
              <a:t> </a:t>
            </a:r>
            <a:r>
              <a:rPr lang="uk-UA" dirty="0" smtClean="0"/>
              <a:t>- ємність (місткість) готелю в кількості спальних місць; </a:t>
            </a:r>
            <a:endParaRPr lang="ru-RU" dirty="0" smtClean="0"/>
          </a:p>
          <a:p>
            <a:r>
              <a:rPr lang="en-US" i="1" dirty="0" smtClean="0"/>
              <a:t>N</a:t>
            </a:r>
            <a:r>
              <a:rPr lang="en-US" i="1" baseline="30000" dirty="0" smtClean="0"/>
              <a:t>i</a:t>
            </a:r>
            <a:r>
              <a:rPr lang="ru-RU" i="1" baseline="-25000" dirty="0" err="1" smtClean="0"/>
              <a:t>н</a:t>
            </a:r>
            <a:r>
              <a:rPr lang="uk-UA" i="1" dirty="0" smtClean="0"/>
              <a:t> - </a:t>
            </a:r>
            <a:r>
              <a:rPr lang="uk-UA" dirty="0" smtClean="0"/>
              <a:t>кількість номерів кожної </a:t>
            </a:r>
            <a:r>
              <a:rPr lang="uk-UA" i="1" dirty="0" smtClean="0"/>
              <a:t>і-тої </a:t>
            </a:r>
            <a:r>
              <a:rPr lang="uk-UA" dirty="0" smtClean="0"/>
              <a:t>категорії;</a:t>
            </a:r>
            <a:endParaRPr lang="ru-RU" dirty="0" smtClean="0"/>
          </a:p>
          <a:p>
            <a:r>
              <a:rPr lang="uk-UA" i="1" dirty="0" err="1" smtClean="0"/>
              <a:t>Ч</a:t>
            </a:r>
            <a:r>
              <a:rPr lang="uk-UA" i="1" baseline="30000" dirty="0" err="1" smtClean="0"/>
              <a:t>г</a:t>
            </a:r>
            <a:r>
              <a:rPr lang="uk-UA" i="1" baseline="-25000" dirty="0" err="1" smtClean="0"/>
              <a:t>м</a:t>
            </a:r>
            <a:r>
              <a:rPr lang="uk-UA" i="1" dirty="0" smtClean="0"/>
              <a:t> </a:t>
            </a:r>
            <a:r>
              <a:rPr lang="ru-RU" i="1" dirty="0" smtClean="0"/>
              <a:t>- </a:t>
            </a:r>
            <a:r>
              <a:rPr lang="uk-UA" dirty="0" smtClean="0"/>
              <a:t>кількість місць у кожному номері </a:t>
            </a:r>
            <a:r>
              <a:rPr lang="uk-UA" i="1" dirty="0" smtClean="0"/>
              <a:t>і-тої </a:t>
            </a:r>
            <a:r>
              <a:rPr lang="uk-UA" dirty="0" smtClean="0"/>
              <a:t>категорії;</a:t>
            </a:r>
            <a:endParaRPr lang="ru-RU" dirty="0" smtClean="0"/>
          </a:p>
          <a:p>
            <a:r>
              <a:rPr lang="uk-UA" dirty="0" smtClean="0"/>
              <a:t> </a:t>
            </a:r>
            <a:r>
              <a:rPr lang="en-US" i="1" dirty="0" smtClean="0"/>
              <a:t>n </a:t>
            </a:r>
            <a:r>
              <a:rPr lang="uk-UA" dirty="0" smtClean="0"/>
              <a:t>- кількість категорій номерів.</a:t>
            </a:r>
            <a:endParaRPr lang="ru-RU" dirty="0" smtClean="0"/>
          </a:p>
          <a:p>
            <a:endParaRPr lang="uk-UA" i="1" dirty="0" smtClean="0"/>
          </a:p>
          <a:p>
            <a:r>
              <a:rPr lang="uk-UA" i="1" dirty="0" smtClean="0"/>
              <a:t>Пропускна спроможність готелю </a:t>
            </a:r>
            <a:r>
              <a:rPr lang="uk-UA" dirty="0" smtClean="0"/>
              <a:t>визначається потенційною кількістю місце-днів (місце-діб) за формулою</a:t>
            </a:r>
            <a:endParaRPr lang="ru-RU" dirty="0" smtClean="0"/>
          </a:p>
          <a:p>
            <a:pPr>
              <a:buNone/>
            </a:pPr>
            <a:r>
              <a:rPr lang="uk-UA" dirty="0" smtClean="0"/>
              <a:t> </a:t>
            </a:r>
            <a:endParaRPr lang="ru-RU" dirty="0" smtClean="0"/>
          </a:p>
          <a:p>
            <a:pPr>
              <a:buNone/>
            </a:pPr>
            <a:r>
              <a:rPr lang="uk-UA" dirty="0" smtClean="0"/>
              <a:t>                      </a:t>
            </a:r>
            <a:r>
              <a:rPr lang="en-US" i="1" dirty="0" smtClean="0"/>
              <a:t>N</a:t>
            </a:r>
            <a:r>
              <a:rPr lang="uk-UA" i="1" baseline="30000" dirty="0" err="1" smtClean="0"/>
              <a:t>пот</a:t>
            </a:r>
            <a:r>
              <a:rPr lang="uk-UA" i="1" baseline="-25000" dirty="0" err="1" smtClean="0"/>
              <a:t>мд</a:t>
            </a:r>
            <a:r>
              <a:rPr lang="uk-UA" i="1" dirty="0" smtClean="0"/>
              <a:t> </a:t>
            </a:r>
            <a:r>
              <a:rPr lang="ru-RU" i="1" dirty="0" smtClean="0"/>
              <a:t>=  </a:t>
            </a:r>
            <a:r>
              <a:rPr lang="uk-UA" i="1" dirty="0" err="1" smtClean="0"/>
              <a:t>Є</a:t>
            </a:r>
            <a:r>
              <a:rPr lang="uk-UA" i="1" baseline="-25000" dirty="0" err="1" smtClean="0"/>
              <a:t>м</a:t>
            </a:r>
            <a:r>
              <a:rPr lang="uk-UA" i="1" dirty="0" smtClean="0"/>
              <a:t> х Д</a:t>
            </a:r>
            <a:r>
              <a:rPr lang="ru-RU" dirty="0" smtClean="0"/>
              <a:t>                                                   </a:t>
            </a:r>
            <a:r>
              <a:rPr lang="ru-RU" i="1" dirty="0" smtClean="0"/>
              <a:t> </a:t>
            </a:r>
            <a:r>
              <a:rPr lang="ru-RU" dirty="0" smtClean="0"/>
              <a:t>(2)</a:t>
            </a:r>
          </a:p>
          <a:p>
            <a:pPr>
              <a:buNone/>
            </a:pPr>
            <a:r>
              <a:rPr lang="ru-RU" dirty="0" smtClean="0"/>
              <a:t> </a:t>
            </a:r>
          </a:p>
          <a:p>
            <a:r>
              <a:rPr lang="uk-UA" dirty="0" smtClean="0"/>
              <a:t>де  </a:t>
            </a:r>
            <a:r>
              <a:rPr lang="uk-UA" i="1" dirty="0" err="1" smtClean="0"/>
              <a:t>N</a:t>
            </a:r>
            <a:r>
              <a:rPr lang="uk-UA" i="1" baseline="30000" dirty="0" err="1" smtClean="0"/>
              <a:t>пот</a:t>
            </a:r>
            <a:r>
              <a:rPr lang="uk-UA" i="1" baseline="-25000" dirty="0" err="1" smtClean="0"/>
              <a:t>мд</a:t>
            </a:r>
            <a:r>
              <a:rPr lang="uk-UA" i="1" dirty="0" smtClean="0"/>
              <a:t> </a:t>
            </a:r>
            <a:r>
              <a:rPr lang="ru-RU" i="1" dirty="0" smtClean="0"/>
              <a:t>- </a:t>
            </a:r>
            <a:r>
              <a:rPr lang="uk-UA" dirty="0" smtClean="0"/>
              <a:t>потенційна кількість місце-днів у готелі;</a:t>
            </a:r>
            <a:endParaRPr lang="ru-RU" dirty="0" smtClean="0"/>
          </a:p>
          <a:p>
            <a:r>
              <a:rPr lang="uk-UA" dirty="0" smtClean="0"/>
              <a:t> </a:t>
            </a:r>
            <a:r>
              <a:rPr lang="uk-UA" i="1" dirty="0" err="1" smtClean="0"/>
              <a:t>Д-</a:t>
            </a:r>
            <a:r>
              <a:rPr lang="uk-UA" i="1" dirty="0" smtClean="0"/>
              <a:t> </a:t>
            </a:r>
            <a:r>
              <a:rPr lang="uk-UA" dirty="0" smtClean="0"/>
              <a:t>кількість днів у періоді.</a:t>
            </a:r>
            <a:endParaRPr lang="ru-RU" dirty="0" smtClean="0"/>
          </a:p>
          <a:p>
            <a:pPr algn="just">
              <a:buNone/>
            </a:pPr>
            <a:r>
              <a:rPr lang="uk-UA" dirty="0" smtClean="0"/>
              <a:t>Цей показник характеризує можливу пропускну спроможність готелю за умови повного завантаження всього номерного фонду. Виходячи з потенційної пропускної спроможності, розраховується планова кількість місце-днів з урахуванням прогнозованої кількості відвідувачів готелю і планових можливостей використання пропускної спроможності. Потенційна пропускна спроможність виступає верхнім обмеженням планових показників експлуатаційної програми готелю.</a:t>
            </a:r>
            <a:endParaRPr lang="ru-RU" dirty="0" smtClean="0"/>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401080" cy="5911873"/>
          </a:xfrm>
        </p:spPr>
        <p:txBody>
          <a:bodyPr>
            <a:normAutofit fontScale="70000" lnSpcReduction="20000"/>
          </a:bodyPr>
          <a:lstStyle/>
          <a:p>
            <a:r>
              <a:rPr lang="uk-UA" i="1" dirty="0" smtClean="0"/>
              <a:t>Показники завантаження ємності готелю </a:t>
            </a:r>
            <a:r>
              <a:rPr lang="uk-UA" dirty="0" smtClean="0"/>
              <a:t>використовуються при аналізі й обґрунтовуються на плановий період. До цих показників відносяться:</a:t>
            </a:r>
            <a:endParaRPr lang="ru-RU" dirty="0" smtClean="0"/>
          </a:p>
          <a:p>
            <a:pPr lvl="0">
              <a:buNone/>
            </a:pPr>
            <a:r>
              <a:rPr lang="uk-UA" dirty="0" smtClean="0"/>
              <a:t>рівень (коефіцієнт) завантаження готелю (</a:t>
            </a:r>
            <a:r>
              <a:rPr lang="uk-UA" i="1" dirty="0" err="1" smtClean="0"/>
              <a:t>К</a:t>
            </a:r>
            <a:r>
              <a:rPr lang="uk-UA" i="1" baseline="-25000" dirty="0" err="1" smtClean="0"/>
              <a:t>зав</a:t>
            </a:r>
            <a:r>
              <a:rPr lang="uk-UA" dirty="0" smtClean="0"/>
              <a:t>),</a:t>
            </a:r>
            <a:r>
              <a:rPr lang="uk-UA" i="1" dirty="0" smtClean="0"/>
              <a:t> </a:t>
            </a:r>
            <a:r>
              <a:rPr lang="uk-UA" dirty="0" smtClean="0"/>
              <a:t>який розраховується за формулою</a:t>
            </a:r>
            <a:endParaRPr lang="ru-RU" dirty="0" smtClean="0"/>
          </a:p>
          <a:p>
            <a:pPr>
              <a:buNone/>
            </a:pPr>
            <a:r>
              <a:rPr lang="uk-UA" dirty="0" smtClean="0"/>
              <a:t> </a:t>
            </a:r>
            <a:endParaRPr lang="ru-RU" dirty="0" smtClean="0"/>
          </a:p>
          <a:p>
            <a:pPr>
              <a:buNone/>
            </a:pPr>
            <a:r>
              <a:rPr lang="uk-UA" i="1" dirty="0" smtClean="0"/>
              <a:t>                                                                             </a:t>
            </a:r>
            <a:r>
              <a:rPr lang="en-US" i="1" dirty="0" smtClean="0"/>
              <a:t>N</a:t>
            </a:r>
            <a:r>
              <a:rPr lang="uk-UA" i="1" baseline="30000" dirty="0" err="1" smtClean="0"/>
              <a:t>р</a:t>
            </a:r>
            <a:r>
              <a:rPr lang="uk-UA" i="1" baseline="-25000" dirty="0" err="1" smtClean="0"/>
              <a:t>н</a:t>
            </a:r>
            <a:endParaRPr lang="ru-RU" dirty="0" smtClean="0"/>
          </a:p>
          <a:p>
            <a:pPr>
              <a:buNone/>
            </a:pPr>
            <a:r>
              <a:rPr lang="uk-UA" i="1" dirty="0" smtClean="0"/>
              <a:t>                                                            </a:t>
            </a:r>
            <a:r>
              <a:rPr lang="uk-UA" i="1" dirty="0" err="1" smtClean="0"/>
              <a:t>К</a:t>
            </a:r>
            <a:r>
              <a:rPr lang="uk-UA" i="1" baseline="-25000" dirty="0" err="1" smtClean="0"/>
              <a:t>зав</a:t>
            </a:r>
            <a:r>
              <a:rPr lang="uk-UA" i="1" dirty="0" smtClean="0"/>
              <a:t> = ---------                                     </a:t>
            </a:r>
            <a:r>
              <a:rPr lang="uk-UA" dirty="0" smtClean="0"/>
              <a:t>(3)</a:t>
            </a:r>
            <a:endParaRPr lang="ru-RU" dirty="0" smtClean="0"/>
          </a:p>
          <a:p>
            <a:pPr>
              <a:buNone/>
            </a:pPr>
            <a:r>
              <a:rPr lang="uk-UA" i="1" dirty="0" smtClean="0"/>
              <a:t>						</a:t>
            </a:r>
            <a:r>
              <a:rPr lang="en-US" i="1" dirty="0" smtClean="0"/>
              <a:t>N</a:t>
            </a:r>
            <a:r>
              <a:rPr lang="uk-UA" i="1" baseline="30000" dirty="0" err="1" smtClean="0"/>
              <a:t>пр</a:t>
            </a:r>
            <a:r>
              <a:rPr lang="uk-UA" i="1" baseline="-25000" dirty="0" err="1" smtClean="0"/>
              <a:t>н</a:t>
            </a:r>
            <a:endParaRPr lang="ru-RU" dirty="0" smtClean="0"/>
          </a:p>
          <a:p>
            <a:pPr>
              <a:buNone/>
            </a:pPr>
            <a:r>
              <a:rPr lang="ru-RU" dirty="0" smtClean="0"/>
              <a:t> </a:t>
            </a:r>
          </a:p>
          <a:p>
            <a:r>
              <a:rPr lang="uk-UA" dirty="0" smtClean="0"/>
              <a:t>де </a:t>
            </a:r>
            <a:r>
              <a:rPr lang="en-US" i="1" dirty="0" smtClean="0"/>
              <a:t>N</a:t>
            </a:r>
            <a:r>
              <a:rPr lang="uk-UA" i="1" baseline="30000" dirty="0" err="1" smtClean="0"/>
              <a:t>р</a:t>
            </a:r>
            <a:r>
              <a:rPr lang="uk-UA" i="1" baseline="-25000" dirty="0" err="1" smtClean="0"/>
              <a:t>н</a:t>
            </a:r>
            <a:r>
              <a:rPr lang="uk-UA" i="1" baseline="-25000" dirty="0" smtClean="0"/>
              <a:t> </a:t>
            </a:r>
            <a:r>
              <a:rPr lang="ru-RU" dirty="0" smtClean="0"/>
              <a:t>- </a:t>
            </a:r>
            <a:r>
              <a:rPr lang="uk-UA" dirty="0" smtClean="0"/>
              <a:t>кількість реалізованих (планованих) номерів;</a:t>
            </a:r>
            <a:endParaRPr lang="ru-RU" dirty="0" smtClean="0"/>
          </a:p>
          <a:p>
            <a:r>
              <a:rPr lang="en-US" i="1" dirty="0" smtClean="0"/>
              <a:t>N</a:t>
            </a:r>
            <a:r>
              <a:rPr lang="ru-RU" i="1" baseline="30000" dirty="0" err="1" smtClean="0"/>
              <a:t>пр</a:t>
            </a:r>
            <a:r>
              <a:rPr lang="ru-RU" i="1" baseline="-25000" dirty="0" err="1" smtClean="0"/>
              <a:t>н</a:t>
            </a:r>
            <a:r>
              <a:rPr lang="ru-RU" baseline="-25000" dirty="0" smtClean="0"/>
              <a:t> </a:t>
            </a:r>
            <a:r>
              <a:rPr lang="ru-RU" i="1" dirty="0" smtClean="0"/>
              <a:t>- </a:t>
            </a:r>
            <a:r>
              <a:rPr lang="uk-UA" dirty="0" smtClean="0"/>
              <a:t>кількість номерів, які пропонувалися для продажу.</a:t>
            </a:r>
            <a:endParaRPr lang="ru-RU" dirty="0" smtClean="0"/>
          </a:p>
          <a:p>
            <a:endParaRPr lang="uk-UA" dirty="0" smtClean="0"/>
          </a:p>
          <a:p>
            <a:pPr algn="just"/>
            <a:r>
              <a:rPr lang="uk-UA" dirty="0" smtClean="0"/>
              <a:t>Цей коефіцієнт дає можливість порівняти рівень завантаження готелю за ряд років, а також зіставити з завантаженням інших готелів з різними експлуатаційними характеристиками, насамперед, з конкурентами;</a:t>
            </a:r>
            <a:endParaRPr lang="ru-RU" dirty="0" smtClean="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543956" cy="5911873"/>
          </a:xfrm>
        </p:spPr>
        <p:txBody>
          <a:bodyPr>
            <a:normAutofit fontScale="55000" lnSpcReduction="20000"/>
          </a:bodyPr>
          <a:lstStyle/>
          <a:p>
            <a:pPr lvl="0"/>
            <a:r>
              <a:rPr lang="uk-UA" dirty="0" smtClean="0"/>
              <a:t>коефіцієнт завантаження номерного фонду готелю (</a:t>
            </a:r>
            <a:r>
              <a:rPr lang="uk-UA" i="1" dirty="0" err="1" smtClean="0"/>
              <a:t>К</a:t>
            </a:r>
            <a:r>
              <a:rPr lang="uk-UA" i="1" baseline="30000" dirty="0" err="1" smtClean="0"/>
              <a:t>нф</a:t>
            </a:r>
            <a:r>
              <a:rPr lang="uk-UA" i="1" baseline="-25000" dirty="0" err="1" smtClean="0"/>
              <a:t>зав</a:t>
            </a:r>
            <a:r>
              <a:rPr lang="uk-UA" dirty="0" smtClean="0"/>
              <a:t>)</a:t>
            </a:r>
            <a:r>
              <a:rPr lang="uk-UA" i="1" dirty="0" smtClean="0"/>
              <a:t>, </a:t>
            </a:r>
            <a:r>
              <a:rPr lang="uk-UA" dirty="0" smtClean="0"/>
              <a:t>який розраховується за формулою</a:t>
            </a:r>
            <a:endParaRPr lang="ru-RU" dirty="0" smtClean="0"/>
          </a:p>
          <a:p>
            <a:pPr>
              <a:buNone/>
            </a:pPr>
            <a:r>
              <a:rPr lang="uk-UA" i="1" dirty="0" smtClean="0"/>
              <a:t>					      </a:t>
            </a:r>
            <a:r>
              <a:rPr lang="uk-UA" i="1" dirty="0" err="1" smtClean="0"/>
              <a:t>Ч</a:t>
            </a:r>
            <a:r>
              <a:rPr lang="uk-UA" i="1" baseline="-25000" dirty="0" err="1" smtClean="0"/>
              <a:t>кл</a:t>
            </a:r>
            <a:endParaRPr lang="ru-RU" dirty="0" smtClean="0"/>
          </a:p>
          <a:p>
            <a:r>
              <a:rPr lang="uk-UA" i="1" dirty="0" smtClean="0"/>
              <a:t>                                                         </a:t>
            </a:r>
            <a:r>
              <a:rPr lang="uk-UA" i="1" dirty="0" err="1" smtClean="0"/>
              <a:t>К</a:t>
            </a:r>
            <a:r>
              <a:rPr lang="uk-UA" i="1" baseline="30000" dirty="0" err="1" smtClean="0"/>
              <a:t>нф</a:t>
            </a:r>
            <a:r>
              <a:rPr lang="uk-UA" i="1" baseline="-25000" dirty="0" err="1" smtClean="0"/>
              <a:t>зав</a:t>
            </a:r>
            <a:r>
              <a:rPr lang="uk-UA" i="1" baseline="-25000" dirty="0" smtClean="0"/>
              <a:t> </a:t>
            </a:r>
            <a:r>
              <a:rPr lang="uk-UA" i="1" dirty="0" smtClean="0"/>
              <a:t>= --------                                  </a:t>
            </a:r>
            <a:r>
              <a:rPr lang="uk-UA" dirty="0" smtClean="0"/>
              <a:t>(4)</a:t>
            </a:r>
            <a:endParaRPr lang="ru-RU" dirty="0" smtClean="0"/>
          </a:p>
          <a:p>
            <a:pPr>
              <a:buNone/>
            </a:pPr>
            <a:r>
              <a:rPr lang="uk-UA" i="1" dirty="0" smtClean="0"/>
              <a:t>					        </a:t>
            </a:r>
            <a:r>
              <a:rPr lang="en-US" i="1" dirty="0" smtClean="0"/>
              <a:t>N</a:t>
            </a:r>
            <a:r>
              <a:rPr lang="ru-RU" i="1" baseline="30000" dirty="0" err="1" smtClean="0"/>
              <a:t>р</a:t>
            </a:r>
            <a:r>
              <a:rPr lang="ru-RU" i="1" baseline="-25000" dirty="0" err="1" smtClean="0"/>
              <a:t>н</a:t>
            </a:r>
            <a:endParaRPr lang="ru-RU" dirty="0" smtClean="0"/>
          </a:p>
          <a:p>
            <a:r>
              <a:rPr lang="uk-UA" dirty="0" smtClean="0"/>
              <a:t>де </a:t>
            </a:r>
            <a:r>
              <a:rPr lang="uk-UA" i="1" dirty="0" err="1" smtClean="0"/>
              <a:t>Чкл</a:t>
            </a:r>
            <a:r>
              <a:rPr lang="uk-UA" i="1" dirty="0" smtClean="0"/>
              <a:t> </a:t>
            </a:r>
            <a:r>
              <a:rPr lang="ru-RU" dirty="0" smtClean="0"/>
              <a:t>- </a:t>
            </a:r>
            <a:r>
              <a:rPr lang="uk-UA" dirty="0" smtClean="0"/>
              <a:t>чисельність клієнтів (гостей).</a:t>
            </a:r>
            <a:endParaRPr lang="ru-RU" dirty="0" smtClean="0"/>
          </a:p>
          <a:p>
            <a:pPr>
              <a:buNone/>
            </a:pPr>
            <a:endParaRPr lang="uk-UA" dirty="0" smtClean="0"/>
          </a:p>
          <a:p>
            <a:pPr>
              <a:buNone/>
            </a:pPr>
            <a:r>
              <a:rPr lang="uk-UA" dirty="0" smtClean="0"/>
              <a:t>Цей показник означає, скільки людей в середньому за певний період проживало в кожному номері;</a:t>
            </a:r>
            <a:endParaRPr lang="ru-RU" dirty="0" smtClean="0"/>
          </a:p>
          <a:p>
            <a:pPr lvl="0"/>
            <a:r>
              <a:rPr lang="uk-UA" dirty="0" smtClean="0"/>
              <a:t>коефіцієнт використання спальних місць ( </a:t>
            </a:r>
            <a:r>
              <a:rPr lang="uk-UA" i="1" dirty="0" err="1" smtClean="0"/>
              <a:t>К</a:t>
            </a:r>
            <a:r>
              <a:rPr lang="uk-UA" i="1" baseline="30000" dirty="0" err="1" smtClean="0"/>
              <a:t>см</a:t>
            </a:r>
            <a:r>
              <a:rPr lang="uk-UA" i="1" baseline="-25000" dirty="0" err="1" smtClean="0"/>
              <a:t>вик</a:t>
            </a:r>
            <a:r>
              <a:rPr lang="uk-UA" baseline="-25000" dirty="0" smtClean="0"/>
              <a:t> </a:t>
            </a:r>
            <a:r>
              <a:rPr lang="uk-UA" dirty="0" smtClean="0"/>
              <a:t>)</a:t>
            </a:r>
            <a:endParaRPr lang="ru-RU" dirty="0" smtClean="0"/>
          </a:p>
          <a:p>
            <a:pPr>
              <a:buNone/>
            </a:pPr>
            <a:r>
              <a:rPr lang="uk-UA" dirty="0" smtClean="0"/>
              <a:t> </a:t>
            </a:r>
            <a:endParaRPr lang="ru-RU" dirty="0" smtClean="0"/>
          </a:p>
          <a:p>
            <a:pPr>
              <a:buNone/>
            </a:pPr>
            <a:r>
              <a:rPr lang="uk-UA" i="1" dirty="0" smtClean="0"/>
              <a:t>					            </a:t>
            </a:r>
            <a:r>
              <a:rPr lang="uk-UA" i="1" dirty="0" err="1" smtClean="0"/>
              <a:t>Ч</a:t>
            </a:r>
            <a:r>
              <a:rPr lang="uk-UA" i="1" baseline="30000" dirty="0" err="1" smtClean="0"/>
              <a:t>см</a:t>
            </a:r>
            <a:r>
              <a:rPr lang="uk-UA" i="1" baseline="-25000" dirty="0" err="1" smtClean="0"/>
              <a:t>вик</a:t>
            </a:r>
            <a:endParaRPr lang="ru-RU" dirty="0" smtClean="0"/>
          </a:p>
          <a:p>
            <a:pPr>
              <a:buNone/>
            </a:pPr>
            <a:r>
              <a:rPr lang="uk-UA" i="1" dirty="0" smtClean="0"/>
              <a:t>                                                               </a:t>
            </a:r>
            <a:r>
              <a:rPr lang="uk-UA" i="1" dirty="0" err="1" smtClean="0"/>
              <a:t>К</a:t>
            </a:r>
            <a:r>
              <a:rPr lang="uk-UA" i="1" baseline="30000" dirty="0" err="1" smtClean="0"/>
              <a:t>см</a:t>
            </a:r>
            <a:r>
              <a:rPr lang="uk-UA" i="1" baseline="-25000" dirty="0" err="1" smtClean="0"/>
              <a:t>вик</a:t>
            </a:r>
            <a:r>
              <a:rPr lang="uk-UA" i="1" dirty="0" smtClean="0"/>
              <a:t> = ---------                            </a:t>
            </a:r>
            <a:r>
              <a:rPr lang="uk-UA" dirty="0" smtClean="0"/>
              <a:t>(5)     </a:t>
            </a:r>
            <a:endParaRPr lang="ru-RU" dirty="0" smtClean="0"/>
          </a:p>
          <a:p>
            <a:pPr>
              <a:buNone/>
            </a:pPr>
            <a:r>
              <a:rPr lang="uk-UA" i="1" dirty="0" smtClean="0"/>
              <a:t>					            </a:t>
            </a:r>
            <a:r>
              <a:rPr lang="uk-UA" i="1" dirty="0" err="1" smtClean="0"/>
              <a:t>Ч</a:t>
            </a:r>
            <a:r>
              <a:rPr lang="uk-UA" i="1" baseline="30000" dirty="0" err="1" smtClean="0"/>
              <a:t>см</a:t>
            </a:r>
            <a:r>
              <a:rPr lang="uk-UA" i="1" baseline="-25000" dirty="0" err="1" smtClean="0"/>
              <a:t>пот</a:t>
            </a:r>
            <a:endParaRPr lang="ru-RU" dirty="0" smtClean="0"/>
          </a:p>
          <a:p>
            <a:pPr>
              <a:buNone/>
            </a:pPr>
            <a:r>
              <a:rPr lang="ru-RU" dirty="0" smtClean="0"/>
              <a:t> </a:t>
            </a:r>
          </a:p>
          <a:p>
            <a:r>
              <a:rPr lang="uk-UA" dirty="0" smtClean="0"/>
              <a:t>де </a:t>
            </a:r>
            <a:r>
              <a:rPr lang="uk-UA" i="1" dirty="0" err="1" smtClean="0"/>
              <a:t>Ч</a:t>
            </a:r>
            <a:r>
              <a:rPr lang="uk-UA" i="1" baseline="30000" dirty="0" err="1" smtClean="0"/>
              <a:t>см</a:t>
            </a:r>
            <a:r>
              <a:rPr lang="uk-UA" i="1" dirty="0" err="1" smtClean="0"/>
              <a:t>в</a:t>
            </a:r>
            <a:r>
              <a:rPr lang="uk-UA" i="1" baseline="-25000" dirty="0" err="1" smtClean="0"/>
              <a:t>ик</a:t>
            </a:r>
            <a:r>
              <a:rPr lang="uk-UA" baseline="-25000" dirty="0" smtClean="0"/>
              <a:t> </a:t>
            </a:r>
            <a:r>
              <a:rPr lang="uk-UA" dirty="0" smtClean="0"/>
              <a:t>- кількість спальних місць, фактично використаних у певному періоді; </a:t>
            </a:r>
            <a:endParaRPr lang="ru-RU" dirty="0" smtClean="0"/>
          </a:p>
          <a:p>
            <a:r>
              <a:rPr lang="uk-UA" i="1" dirty="0" err="1" smtClean="0"/>
              <a:t>Ч</a:t>
            </a:r>
            <a:r>
              <a:rPr lang="uk-UA" i="1" baseline="30000" dirty="0" err="1" smtClean="0"/>
              <a:t>см</a:t>
            </a:r>
            <a:r>
              <a:rPr lang="uk-UA" i="1" baseline="-25000" dirty="0" err="1" smtClean="0"/>
              <a:t>пот</a:t>
            </a:r>
            <a:r>
              <a:rPr lang="uk-UA" dirty="0" smtClean="0"/>
              <a:t>  -</a:t>
            </a:r>
            <a:r>
              <a:rPr lang="uk-UA" i="1" dirty="0" smtClean="0"/>
              <a:t> </a:t>
            </a:r>
            <a:r>
              <a:rPr lang="uk-UA" dirty="0" smtClean="0"/>
              <a:t>кількість потенційних спальних місць у готелі.</a:t>
            </a:r>
            <a:endParaRPr lang="ru-RU" dirty="0" smtClean="0"/>
          </a:p>
          <a:p>
            <a:pPr>
              <a:buNone/>
            </a:pPr>
            <a:r>
              <a:rPr lang="uk-UA" dirty="0" smtClean="0"/>
              <a:t>Наведені коефіцієнти характеризують ефективність використання ємності не тільки окремих суб'єктів готельного господарства, а й наявного готельного фонду країни або регіону.</a:t>
            </a:r>
            <a:endParaRPr lang="ru-RU" dirty="0" smtClean="0"/>
          </a:p>
          <a:p>
            <a:r>
              <a:rPr lang="uk-UA" dirty="0" smtClean="0"/>
              <a:t>В Україні коефіцієнт зайнятості готельних місць не досяг </a:t>
            </a:r>
            <a:r>
              <a:rPr lang="ru-RU" dirty="0" smtClean="0"/>
              <a:t>30%, </a:t>
            </a:r>
            <a:r>
              <a:rPr lang="uk-UA" dirty="0" smtClean="0"/>
              <a:t>а в Греції, Іспанії в два рази вищий (досяг </a:t>
            </a:r>
            <a:r>
              <a:rPr lang="ru-RU" dirty="0" smtClean="0"/>
              <a:t>60%).</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a:t>
            </a:r>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14348" y="2071678"/>
            <a:ext cx="7972452" cy="4071966"/>
          </a:xfrm>
        </p:spPr>
        <p:txBody>
          <a:bodyPr>
            <a:normAutofit fontScale="70000" lnSpcReduction="20000"/>
          </a:bodyPr>
          <a:lstStyle/>
          <a:p>
            <a:pPr algn="just"/>
            <a:r>
              <a:rPr lang="uk-UA" dirty="0" smtClean="0"/>
              <a:t>З погляду бізнесу ці підприємства створюють і продають свій товар у вигляді послуги або комплексу послуг з розміщення туристів на ночівлю. </a:t>
            </a:r>
          </a:p>
          <a:p>
            <a:pPr algn="just"/>
            <a:r>
              <a:rPr lang="uk-UA" dirty="0" smtClean="0"/>
              <a:t>Крім обов'язкових послуг розміщення, підприємство готельного типу може </a:t>
            </a:r>
            <a:r>
              <a:rPr lang="uk-UA" b="1" u="sng" dirty="0" smtClean="0"/>
              <a:t>надавати цілий комплекс інших послуг, </a:t>
            </a:r>
            <a:r>
              <a:rPr lang="uk-UA" dirty="0" smtClean="0"/>
              <a:t>для чого має окремі підрозділи, наприклад, блоки харчування, продуктові і сувенірні магазини (кіоски), торговельні автомати, дискотеку, казино, нічний клуб, салон краси, зал ігрових автоматів, більярдну, кегельбан, відеоігри, медпункт, пункти обміну валют, замовлення квитків, прокату автомобілів, автостоянку, гараж, залу нарад, концертну залу, засоби зв'язку, сауну, лазню, басейн і багато іншого.</a:t>
            </a:r>
            <a:endParaRPr lang="ru-RU" dirty="0" smtClean="0"/>
          </a:p>
          <a:p>
            <a:endParaRPr lang="ru-RU" dirty="0"/>
          </a:p>
        </p:txBody>
      </p:sp>
      <p:sp>
        <p:nvSpPr>
          <p:cNvPr id="4" name="Текст 3"/>
          <p:cNvSpPr>
            <a:spLocks noGrp="1"/>
          </p:cNvSpPr>
          <p:nvPr>
            <p:ph type="body" sz="half" idx="2"/>
          </p:nvPr>
        </p:nvSpPr>
        <p:spPr>
          <a:xfrm>
            <a:off x="285720" y="357166"/>
            <a:ext cx="5214974" cy="1714512"/>
          </a:xfrm>
        </p:spPr>
        <p:txBody>
          <a:bodyPr>
            <a:normAutofit fontScale="92500"/>
          </a:bodyPr>
          <a:lstStyle/>
          <a:p>
            <a:pPr algn="just"/>
            <a:r>
              <a:rPr lang="uk-UA" sz="2000" b="1" dirty="0" smtClean="0"/>
              <a:t>Важливою складовою обслуговування туристів є розміщення на ночівлю та проживання поза місцем їх постійного перебування (оселі). Послуги з розміщення туристів надає мережа підприємств готельного і </a:t>
            </a:r>
            <a:r>
              <a:rPr lang="uk-UA" sz="2000" b="1" dirty="0" err="1" smtClean="0"/>
              <a:t>неготельного</a:t>
            </a:r>
            <a:r>
              <a:rPr lang="uk-UA" sz="2000" b="1" dirty="0" smtClean="0"/>
              <a:t> типу.</a:t>
            </a:r>
            <a:endParaRPr lang="ru-RU" sz="2000" b="1" dirty="0" smtClean="0"/>
          </a:p>
          <a:p>
            <a:endParaRPr lang="ru-RU" dirty="0"/>
          </a:p>
        </p:txBody>
      </p:sp>
      <p:sp>
        <p:nvSpPr>
          <p:cNvPr id="39938" name="AutoShape 2"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0" name="AutoShape 4"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2" name="AutoShape 6"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4" name="AutoShape 8"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9946" name="AutoShape 10" descr="Картинки по запросу &quot;готельно комплекс&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9948" name="Picture 12" descr="Картинки по запросу &quot;готельно комплекс&quot;"/>
          <p:cNvPicPr>
            <a:picLocks noChangeAspect="1" noChangeArrowheads="1"/>
          </p:cNvPicPr>
          <p:nvPr/>
        </p:nvPicPr>
        <p:blipFill>
          <a:blip r:embed="rId2"/>
          <a:srcRect/>
          <a:stretch>
            <a:fillRect/>
          </a:stretch>
        </p:blipFill>
        <p:spPr bwMode="auto">
          <a:xfrm>
            <a:off x="5524500" y="0"/>
            <a:ext cx="3619500" cy="19431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714876" y="214290"/>
            <a:ext cx="4429124" cy="5911873"/>
          </a:xfrm>
        </p:spPr>
        <p:txBody>
          <a:bodyPr>
            <a:normAutofit fontScale="85000" lnSpcReduction="10000"/>
          </a:bodyPr>
          <a:lstStyle/>
          <a:p>
            <a:pPr algn="just"/>
            <a:r>
              <a:rPr lang="uk-UA" dirty="0" smtClean="0"/>
              <a:t>Світова тенденція розвитку готельної індустрії спрямована на розширення сфери послуг додаткового призначення. </a:t>
            </a:r>
          </a:p>
          <a:p>
            <a:pPr algn="just"/>
            <a:r>
              <a:rPr lang="uk-UA" dirty="0" smtClean="0"/>
              <a:t>Сучасний </a:t>
            </a:r>
            <a:r>
              <a:rPr lang="uk-UA" dirty="0" err="1" smtClean="0"/>
              <a:t>багатосервісний</a:t>
            </a:r>
            <a:r>
              <a:rPr lang="uk-UA" dirty="0" smtClean="0"/>
              <a:t> готельний комплекс володіє могутньою матеріально-технічною базою, яка створює широкий комплекс послуг для задоволення потреб мандрівників.</a:t>
            </a:r>
            <a:endParaRPr lang="ru-RU" dirty="0"/>
          </a:p>
        </p:txBody>
      </p:sp>
      <p:sp>
        <p:nvSpPr>
          <p:cNvPr id="4" name="Текст 3"/>
          <p:cNvSpPr>
            <a:spLocks noGrp="1"/>
          </p:cNvSpPr>
          <p:nvPr>
            <p:ph type="body" sz="half" idx="2"/>
          </p:nvPr>
        </p:nvSpPr>
        <p:spPr/>
        <p:txBody>
          <a:bodyPr/>
          <a:lstStyle/>
          <a:p>
            <a:endParaRPr lang="ru-RU" dirty="0"/>
          </a:p>
        </p:txBody>
      </p:sp>
      <p:pic>
        <p:nvPicPr>
          <p:cNvPr id="38914" name="Picture 2" descr="Картинки по запросу &quot;готель p ,fctqyjv b rfpbyj&quot;"/>
          <p:cNvPicPr>
            <a:picLocks noChangeAspect="1" noChangeArrowheads="1"/>
          </p:cNvPicPr>
          <p:nvPr/>
        </p:nvPicPr>
        <p:blipFill>
          <a:blip r:embed="rId2"/>
          <a:srcRect/>
          <a:stretch>
            <a:fillRect/>
          </a:stretch>
        </p:blipFill>
        <p:spPr bwMode="auto">
          <a:xfrm>
            <a:off x="-1" y="0"/>
            <a:ext cx="4762501" cy="35718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dirty="0"/>
          </a:p>
        </p:txBody>
      </p:sp>
      <p:pic>
        <p:nvPicPr>
          <p:cNvPr id="41986" name="Picture 2"/>
          <p:cNvPicPr>
            <a:picLocks noChangeAspect="1" noChangeArrowheads="1"/>
          </p:cNvPicPr>
          <p:nvPr/>
        </p:nvPicPr>
        <p:blipFill>
          <a:blip r:embed="rId2"/>
          <a:srcRect/>
          <a:stretch>
            <a:fillRect/>
          </a:stretch>
        </p:blipFill>
        <p:spPr bwMode="auto">
          <a:xfrm>
            <a:off x="428596" y="571480"/>
            <a:ext cx="8594875" cy="2071702"/>
          </a:xfrm>
          <a:prstGeom prst="rect">
            <a:avLst/>
          </a:prstGeom>
          <a:noFill/>
          <a:ln w="9525">
            <a:noFill/>
            <a:miter lim="800000"/>
            <a:headEnd/>
            <a:tailEnd/>
          </a:ln>
          <a:effectLst/>
        </p:spPr>
      </p:pic>
      <p:pic>
        <p:nvPicPr>
          <p:cNvPr id="6" name="Picture 4" descr="Картинки по запросу &quot;готельно комплекс&quot;"/>
          <p:cNvPicPr>
            <a:picLocks noChangeAspect="1" noChangeArrowheads="1"/>
          </p:cNvPicPr>
          <p:nvPr/>
        </p:nvPicPr>
        <p:blipFill>
          <a:blip r:embed="rId3"/>
          <a:srcRect/>
          <a:stretch>
            <a:fillRect/>
          </a:stretch>
        </p:blipFill>
        <p:spPr bwMode="auto">
          <a:xfrm>
            <a:off x="3643306" y="2714620"/>
            <a:ext cx="4929190" cy="32916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1512876"/>
          </a:xfrm>
        </p:spPr>
        <p:txBody>
          <a:bodyPr>
            <a:normAutofit/>
          </a:bodyPr>
          <a:lstStyle/>
          <a:p>
            <a:pPr algn="ctr"/>
            <a:r>
              <a:rPr lang="uk-UA" dirty="0" smtClean="0"/>
              <a:t>Усі засоби розміщення туристів відповідно до класифікації, розробленої Всесвітньою туристичною організацією (ВТО), поділяються на форми, види та типи.</a:t>
            </a:r>
            <a:r>
              <a:rPr lang="ru-RU" dirty="0" smtClean="0"/>
              <a:t/>
            </a:r>
            <a:br>
              <a:rPr lang="ru-RU" dirty="0" smtClean="0"/>
            </a:br>
            <a:endParaRPr lang="ru-RU" dirty="0"/>
          </a:p>
        </p:txBody>
      </p:sp>
      <p:sp>
        <p:nvSpPr>
          <p:cNvPr id="3" name="Содержимое 2"/>
          <p:cNvSpPr>
            <a:spLocks noGrp="1"/>
          </p:cNvSpPr>
          <p:nvPr>
            <p:ph idx="1"/>
          </p:nvPr>
        </p:nvSpPr>
        <p:spPr>
          <a:xfrm>
            <a:off x="0" y="1714488"/>
            <a:ext cx="8686800" cy="4697427"/>
          </a:xfrm>
        </p:spPr>
        <p:txBody>
          <a:bodyPr>
            <a:normAutofit fontScale="77500" lnSpcReduction="20000"/>
          </a:bodyPr>
          <a:lstStyle/>
          <a:p>
            <a:pPr algn="just"/>
            <a:r>
              <a:rPr lang="uk-UA" dirty="0" smtClean="0"/>
              <a:t>Форми засобів розміщення туристів визначаються основними видами послуг, які вони надають. Якщо надаються послуги тільки з розміщення, то такий суб'єкт підприємництва відноситься до суб'єктів </a:t>
            </a:r>
            <a:r>
              <a:rPr lang="uk-UA" dirty="0" err="1" smtClean="0"/>
              <a:t>неготельного</a:t>
            </a:r>
            <a:r>
              <a:rPr lang="uk-UA" dirty="0" smtClean="0"/>
              <a:t> типу (гуртожиток, дача, яхта), а якщо, крім розміщення, надаються інші послуги, то такі суб'єкти відносяться до підприємств готельного типу.</a:t>
            </a:r>
          </a:p>
          <a:p>
            <a:r>
              <a:rPr lang="uk-UA" dirty="0" smtClean="0"/>
              <a:t>Види засобів розміщення подорожуючих визначаються формою власності. За цією ознакою виділяються такі види:</a:t>
            </a:r>
            <a:endParaRPr lang="ru-RU" dirty="0" smtClean="0"/>
          </a:p>
          <a:p>
            <a:pPr>
              <a:buNone/>
            </a:pPr>
            <a:r>
              <a:rPr lang="ru-RU" dirty="0" smtClean="0"/>
              <a:t>- </a:t>
            </a:r>
            <a:r>
              <a:rPr lang="uk-UA" dirty="0" smtClean="0"/>
              <a:t>колективні;</a:t>
            </a:r>
            <a:endParaRPr lang="ru-RU" dirty="0" smtClean="0"/>
          </a:p>
          <a:p>
            <a:pPr>
              <a:buNone/>
            </a:pPr>
            <a:r>
              <a:rPr lang="ru-RU" dirty="0" smtClean="0"/>
              <a:t>- </a:t>
            </a:r>
            <a:r>
              <a:rPr lang="uk-UA" dirty="0" smtClean="0"/>
              <a:t>індивідуальні;</a:t>
            </a:r>
            <a:endParaRPr lang="ru-RU" dirty="0" smtClean="0"/>
          </a:p>
          <a:p>
            <a:pPr>
              <a:buNone/>
            </a:pPr>
            <a:r>
              <a:rPr lang="ru-RU" dirty="0" smtClean="0"/>
              <a:t>- </a:t>
            </a:r>
            <a:r>
              <a:rPr lang="uk-UA" dirty="0" smtClean="0"/>
              <a:t>приватні;</a:t>
            </a:r>
            <a:endParaRPr lang="ru-RU" dirty="0" smtClean="0"/>
          </a:p>
          <a:p>
            <a:pPr>
              <a:buNone/>
            </a:pPr>
            <a:r>
              <a:rPr lang="ru-RU" dirty="0" smtClean="0"/>
              <a:t>- </a:t>
            </a:r>
            <a:r>
              <a:rPr lang="uk-UA" dirty="0" smtClean="0"/>
              <a:t>державні.</a:t>
            </a:r>
            <a:endParaRPr lang="ru-RU" dirty="0" smtClean="0"/>
          </a:p>
          <a:p>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1084248"/>
          </a:xfrm>
        </p:spPr>
        <p:txBody>
          <a:bodyPr>
            <a:normAutofit/>
          </a:bodyPr>
          <a:lstStyle/>
          <a:p>
            <a:r>
              <a:rPr lang="uk-UA" dirty="0" smtClean="0"/>
              <a:t>Типи об'єктів розміщення туристів визначаються їхнім функціональним призначенням </a:t>
            </a:r>
            <a:r>
              <a:rPr lang="ru-RU" dirty="0" smtClean="0"/>
              <a:t>(табл. 1).</a:t>
            </a:r>
            <a:br>
              <a:rPr lang="ru-RU" dirty="0" smtClean="0"/>
            </a:br>
            <a:endParaRPr lang="ru-RU" dirty="0"/>
          </a:p>
        </p:txBody>
      </p:sp>
      <p:sp>
        <p:nvSpPr>
          <p:cNvPr id="4" name="Текст 3"/>
          <p:cNvSpPr>
            <a:spLocks noGrp="1"/>
          </p:cNvSpPr>
          <p:nvPr>
            <p:ph type="body" sz="half" idx="2"/>
          </p:nvPr>
        </p:nvSpPr>
        <p:spPr/>
        <p:txBody>
          <a:bodyPr/>
          <a:lstStyle/>
          <a:p>
            <a:endParaRPr lang="ru-RU"/>
          </a:p>
        </p:txBody>
      </p:sp>
      <p:pic>
        <p:nvPicPr>
          <p:cNvPr id="33794" name="Picture 2"/>
          <p:cNvPicPr>
            <a:picLocks noGrp="1" noChangeAspect="1" noChangeArrowheads="1"/>
          </p:cNvPicPr>
          <p:nvPr>
            <p:ph idx="1"/>
          </p:nvPr>
        </p:nvPicPr>
        <p:blipFill>
          <a:blip r:embed="rId2"/>
          <a:srcRect/>
          <a:stretch>
            <a:fillRect/>
          </a:stretch>
        </p:blipFill>
        <p:spPr bwMode="auto">
          <a:xfrm>
            <a:off x="1500166" y="1013205"/>
            <a:ext cx="5429288" cy="584479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401080" cy="5911873"/>
          </a:xfrm>
        </p:spPr>
        <p:txBody>
          <a:bodyPr>
            <a:normAutofit fontScale="70000" lnSpcReduction="20000"/>
          </a:bodyPr>
          <a:lstStyle/>
          <a:p>
            <a:pPr algn="just"/>
            <a:r>
              <a:rPr lang="uk-UA" dirty="0" smtClean="0"/>
              <a:t>Серед підприємств розміщення туристів в Україні державна форма власності постійно скорочується, а приватна зростає. Серед типів суб'єктів розміщення туристів основне місце займають підприємства готельного типу.</a:t>
            </a:r>
          </a:p>
          <a:p>
            <a:pPr algn="just"/>
            <a:endParaRPr lang="ru-RU" dirty="0" smtClean="0"/>
          </a:p>
          <a:p>
            <a:pPr algn="just"/>
            <a:r>
              <a:rPr lang="uk-UA" dirty="0" smtClean="0"/>
              <a:t>Показник забезпеченості готелями визначається кількістю готельних місць на </a:t>
            </a:r>
            <a:r>
              <a:rPr lang="ru-RU" dirty="0" smtClean="0"/>
              <a:t>1000 </a:t>
            </a:r>
            <a:r>
              <a:rPr lang="uk-UA" dirty="0" smtClean="0"/>
              <a:t>мешканців країни (регіону). Нормативним показником вважається </a:t>
            </a:r>
            <a:r>
              <a:rPr lang="ru-RU" dirty="0" smtClean="0"/>
              <a:t>10 </a:t>
            </a:r>
            <a:r>
              <a:rPr lang="uk-UA" dirty="0" smtClean="0"/>
              <a:t>готельних місць на </a:t>
            </a:r>
            <a:r>
              <a:rPr lang="ru-RU" dirty="0" smtClean="0"/>
              <a:t>1000 </a:t>
            </a:r>
            <a:r>
              <a:rPr lang="uk-UA" dirty="0" smtClean="0"/>
              <a:t>жителів. В Україні цей показник набагато менший.</a:t>
            </a:r>
          </a:p>
          <a:p>
            <a:pPr algn="just"/>
            <a:endParaRPr lang="ru-RU" dirty="0" smtClean="0"/>
          </a:p>
          <a:p>
            <a:pPr algn="just"/>
            <a:r>
              <a:rPr lang="uk-UA" dirty="0" smtClean="0"/>
              <a:t>Розглядаючи діяльність підприємств розміщення туристів як суб'єктів ринкових відносин, слід зазначити, що їхня послуга являє собою продукт, що купується туристом за допомогою обмінних угод. І хоча послуга при цьому набуває товарної форми, то предметної форми, що відчужується при реалізації, вона не має. Купівля послуги означає доступ до готельного продукту і йо</a:t>
            </a:r>
            <a:r>
              <a:rPr lang="ru-RU" dirty="0" smtClean="0"/>
              <a:t>го </a:t>
            </a:r>
            <a:r>
              <a:rPr lang="uk-UA" dirty="0" smtClean="0"/>
              <a:t>використання у визначений час і у визначеному місці, тобто в самому готелі.</a:t>
            </a:r>
            <a:endParaRPr lang="ru-RU" dirty="0" smtClean="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864</Words>
  <PresentationFormat>Экран (4:3)</PresentationFormat>
  <Paragraphs>97</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Розділ 1. Теоретичні засади соціального підприємництва в ГКТ сфері </vt:lpstr>
      <vt:lpstr>Питання лекції</vt:lpstr>
      <vt:lpstr>  </vt:lpstr>
      <vt:lpstr>Слайд 4</vt:lpstr>
      <vt:lpstr>Слайд 5</vt:lpstr>
      <vt:lpstr>Слайд 6</vt:lpstr>
      <vt:lpstr>Усі засоби розміщення туристів відповідно до класифікації, розробленої Всесвітньою туристичною організацією (ВТО), поділяються на форми, види та типи. </vt:lpstr>
      <vt:lpstr>Типи об'єктів розміщення туристів визначаються їхнім функціональним призначенням (табл. 1). </vt:lpstr>
      <vt:lpstr>Слайд 9</vt:lpstr>
      <vt:lpstr>У готельної послуги є ряд відмінностей від товарів, які мають матеріальну форму і переміщуються в місця споживання. </vt:lpstr>
      <vt:lpstr>Слайд 11</vt:lpstr>
      <vt:lpstr>Слайд 12</vt:lpstr>
      <vt:lpstr>Слайд 13</vt:lpstr>
      <vt:lpstr>Слайд 14</vt:lpstr>
      <vt:lpstr>Слайд 15</vt:lpstr>
      <vt:lpstr>Слайд 16</vt:lpstr>
      <vt:lpstr>Слайд 17</vt:lpstr>
      <vt:lpstr>Зона проживання та культурно-побутового обслуговування</vt:lpstr>
      <vt:lpstr>Зона громадського харчування </vt:lpstr>
      <vt:lpstr>Зона технічного обслуговування</vt:lpstr>
      <vt:lpstr>Слайд 21</vt:lpstr>
      <vt:lpstr>Слайд 22</vt:lpstr>
      <vt:lpstr>Слайд 23</vt:lpstr>
      <vt:lpstr>Експлуатаційна програма є вихідним розділом плану господарської діяльності підприємства, яке надає послуги з розміщення туристів. Цей розділ за суттю аналогічний виробничій програмі будь-якого підприємства, але відрізняється методологією розробки.  План експлуатаційно-фінансової діяльності підприємства готельного типу включає такі розділи: </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Розділ 1. Теоретичні засади соціального підприємництва в ГКТ сфері </dc:title>
  <dc:creator>admin</dc:creator>
  <cp:lastModifiedBy>admin</cp:lastModifiedBy>
  <cp:revision>51</cp:revision>
  <dcterms:created xsi:type="dcterms:W3CDTF">2020-01-30T06:44:01Z</dcterms:created>
  <dcterms:modified xsi:type="dcterms:W3CDTF">2020-02-24T12:24:50Z</dcterms:modified>
</cp:coreProperties>
</file>