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6" r:id="rId3"/>
    <p:sldId id="257" r:id="rId4"/>
    <p:sldId id="258" r:id="rId5"/>
    <p:sldId id="263" r:id="rId6"/>
    <p:sldId id="259" r:id="rId7"/>
    <p:sldId id="260" r:id="rId8"/>
    <p:sldId id="262" r:id="rId9"/>
    <p:sldId id="261" r:id="rId10"/>
    <p:sldId id="264" r:id="rId11"/>
    <p:sldId id="265" r:id="rId12"/>
    <p:sldId id="268" r:id="rId13"/>
    <p:sldId id="269" r:id="rId14"/>
    <p:sldId id="270" r:id="rId15"/>
    <p:sldId id="267" r:id="rId16"/>
    <p:sldId id="275" r:id="rId17"/>
    <p:sldId id="274" r:id="rId18"/>
    <p:sldId id="271" r:id="rId19"/>
    <p:sldId id="273" r:id="rId20"/>
    <p:sldId id="277" r:id="rId21"/>
    <p:sldId id="278" r:id="rId22"/>
    <p:sldId id="279" r:id="rId23"/>
    <p:sldId id="272" r:id="rId24"/>
    <p:sldId id="276" r:id="rId25"/>
    <p:sldId id="280" r:id="rId26"/>
    <p:sldId id="282" r:id="rId27"/>
    <p:sldId id="281" r:id="rId28"/>
    <p:sldId id="283" r:id="rId29"/>
    <p:sldId id="288" r:id="rId30"/>
    <p:sldId id="287" r:id="rId31"/>
    <p:sldId id="284" r:id="rId32"/>
    <p:sldId id="286" r:id="rId33"/>
    <p:sldId id="28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4C84D-AD7C-4A6F-AB98-A62AF9E90C0C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3E52D-34A3-47E0-A1B9-9139CE132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7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3E52D-34A3-47E0-A1B9-9139CE1326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36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3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3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30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03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5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2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8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2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3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5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19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7B82E-4CFB-4CF8-ACBC-F17BA2BE104F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62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.com.ua/77626/istoriya/porivnyalno_istorichniy_metod#srcannot_2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604" y="0"/>
            <a:ext cx="12020727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066 364 42 86</a:t>
            </a:r>
            <a:r>
              <a:rPr lang="en-US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067612 94 20</a:t>
            </a:r>
            <a:r>
              <a:rPr lang="uk-UA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en-US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thcokur2004@ukr.net</a:t>
            </a:r>
            <a:endParaRPr lang="uk-UA" sz="44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uk-UA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Лекція 2</a:t>
            </a:r>
            <a:endParaRPr lang="uk-UA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6036" y="1621161"/>
            <a:ext cx="121920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світу у порівняльній ретроспективі        	(ІСТОРИКО-ПОРІВНЯЛЬНИЙ ВИМІР)</a:t>
            </a:r>
            <a:endParaRPr lang="uk-UA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" y="2967335"/>
            <a:ext cx="12385217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>
              <a:buAutoNum type="arabicPeriod"/>
            </a:pP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Особливості використання порівняльної методології </a:t>
            </a:r>
          </a:p>
          <a:p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 сучасній політичній науці</a:t>
            </a:r>
            <a:r>
              <a:rPr lang="uk-UA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;</a:t>
            </a:r>
          </a:p>
          <a:p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2. Сфера </a:t>
            </a:r>
            <a:r>
              <a:rPr lang="uk-UA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застосовування результатів використання порівняльної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методології;</a:t>
            </a:r>
          </a:p>
          <a:p>
            <a:r>
              <a:rPr lang="uk-UA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3. Практична значимість та перспективи </a:t>
            </a:r>
            <a:r>
              <a:rPr lang="uk-UA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дослідження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 </a:t>
            </a:r>
            <a:r>
              <a:rPr lang="uk-UA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</a:t>
            </a:r>
          </a:p>
          <a:p>
            <a:endParaRPr lang="uk-UA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7862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08" y="1731572"/>
            <a:ext cx="119942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задання № 2</a:t>
            </a:r>
          </a:p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історико-порівняльного методу у практиці політичного та державного управління, врядування.</a:t>
            </a:r>
          </a:p>
          <a:p>
            <a:endPara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1.Які особливості історичного шляху може використати держава в процесі політичного розвитку?</a:t>
            </a:r>
          </a:p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Історичні </a:t>
            </a:r>
            <a:r>
              <a:rPr lang="uk-UA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уроки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державотворення України: головні висновки та  перспективи.  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3.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Практична значимість та перспективи дослідження країн світу у порівняльній 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ретроспективі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710797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світу у порівняльній ретроспективі        	(територіально-географічний вимір)</a:t>
            </a:r>
            <a:endParaRPr lang="uk-UA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313" y="1321554"/>
            <a:ext cx="121356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>
                <a:solidFill>
                  <a:srgbClr val="000000"/>
                </a:solidFill>
                <a:latin typeface="Helvetica" panose="020B0604020202020204" pitchFamily="34" charset="0"/>
              </a:rPr>
              <a:t>Порівняльно-географічний метод – традиційний, один з найвідоміших в географії. Між собою порівнюють географічні об’єкти, процеси, явища, розташовані на різних територіях або спостерігаються в різний час. В результаті встановлюються просторові або тимчасові відмінності.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72900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196802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Зробіть порівняльно-політичний аналіз двох країн:</a:t>
            </a:r>
          </a:p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 1. Дві однакові за розмірами  держави, але з різним рівнем соціально-економічного розвитку;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 дві малі 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держави; Естонія-Молдова (Олександр </a:t>
            </a:r>
            <a:r>
              <a:rPr lang="uk-UA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Порохняч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1.2. дві 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великі держави; Китай- </a:t>
            </a:r>
            <a:r>
              <a:rPr lang="uk-UA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r>
              <a:rPr lang="uk-UA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(Артур </a:t>
            </a:r>
            <a:r>
              <a:rPr lang="uk-UA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Бендас</a:t>
            </a:r>
            <a:r>
              <a:rPr lang="uk-U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1.3. дві середні 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держави; Гвінея-Великобританія (Лев </a:t>
            </a:r>
            <a:r>
              <a:rPr lang="uk-UA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Кібе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Дві різні за розмірами держави,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 з різним рівнем соціально-економічного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розвитку;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 велика та мала 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держава;</a:t>
            </a: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 Конго - Ліхтенштейн (Дмитро </a:t>
            </a:r>
            <a:r>
              <a:rPr lang="uk-UA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Мазаков</a:t>
            </a: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 мала та 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велика держава; </a:t>
            </a:r>
            <a:r>
              <a:rPr lang="uk-U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Швейцарія- ДР Конго (Анна </a:t>
            </a:r>
            <a:r>
              <a:rPr lang="uk-UA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Бартощук</a:t>
            </a:r>
            <a:r>
              <a:rPr lang="uk-U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 3. Дві різні за розмірами держави, але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однаковим рівнем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соціально-економічного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3.1. «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заможні» Канада-Норвегія (Єгор Власюк)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3.2. «не успішні»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86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Країни світу у порівняльній ретроспективі        	(РЕСУРСНО-ЕКОНОМІЧНИЙ ВИМІР)</a:t>
            </a:r>
            <a:endParaRPr lang="uk-UA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1200329"/>
            <a:ext cx="4054642" cy="1831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Суспільно-економічні формації:</a:t>
            </a:r>
          </a:p>
          <a:p>
            <a:pPr algn="ctr"/>
            <a:r>
              <a:rPr lang="uk-UA" dirty="0" smtClean="0"/>
              <a:t>Первісний лад;</a:t>
            </a:r>
          </a:p>
          <a:p>
            <a:pPr algn="ctr"/>
            <a:r>
              <a:rPr lang="uk-UA" dirty="0" smtClean="0"/>
              <a:t>Рабовласницький лад;</a:t>
            </a:r>
          </a:p>
          <a:p>
            <a:pPr algn="ctr"/>
            <a:r>
              <a:rPr lang="uk-UA" dirty="0" smtClean="0"/>
              <a:t>Феодальна СЕФ;</a:t>
            </a:r>
          </a:p>
          <a:p>
            <a:pPr algn="ctr"/>
            <a:r>
              <a:rPr lang="uk-UA" dirty="0" smtClean="0"/>
              <a:t>Капіталістична СЕФ;</a:t>
            </a:r>
          </a:p>
          <a:p>
            <a:pPr algn="ctr"/>
            <a:r>
              <a:rPr lang="uk-UA" dirty="0" smtClean="0"/>
              <a:t>Ліберальна СЕФ/соціалістична СЕФ</a:t>
            </a:r>
            <a:endParaRPr lang="en-US" dirty="0"/>
          </a:p>
        </p:txBody>
      </p:sp>
      <p:sp>
        <p:nvSpPr>
          <p:cNvPr id="5" name="Овал 4"/>
          <p:cNvSpPr/>
          <p:nvPr/>
        </p:nvSpPr>
        <p:spPr>
          <a:xfrm>
            <a:off x="-60158" y="3031958"/>
            <a:ext cx="41148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«Шведський соціалізм»</a:t>
            </a:r>
            <a:endParaRPr lang="en-US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-60158" y="5354053"/>
            <a:ext cx="12043611" cy="1503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робота №4</a:t>
            </a:r>
          </a:p>
          <a:p>
            <a:pPr algn="ctr"/>
            <a:r>
              <a:rPr lang="uk-UA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Вкажіть 3-5 найважливіших (на Ваш погляд) економічних показників розвитку, які якнайкраще вказує на добробут та конкурентні позиції та можливості держави в порівняльній ретроспективі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137358" y="1149374"/>
            <a:ext cx="4054642" cy="1831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Технологічне лідерство:</a:t>
            </a:r>
          </a:p>
          <a:p>
            <a:pPr algn="ctr"/>
            <a:endParaRPr lang="uk-UA" dirty="0" smtClean="0"/>
          </a:p>
          <a:p>
            <a:pPr algn="ctr"/>
            <a:r>
              <a:rPr lang="uk-UA" dirty="0" smtClean="0"/>
              <a:t>«Генератори (творці)» технологій</a:t>
            </a:r>
          </a:p>
          <a:p>
            <a:pPr algn="ctr"/>
            <a:r>
              <a:rPr lang="uk-UA" dirty="0" smtClean="0"/>
              <a:t>«Розподілювачі» технологій</a:t>
            </a:r>
          </a:p>
          <a:p>
            <a:pPr algn="ctr"/>
            <a:r>
              <a:rPr lang="uk-UA" dirty="0" smtClean="0"/>
              <a:t>«Споживачі» технологій</a:t>
            </a:r>
            <a:endParaRPr lang="en-US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8679" y="1200329"/>
            <a:ext cx="4054642" cy="1831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«Ринок праці-робочі руки»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Економічне зростання (потреба в насичення ринку)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Наявність стрімкого технологічного розвитку («технології «</a:t>
            </a:r>
            <a:r>
              <a:rPr lang="uk-UA" dirty="0" err="1" smtClean="0">
                <a:solidFill>
                  <a:schemeClr val="bg1"/>
                </a:solidFill>
              </a:rPr>
              <a:t>секонд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хенд</a:t>
            </a:r>
            <a:r>
              <a:rPr lang="uk-UA" dirty="0" smtClean="0">
                <a:solidFill>
                  <a:schemeClr val="bg1"/>
                </a:solidFill>
              </a:rPr>
              <a:t>»)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137358" y="2990206"/>
            <a:ext cx="41148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«Японське економічне диво»</a:t>
            </a:r>
            <a:endParaRPr lang="en-US" dirty="0"/>
          </a:p>
        </p:txBody>
      </p:sp>
      <p:sp>
        <p:nvSpPr>
          <p:cNvPr id="9" name="Овал 8"/>
          <p:cNvSpPr/>
          <p:nvPr/>
        </p:nvSpPr>
        <p:spPr>
          <a:xfrm>
            <a:off x="4054642" y="3041161"/>
            <a:ext cx="41148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«Китайський шлях»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29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(ВИМІР: ПОЛІТИКО-УПРАВЛІНСЬКІ СИСТЕМИ)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56228"/>
            <a:ext cx="1219200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Практична робота №5</a:t>
            </a:r>
          </a:p>
          <a:p>
            <a:pPr marL="342900" indent="-342900">
              <a:buAutoNum type="arabicPeriod"/>
            </a:pPr>
            <a:r>
              <a:rPr lang="uk-UA" sz="4800" dirty="0" smtClean="0">
                <a:solidFill>
                  <a:srgbClr val="FF5050"/>
                </a:solidFill>
              </a:rPr>
              <a:t>Що таке політико-управлінська система;</a:t>
            </a:r>
          </a:p>
          <a:p>
            <a:pPr marL="342900" indent="-342900">
              <a:buAutoNum type="arabicPeriod"/>
            </a:pPr>
            <a:r>
              <a:rPr lang="uk-UA" sz="4800" dirty="0" smtClean="0">
                <a:solidFill>
                  <a:srgbClr val="FF5050"/>
                </a:solidFill>
              </a:rPr>
              <a:t>Ключові складові політико-управлінських систем;</a:t>
            </a:r>
          </a:p>
          <a:p>
            <a:r>
              <a:rPr lang="uk-UA" sz="4800" dirty="0" smtClean="0">
                <a:solidFill>
                  <a:srgbClr val="FF5050"/>
                </a:solidFill>
              </a:rPr>
              <a:t>3 . Актуальні політико-управлінські системи у сучасному світі;</a:t>
            </a:r>
          </a:p>
          <a:p>
            <a:r>
              <a:rPr lang="uk-UA" sz="4800" dirty="0" smtClean="0">
                <a:solidFill>
                  <a:srgbClr val="FF5050"/>
                </a:solidFill>
              </a:rPr>
              <a:t>4.Критерії оптимальності ПУС;</a:t>
            </a:r>
          </a:p>
          <a:p>
            <a:r>
              <a:rPr lang="uk-UA" sz="4800" dirty="0" smtClean="0">
                <a:solidFill>
                  <a:srgbClr val="FF5050"/>
                </a:solidFill>
              </a:rPr>
              <a:t>5.Ідеальна ПУС;</a:t>
            </a:r>
            <a:endParaRPr lang="en-US" sz="4800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90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746" y="3326031"/>
            <a:ext cx="5810398" cy="341369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88671" cy="395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34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0" y="86497"/>
            <a:ext cx="5756139" cy="42972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893" y="3137313"/>
            <a:ext cx="7053636" cy="363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84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26590" cy="36355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579" y="2167970"/>
            <a:ext cx="5875421" cy="469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80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1" y="160277"/>
            <a:ext cx="5999712" cy="34131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664" y="1866827"/>
            <a:ext cx="4613108" cy="473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59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1985211"/>
            <a:ext cx="1219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4400" dirty="0" smtClean="0"/>
              <a:t>Сутність управлінської та політичної ефективності врядування</a:t>
            </a:r>
          </a:p>
          <a:p>
            <a:pPr marL="342900" indent="-342900">
              <a:buAutoNum type="arabicPeriod"/>
            </a:pPr>
            <a:r>
              <a:rPr lang="uk-UA" sz="4400" dirty="0"/>
              <a:t> </a:t>
            </a:r>
            <a:r>
              <a:rPr lang="uk-UA" sz="4400" dirty="0" smtClean="0"/>
              <a:t>Методи досягнення ефективності </a:t>
            </a:r>
          </a:p>
          <a:p>
            <a:pPr marL="342900" indent="-342900">
              <a:buAutoNum type="arabicPeriod"/>
            </a:pPr>
            <a:r>
              <a:rPr lang="uk-UA" sz="4400" dirty="0"/>
              <a:t> </a:t>
            </a:r>
            <a:r>
              <a:rPr lang="uk-UA" sz="4400" dirty="0" smtClean="0"/>
              <a:t>Відмінності у шляхах забезпечення ефективності в галузі політики та державного управління.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38513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194946"/>
              </p:ext>
            </p:extLst>
          </p:nvPr>
        </p:nvGraphicFramePr>
        <p:xfrm>
          <a:off x="0" y="481262"/>
          <a:ext cx="12192000" cy="14095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3384">
                  <a:extLst>
                    <a:ext uri="{9D8B030D-6E8A-4147-A177-3AD203B41FA5}">
                      <a16:colId xmlns:a16="http://schemas.microsoft.com/office/drawing/2014/main" val="211995844"/>
                    </a:ext>
                  </a:extLst>
                </a:gridCol>
                <a:gridCol w="8068616">
                  <a:extLst>
                    <a:ext uri="{9D8B030D-6E8A-4147-A177-3AD203B41FA5}">
                      <a16:colId xmlns:a16="http://schemas.microsoft.com/office/drawing/2014/main" val="24022652"/>
                    </a:ext>
                  </a:extLst>
                </a:gridCol>
              </a:tblGrid>
              <a:tr h="12994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Наукові галузі/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теорії та концепції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 dirty="0">
                          <a:effectLst/>
                        </a:rPr>
                        <a:t>(у даній таблиці використані теорії та концепції для пояснення сфери публічних справ, подані </a:t>
                      </a:r>
                      <a:r>
                        <a:rPr lang="uk-UA" sz="1000" dirty="0" err="1">
                          <a:effectLst/>
                        </a:rPr>
                        <a:t>С.Томсоном</a:t>
                      </a:r>
                      <a:r>
                        <a:rPr lang="uk-UA" sz="1000" dirty="0">
                          <a:effectLst/>
                        </a:rPr>
                        <a:t> </a:t>
                      </a:r>
                      <a:r>
                        <a:rPr lang="uk-UA" sz="2000" dirty="0">
                          <a:effectLst/>
                        </a:rPr>
                        <a:t>і </a:t>
                      </a:r>
                      <a:r>
                        <a:rPr lang="uk-UA" sz="2000" dirty="0" err="1">
                          <a:effectLst/>
                        </a:rPr>
                        <a:t>С.Джоном</a:t>
                      </a:r>
                      <a:r>
                        <a:rPr lang="uk-UA" sz="2000" dirty="0">
                          <a:effectLst/>
                        </a:rPr>
                        <a:t> 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Застосування в публічній політиці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97711"/>
                  </a:ext>
                </a:extLst>
              </a:tr>
              <a:tr h="310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Політична наука: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810145"/>
                  </a:ext>
                </a:extLst>
              </a:tr>
              <a:tr h="9909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Теорія групової політики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Теорія пояснює державну політику як результат взаємодії груп інтересів, визначає плюралізм та корпоративізм як основні моделі вироблення та реалізації державної політики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3179977954"/>
                  </a:ext>
                </a:extLst>
              </a:tr>
              <a:tr h="8422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Теорія заінтересованих груп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Теорія пояснює мотиви залучення недержавних акторів до вироблення публічної політики, пояснює їх політичні стратегії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14412484"/>
                  </a:ext>
                </a:extLst>
              </a:tr>
              <a:tr h="676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Концепція політичного лобіювання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Концепція описує механізми впливу на прийняття політико-управлінських рішень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3611755761"/>
                  </a:ext>
                </a:extLst>
              </a:tr>
              <a:tr h="7940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Концепція політичних мереж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Концепція розкриває форми політичних мереж, формування спільного інтересу в секторальній політиці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2814746584"/>
                  </a:ext>
                </a:extLst>
              </a:tr>
              <a:tr h="6709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Концепція зв’язків з урядовими структурами (</a:t>
                      </a:r>
                      <a:r>
                        <a:rPr lang="en-US" sz="2000">
                          <a:effectLst/>
                        </a:rPr>
                        <a:t>GR</a:t>
                      </a:r>
                      <a:r>
                        <a:rPr lang="uk-UA" sz="2000">
                          <a:effectLst/>
                        </a:rPr>
                        <a:t>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Концепція розкриває механізм політичної комунікації держави, бізнесу та суспільства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4129138853"/>
                  </a:ext>
                </a:extLst>
              </a:tr>
              <a:tr h="310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Соціологія: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889862"/>
                  </a:ext>
                </a:extLst>
              </a:tr>
              <a:tr h="747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ресурсної залежності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пояснює взаємодію з урядом як механізм зниження невизначеностей та збільшення ресурсів заінтересованих сторін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788924886"/>
                  </a:ext>
                </a:extLst>
              </a:tr>
              <a:tr h="6512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Інституціональна теорія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Теорія пояснює поведінку, обрання стратегії заінтересованою стороною у залежності від інституціонального середовища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885803922"/>
                  </a:ext>
                </a:extLst>
              </a:tr>
              <a:tr h="310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Менеджмент: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811702"/>
                  </a:ext>
                </a:extLst>
              </a:tr>
              <a:tr h="7518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Ресурсна теорія організації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пояснює взаємодію з урядом як практику формування стратегічних ресурсів і підвищення власної конкурентоздатності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791618834"/>
                  </a:ext>
                </a:extLst>
              </a:tr>
              <a:tr h="701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Поведінкова теорія фірми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пояснює реакцію (активність, пасивність) фірми на оточуюче середовище (уряд)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1063609705"/>
                  </a:ext>
                </a:extLst>
              </a:tr>
              <a:tr h="9378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Концепція принципал-агентських відносин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Концепція пояснює політичну активність недержавних акторів, шляхом створення своїх агентів всередині державної служби і використання їх у задоволені власних потреб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339393852"/>
                  </a:ext>
                </a:extLst>
              </a:tr>
              <a:tr h="310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Економічна наука: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163349"/>
                  </a:ext>
                </a:extLst>
              </a:tr>
              <a:tr h="10118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груп та колективної дії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дає визначення поняттю «інтерес», пояснює природу політичної активності індивідів, механізм створення та розподілу суспільних та колективних благ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154600143"/>
                  </a:ext>
                </a:extLst>
              </a:tr>
              <a:tr h="6298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суспільного вибору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пояснює політичну активність недержавних акторів як купівлю бажаної публічної політики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1334984092"/>
                  </a:ext>
                </a:extLst>
              </a:tr>
              <a:tr h="10175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ігор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пояснює тактику поведінки недержавних акторів у взаємодії з державою з врахуванням поведінки інших як конкурентів у впливі на формування державної політики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2377344214"/>
                  </a:ext>
                </a:extLst>
              </a:tr>
              <a:tr h="9597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трансакційних витрат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Теорія пояснює природу створення коаліцій і об’єднань спільних зусиль заради досягнення цілей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2835677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243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88" y="1323438"/>
            <a:ext cx="11742823" cy="55345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3876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5" y="1475874"/>
            <a:ext cx="10058400" cy="51424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3311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7" y="2452687"/>
            <a:ext cx="2333625" cy="19526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026" y="1714500"/>
            <a:ext cx="7517946" cy="48577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443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814512"/>
            <a:ext cx="6925207" cy="43957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2894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1285876"/>
            <a:ext cx="5119687" cy="55721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6535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44409"/>
            <a:ext cx="5157787" cy="56135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2155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323439"/>
            <a:ext cx="55454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i="1" dirty="0" smtClean="0">
                <a:solidFill>
                  <a:schemeClr val="accent2">
                    <a:lumMod val="75000"/>
                  </a:schemeClr>
                </a:solidFill>
              </a:rPr>
              <a:t>Відео сюжети до лекції:</a:t>
            </a:r>
          </a:p>
          <a:p>
            <a:r>
              <a:rPr lang="uk-UA" sz="4000" dirty="0">
                <a:solidFill>
                  <a:srgbClr val="00B0F0"/>
                </a:solidFill>
              </a:rPr>
              <a:t>Чому АФРИКА досі </a:t>
            </a:r>
            <a:r>
              <a:rPr lang="uk-UA" sz="4000" dirty="0" smtClean="0">
                <a:solidFill>
                  <a:srgbClr val="00B0F0"/>
                </a:solidFill>
              </a:rPr>
              <a:t>бідна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03526" y="5789166"/>
            <a:ext cx="66066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00B0F0"/>
                </a:solidFill>
              </a:rPr>
              <a:t>Чому НІМЕЧЧИНА така багата</a:t>
            </a:r>
            <a:endParaRPr lang="en-US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90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440863"/>
            <a:ext cx="121919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Практична робота </a:t>
            </a:r>
            <a:r>
              <a:rPr lang="uk-UA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№6</a:t>
            </a:r>
            <a:endParaRPr lang="uk-UA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uk-UA" sz="4000" dirty="0" smtClean="0">
                <a:solidFill>
                  <a:srgbClr val="FF5050"/>
                </a:solidFill>
              </a:rPr>
              <a:t>Моделі політичної ефективності (на прикладах);</a:t>
            </a:r>
            <a:endParaRPr lang="uk-UA" sz="4000" dirty="0">
              <a:solidFill>
                <a:srgbClr val="FF5050"/>
              </a:solidFill>
            </a:endParaRPr>
          </a:p>
          <a:p>
            <a:pPr marL="342900" indent="-342900">
              <a:buAutoNum type="arabicPeriod"/>
            </a:pPr>
            <a:r>
              <a:rPr lang="uk-UA" sz="4000" dirty="0" smtClean="0">
                <a:solidFill>
                  <a:srgbClr val="FF5050"/>
                </a:solidFill>
              </a:rPr>
              <a:t> Сутність ефективності в системі державного управління-адміністрування</a:t>
            </a:r>
            <a:r>
              <a:rPr lang="uk-UA" sz="4000" dirty="0">
                <a:solidFill>
                  <a:srgbClr val="FF5050"/>
                </a:solidFill>
              </a:rPr>
              <a:t> (на </a:t>
            </a:r>
            <a:r>
              <a:rPr lang="uk-UA" sz="4000" dirty="0" smtClean="0">
                <a:solidFill>
                  <a:srgbClr val="FF5050"/>
                </a:solidFill>
              </a:rPr>
              <a:t>прикладах);</a:t>
            </a:r>
            <a:endParaRPr lang="uk-UA" sz="4000" dirty="0">
              <a:solidFill>
                <a:srgbClr val="FF5050"/>
              </a:solidFill>
            </a:endParaRPr>
          </a:p>
          <a:p>
            <a:r>
              <a:rPr lang="uk-UA" sz="4000" dirty="0">
                <a:solidFill>
                  <a:srgbClr val="FF5050"/>
                </a:solidFill>
              </a:rPr>
              <a:t>3 . </a:t>
            </a:r>
            <a:r>
              <a:rPr lang="uk-UA" sz="4000" dirty="0" smtClean="0">
                <a:solidFill>
                  <a:srgbClr val="FF5050"/>
                </a:solidFill>
              </a:rPr>
              <a:t>Гармонізація ефективності врядування у сферах політичного та державного управління;</a:t>
            </a:r>
            <a:endParaRPr lang="uk-UA" sz="4000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613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74958" y="6488668"/>
            <a:ext cx="2897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Легітимність та легальність 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329" y="1491466"/>
            <a:ext cx="97917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329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62955" y="1416476"/>
            <a:ext cx="11029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/>
              <a:t>Політична корупція та система державного управління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05850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21236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914400" indent="-914400" algn="ctr">
              <a:buAutoNum type="arabicPeriod"/>
            </a:pPr>
            <a:r>
              <a:rPr lang="uk-UA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Особливості використання порівняльної методології </a:t>
            </a:r>
          </a:p>
          <a:p>
            <a:pPr algn="ctr"/>
            <a:r>
              <a:rPr lang="uk-UA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 сучасній політичній науці;</a:t>
            </a:r>
          </a:p>
        </p:txBody>
      </p:sp>
    </p:spTree>
    <p:extLst>
      <p:ext uri="{BB962C8B-B14F-4D97-AF65-F5344CB8AC3E}">
        <p14:creationId xmlns:p14="http://schemas.microsoft.com/office/powerpoint/2010/main" val="1471945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95" y="1316103"/>
            <a:ext cx="3898231" cy="5824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693" y="3289260"/>
            <a:ext cx="2560571" cy="35687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17" y="1430565"/>
            <a:ext cx="3036947" cy="436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862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4" y="1424478"/>
            <a:ext cx="7896778" cy="40619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464" y="3513221"/>
            <a:ext cx="4329536" cy="334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6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pic>
        <p:nvPicPr>
          <p:cNvPr id="4" name="Рисунок 3" descr="https://engage.org.ua/2433964208/wp-content/uploads/2023/07/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72" y="1407695"/>
            <a:ext cx="7265571" cy="2738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84982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49217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33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ts val="1670"/>
              </a:lnSpc>
              <a:spcAft>
                <a:spcPts val="0"/>
              </a:spcAft>
            </a:pP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90237" y="169982"/>
            <a:ext cx="1237247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Порівняльно-історичний метод – сукупність спеціальних процедур дослідження, спрямованих на встановлення спорідненості мов та закономірностей їх розвитку шляхом їхнього порівняння на різних історичних етапах.</a:t>
            </a:r>
          </a:p>
          <a:p>
            <a:pPr algn="just"/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Підґрунтям до зародження цього методу була поява в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XVI–XVII 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ст. перших граматик рідних мов. Основними лексикографічними працями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XVI–XVIII 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ст. є словники “важких” слів в Англії (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XVI 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ст.), тлумачний словник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С.Джонсона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 (1755 р.), етимологічний словник нідерландської мови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Кіліана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 (1599 р.), тлумачний словник німецької мови, укладений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К.Штилером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 (1691 р.), багатотомний словник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І.Аделунга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 (1774–1786 рр.), словник шведської мови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Е.Шродеруса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, “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свео-гетський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 словник”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Х.Спегеля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. В Данії створений, але не опублікований тлумачний словник датської мови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М.Мота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uk-UA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170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5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2. Сфера застосовування результатів використання порівняльної методології</a:t>
            </a:r>
            <a:r>
              <a:rPr lang="uk-UA" sz="3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;</a:t>
            </a:r>
            <a:endParaRPr lang="uk-UA" sz="3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59" y="1251284"/>
            <a:ext cx="10948736" cy="560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45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371379"/>
            <a:ext cx="1219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646464"/>
                </a:solidFill>
                <a:latin typeface="Roboto"/>
              </a:rPr>
              <a:t>Німецький історик Теодор </a:t>
            </a:r>
            <a:r>
              <a:rPr lang="uk-UA" sz="2800" dirty="0" err="1">
                <a:solidFill>
                  <a:srgbClr val="646464"/>
                </a:solidFill>
                <a:latin typeface="Roboto"/>
              </a:rPr>
              <a:t>Шідер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 виділяв </a:t>
            </a:r>
            <a:r>
              <a:rPr lang="uk-UA" sz="2800" dirty="0" smtClean="0">
                <a:solidFill>
                  <a:srgbClr val="646464"/>
                </a:solidFill>
                <a:latin typeface="Roboto"/>
              </a:rPr>
              <a:t>п'ять 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функцій порівняльного методу в </a:t>
            </a:r>
            <a:r>
              <a:rPr lang="uk-UA" sz="2800" dirty="0" smtClean="0">
                <a:solidFill>
                  <a:srgbClr val="646464"/>
                </a:solidFill>
                <a:latin typeface="Roboto"/>
              </a:rPr>
              <a:t>історії та політиці: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 </a:t>
            </a:r>
            <a:r>
              <a:rPr lang="uk-UA" sz="2800" dirty="0" smtClean="0">
                <a:solidFill>
                  <a:srgbClr val="646464"/>
                </a:solidFill>
                <a:latin typeface="Roboto"/>
              </a:rPr>
              <a:t> </a:t>
            </a:r>
            <a:r>
              <a:rPr lang="uk-UA" sz="2800" b="1" i="1" dirty="0" err="1" smtClean="0">
                <a:solidFill>
                  <a:srgbClr val="646464"/>
                </a:solidFill>
                <a:latin typeface="Roboto"/>
              </a:rPr>
              <a:t>парадигмальну</a:t>
            </a:r>
            <a:r>
              <a:rPr lang="uk-UA" sz="2800" b="1" i="1" dirty="0" smtClean="0">
                <a:solidFill>
                  <a:srgbClr val="646464"/>
                </a:solidFill>
                <a:latin typeface="Roboto"/>
              </a:rPr>
              <a:t>, 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 </a:t>
            </a:r>
            <a:r>
              <a:rPr lang="uk-UA" sz="2800" b="1" i="1" dirty="0" smtClean="0">
                <a:solidFill>
                  <a:srgbClr val="646464"/>
                </a:solidFill>
                <a:latin typeface="Roboto"/>
              </a:rPr>
              <a:t>аналогічну</a:t>
            </a:r>
            <a:r>
              <a:rPr lang="uk-UA" sz="2800" dirty="0" smtClean="0">
                <a:solidFill>
                  <a:srgbClr val="646464"/>
                </a:solidFill>
                <a:latin typeface="Roboto"/>
              </a:rPr>
              <a:t>, 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 </a:t>
            </a:r>
            <a:r>
              <a:rPr lang="uk-UA" sz="2800" b="1" i="1" dirty="0" smtClean="0">
                <a:solidFill>
                  <a:srgbClr val="646464"/>
                </a:solidFill>
                <a:latin typeface="Roboto"/>
              </a:rPr>
              <a:t>узагальнюючу</a:t>
            </a:r>
            <a:r>
              <a:rPr lang="uk-UA" sz="2800" dirty="0" smtClean="0">
                <a:solidFill>
                  <a:srgbClr val="646464"/>
                </a:solidFill>
                <a:latin typeface="Roboto"/>
              </a:rPr>
              <a:t>, </a:t>
            </a:r>
            <a:r>
              <a:rPr lang="uk-UA" sz="2800" b="1" i="1" dirty="0" err="1" smtClean="0">
                <a:solidFill>
                  <a:srgbClr val="646464"/>
                </a:solidFill>
                <a:latin typeface="Roboto"/>
              </a:rPr>
              <a:t>індивідуалізаційну</a:t>
            </a:r>
            <a:r>
              <a:rPr lang="uk-UA" sz="2800" b="1" i="1" dirty="0" smtClean="0">
                <a:solidFill>
                  <a:srgbClr val="646464"/>
                </a:solidFill>
                <a:latin typeface="Roboto"/>
              </a:rPr>
              <a:t> та </a:t>
            </a:r>
            <a:r>
              <a:rPr lang="uk-UA" sz="2800" b="1" i="1" dirty="0">
                <a:solidFill>
                  <a:srgbClr val="646464"/>
                </a:solidFill>
                <a:latin typeface="Roboto"/>
              </a:rPr>
              <a:t>синтетичну.</a:t>
            </a:r>
            <a:endParaRPr lang="uk-UA" sz="2800" dirty="0">
              <a:solidFill>
                <a:srgbClr val="646464"/>
              </a:solidFill>
              <a:latin typeface="Roboto"/>
            </a:endParaRPr>
          </a:p>
          <a:p>
            <a:r>
              <a:rPr lang="uk-UA" sz="2800" dirty="0">
                <a:solidFill>
                  <a:srgbClr val="646464"/>
                </a:solidFill>
                <a:latin typeface="Roboto"/>
              </a:rPr>
              <a:t>"Порівняльний метод ... служить певній пізнавальної задачі. Це завдання полягає у виробленні максимально однорідних прийомів аналізу рясного історичного матеріалу, з тим щоб включити його до складу єдиної універсальної історичної теорії. Сучасний заклик до порівняння - це в першу чергу заклик до більшої узагальненості історичних понять, до підведення </a:t>
            </a:r>
            <a:r>
              <a:rPr lang="uk-UA" sz="2800" dirty="0" err="1">
                <a:solidFill>
                  <a:srgbClr val="646464"/>
                </a:solidFill>
                <a:latin typeface="Roboto"/>
              </a:rPr>
              <a:t>лякаюче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 розрослася маси конкретного під загальне " </a:t>
            </a:r>
            <a:r>
              <a:rPr lang="uk-UA" sz="2800" baseline="30000" dirty="0">
                <a:solidFill>
                  <a:srgbClr val="1FA2D6"/>
                </a:solidFill>
                <a:latin typeface="Roboto"/>
                <a:hlinkClick r:id="rId2"/>
              </a:rPr>
              <a:t>[2]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 .</a:t>
            </a:r>
            <a:endParaRPr lang="uk-UA" sz="2800" b="0" i="0" dirty="0">
              <a:solidFill>
                <a:srgbClr val="646464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854450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7693"/>
            <a:ext cx="1219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646464"/>
                </a:solidFill>
                <a:latin typeface="Roboto"/>
              </a:rPr>
              <a:t>Важлива сфера застосування порівняльно-історичного методу сюжети, пов'язані з соціально-економічної, військової історією. Можна порівнювати економічну і демографічну потенціали народів і країн, структуру армії і її кількісний склад. У дослідженнях з історії цивілізацій і культур можна порівнювати особливості політичного устрою держав, культури, побуту, звичаїв, менталітету народів. Такого роду аналіз дозволяє пояснити причини перемоги або поразки учасників військових конфліктів, причини культурно-цивілізаційного вибору народів і </a:t>
            </a:r>
            <a:r>
              <a:rPr lang="uk-UA" sz="2400" dirty="0" err="1">
                <a:solidFill>
                  <a:srgbClr val="646464"/>
                </a:solidFill>
                <a:latin typeface="Roboto"/>
              </a:rPr>
              <a:t>т.д</a:t>
            </a:r>
            <a:r>
              <a:rPr lang="uk-UA" sz="2400" dirty="0">
                <a:solidFill>
                  <a:srgbClr val="646464"/>
                </a:solidFill>
                <a:latin typeface="Roboto"/>
              </a:rPr>
              <a:t>.</a:t>
            </a:r>
          </a:p>
          <a:p>
            <a:r>
              <a:rPr lang="uk-UA" sz="2400" dirty="0">
                <a:solidFill>
                  <a:srgbClr val="646464"/>
                </a:solidFill>
                <a:latin typeface="Roboto"/>
              </a:rPr>
              <a:t>Порівняльний метод часто залучається в використанні даних етнографії для вивчення древніх товариств. У нас нерідко відсутні адекватні опису їх соціального ладу, релігійних обрядів і </a:t>
            </a:r>
            <a:r>
              <a:rPr lang="uk-UA" sz="2400" dirty="0" err="1">
                <a:solidFill>
                  <a:srgbClr val="646464"/>
                </a:solidFill>
                <a:latin typeface="Roboto"/>
              </a:rPr>
              <a:t>т.д</a:t>
            </a:r>
            <a:r>
              <a:rPr lang="uk-UA" sz="2400" dirty="0">
                <a:solidFill>
                  <a:srgbClr val="646464"/>
                </a:solidFill>
                <a:latin typeface="Roboto"/>
              </a:rPr>
              <a:t>. Однак ми можемо звернутися до вивчення товариств, які сьогодні знаходяться приблизно на тому ж рівні розвитку, а також провести етнографічні дослідження (племен Полінезії, Океанії, Африки і </a:t>
            </a:r>
            <a:r>
              <a:rPr lang="uk-UA" sz="2400" dirty="0" err="1">
                <a:solidFill>
                  <a:srgbClr val="646464"/>
                </a:solidFill>
                <a:latin typeface="Roboto"/>
              </a:rPr>
              <a:t>т.д</a:t>
            </a:r>
            <a:r>
              <a:rPr lang="uk-UA" sz="2400" dirty="0">
                <a:solidFill>
                  <a:srgbClr val="646464"/>
                </a:solidFill>
                <a:latin typeface="Roboto"/>
              </a:rPr>
              <a:t>.). Наприклад, ми можемо порівняти інститути влади вождя, роль і статус жрецтва, системи кровноспоріднених і общинних </a:t>
            </a:r>
            <a:r>
              <a:rPr lang="uk-UA" sz="2400" dirty="0" err="1">
                <a:solidFill>
                  <a:srgbClr val="646464"/>
                </a:solidFill>
                <a:latin typeface="Roboto"/>
              </a:rPr>
              <a:t>зв'язків</a:t>
            </a:r>
            <a:r>
              <a:rPr lang="uk-UA" sz="2400" dirty="0">
                <a:solidFill>
                  <a:srgbClr val="646464"/>
                </a:solidFill>
                <a:latin typeface="Roboto"/>
              </a:rPr>
              <a:t>, інститут данини і </a:t>
            </a:r>
            <a:r>
              <a:rPr lang="uk-UA" sz="2400" dirty="0" err="1">
                <a:solidFill>
                  <a:srgbClr val="646464"/>
                </a:solidFill>
                <a:latin typeface="Roboto"/>
              </a:rPr>
              <a:t>т.д</a:t>
            </a:r>
            <a:r>
              <a:rPr lang="uk-UA" sz="2400" dirty="0">
                <a:solidFill>
                  <a:srgbClr val="646464"/>
                </a:solidFill>
                <a:latin typeface="Roboto"/>
              </a:rPr>
              <a:t>. Цей метод називається </a:t>
            </a:r>
            <a:r>
              <a:rPr lang="uk-UA" sz="2400" b="1" i="1" dirty="0">
                <a:solidFill>
                  <a:srgbClr val="646464"/>
                </a:solidFill>
                <a:latin typeface="Roboto"/>
              </a:rPr>
              <a:t>порівнянням по аналогії.</a:t>
            </a:r>
            <a:endParaRPr lang="uk-UA" sz="2400" dirty="0">
              <a:solidFill>
                <a:srgbClr val="646464"/>
              </a:solidFill>
              <a:latin typeface="Roboto"/>
            </a:endParaRPr>
          </a:p>
          <a:p>
            <a:r>
              <a:rPr lang="uk-UA" sz="2400" dirty="0">
                <a:solidFill>
                  <a:srgbClr val="646464"/>
                </a:solidFill>
                <a:latin typeface="Roboto"/>
              </a:rPr>
              <a:t>Особливого значення набуває застосування методу при порівнянні історичного шляху різних країн і народів. Історики тут намагаються знайти альтернативи історичного шляху, побачити розвилки, поворотні точки в історії різних країн.</a:t>
            </a:r>
            <a:endParaRPr lang="uk-UA" sz="2400" b="0" i="0" dirty="0">
              <a:solidFill>
                <a:srgbClr val="646464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73818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3.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Практична значимість та перспективи дослідження країн світу у порівняльній 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ретроспективі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8921093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1190</Words>
  <Application>Microsoft Office PowerPoint</Application>
  <PresentationFormat>Широкоэкранный</PresentationFormat>
  <Paragraphs>134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Helvetica</vt:lpstr>
      <vt:lpstr>Roboto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Owner</dc:creator>
  <cp:lastModifiedBy>Owner</cp:lastModifiedBy>
  <cp:revision>91</cp:revision>
  <dcterms:created xsi:type="dcterms:W3CDTF">2023-09-05T05:25:19Z</dcterms:created>
  <dcterms:modified xsi:type="dcterms:W3CDTF">2023-10-31T09:25:00Z</dcterms:modified>
</cp:coreProperties>
</file>