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9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11/9/2020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11/9/2020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11/9/2020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22CCD9-FF0D-48C5-A6C1-19D3910B29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7890" y="4269420"/>
            <a:ext cx="5774601" cy="1772102"/>
          </a:xfrm>
        </p:spPr>
        <p:txBody>
          <a:bodyPr/>
          <a:lstStyle/>
          <a:p>
            <a:pPr algn="ctr"/>
            <a:r>
              <a:rPr lang="uk-UA" dirty="0"/>
              <a:t>Природа рідного краю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2D16F9E-9F1F-4246-98C2-961F54638D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04240" y="579693"/>
            <a:ext cx="9846467" cy="1129875"/>
          </a:xfrm>
        </p:spPr>
        <p:txBody>
          <a:bodyPr/>
          <a:lstStyle/>
          <a:p>
            <a:endParaRPr lang="uk-UA" dirty="0"/>
          </a:p>
        </p:txBody>
      </p:sp>
      <p:pic>
        <p:nvPicPr>
          <p:cNvPr id="12290" name="Picture 2" descr="Обои на монитор | Природа | Запоріжжя, природа, вода, міст, берег">
            <a:extLst>
              <a:ext uri="{FF2B5EF4-FFF2-40B4-BE49-F238E27FC236}">
                <a16:creationId xmlns:a16="http://schemas.microsoft.com/office/drawing/2014/main" id="{03C06FC3-7A9F-4919-A5D2-1801B2E93E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5710" y="129591"/>
            <a:ext cx="6190238" cy="4119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5167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24F29D-523A-456E-9760-A9F122BB5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7"/>
            <a:ext cx="7958331" cy="660526"/>
          </a:xfrm>
        </p:spPr>
        <p:txBody>
          <a:bodyPr/>
          <a:lstStyle/>
          <a:p>
            <a:r>
              <a:rPr lang="uk-UA" dirty="0"/>
              <a:t>Зміст дисципліни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BA0D31-61B3-4A56-86F6-6E7AAB82C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8763" y="988291"/>
            <a:ext cx="5677673" cy="5781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b="1" i="1" u="sng" dirty="0">
                <a:solidFill>
                  <a:srgbClr val="FFFF00"/>
                </a:solidFill>
              </a:rPr>
              <a:t>8.Охорона та збереження природи рідного краю </a:t>
            </a:r>
          </a:p>
          <a:p>
            <a:pPr marL="0" indent="0">
              <a:buNone/>
            </a:pPr>
            <a:r>
              <a:rPr lang="uk-UA" dirty="0"/>
              <a:t>Природні та штучні об'єкти природно-заповідного фонду своєї місцевості (природні території та об'єкти − природні та біосферні заповідники, національні природні парки, регіональні ландшафтні парки, заказники, пам'ятки природи, заповідні урочища; штучно створені об'єкти − ботанічні сади, дендрологічні парки, зоологічні парки, пам'ятки </a:t>
            </a:r>
            <a:r>
              <a:rPr lang="uk-UA" dirty="0" err="1"/>
              <a:t>садовопаркового</a:t>
            </a:r>
            <a:r>
              <a:rPr lang="uk-UA" dirty="0"/>
              <a:t> мистецтва). </a:t>
            </a:r>
          </a:p>
          <a:p>
            <a:pPr marL="0" indent="0">
              <a:buNone/>
            </a:pPr>
            <a:r>
              <a:rPr lang="uk-UA" dirty="0"/>
              <a:t>Унікальні пам'ятки природи місцевого значення. </a:t>
            </a:r>
          </a:p>
          <a:p>
            <a:pPr marL="0" indent="0">
              <a:buNone/>
            </a:pPr>
            <a:r>
              <a:rPr lang="uk-UA" dirty="0"/>
              <a:t>Державні і регіональні заходи з охорони об’єктів живої і неживої природи у краї. </a:t>
            </a:r>
          </a:p>
        </p:txBody>
      </p:sp>
      <p:pic>
        <p:nvPicPr>
          <p:cNvPr id="9220" name="Picture 4" descr="Видатки на охорону навколишнього середовища скорочено на 3,2% – новини на  УНН | 5 грудня 2016, 14:03">
            <a:extLst>
              <a:ext uri="{FF2B5EF4-FFF2-40B4-BE49-F238E27FC236}">
                <a16:creationId xmlns:a16="http://schemas.microsoft.com/office/drawing/2014/main" id="{A0A024CE-8A6A-4770-8FF8-97730CBE9D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210" y="2364510"/>
            <a:ext cx="4298729" cy="3121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9246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449775-05D6-4176-B550-C7D94EA1F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Зміст дисципліни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EDA84D-CD4B-4943-A8DF-8E3B81DBD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1890" y="912850"/>
            <a:ext cx="4874110" cy="542791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b="1" i="1" u="sng" dirty="0">
                <a:solidFill>
                  <a:srgbClr val="FFFF00"/>
                </a:solidFill>
              </a:rPr>
              <a:t>9.Взаємозалежність екологічного стану місцевості та здоров'я населення </a:t>
            </a:r>
          </a:p>
          <a:p>
            <a:r>
              <a:rPr lang="uk-UA" dirty="0"/>
              <a:t>Взаємозв’язок між чистотою довкілля і здоров’ям людей краю. </a:t>
            </a:r>
          </a:p>
          <a:p>
            <a:r>
              <a:rPr lang="uk-UA" dirty="0"/>
              <a:t>Вплив забруднення навколишнього природного середовища на здоров'я людини. </a:t>
            </a:r>
          </a:p>
          <a:p>
            <a:r>
              <a:rPr lang="uk-UA" dirty="0"/>
              <a:t>Шляхи потрапляння шкідливих речовин в організм людини. </a:t>
            </a:r>
          </a:p>
          <a:p>
            <a:r>
              <a:rPr lang="uk-UA" dirty="0"/>
              <a:t>Заходи, спрямовані на зменшення шкідливого впливу забруднення на здоров’я. </a:t>
            </a:r>
          </a:p>
          <a:p>
            <a:r>
              <a:rPr lang="uk-UA" dirty="0"/>
              <a:t>Роль зелених насаджень в місті </a:t>
            </a:r>
            <a:r>
              <a:rPr lang="uk-UA"/>
              <a:t>(селі)</a:t>
            </a:r>
            <a:endParaRPr lang="uk-UA" dirty="0"/>
          </a:p>
          <a:p>
            <a:r>
              <a:rPr lang="uk-UA" dirty="0"/>
              <a:t>Рослини — індикатори стану середовища. Рослини-фільтри і накопичувачі шкідливих речовин.</a:t>
            </a:r>
          </a:p>
        </p:txBody>
      </p:sp>
      <p:pic>
        <p:nvPicPr>
          <p:cNvPr id="10242" name="Picture 2" descr="Пошуково-дослідницька робота з екології на тему: «Екологічні проблеми села  Світлогірське»">
            <a:extLst>
              <a:ext uri="{FF2B5EF4-FFF2-40B4-BE49-F238E27FC236}">
                <a16:creationId xmlns:a16="http://schemas.microsoft.com/office/drawing/2014/main" id="{E17522B3-71A5-4FCE-ADCA-C95382DDA8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6286" y="1990627"/>
            <a:ext cx="5087917" cy="3505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1210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4">
            <a:extLst>
              <a:ext uri="{FF2B5EF4-FFF2-40B4-BE49-F238E27FC236}">
                <a16:creationId xmlns:a16="http://schemas.microsoft.com/office/drawing/2014/main" id="{DBFB6B84-E394-4768-B283-7AD4B8F924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2600" y="5105401"/>
            <a:ext cx="8686800" cy="708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altLang="uk-UA" sz="8000"/>
              <a:t>Дякую за увагу!</a:t>
            </a:r>
            <a:br>
              <a:rPr lang="uk-UA" altLang="uk-UA" sz="8000"/>
            </a:br>
            <a:endParaRPr lang="uk-UA" altLang="uk-UA" sz="8000"/>
          </a:p>
        </p:txBody>
      </p:sp>
      <p:pic>
        <p:nvPicPr>
          <p:cNvPr id="11266" name="Picture 2" descr="Национальные парки - самые красивые уголки немецкой природы | Информация о  Германии и советы туристам | DW | 16.10.2020">
            <a:extLst>
              <a:ext uri="{FF2B5EF4-FFF2-40B4-BE49-F238E27FC236}">
                <a16:creationId xmlns:a16="http://schemas.microsoft.com/office/drawing/2014/main" id="{AA0581ED-8892-4AAC-9981-55F319A9DD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8432" y="480290"/>
            <a:ext cx="7423823" cy="4171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F30341F-F241-4FBC-9958-56BBC96B8C90}"/>
              </a:ext>
            </a:extLst>
          </p:cNvPr>
          <p:cNvSpPr txBox="1"/>
          <p:nvPr/>
        </p:nvSpPr>
        <p:spPr>
          <a:xfrm>
            <a:off x="1468582" y="443346"/>
            <a:ext cx="9568873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u="sng" dirty="0">
                <a:solidFill>
                  <a:srgbClr val="FFFF00"/>
                </a:solidFill>
              </a:rPr>
              <a:t>Мета </a:t>
            </a:r>
            <a:r>
              <a:rPr lang="uk-UA" dirty="0"/>
              <a:t>дисципліни  – розширення, систематизація і поглиблення знань про природу рідного краю, перспективи використання місцевих ресурсів в інтересах краю і країни, розкритті закономірностей природних процесів і явищ, що відбуваються у регіоні; засвоєнні основ екологічних знань, перетворенні теоретичних знань у стійкі переконання, формуванні у здобувачів освіти активної життєвої позиції та морально-етичних правил поведінки в природному і соціальному оточенні. </a:t>
            </a:r>
          </a:p>
          <a:p>
            <a:endParaRPr lang="uk-UA" dirty="0"/>
          </a:p>
          <a:p>
            <a:r>
              <a:rPr lang="uk-UA" dirty="0"/>
              <a:t>Досягнення мети передбачає вирішення таких </a:t>
            </a:r>
            <a:r>
              <a:rPr lang="uk-UA" b="1" i="1" u="sng" dirty="0">
                <a:solidFill>
                  <a:srgbClr val="FFFF00"/>
                </a:solidFill>
              </a:rPr>
              <a:t>завдань</a:t>
            </a:r>
            <a:r>
              <a:rPr lang="uk-UA" dirty="0"/>
              <a:t>: </a:t>
            </a:r>
          </a:p>
          <a:p>
            <a:pPr marL="285750" indent="-285750">
              <a:buFontTx/>
              <a:buChar char="-"/>
            </a:pPr>
            <a:r>
              <a:rPr lang="uk-UA" dirty="0"/>
              <a:t>набуття досвіду природничої діяльності; </a:t>
            </a:r>
          </a:p>
          <a:p>
            <a:pPr marL="285750" indent="-285750">
              <a:buFontTx/>
              <a:buChar char="-"/>
            </a:pPr>
            <a:r>
              <a:rPr lang="uk-UA" dirty="0"/>
              <a:t>формування дослідницьких умінь, спостережливості за явищами природи; </a:t>
            </a:r>
          </a:p>
          <a:p>
            <a:pPr marL="285750" indent="-285750">
              <a:buFontTx/>
              <a:buChar char="-"/>
            </a:pPr>
            <a:r>
              <a:rPr lang="uk-UA" dirty="0"/>
              <a:t>виховання дбайливого ставлення  до рідної природи на основі пізнання її цінності; </a:t>
            </a:r>
          </a:p>
          <a:p>
            <a:pPr marL="285750" indent="-285750">
              <a:buFontTx/>
              <a:buChar char="-"/>
            </a:pPr>
            <a:r>
              <a:rPr lang="uk-UA" dirty="0"/>
              <a:t>формування екологічно активної позиції, прагнення діяти для збереження довкілля і досягнення цілей сталого розвитку суспільства; </a:t>
            </a:r>
          </a:p>
          <a:p>
            <a:pPr marL="285750" indent="-285750">
              <a:buFontTx/>
              <a:buChar char="-"/>
            </a:pPr>
            <a:r>
              <a:rPr lang="uk-UA" dirty="0"/>
              <a:t>формування практичних умінь поліпшення стану природного середовища своєї місцевості, оздоровлення довкілля, навичок екологічно доцільної поведінки. </a:t>
            </a:r>
          </a:p>
        </p:txBody>
      </p:sp>
      <p:pic>
        <p:nvPicPr>
          <p:cNvPr id="1026" name="Picture 2" descr="Сочинение человек и природа | Сочинение и анализ произведений, биографии,  образ героев">
            <a:extLst>
              <a:ext uri="{FF2B5EF4-FFF2-40B4-BE49-F238E27FC236}">
                <a16:creationId xmlns:a16="http://schemas.microsoft.com/office/drawing/2014/main" id="{36DB3235-EA9C-4AE4-827F-CBB52CE93B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636" y="4741080"/>
            <a:ext cx="3221905" cy="2116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природа – Индустриалка - новости Запорожья">
            <a:extLst>
              <a:ext uri="{FF2B5EF4-FFF2-40B4-BE49-F238E27FC236}">
                <a16:creationId xmlns:a16="http://schemas.microsoft.com/office/drawing/2014/main" id="{A04D8B8B-BCBD-4C95-9F1C-3B8B4456B7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6415" y="4741080"/>
            <a:ext cx="3319900" cy="1991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9800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9FA871-AA2D-416E-9B9B-D944150E1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549689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Зміст дисципліни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B23980-40EB-4A31-A27C-9C6B28A8A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708" y="1579419"/>
            <a:ext cx="4227565" cy="41840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b="1" i="1" u="sng" dirty="0">
                <a:solidFill>
                  <a:srgbClr val="FFFF00"/>
                </a:solidFill>
              </a:rPr>
              <a:t>1. Рельєф нашої місцевості</a:t>
            </a:r>
            <a:r>
              <a:rPr lang="uk-UA" b="1" dirty="0">
                <a:solidFill>
                  <a:srgbClr val="FFFF00"/>
                </a:solidFill>
              </a:rPr>
              <a:t> </a:t>
            </a:r>
            <a:r>
              <a:rPr lang="uk-UA" dirty="0"/>
              <a:t>Особливості рельєфу своєї місцевості. </a:t>
            </a:r>
          </a:p>
          <a:p>
            <a:pPr marL="0" indent="0">
              <a:buNone/>
            </a:pPr>
            <a:r>
              <a:rPr lang="uk-UA" dirty="0"/>
              <a:t>Штучний та природний рельєфний дизайн. Різноманітність гірських порід і мінералів, корисних копалин своєї місцевості. </a:t>
            </a:r>
          </a:p>
          <a:p>
            <a:pPr marL="0" indent="0">
              <a:buNone/>
            </a:pPr>
            <a:r>
              <a:rPr lang="uk-UA" dirty="0"/>
              <a:t>Використання корисних копалин у господарській діяльності населення свого регіону. </a:t>
            </a:r>
          </a:p>
        </p:txBody>
      </p:sp>
      <p:pic>
        <p:nvPicPr>
          <p:cNvPr id="2050" name="Picture 2" descr="SRTM (ЦМР) Запорожской области">
            <a:extLst>
              <a:ext uri="{FF2B5EF4-FFF2-40B4-BE49-F238E27FC236}">
                <a16:creationId xmlns:a16="http://schemas.microsoft.com/office/drawing/2014/main" id="{32BBF11C-6F5D-457D-87F5-6D65FD9FCD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091" y="1767083"/>
            <a:ext cx="5277703" cy="36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9452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AF09D4-59BF-43F9-87EA-0ED48075C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Зміст дисципліни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255EDB-55C4-4A7F-BD52-1512CD02E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4181" y="1099127"/>
            <a:ext cx="4412292" cy="5477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i="1" u="sng" dirty="0">
                <a:solidFill>
                  <a:srgbClr val="FFFF00"/>
                </a:solidFill>
              </a:rPr>
              <a:t>2. Кліматичні явища нашого краю</a:t>
            </a:r>
          </a:p>
          <a:p>
            <a:r>
              <a:rPr lang="uk-UA" dirty="0"/>
              <a:t>Природні кліматичні явища: зливи, град, суховії, пилові бурі, посухи, ожеледь, заморозки (ранні осінні, пізні весняні). Особливості клімату певної місцевості. </a:t>
            </a:r>
          </a:p>
          <a:p>
            <a:r>
              <a:rPr lang="uk-UA" dirty="0"/>
              <a:t>Сезонні зміни в природі. </a:t>
            </a:r>
          </a:p>
          <a:p>
            <a:r>
              <a:rPr lang="uk-UA" dirty="0"/>
              <a:t>Основні кліматичні показники</a:t>
            </a:r>
          </a:p>
          <a:p>
            <a:r>
              <a:rPr lang="uk-UA" dirty="0"/>
              <a:t>Несприятливі природні явища </a:t>
            </a:r>
          </a:p>
        </p:txBody>
      </p:sp>
      <p:pic>
        <p:nvPicPr>
          <p:cNvPr id="3074" name="Picture 2" descr="НЕСПРИЯТЛИВІ ПОГОДНО-КЛІМАТИЧНІ ЯВИЩА ТА ПРОГНОЗ ПОГОДИ - Клімат і  кліматичні ресурси - ПРИРОДНІ УМОВИ І РЕСУРСИ УКРАЇНИ - Підручник Географія  8 клас - В.М. Бойко - Абетка 2016">
            <a:extLst>
              <a:ext uri="{FF2B5EF4-FFF2-40B4-BE49-F238E27FC236}">
                <a16:creationId xmlns:a16="http://schemas.microsoft.com/office/drawing/2014/main" id="{545B6A71-7219-43A9-A972-C2289A8BE0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782" y="1295355"/>
            <a:ext cx="4566228" cy="2935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Наслідки кліматичних змін на території Рівненщини | Рівненські новини">
            <a:extLst>
              <a:ext uri="{FF2B5EF4-FFF2-40B4-BE49-F238E27FC236}">
                <a16:creationId xmlns:a16="http://schemas.microsoft.com/office/drawing/2014/main" id="{49126AD6-A68E-4826-81DE-9DABD2FE67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477" y="4347499"/>
            <a:ext cx="4099214" cy="2182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5568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CD108C-B528-4D4F-8536-7129427C9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680" y="462059"/>
            <a:ext cx="7958331" cy="558926"/>
          </a:xfrm>
        </p:spPr>
        <p:txBody>
          <a:bodyPr/>
          <a:lstStyle/>
          <a:p>
            <a:r>
              <a:rPr lang="uk-UA" dirty="0"/>
              <a:t>Зміст дисципліни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EC663D-FAF4-467D-9687-187578658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4180" y="1200727"/>
            <a:ext cx="5234329" cy="553258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b="1" i="1" u="sng" dirty="0">
                <a:solidFill>
                  <a:srgbClr val="FFFF00"/>
                </a:solidFill>
              </a:rPr>
              <a:t>3. Вода у природі нашого краю</a:t>
            </a:r>
          </a:p>
          <a:p>
            <a:r>
              <a:rPr lang="uk-UA" dirty="0"/>
              <a:t>Природні та штучні водойми краю, їх характеристика. Використання водних ресурсів краю у господарській діяльності людей та в оздоровчих цілях. </a:t>
            </a:r>
          </a:p>
          <a:p>
            <a:r>
              <a:rPr lang="uk-UA" dirty="0"/>
              <a:t>Якість води. Основні джерела забруднення води у водоймах нашого краю. Вплив забрудненої води на стан навколишнього середовища та здоров'я людини. </a:t>
            </a:r>
          </a:p>
          <a:p>
            <a:r>
              <a:rPr lang="uk-UA" dirty="0"/>
              <a:t>Види очищення води в побуті. </a:t>
            </a:r>
          </a:p>
          <a:p>
            <a:r>
              <a:rPr lang="uk-UA" dirty="0"/>
              <a:t>Охорона і збереження водних ресурсів краю.</a:t>
            </a:r>
          </a:p>
        </p:txBody>
      </p:sp>
      <p:pic>
        <p:nvPicPr>
          <p:cNvPr id="4098" name="Picture 2" descr="Вода. Новое измерение (2013) Документальный фильм - YouTube">
            <a:extLst>
              <a:ext uri="{FF2B5EF4-FFF2-40B4-BE49-F238E27FC236}">
                <a16:creationId xmlns:a16="http://schemas.microsoft.com/office/drawing/2014/main" id="{E489ED91-497D-454E-A194-D985927211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4545" y="1437409"/>
            <a:ext cx="4171950" cy="2336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Вода – информационная тайна Земли | Общество и Экология">
            <a:extLst>
              <a:ext uri="{FF2B5EF4-FFF2-40B4-BE49-F238E27FC236}">
                <a16:creationId xmlns:a16="http://schemas.microsoft.com/office/drawing/2014/main" id="{E6555686-1AF1-4C3B-AE5A-CB72F8F51F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2055" y="4133185"/>
            <a:ext cx="4171950" cy="2600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2776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341E2D-CAB2-4430-92EE-B72B5BB01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586635"/>
          </a:xfrm>
        </p:spPr>
        <p:txBody>
          <a:bodyPr/>
          <a:lstStyle/>
          <a:p>
            <a:r>
              <a:rPr lang="uk-UA" dirty="0"/>
              <a:t>Зміст дисципліни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C707E9-14F4-423B-925F-EC49692A1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8763" y="1099127"/>
            <a:ext cx="6804510" cy="56526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b="1" i="1" u="sng" dirty="0">
                <a:solidFill>
                  <a:srgbClr val="FFFF00"/>
                </a:solidFill>
              </a:rPr>
              <a:t>4.Ґрунти у природі рідного краю </a:t>
            </a:r>
          </a:p>
          <a:p>
            <a:r>
              <a:rPr lang="uk-UA" dirty="0"/>
              <a:t>Ґрунти, їх склад та властивості, значення ґрунту. </a:t>
            </a:r>
          </a:p>
          <a:p>
            <a:r>
              <a:rPr lang="uk-UA" dirty="0"/>
              <a:t>Основні типи ґрунтів. Родючість ґрунту. Українські чорноземи. </a:t>
            </a:r>
          </a:p>
          <a:p>
            <a:r>
              <a:rPr lang="uk-UA" dirty="0"/>
              <a:t>Основні джерела забруднення ґрунтів. Діяльність людини і стан ґрунтів краю. </a:t>
            </a:r>
          </a:p>
          <a:p>
            <a:r>
              <a:rPr lang="uk-UA" dirty="0"/>
              <a:t>Проблеми сміттєзвалищ та їх вплив на ґрунт. </a:t>
            </a:r>
          </a:p>
          <a:p>
            <a:r>
              <a:rPr lang="uk-UA" dirty="0"/>
              <a:t>Ерозія ґрунтів та заходи боротьби з нею. Насадження полезахисних смуг та лісових масивів на схилах балок, ярів, вздовж берегів річок тощо. </a:t>
            </a:r>
          </a:p>
          <a:p>
            <a:r>
              <a:rPr lang="uk-UA" dirty="0"/>
              <a:t>Раціональне використання і охорона земельних ресурсів. </a:t>
            </a:r>
          </a:p>
        </p:txBody>
      </p:sp>
      <p:pic>
        <p:nvPicPr>
          <p:cNvPr id="5122" name="Picture 2" descr="Презентація &quot;Ґрунти України&quot; 8 кл.">
            <a:extLst>
              <a:ext uri="{FF2B5EF4-FFF2-40B4-BE49-F238E27FC236}">
                <a16:creationId xmlns:a16="http://schemas.microsoft.com/office/drawing/2014/main" id="{F199065C-501D-4A62-A600-39F7F1678D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9002" y="2518101"/>
            <a:ext cx="3526672" cy="26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8058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BDFED8-E782-4E75-8364-2184B904C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7"/>
            <a:ext cx="7958331" cy="521980"/>
          </a:xfrm>
        </p:spPr>
        <p:txBody>
          <a:bodyPr>
            <a:normAutofit fontScale="90000"/>
          </a:bodyPr>
          <a:lstStyle/>
          <a:p>
            <a:r>
              <a:rPr lang="uk-UA" dirty="0"/>
              <a:t>Зміст дисципліни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7ABFBB-504C-4DC3-B2B7-3608A0908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835" y="1430086"/>
            <a:ext cx="6342692" cy="399782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b="1" i="1" u="sng" dirty="0">
                <a:solidFill>
                  <a:srgbClr val="FFFF00"/>
                </a:solidFill>
              </a:rPr>
              <a:t>5.Рослини нашого краю </a:t>
            </a:r>
          </a:p>
          <a:p>
            <a:r>
              <a:rPr lang="uk-UA" dirty="0"/>
              <a:t>Різноманітність рослинного світу своєї місцевості. </a:t>
            </a:r>
          </a:p>
          <a:p>
            <a:r>
              <a:rPr lang="uk-UA" dirty="0"/>
              <a:t>Роль рослин в природі та житті людини. </a:t>
            </a:r>
          </a:p>
          <a:p>
            <a:r>
              <a:rPr lang="uk-UA" dirty="0"/>
              <a:t>Рослинні угруповання краю: ліси, степи, луки, болота тощо. </a:t>
            </a:r>
          </a:p>
          <a:p>
            <a:r>
              <a:rPr lang="uk-UA" dirty="0"/>
              <a:t>Червона книга України. Зелена книга України.</a:t>
            </a:r>
          </a:p>
          <a:p>
            <a:r>
              <a:rPr lang="uk-UA" dirty="0"/>
              <a:t> Природно-заповідний фонд рідного краю, регіональний список рідкісних рослин</a:t>
            </a:r>
          </a:p>
        </p:txBody>
      </p:sp>
      <p:pic>
        <p:nvPicPr>
          <p:cNvPr id="6146" name="Picture 2" descr="Дикорослі рослини придатні для їжі">
            <a:extLst>
              <a:ext uri="{FF2B5EF4-FFF2-40B4-BE49-F238E27FC236}">
                <a16:creationId xmlns:a16="http://schemas.microsoft.com/office/drawing/2014/main" id="{2604B772-9C1E-4903-A386-A24856FC1C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1236" y="4410640"/>
            <a:ext cx="4079587" cy="2284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8472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60CCE3-68CA-4FC0-9192-EF68D66C0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586635"/>
          </a:xfrm>
        </p:spPr>
        <p:txBody>
          <a:bodyPr/>
          <a:lstStyle/>
          <a:p>
            <a:r>
              <a:rPr lang="uk-UA" dirty="0"/>
              <a:t>Зміст дисципліни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AD63D8-D8FF-4AAE-B1A5-8109A59A1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1890" y="1394690"/>
            <a:ext cx="4476946" cy="52185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i="1" u="sng" dirty="0">
                <a:solidFill>
                  <a:srgbClr val="FFFF00"/>
                </a:solidFill>
              </a:rPr>
              <a:t>6. Гриби нашого краю</a:t>
            </a:r>
          </a:p>
          <a:p>
            <a:r>
              <a:rPr lang="uk-UA" dirty="0"/>
              <a:t>Поняття про гриби як невід’ємну групу живих організмів. </a:t>
            </a:r>
          </a:p>
          <a:p>
            <a:r>
              <a:rPr lang="uk-UA" dirty="0"/>
              <a:t>Особливості будови шапинкових грибів. </a:t>
            </a:r>
          </a:p>
          <a:p>
            <a:r>
              <a:rPr lang="uk-UA" dirty="0"/>
              <a:t>Гриби їстівні, отруйні та паразитичні.</a:t>
            </a:r>
          </a:p>
          <a:p>
            <a:r>
              <a:rPr lang="uk-UA" dirty="0"/>
              <a:t> Значення грибів у природі та житті людини. </a:t>
            </a:r>
          </a:p>
          <a:p>
            <a:r>
              <a:rPr lang="uk-UA" dirty="0"/>
              <a:t>Найпоширеніші гриби своєї місцевості, їх охорона</a:t>
            </a:r>
          </a:p>
        </p:txBody>
      </p:sp>
      <p:pic>
        <p:nvPicPr>
          <p:cNvPr id="7170" name="Picture 2" descr="Вирощуємо вдома гриби: поради та основі етапи">
            <a:extLst>
              <a:ext uri="{FF2B5EF4-FFF2-40B4-BE49-F238E27FC236}">
                <a16:creationId xmlns:a16="http://schemas.microsoft.com/office/drawing/2014/main" id="{3D65E796-E3A4-457F-A452-958F5D364F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3860" y="2844800"/>
            <a:ext cx="4286250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6079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817A50-5022-4EA9-910E-EBBC67A54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485035"/>
          </a:xfrm>
        </p:spPr>
        <p:txBody>
          <a:bodyPr>
            <a:normAutofit fontScale="90000"/>
          </a:bodyPr>
          <a:lstStyle/>
          <a:p>
            <a:r>
              <a:rPr lang="uk-UA" dirty="0"/>
              <a:t>Зміст дисципліни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D605E4-497A-438D-96D6-ED118166B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709" y="1293091"/>
            <a:ext cx="5003418" cy="531245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b="1" i="1" u="sng" dirty="0">
                <a:solidFill>
                  <a:srgbClr val="FFFF00"/>
                </a:solidFill>
              </a:rPr>
              <a:t>7. Тваринний світ нашого краю </a:t>
            </a:r>
          </a:p>
          <a:p>
            <a:pPr marL="0" indent="0">
              <a:buNone/>
            </a:pPr>
            <a:r>
              <a:rPr lang="uk-UA" dirty="0"/>
              <a:t>Різноманітність тварин своєї місцевості. </a:t>
            </a:r>
          </a:p>
          <a:p>
            <a:pPr marL="0" indent="0">
              <a:buNone/>
            </a:pPr>
            <a:r>
              <a:rPr lang="uk-UA" dirty="0"/>
              <a:t>Комахи. </a:t>
            </a:r>
          </a:p>
          <a:p>
            <a:pPr marL="0" indent="0">
              <a:buNone/>
            </a:pPr>
            <a:r>
              <a:rPr lang="uk-UA" dirty="0"/>
              <a:t>Павуки. </a:t>
            </a:r>
          </a:p>
          <a:p>
            <a:pPr marL="0" indent="0">
              <a:buNone/>
            </a:pPr>
            <a:r>
              <a:rPr lang="uk-UA" dirty="0"/>
              <a:t>Риби. </a:t>
            </a:r>
          </a:p>
          <a:p>
            <a:pPr marL="0" indent="0">
              <a:buNone/>
            </a:pPr>
            <a:r>
              <a:rPr lang="uk-UA" dirty="0"/>
              <a:t>Птахи. </a:t>
            </a:r>
          </a:p>
          <a:p>
            <a:pPr marL="0" indent="0">
              <a:buNone/>
            </a:pPr>
            <a:r>
              <a:rPr lang="uk-UA" dirty="0"/>
              <a:t>Звірі (ссавці). </a:t>
            </a:r>
          </a:p>
          <a:p>
            <a:pPr marL="0" indent="0">
              <a:buNone/>
            </a:pPr>
            <a:r>
              <a:rPr lang="uk-UA" dirty="0"/>
              <a:t>Ланцюги живлення за участю тварин краю. Значення тварин місцевості у природі та житті населення. </a:t>
            </a:r>
          </a:p>
          <a:p>
            <a:pPr marL="0" indent="0">
              <a:buNone/>
            </a:pPr>
            <a:r>
              <a:rPr lang="uk-UA" dirty="0"/>
              <a:t>Червонокнижні тварини краю, заходи для їхньої охорони.</a:t>
            </a:r>
          </a:p>
        </p:txBody>
      </p:sp>
      <p:pic>
        <p:nvPicPr>
          <p:cNvPr id="8194" name="Picture 2" descr="Тварини — Вікіпедія">
            <a:extLst>
              <a:ext uri="{FF2B5EF4-FFF2-40B4-BE49-F238E27FC236}">
                <a16:creationId xmlns:a16="http://schemas.microsoft.com/office/drawing/2014/main" id="{6DE499AE-9CB1-4A4E-BF28-52A8EC489D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5527" y="1504140"/>
            <a:ext cx="3870037" cy="464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84952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эдисон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TM16401375[[fn=Мэдисон]]</Template>
  <TotalTime>44</TotalTime>
  <Words>673</Words>
  <Application>Microsoft Office PowerPoint</Application>
  <PresentationFormat>Широкоэкранный</PresentationFormat>
  <Paragraphs>71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MS Shell Dlg 2</vt:lpstr>
      <vt:lpstr>Wingdings</vt:lpstr>
      <vt:lpstr>Wingdings 3</vt:lpstr>
      <vt:lpstr>Мэдисон</vt:lpstr>
      <vt:lpstr>Природа рідного краю</vt:lpstr>
      <vt:lpstr>Презентация PowerPoint</vt:lpstr>
      <vt:lpstr>Зміст дисципліни</vt:lpstr>
      <vt:lpstr>Зміст дисципліни</vt:lpstr>
      <vt:lpstr>Зміст дисципліни</vt:lpstr>
      <vt:lpstr>Зміст дисципліни</vt:lpstr>
      <vt:lpstr>Зміст дисципліни</vt:lpstr>
      <vt:lpstr>Зміст дисципліни</vt:lpstr>
      <vt:lpstr>Зміст дисципліни</vt:lpstr>
      <vt:lpstr>Зміст дисципліни</vt:lpstr>
      <vt:lpstr>Зміст дисципліни</vt:lpstr>
      <vt:lpstr>Дякую за увагу!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Природа рідного краю</dc:title>
  <dc:creator>N P</dc:creator>
  <cp:lastModifiedBy>N P</cp:lastModifiedBy>
  <cp:revision>8</cp:revision>
  <dcterms:created xsi:type="dcterms:W3CDTF">2020-11-09T16:25:36Z</dcterms:created>
  <dcterms:modified xsi:type="dcterms:W3CDTF">2020-11-09T17:10:23Z</dcterms:modified>
</cp:coreProperties>
</file>