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7"/>
  </p:notesMasterIdLst>
  <p:sldIdLst>
    <p:sldId id="256" r:id="rId2"/>
    <p:sldId id="290" r:id="rId3"/>
    <p:sldId id="292" r:id="rId4"/>
    <p:sldId id="293" r:id="rId5"/>
    <p:sldId id="29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0F"/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5" autoAdjust="0"/>
    <p:restoredTop sz="94660"/>
  </p:normalViewPr>
  <p:slideViewPr>
    <p:cSldViewPr snapToGrid="0">
      <p:cViewPr>
        <p:scale>
          <a:sx n="70" d="100"/>
          <a:sy n="70" d="100"/>
        </p:scale>
        <p:origin x="-72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19.01.2022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3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04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3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61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56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50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94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5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89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7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71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17" y="386303"/>
            <a:ext cx="7051354" cy="2511642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32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ЗА ВИБОРОМ СТУДЕНТА: </a:t>
            </a:r>
            <a:br>
              <a:rPr lang="uk-UA" sz="3200" b="1" i="1" dirty="0" smtClean="0">
                <a:solidFill>
                  <a:schemeClr val="accent2"/>
                </a:solidFill>
                <a:latin typeface="Cambria" panose="02040503050406030204" pitchFamily="18" charset="0"/>
              </a:rPr>
            </a:br>
            <a:r>
              <a:rPr lang="uk-UA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uk-UA" sz="3200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uk-UA" sz="36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«</a:t>
            </a:r>
            <a:r>
              <a:rPr lang="ru-RU" sz="36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ФІНАНСОВО-ПРАВОВЕ РЕГУЛЮВАННЯ ВАЛЮТНИХ ОПЕРАЦІЙ ПІДПРИЄМНИЦЬКИХ СТРУКТУР</a:t>
            </a:r>
            <a:r>
              <a:rPr lang="uk-UA" sz="36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»</a:t>
            </a:r>
            <a:endParaRPr lang="uk-UA" sz="36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271" y="3601780"/>
            <a:ext cx="11455883" cy="235044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ctr">
              <a:spcBef>
                <a:spcPts val="0"/>
              </a:spcBef>
            </a:pPr>
            <a:r>
              <a:rPr lang="uk-UA" sz="2400" b="1" i="1" dirty="0" err="1">
                <a:solidFill>
                  <a:srgbClr val="C00000"/>
                </a:solidFill>
                <a:latin typeface="Cambria" panose="02040503050406030204" pitchFamily="18" charset="0"/>
              </a:rPr>
              <a:t>Рекотов</a:t>
            </a:r>
            <a:r>
              <a:rPr lang="uk-UA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 Петро </a:t>
            </a:r>
            <a:r>
              <a:rPr lang="uk-UA" sz="24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Валентинович</a:t>
            </a:r>
            <a:endParaRPr lang="en-US" sz="2400" b="1" i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400" i="1" dirty="0">
                <a:latin typeface="Cambria" panose="02040503050406030204" pitchFamily="18" charset="0"/>
              </a:rPr>
              <a:t>кандидат юридичних наук, доцент, </a:t>
            </a:r>
            <a:endParaRPr lang="uk-UA" sz="24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ДОЦЕНТ кафедри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інформаційної економіки, підприємництва та фінансів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Інженерний навчально-науковИЙ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інститут </a:t>
            </a:r>
            <a:r>
              <a:rPr lang="uk-UA" sz="2400" i="1" cap="none" dirty="0" smtClean="0">
                <a:solidFill>
                  <a:schemeClr val="tx1"/>
                </a:solidFill>
                <a:latin typeface="Cambria" panose="02040503050406030204" pitchFamily="18" charset="0"/>
              </a:rPr>
              <a:t>ім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r>
              <a:rPr lang="uk-UA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ю.м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. Потебні</a:t>
            </a: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університету</a:t>
            </a: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</p:txBody>
      </p:sp>
      <p:pic>
        <p:nvPicPr>
          <p:cNvPr id="7" name="Рисунок 6" descr="G:\ДОКУМЕНТИ   14.07.18\РЕКОТОВ ЗДІА\ФОТО\Рекотов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424" y="0"/>
            <a:ext cx="2743200" cy="349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177" y="2454619"/>
            <a:ext cx="110565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Мета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uk-UA" sz="2800" i="1" dirty="0">
                <a:latin typeface="Times New Roman"/>
                <a:ea typeface="MS Mincho"/>
              </a:rPr>
              <a:t>забезпечення умов для формування елементів правової культури, правових орієнтирів та правомірної поведінки здобувачів вищої освіти, розширення розуміння ними ролі і призначення фінансово-правового регулювання валютних операцій підприємницьких структур, формування базових знань з основ валютного регулювання, особливостей правових основ валютного контролю та відповідальності за порушення валютного законодавства Україні і в разі потреби готовності коректно застосувати отримані знання у практичній діяльності.</a:t>
            </a:r>
            <a:endParaRPr lang="uk-UA" sz="2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0630" y="100734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Мета та завдання викладання дисципліни 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ФІНАНСОВО-ПРАВОВЕ РЕГУЛЮВАННЯ ВАЛЮТНИХ ОПЕРАЦІЙ ПІДПРИЄМНИЦЬКИХ СТРУКТУР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</a:t>
            </a:r>
            <a:endParaRPr lang="uk-UA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18604" y="0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ОЧІКУВАНІ РЕЗУЛЬТАТИ </a:t>
            </a:r>
            <a:r>
              <a:rPr lang="uk-UA" b="1" i="1" dirty="0" err="1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ВИВЧеННЯ</a:t>
            </a:r>
            <a:r>
              <a:rPr lang="en-US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дисципліни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ФІНАНСОВО-ПРАВОВЕ РЕГУЛЮВАННЯ ВАЛЮТНИХ ОПЕРАЦІЙ ПІДПРИЄМНИЦЬКИХ СТРУКТУР</a:t>
            </a:r>
            <a:r>
              <a:rPr lang="uk-UA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</a:t>
            </a:r>
            <a:endParaRPr lang="uk-UA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6603" y="2186284"/>
            <a:ext cx="1159068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000" i="1" dirty="0">
                <a:latin typeface="Cambria" panose="02040503050406030204" pitchFamily="18" charset="0"/>
                <a:ea typeface="Cambria" panose="02040503050406030204" pitchFamily="18" charset="0"/>
              </a:rPr>
              <a:t>У разі успішного завершення курсу студент зможе:</a:t>
            </a:r>
          </a:p>
          <a:p>
            <a:pPr indent="457200" algn="just"/>
            <a:r>
              <a:rPr lang="uk-UA" sz="2000" i="1" dirty="0">
                <a:latin typeface="Cambria" panose="02040503050406030204" pitchFamily="18" charset="0"/>
                <a:ea typeface="Cambria" panose="02040503050406030204" pitchFamily="18" charset="0"/>
              </a:rPr>
              <a:t>-	визначати основні юридичні поняття та встановлювати зв’язки між ними;</a:t>
            </a:r>
          </a:p>
          <a:p>
            <a:pPr indent="457200" algn="just"/>
            <a:r>
              <a:rPr lang="uk-UA" sz="2000" i="1" dirty="0">
                <a:latin typeface="Cambria" panose="02040503050406030204" pitchFamily="18" charset="0"/>
                <a:ea typeface="Cambria" panose="02040503050406030204" pitchFamily="18" charset="0"/>
              </a:rPr>
              <a:t>-	розрізняти зміст та організацію валютного регулювання, інструменти валютного регулювання;</a:t>
            </a:r>
          </a:p>
          <a:p>
            <a:pPr indent="457200" algn="just"/>
            <a:r>
              <a:rPr lang="uk-UA" sz="2000" i="1" dirty="0">
                <a:latin typeface="Cambria" panose="02040503050406030204" pitchFamily="18" charset="0"/>
                <a:ea typeface="Cambria" panose="02040503050406030204" pitchFamily="18" charset="0"/>
              </a:rPr>
              <a:t>-	зберігати та примножувати моральні, культурні, наукові цінності і досягнення суспільства на основі знання нормативно-правових актів, якими визначається порядок здійснення розрахунків в іноземній валюті, а також валютно-обмінних операцій на території України за участю підприємницьких структур;</a:t>
            </a:r>
          </a:p>
          <a:p>
            <a:pPr indent="457200" algn="just"/>
            <a:r>
              <a:rPr lang="uk-UA" sz="2000" i="1" dirty="0">
                <a:latin typeface="Cambria" panose="02040503050406030204" pitchFamily="18" charset="0"/>
                <a:ea typeface="Cambria" panose="02040503050406030204" pitchFamily="18" charset="0"/>
              </a:rPr>
              <a:t>-	орієнтуватися з питань правових основ валютного контролю та відповідальності за порушення валютного законодавства Україні.</a:t>
            </a:r>
          </a:p>
          <a:p>
            <a:pPr indent="457200" algn="just"/>
            <a:r>
              <a:rPr lang="uk-UA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uk-UA" sz="2000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" y="87086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ОСНОВНІ НАВЧАЛЬНІ 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РЕСУРСИ ДИСЦИПЛІНИ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КОРПОРАТИВНЕ ПРАВО В ПУБЛІЧНИХ ФІНАНСАХ</a:t>
            </a:r>
            <a:r>
              <a:rPr lang="ru-RU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</a:t>
            </a:r>
            <a:endParaRPr lang="uk-UA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015" y="2186285"/>
            <a:ext cx="1094672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Матеріали до лекцій, плани практичних занять та методичні рекомендації до них, методичні рекомендації до самостійної робот,и методичні рекомендації до виконання індивідуальних письмових завдань (ІПЗ – есе, рефератів) та індивідуальних дослідних завдань (ІДЗ) розміщені на платформі </a:t>
            </a:r>
            <a:r>
              <a:rPr lang="en-US" sz="2600" b="1" i="1" dirty="0">
                <a:latin typeface="Cambria" panose="02040503050406030204" pitchFamily="18" charset="0"/>
                <a:ea typeface="Cambria" panose="02040503050406030204" pitchFamily="18" charset="0"/>
              </a:rPr>
              <a:t>Moodle</a:t>
            </a:r>
            <a:r>
              <a:rPr lang="uk-UA" sz="26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uk-UA" sz="2600" i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6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" y="87086"/>
            <a:ext cx="12061370" cy="1731081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uk-UA" b="1" i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КОНТРОЛЬНІ </a:t>
            </a:r>
            <a:r>
              <a:rPr lang="uk-UA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ЗАХОДИ ПО дисципліні 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ФІНАНСОВО-ПРАВОВЕ РЕГУЛЮВАННЯ ВАЛЮТНИХ ОПЕРАЦІЙ ПІДПРИЄМНИЦЬКИХ СТРУКТУР</a:t>
            </a:r>
            <a:r>
              <a:rPr lang="uk-UA" b="1" i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</a:t>
            </a:r>
            <a:endParaRPr lang="uk-UA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014" y="2055656"/>
            <a:ext cx="1094672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b="1" i="1" u="sng" dirty="0">
                <a:latin typeface="Times New Roman"/>
                <a:ea typeface="MS Mincho"/>
              </a:rPr>
              <a:t>Поточні контрольні заходи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err="1">
                <a:latin typeface="Times New Roman"/>
                <a:ea typeface="MS Mincho"/>
              </a:rPr>
              <a:t>Обов</a:t>
            </a:r>
            <a:r>
              <a:rPr lang="ru-RU" sz="2000" b="1" i="1" dirty="0">
                <a:latin typeface="Times New Roman"/>
                <a:ea typeface="MS Mincho"/>
              </a:rPr>
              <a:t>’</a:t>
            </a:r>
            <a:r>
              <a:rPr lang="uk-UA" sz="2000" b="1" i="1" dirty="0" err="1">
                <a:latin typeface="Times New Roman"/>
                <a:ea typeface="MS Mincho"/>
              </a:rPr>
              <a:t>язкові</a:t>
            </a:r>
            <a:r>
              <a:rPr lang="uk-UA" sz="2000" b="1" i="1" dirty="0">
                <a:latin typeface="Times New Roman"/>
                <a:ea typeface="MS Mincho"/>
              </a:rPr>
              <a:t> види роботи: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>
                <a:latin typeface="Times New Roman"/>
                <a:ea typeface="MS Mincho"/>
              </a:rPr>
              <a:t>Термінологічний диктант</a:t>
            </a:r>
            <a:r>
              <a:rPr lang="uk-UA" sz="2000" i="1" dirty="0">
                <a:latin typeface="Times New Roman"/>
                <a:ea typeface="MS Mincho"/>
              </a:rPr>
              <a:t> 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b="1" i="1" dirty="0">
                <a:latin typeface="Times New Roman"/>
                <a:ea typeface="MS Mincho"/>
              </a:rPr>
              <a:t>1</a:t>
            </a:r>
            <a:r>
              <a:rPr lang="uk-UA" sz="2000" i="1" dirty="0">
                <a:latin typeface="Times New Roman"/>
                <a:ea typeface="MS Mincho"/>
              </a:rPr>
              <a:t> бал) – на кожному практичному занятті. Терміни для вивчення зазначені у планах практичних занять у розділі «Основні терміни і поняття». 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>
                <a:latin typeface="Times New Roman"/>
                <a:ea typeface="MS Mincho"/>
              </a:rPr>
              <a:t>Опитування: </a:t>
            </a:r>
            <a:r>
              <a:rPr lang="uk-UA" sz="2000" i="1" dirty="0">
                <a:latin typeface="Times New Roman"/>
                <a:ea typeface="MS Mincho"/>
              </a:rPr>
              <a:t>обговорення питань планів практичних занять,</a:t>
            </a:r>
            <a:r>
              <a:rPr lang="uk-UA" sz="2000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перевірка виконання практичних завдань самостійної роботи, розв’язування задач 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b="1" i="1" dirty="0">
                <a:latin typeface="Times New Roman"/>
                <a:ea typeface="MS Mincho"/>
              </a:rPr>
              <a:t>3</a:t>
            </a:r>
            <a:r>
              <a:rPr lang="ru-RU" sz="2000" i="1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бали) – на кожному практичному занятті.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>
                <a:latin typeface="Times New Roman"/>
                <a:ea typeface="MS Mincho"/>
              </a:rPr>
              <a:t>Тестування </a:t>
            </a:r>
            <a:r>
              <a:rPr lang="uk-UA" sz="2000" i="1" dirty="0">
                <a:latin typeface="Times New Roman"/>
                <a:ea typeface="MS Mincho"/>
              </a:rPr>
              <a:t>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b="1" i="1" dirty="0">
                <a:latin typeface="Times New Roman"/>
                <a:ea typeface="MS Mincho"/>
              </a:rPr>
              <a:t>3</a:t>
            </a:r>
            <a:r>
              <a:rPr lang="ru-RU" sz="2000" i="1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бали)</a:t>
            </a:r>
            <a:r>
              <a:rPr lang="uk-UA" sz="2000" b="1" i="1" dirty="0">
                <a:latin typeface="Times New Roman"/>
                <a:ea typeface="MS Mincho"/>
              </a:rPr>
              <a:t> </a:t>
            </a:r>
            <a:r>
              <a:rPr lang="uk-UA" sz="2000" i="1" dirty="0">
                <a:latin typeface="Times New Roman"/>
                <a:ea typeface="MS Mincho"/>
              </a:rPr>
              <a:t>– шість разів на семестр, до кожного змістового модуля курсу за матеріалом вивчених тем (проводиться </a:t>
            </a:r>
            <a:r>
              <a:rPr lang="uk-UA" sz="2000" i="1" dirty="0" err="1">
                <a:latin typeface="Times New Roman"/>
                <a:ea typeface="MS Mincho"/>
              </a:rPr>
              <a:t>онлайн</a:t>
            </a:r>
            <a:r>
              <a:rPr lang="uk-UA" sz="2000" i="1" dirty="0">
                <a:latin typeface="Times New Roman"/>
                <a:ea typeface="MS Mincho"/>
              </a:rPr>
              <a:t> на платформі </a:t>
            </a:r>
            <a:r>
              <a:rPr lang="uk-UA" sz="2000" i="1" dirty="0" err="1">
                <a:latin typeface="Times New Roman"/>
                <a:ea typeface="MS Mincho"/>
              </a:rPr>
              <a:t>Moodle</a:t>
            </a:r>
            <a:r>
              <a:rPr lang="uk-UA" sz="2000" i="1" dirty="0">
                <a:latin typeface="Times New Roman"/>
                <a:ea typeface="MS Mincho"/>
              </a:rPr>
              <a:t>).</a:t>
            </a:r>
            <a:endParaRPr lang="ru-RU" sz="20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>
                <a:latin typeface="Times New Roman"/>
                <a:ea typeface="MS Mincho"/>
              </a:rPr>
              <a:t>Індивідуальне письмове завдання (ІПЗ)</a:t>
            </a:r>
            <a:r>
              <a:rPr lang="uk-UA" sz="2000" i="1" dirty="0">
                <a:latin typeface="Times New Roman"/>
                <a:ea typeface="MS Mincho"/>
              </a:rPr>
              <a:t> у вигляді есе (</a:t>
            </a:r>
            <a:r>
              <a:rPr lang="en-US" sz="2000" i="1" dirty="0">
                <a:latin typeface="Times New Roman"/>
                <a:ea typeface="MS Mincho"/>
              </a:rPr>
              <a:t>max </a:t>
            </a:r>
            <a:r>
              <a:rPr lang="ru-RU" sz="2000" i="1" dirty="0">
                <a:latin typeface="Times New Roman"/>
                <a:ea typeface="MS Mincho"/>
              </a:rPr>
              <a:t>2 </a:t>
            </a:r>
            <a:r>
              <a:rPr lang="uk-UA" sz="2000" i="1" dirty="0">
                <a:latin typeface="Times New Roman"/>
                <a:ea typeface="MS Mincho"/>
              </a:rPr>
              <a:t>бали) виконується шість разів на семестр, наприкінці кожного змістового модуля курсу. Теми есе узгоджуються з викладачем. </a:t>
            </a:r>
            <a:endParaRPr lang="ru-RU" sz="2000" dirty="0">
              <a:latin typeface="Times New Roman"/>
              <a:ea typeface="MS Mincho"/>
            </a:endParaRPr>
          </a:p>
          <a:p>
            <a:r>
              <a:rPr lang="uk-UA" sz="2000" i="1" dirty="0">
                <a:solidFill>
                  <a:srgbClr val="000000"/>
                </a:solidFill>
                <a:latin typeface="Times New Roman"/>
                <a:ea typeface="MS Mincho"/>
              </a:rPr>
              <a:t>Теми, вимоги та практичні рекомендації до написання рефератів та есе див. на сторінці курсу у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uk-UA" sz="20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uk-UA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</TotalTime>
  <Words>319</Words>
  <Application>Microsoft Office PowerPoint</Application>
  <PresentationFormat>Произвольный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Галерея</vt:lpstr>
      <vt:lpstr>ДИСЦИПЛІНА ЗА ВИБОРОМ СТУДЕНТА:   «ФІНАНСОВО-ПРАВОВЕ РЕГУЛЮВАННЯ ВАЛЮТНИХ ОПЕРАЦІЙ ПІДПРИЄМНИЦЬКИХ СТРУКТУР»</vt:lpstr>
      <vt:lpstr>Мета та завдання викладання дисципліни   «ФІНАНСОВО-ПРАВОВЕ РЕГУЛЮВАННЯ ВАЛЮТНИХ ОПЕРАЦІЙ ПІДПРИЄМНИЦЬКИХ СТРУКТУР»</vt:lpstr>
      <vt:lpstr>ОЧІКУВАНІ РЕЗУЛЬТАТИ ВИВЧеННЯ дисципліни   «ФІНАНСОВО-ПРАВОВЕ РЕГУЛЮВАННЯ ВАЛЮТНИХ ОПЕРАЦІЙ ПІДПРИЄМНИЦЬКИХ СТРУКТУР»</vt:lpstr>
      <vt:lpstr>ОСНОВНІ НАВЧАЛЬНІ РЕСУРСИ ДИСЦИПЛІНИ «КОРПОРАТИВНЕ ПРАВО В ПУБЛІЧНИХ ФІНАНСАХ»</vt:lpstr>
      <vt:lpstr>КОНТРОЛЬНІ ЗАХОДИ ПО дисципліні   «ФІНАНСОВО-ПРАВОВЕ РЕГУЛЮВАННЯ ВАЛЮТНИХ ОПЕРАЦІЙ ПІДПРИЄМНИЦЬКИХ СТРУКТУР»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admin</cp:lastModifiedBy>
  <cp:revision>134</cp:revision>
  <dcterms:created xsi:type="dcterms:W3CDTF">2019-11-02T14:16:53Z</dcterms:created>
  <dcterms:modified xsi:type="dcterms:W3CDTF">2022-01-19T13:40:02Z</dcterms:modified>
</cp:coreProperties>
</file>