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314" r:id="rId4"/>
    <p:sldId id="315" r:id="rId5"/>
    <p:sldId id="316" r:id="rId6"/>
    <p:sldId id="317" r:id="rId7"/>
    <p:sldId id="318" r:id="rId8"/>
    <p:sldId id="258" r:id="rId9"/>
    <p:sldId id="259" r:id="rId10"/>
    <p:sldId id="261" r:id="rId11"/>
    <p:sldId id="262" r:id="rId12"/>
    <p:sldId id="263" r:id="rId13"/>
    <p:sldId id="264" r:id="rId14"/>
    <p:sldId id="279" r:id="rId15"/>
    <p:sldId id="280" r:id="rId16"/>
    <p:sldId id="265" r:id="rId17"/>
    <p:sldId id="281" r:id="rId18"/>
    <p:sldId id="266" r:id="rId19"/>
    <p:sldId id="267" r:id="rId20"/>
    <p:sldId id="269" r:id="rId21"/>
    <p:sldId id="270" r:id="rId22"/>
    <p:sldId id="283" r:id="rId23"/>
    <p:sldId id="271" r:id="rId24"/>
    <p:sldId id="272" r:id="rId25"/>
    <p:sldId id="273" r:id="rId26"/>
    <p:sldId id="274" r:id="rId27"/>
    <p:sldId id="275" r:id="rId28"/>
    <p:sldId id="276" r:id="rId29"/>
    <p:sldId id="285" r:id="rId30"/>
    <p:sldId id="286" r:id="rId31"/>
    <p:sldId id="287" r:id="rId32"/>
    <p:sldId id="288" r:id="rId33"/>
    <p:sldId id="284" r:id="rId34"/>
    <p:sldId id="27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12" r:id="rId54"/>
    <p:sldId id="307" r:id="rId55"/>
    <p:sldId id="313" r:id="rId56"/>
    <p:sldId id="308" r:id="rId57"/>
    <p:sldId id="309" r:id="rId58"/>
    <p:sldId id="310" r:id="rId59"/>
    <p:sldId id="311" r:id="rId60"/>
    <p:sldId id="27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5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135566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AAD6DE7-C1B4-41A9-BDA9-B9E7D7935E24}" type="datetimeFigureOut">
              <a:rPr lang="ru-UA" smtClean="0"/>
              <a:t>03/25/2023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2764820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617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749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350475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4"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3762580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4"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3951753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110733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123422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3309802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70791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AAD6DE7-C1B4-41A9-BDA9-B9E7D7935E24}" type="datetimeFigureOut">
              <a:rPr lang="ru-UA" smtClean="0"/>
              <a:t>03/25/2023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4222458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AAD6DE7-C1B4-41A9-BDA9-B9E7D7935E24}" type="datetimeFigureOut">
              <a:rPr lang="ru-UA" smtClean="0"/>
              <a:t>03/25/2023</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299459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3"/>
          <p:cNvSpPr>
            <a:spLocks noGrp="1"/>
          </p:cNvSpPr>
          <p:nvPr>
            <p:ph type="ftr" sz="quarter" idx="11"/>
          </p:nvPr>
        </p:nvSpPr>
        <p:spPr/>
        <p:txBody>
          <a:bodyPr/>
          <a:lstStyle/>
          <a:p>
            <a:endParaRPr lang="ru-UA"/>
          </a:p>
        </p:txBody>
      </p:sp>
      <p:sp>
        <p:nvSpPr>
          <p:cNvPr id="6" name="Slide Number Placeholder 4"/>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413205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2"/>
          <p:cNvSpPr>
            <a:spLocks noGrp="1"/>
          </p:cNvSpPr>
          <p:nvPr>
            <p:ph type="ftr" sz="quarter" idx="11"/>
          </p:nvPr>
        </p:nvSpPr>
        <p:spPr/>
        <p:txBody>
          <a:bodyPr/>
          <a:lstStyle/>
          <a:p>
            <a:endParaRPr lang="ru-UA"/>
          </a:p>
        </p:txBody>
      </p:sp>
      <p:sp>
        <p:nvSpPr>
          <p:cNvPr id="6" name="Slide Number Placeholder 3"/>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147445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5AAD6DE7-C1B4-41A9-BDA9-B9E7D7935E24}" type="datetimeFigureOut">
              <a:rPr lang="ru-UA" smtClean="0"/>
              <a:t>03/25/2023</a:t>
            </a:fld>
            <a:endParaRPr lang="ru-UA"/>
          </a:p>
        </p:txBody>
      </p:sp>
      <p:sp>
        <p:nvSpPr>
          <p:cNvPr id="5" name="Footer Placeholder 5"/>
          <p:cNvSpPr>
            <a:spLocks noGrp="1"/>
          </p:cNvSpPr>
          <p:nvPr>
            <p:ph type="ftr" sz="quarter" idx="11"/>
          </p:nvPr>
        </p:nvSpPr>
        <p:spPr/>
        <p:txBody>
          <a:bodyPr/>
          <a:lstStyle/>
          <a:p>
            <a:endParaRPr lang="ru-UA"/>
          </a:p>
        </p:txBody>
      </p:sp>
      <p:sp>
        <p:nvSpPr>
          <p:cNvPr id="6" name="Slide Number Placeholder 6"/>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167311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AAD6DE7-C1B4-41A9-BDA9-B9E7D7935E24}" type="datetimeFigureOut">
              <a:rPr lang="ru-UA" smtClean="0"/>
              <a:t>03/25/2023</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580F5FC3-12F6-4A8F-95EF-2F597CD714D7}" type="slidenum">
              <a:rPr lang="ru-UA" smtClean="0"/>
              <a:t>‹#›</a:t>
            </a:fld>
            <a:endParaRPr lang="ru-UA"/>
          </a:p>
        </p:txBody>
      </p:sp>
    </p:spTree>
    <p:extLst>
      <p:ext uri="{BB962C8B-B14F-4D97-AF65-F5344CB8AC3E}">
        <p14:creationId xmlns:p14="http://schemas.microsoft.com/office/powerpoint/2010/main" val="344756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AD6DE7-C1B4-41A9-BDA9-B9E7D7935E24}" type="datetimeFigureOut">
              <a:rPr lang="ru-UA" smtClean="0"/>
              <a:t>03/25/2023</a:t>
            </a:fld>
            <a:endParaRPr lang="ru-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U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80F5FC3-12F6-4A8F-95EF-2F597CD714D7}" type="slidenum">
              <a:rPr lang="ru-UA" smtClean="0"/>
              <a:t>‹#›</a:t>
            </a:fld>
            <a:endParaRPr lang="ru-UA"/>
          </a:p>
        </p:txBody>
      </p:sp>
    </p:spTree>
    <p:extLst>
      <p:ext uri="{BB962C8B-B14F-4D97-AF65-F5344CB8AC3E}">
        <p14:creationId xmlns:p14="http://schemas.microsoft.com/office/powerpoint/2010/main" val="95424557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hyperlink" Target="https://www.epravda.com.ua/publications/2018/07/28/639109/" TargetMode="Externa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buduysvoe.com/content/reyest"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buduysvoe.com/content/reyes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buduysvoe.com/content/reyest"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CDA321-27DF-47B7-B941-233354615AA3}"/>
              </a:ext>
            </a:extLst>
          </p:cNvPr>
          <p:cNvSpPr>
            <a:spLocks noGrp="1"/>
          </p:cNvSpPr>
          <p:nvPr>
            <p:ph type="ctrTitle"/>
          </p:nvPr>
        </p:nvSpPr>
        <p:spPr>
          <a:xfrm>
            <a:off x="865238" y="175619"/>
            <a:ext cx="9941285" cy="3253381"/>
          </a:xfrm>
        </p:spPr>
        <p:txBody>
          <a:bodyPr/>
          <a:lstStyle/>
          <a:p>
            <a:pPr algn="ctr"/>
            <a:r>
              <a:rPr lang="ru-RU"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ОСНОВИ СТВОРЕННЯ ВЛАСНОГО БІЗНЕСУ</a:t>
            </a:r>
            <a:endParaRPr lang="ru-UA" sz="60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8668A714-C231-4093-844C-0D8C03481AB7}"/>
              </a:ext>
            </a:extLst>
          </p:cNvPr>
          <p:cNvSpPr>
            <a:spLocks noGrp="1"/>
          </p:cNvSpPr>
          <p:nvPr>
            <p:ph type="subTitle" idx="1"/>
          </p:nvPr>
        </p:nvSpPr>
        <p:spPr>
          <a:xfrm>
            <a:off x="7160455" y="5731109"/>
            <a:ext cx="4717783" cy="861420"/>
          </a:xfrm>
        </p:spPr>
        <p:txBody>
          <a:bodyPr>
            <a:normAutofit/>
          </a:bodyPr>
          <a:lstStyle/>
          <a:p>
            <a:r>
              <a:rPr lang="uk-UA" cap="none" dirty="0">
                <a:solidFill>
                  <a:schemeClr val="bg1"/>
                </a:solidFill>
                <a:latin typeface="Times New Roman" panose="02020603050405020304" pitchFamily="18" charset="0"/>
                <a:cs typeface="Times New Roman" panose="02020603050405020304" pitchFamily="18" charset="0"/>
              </a:rPr>
              <a:t>ТЕМА 1</a:t>
            </a:r>
            <a:r>
              <a:rPr lang="en-US" cap="none" dirty="0">
                <a:solidFill>
                  <a:schemeClr val="bg1"/>
                </a:solidFill>
                <a:latin typeface="Times New Roman" panose="02020603050405020304" pitchFamily="18" charset="0"/>
                <a:cs typeface="Times New Roman" panose="02020603050405020304" pitchFamily="18" charset="0"/>
              </a:rPr>
              <a:t>https://buduysvoe.com/vidkryty_biznes</a:t>
            </a:r>
            <a:endParaRPr lang="uk-UA" cap="none" dirty="0">
              <a:solidFill>
                <a:schemeClr val="bg1"/>
              </a:solidFill>
              <a:latin typeface="Times New Roman" panose="02020603050405020304" pitchFamily="18" charset="0"/>
              <a:cs typeface="Times New Roman" panose="02020603050405020304" pitchFamily="18" charset="0"/>
            </a:endParaRPr>
          </a:p>
        </p:txBody>
      </p:sp>
      <p:pic>
        <p:nvPicPr>
          <p:cNvPr id="18434" name="Picture 2" descr="Проблемні питання збільшення (зменшення) статутного капіталу товариства з  обмеженою відповідальністю">
            <a:extLst>
              <a:ext uri="{FF2B5EF4-FFF2-40B4-BE49-F238E27FC236}">
                <a16:creationId xmlns:a16="http://schemas.microsoft.com/office/drawing/2014/main" id="{364F748F-AB92-792D-481E-B66BCAE313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38" y="3309761"/>
            <a:ext cx="6295218" cy="337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28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виток: горизонтальный 3">
            <a:extLst>
              <a:ext uri="{FF2B5EF4-FFF2-40B4-BE49-F238E27FC236}">
                <a16:creationId xmlns:a16="http://schemas.microsoft.com/office/drawing/2014/main" id="{A13799BE-E7D2-45B7-B7CC-941AF2819059}"/>
              </a:ext>
            </a:extLst>
          </p:cNvPr>
          <p:cNvSpPr/>
          <p:nvPr/>
        </p:nvSpPr>
        <p:spPr>
          <a:xfrm>
            <a:off x="914400" y="2293034"/>
            <a:ext cx="9299493" cy="2616590"/>
          </a:xfrm>
          <a:prstGeom prst="horizontalScroll">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endParaRPr lang="ru-RU" sz="2400" b="1" i="0" dirty="0">
              <a:solidFill>
                <a:srgbClr val="333333"/>
              </a:solidFill>
              <a:effectLst/>
              <a:latin typeface="roboto_regular"/>
            </a:endParaRPr>
          </a:p>
          <a:p>
            <a:pPr algn="l" fontAlgn="base"/>
            <a:r>
              <a:rPr lang="ru-RU" sz="2400" b="1" i="0" dirty="0" err="1">
                <a:solidFill>
                  <a:srgbClr val="333333"/>
                </a:solidFill>
                <a:effectLst/>
                <a:latin typeface="roboto_regular"/>
              </a:rPr>
              <a:t>Створити</a:t>
            </a:r>
            <a:r>
              <a:rPr lang="ru-RU" sz="2400" b="1" i="0" dirty="0">
                <a:solidFill>
                  <a:srgbClr val="333333"/>
                </a:solidFill>
                <a:effectLst/>
                <a:latin typeface="roboto_regular"/>
              </a:rPr>
              <a:t> </a:t>
            </a:r>
            <a:r>
              <a:rPr lang="ru-RU" sz="2400" b="1" i="0" dirty="0" err="1">
                <a:solidFill>
                  <a:srgbClr val="333333"/>
                </a:solidFill>
                <a:effectLst/>
                <a:latin typeface="roboto_regular"/>
              </a:rPr>
              <a:t>успішний</a:t>
            </a:r>
            <a:r>
              <a:rPr lang="ru-RU" sz="2400" b="1" i="0" dirty="0">
                <a:solidFill>
                  <a:srgbClr val="333333"/>
                </a:solidFill>
                <a:effectLst/>
                <a:latin typeface="roboto_regular"/>
              </a:rPr>
              <a:t> </a:t>
            </a:r>
            <a:r>
              <a:rPr lang="ru-RU" sz="2400" b="1" i="0" dirty="0" err="1">
                <a:solidFill>
                  <a:srgbClr val="333333"/>
                </a:solidFill>
                <a:effectLst/>
                <a:latin typeface="roboto_regular"/>
              </a:rPr>
              <a:t>бізнес</a:t>
            </a:r>
            <a:r>
              <a:rPr lang="ru-RU" sz="2400" b="1" i="0" dirty="0">
                <a:solidFill>
                  <a:srgbClr val="333333"/>
                </a:solidFill>
                <a:effectLst/>
                <a:latin typeface="roboto_regular"/>
              </a:rPr>
              <a:t> </a:t>
            </a:r>
            <a:r>
              <a:rPr lang="ru-RU" sz="2400" b="1" i="0" dirty="0" err="1">
                <a:solidFill>
                  <a:srgbClr val="333333"/>
                </a:solidFill>
                <a:effectLst/>
                <a:latin typeface="roboto_regular"/>
              </a:rPr>
              <a:t>можна</a:t>
            </a:r>
            <a:r>
              <a:rPr lang="ru-RU" sz="2400" b="1" i="0" dirty="0">
                <a:solidFill>
                  <a:srgbClr val="333333"/>
                </a:solidFill>
                <a:effectLst/>
                <a:latin typeface="roboto_regular"/>
              </a:rPr>
              <a:t> з будь-</a:t>
            </a:r>
            <a:r>
              <a:rPr lang="ru-RU" sz="2400" b="1" i="0" dirty="0" err="1">
                <a:solidFill>
                  <a:srgbClr val="333333"/>
                </a:solidFill>
                <a:effectLst/>
                <a:latin typeface="roboto_regular"/>
              </a:rPr>
              <a:t>чого</a:t>
            </a:r>
            <a:r>
              <a:rPr lang="ru-RU" sz="2400" b="1" i="0" dirty="0">
                <a:solidFill>
                  <a:srgbClr val="333333"/>
                </a:solidFill>
                <a:effectLst/>
                <a:latin typeface="roboto_regular"/>
              </a:rPr>
              <a:t>, головне </a:t>
            </a:r>
            <a:r>
              <a:rPr lang="ru-RU" sz="2400" b="1" i="0" dirty="0" err="1">
                <a:solidFill>
                  <a:srgbClr val="333333"/>
                </a:solidFill>
                <a:effectLst/>
                <a:latin typeface="roboto_regular"/>
              </a:rPr>
              <a:t>уважно</a:t>
            </a:r>
            <a:r>
              <a:rPr lang="ru-RU" sz="2400" b="1" i="0" dirty="0">
                <a:solidFill>
                  <a:srgbClr val="333333"/>
                </a:solidFill>
                <a:effectLst/>
                <a:latin typeface="roboto_regular"/>
              </a:rPr>
              <a:t> </a:t>
            </a:r>
            <a:r>
              <a:rPr lang="ru-RU" sz="2400" b="1" i="0" dirty="0" err="1">
                <a:solidFill>
                  <a:srgbClr val="333333"/>
                </a:solidFill>
                <a:effectLst/>
                <a:latin typeface="roboto_regular"/>
              </a:rPr>
              <a:t>роздивитись</a:t>
            </a:r>
            <a:r>
              <a:rPr lang="ru-RU" sz="2400" b="1" i="0" dirty="0">
                <a:solidFill>
                  <a:srgbClr val="333333"/>
                </a:solidFill>
                <a:effectLst/>
                <a:latin typeface="roboto_regular"/>
              </a:rPr>
              <a:t> </a:t>
            </a:r>
            <a:r>
              <a:rPr lang="ru-RU" sz="2400" b="1" i="0" dirty="0" err="1">
                <a:solidFill>
                  <a:srgbClr val="333333"/>
                </a:solidFill>
                <a:effectLst/>
                <a:latin typeface="roboto_regular"/>
              </a:rPr>
              <a:t>осторонь</a:t>
            </a:r>
            <a:r>
              <a:rPr lang="ru-RU" sz="2400" b="1" i="0" dirty="0">
                <a:solidFill>
                  <a:srgbClr val="333333"/>
                </a:solidFill>
                <a:effectLst/>
                <a:latin typeface="roboto_regular"/>
              </a:rPr>
              <a:t>. Не </a:t>
            </a:r>
            <a:r>
              <a:rPr lang="ru-RU" sz="2400" b="1" i="0" dirty="0" err="1">
                <a:solidFill>
                  <a:srgbClr val="333333"/>
                </a:solidFill>
                <a:effectLst/>
                <a:latin typeface="roboto_regular"/>
              </a:rPr>
              <a:t>вірите</a:t>
            </a:r>
            <a:r>
              <a:rPr lang="ru-RU" sz="2400" b="1" i="0" dirty="0">
                <a:solidFill>
                  <a:srgbClr val="333333"/>
                </a:solidFill>
                <a:effectLst/>
                <a:latin typeface="roboto_regular"/>
              </a:rPr>
              <a:t>? Гляньте на </a:t>
            </a:r>
            <a:r>
              <a:rPr lang="ru-RU" sz="2400" b="1" i="0" dirty="0" err="1">
                <a:solidFill>
                  <a:srgbClr val="333333"/>
                </a:solidFill>
                <a:effectLst/>
                <a:latin typeface="roboto_regular"/>
              </a:rPr>
              <a:t>ці</a:t>
            </a:r>
            <a:r>
              <a:rPr lang="ru-RU" sz="2400" b="1" i="0" dirty="0">
                <a:solidFill>
                  <a:srgbClr val="333333"/>
                </a:solidFill>
                <a:effectLst/>
                <a:latin typeface="roboto_regular"/>
              </a:rPr>
              <a:t> </a:t>
            </a:r>
            <a:r>
              <a:rPr lang="ru-RU" sz="2400" b="1" i="0" dirty="0" err="1">
                <a:solidFill>
                  <a:srgbClr val="333333"/>
                </a:solidFill>
                <a:effectLst/>
                <a:latin typeface="roboto_regular"/>
              </a:rPr>
              <a:t>божевільні</a:t>
            </a:r>
            <a:r>
              <a:rPr lang="ru-RU" sz="2400" b="1" i="0" dirty="0">
                <a:solidFill>
                  <a:srgbClr val="333333"/>
                </a:solidFill>
                <a:effectLst/>
                <a:latin typeface="roboto_regular"/>
              </a:rPr>
              <a:t> </a:t>
            </a:r>
            <a:r>
              <a:rPr lang="ru-RU" sz="2400" b="1" i="0" dirty="0" err="1">
                <a:solidFill>
                  <a:srgbClr val="333333"/>
                </a:solidFill>
                <a:effectLst/>
                <a:latin typeface="roboto_regular"/>
              </a:rPr>
              <a:t>ідеї</a:t>
            </a:r>
            <a:r>
              <a:rPr lang="ru-RU" sz="2400" b="1" i="0" dirty="0">
                <a:solidFill>
                  <a:srgbClr val="333333"/>
                </a:solidFill>
                <a:effectLst/>
                <a:latin typeface="roboto_regular"/>
              </a:rPr>
              <a:t>, </a:t>
            </a:r>
            <a:r>
              <a:rPr lang="ru-RU" sz="2400" b="1" i="0" dirty="0" err="1">
                <a:solidFill>
                  <a:srgbClr val="333333"/>
                </a:solidFill>
                <a:effectLst/>
                <a:latin typeface="roboto_regular"/>
              </a:rPr>
              <a:t>які</a:t>
            </a:r>
            <a:r>
              <a:rPr lang="ru-RU" sz="2400" b="1" i="0" dirty="0">
                <a:solidFill>
                  <a:srgbClr val="333333"/>
                </a:solidFill>
                <a:effectLst/>
                <a:latin typeface="roboto_regular"/>
              </a:rPr>
              <a:t> </a:t>
            </a:r>
            <a:r>
              <a:rPr lang="ru-RU" sz="2400" b="1" i="0" dirty="0" err="1">
                <a:solidFill>
                  <a:srgbClr val="333333"/>
                </a:solidFill>
                <a:effectLst/>
                <a:latin typeface="roboto_regular"/>
              </a:rPr>
              <a:t>вже</a:t>
            </a:r>
            <a:r>
              <a:rPr lang="ru-RU" sz="2400" b="1" i="0" dirty="0">
                <a:solidFill>
                  <a:srgbClr val="333333"/>
                </a:solidFill>
                <a:effectLst/>
                <a:latin typeface="roboto_regular"/>
              </a:rPr>
              <a:t> принесли авторам </a:t>
            </a:r>
            <a:r>
              <a:rPr lang="ru-RU" sz="2400" b="1" i="0" dirty="0" err="1">
                <a:solidFill>
                  <a:srgbClr val="333333"/>
                </a:solidFill>
                <a:effectLst/>
                <a:latin typeface="roboto_regular"/>
              </a:rPr>
              <a:t>мільйонні</a:t>
            </a:r>
            <a:r>
              <a:rPr lang="ru-RU" sz="2400" b="1" i="0" dirty="0">
                <a:solidFill>
                  <a:srgbClr val="333333"/>
                </a:solidFill>
                <a:effectLst/>
                <a:latin typeface="roboto_regular"/>
              </a:rPr>
              <a:t> </a:t>
            </a:r>
            <a:r>
              <a:rPr lang="ru-RU" sz="2400" b="1" i="0" dirty="0" err="1">
                <a:solidFill>
                  <a:srgbClr val="333333"/>
                </a:solidFill>
                <a:effectLst/>
                <a:latin typeface="roboto_regular"/>
              </a:rPr>
              <a:t>інвестиції</a:t>
            </a:r>
            <a:r>
              <a:rPr lang="ru-RU" sz="2400" b="1" i="0" dirty="0">
                <a:solidFill>
                  <a:srgbClr val="333333"/>
                </a:solidFill>
                <a:effectLst/>
                <a:latin typeface="roboto_regular"/>
              </a:rPr>
              <a:t>!</a:t>
            </a:r>
            <a:br>
              <a:rPr lang="ru-RU" sz="2400" b="1" dirty="0"/>
            </a:br>
            <a:r>
              <a:rPr lang="ru-RU" sz="2400" b="1" i="0" dirty="0" err="1">
                <a:solidFill>
                  <a:srgbClr val="333333"/>
                </a:solidFill>
                <a:effectLst/>
                <a:latin typeface="roboto_regular"/>
              </a:rPr>
              <a:t>Найкращі</a:t>
            </a:r>
            <a:r>
              <a:rPr lang="ru-RU" sz="2400" b="1" i="0" dirty="0">
                <a:solidFill>
                  <a:srgbClr val="333333"/>
                </a:solidFill>
                <a:effectLst/>
                <a:latin typeface="roboto_regular"/>
              </a:rPr>
              <a:t> </a:t>
            </a:r>
            <a:r>
              <a:rPr lang="ru-RU" sz="2400" b="1" i="0" dirty="0" err="1">
                <a:solidFill>
                  <a:srgbClr val="333333"/>
                </a:solidFill>
                <a:effectLst/>
                <a:latin typeface="roboto_regular"/>
              </a:rPr>
              <a:t>ідеї</a:t>
            </a:r>
            <a:r>
              <a:rPr lang="ru-RU" sz="2400" b="1" i="0" dirty="0">
                <a:solidFill>
                  <a:srgbClr val="333333"/>
                </a:solidFill>
                <a:effectLst/>
                <a:latin typeface="roboto_regular"/>
              </a:rPr>
              <a:t> </a:t>
            </a:r>
            <a:r>
              <a:rPr lang="ru-RU" sz="2400" b="1" i="0" dirty="0" err="1">
                <a:solidFill>
                  <a:srgbClr val="333333"/>
                </a:solidFill>
                <a:effectLst/>
                <a:latin typeface="roboto_regular"/>
              </a:rPr>
              <a:t>виростають</a:t>
            </a:r>
            <a:r>
              <a:rPr lang="ru-RU" sz="2400" b="1" i="0" dirty="0">
                <a:solidFill>
                  <a:srgbClr val="333333"/>
                </a:solidFill>
                <a:effectLst/>
                <a:latin typeface="roboto_regular"/>
              </a:rPr>
              <a:t> з </a:t>
            </a:r>
            <a:r>
              <a:rPr lang="ru-RU" sz="2400" b="1" i="0" dirty="0" err="1">
                <a:solidFill>
                  <a:srgbClr val="333333"/>
                </a:solidFill>
                <a:effectLst/>
                <a:latin typeface="roboto_regular"/>
              </a:rPr>
              <a:t>бажання</a:t>
            </a:r>
            <a:r>
              <a:rPr lang="ru-RU" sz="2400" b="1" i="0" dirty="0">
                <a:solidFill>
                  <a:srgbClr val="333333"/>
                </a:solidFill>
                <a:effectLst/>
                <a:latin typeface="roboto_regular"/>
              </a:rPr>
              <a:t> </a:t>
            </a:r>
            <a:r>
              <a:rPr lang="ru-RU" sz="2400" b="1" i="0" dirty="0" err="1">
                <a:solidFill>
                  <a:srgbClr val="333333"/>
                </a:solidFill>
                <a:effectLst/>
                <a:latin typeface="roboto_regular"/>
              </a:rPr>
              <a:t>їх</a:t>
            </a:r>
            <a:r>
              <a:rPr lang="ru-RU" sz="2400" b="1" i="0" dirty="0">
                <a:solidFill>
                  <a:srgbClr val="333333"/>
                </a:solidFill>
                <a:effectLst/>
                <a:latin typeface="roboto_regular"/>
              </a:rPr>
              <a:t> </a:t>
            </a:r>
            <a:r>
              <a:rPr lang="ru-RU" sz="2400" b="1" i="0" dirty="0" err="1">
                <a:solidFill>
                  <a:srgbClr val="333333"/>
                </a:solidFill>
                <a:effectLst/>
                <a:latin typeface="roboto_regular"/>
              </a:rPr>
              <a:t>реалізувати</a:t>
            </a:r>
            <a:r>
              <a:rPr lang="ru-RU" sz="2400" b="1" i="0" dirty="0">
                <a:solidFill>
                  <a:srgbClr val="333333"/>
                </a:solidFill>
                <a:effectLst/>
                <a:latin typeface="roboto_regular"/>
              </a:rPr>
              <a:t>.</a:t>
            </a:r>
          </a:p>
          <a:p>
            <a:pPr algn="r" fontAlgn="base"/>
            <a:br>
              <a:rPr lang="ru-RU" sz="2400" b="1" dirty="0"/>
            </a:br>
            <a:r>
              <a:rPr lang="ru-RU" sz="2400" b="0" i="1" dirty="0" err="1">
                <a:solidFill>
                  <a:srgbClr val="333333"/>
                </a:solidFill>
                <a:effectLst/>
                <a:latin typeface="roboto" panose="02000000000000000000" pitchFamily="2" charset="0"/>
              </a:rPr>
              <a:t>Ілон</a:t>
            </a:r>
            <a:r>
              <a:rPr lang="ru-RU" sz="2400" b="0" i="1" dirty="0">
                <a:solidFill>
                  <a:srgbClr val="333333"/>
                </a:solidFill>
                <a:effectLst/>
                <a:latin typeface="roboto" panose="02000000000000000000" pitchFamily="2" charset="0"/>
              </a:rPr>
              <a:t> </a:t>
            </a:r>
            <a:r>
              <a:rPr lang="ru-RU" sz="2400" b="0" i="1" dirty="0" err="1">
                <a:solidFill>
                  <a:srgbClr val="333333"/>
                </a:solidFill>
                <a:effectLst/>
                <a:latin typeface="roboto" panose="02000000000000000000" pitchFamily="2" charset="0"/>
              </a:rPr>
              <a:t>Маск</a:t>
            </a:r>
            <a:endParaRPr lang="ru-RU" sz="2400" b="0" i="0" dirty="0">
              <a:solidFill>
                <a:srgbClr val="333333"/>
              </a:solidFill>
              <a:effectLst/>
              <a:latin typeface="roboto_regular"/>
            </a:endParaRPr>
          </a:p>
        </p:txBody>
      </p:sp>
      <p:pic>
        <p:nvPicPr>
          <p:cNvPr id="1026" name="Picture 2" descr="Результат пошуку зображень за запитом &quot;картинка ідея лампочка&quot;">
            <a:extLst>
              <a:ext uri="{FF2B5EF4-FFF2-40B4-BE49-F238E27FC236}">
                <a16:creationId xmlns:a16="http://schemas.microsoft.com/office/drawing/2014/main" id="{DC3BFBAA-F0FF-2448-8EE4-F0AB0D74F0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5034" y="5103106"/>
            <a:ext cx="4262511" cy="14383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Результат пошуку зображень за запитом &quot;картинка ідея лампочка&quot;">
            <a:extLst>
              <a:ext uri="{FF2B5EF4-FFF2-40B4-BE49-F238E27FC236}">
                <a16:creationId xmlns:a16="http://schemas.microsoft.com/office/drawing/2014/main" id="{8D0C76A3-2EE4-9C64-6E78-D47C0310F0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012" y="211016"/>
            <a:ext cx="6133514" cy="208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30703"/>
      </p:ext>
    </p:extLst>
  </p:cSld>
  <p:clrMapOvr>
    <a:masterClrMapping/>
  </p:clrMapOvr>
  <p:transition spd="slow">
    <p:comb/>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233F85-9334-45A2-B392-9F5A8E9910CD}"/>
              </a:ext>
            </a:extLst>
          </p:cNvPr>
          <p:cNvSpPr txBox="1"/>
          <p:nvPr/>
        </p:nvSpPr>
        <p:spPr>
          <a:xfrm>
            <a:off x="1030514" y="234068"/>
            <a:ext cx="10450285" cy="1569660"/>
          </a:xfrm>
          <a:prstGeom prst="rect">
            <a:avLst/>
          </a:prstGeom>
          <a:solidFill>
            <a:srgbClr val="FFFF00"/>
          </a:solidFill>
        </p:spPr>
        <p:txBody>
          <a:bodyPr wrap="square">
            <a:spAutoFit/>
          </a:bodyPr>
          <a:lstStyle/>
          <a:p>
            <a:r>
              <a:rPr lang="uk-UA" sz="3200" dirty="0">
                <a:solidFill>
                  <a:schemeClr val="bg1"/>
                </a:solidFill>
                <a:latin typeface="Times New Roman" panose="02020603050405020304" pitchFamily="18" charset="0"/>
                <a:cs typeface="Times New Roman" panose="02020603050405020304" pitchFamily="18" charset="0"/>
              </a:rPr>
              <a:t>П</a:t>
            </a:r>
            <a:r>
              <a:rPr lang="ru-RU" sz="3200" dirty="0" err="1">
                <a:solidFill>
                  <a:schemeClr val="bg1"/>
                </a:solidFill>
                <a:latin typeface="Times New Roman" panose="02020603050405020304" pitchFamily="18" charset="0"/>
                <a:cs typeface="Times New Roman" panose="02020603050405020304" pitchFamily="18" charset="0"/>
              </a:rPr>
              <a:t>одушка</a:t>
            </a:r>
            <a:r>
              <a:rPr lang="ru-RU" sz="3200" dirty="0">
                <a:solidFill>
                  <a:schemeClr val="bg1"/>
                </a:solidFill>
                <a:latin typeface="Times New Roman" panose="02020603050405020304" pitchFamily="18" charset="0"/>
                <a:cs typeface="Times New Roman" panose="02020603050405020304" pitchFamily="18" charset="0"/>
              </a:rPr>
              <a:t> для </a:t>
            </a:r>
            <a:r>
              <a:rPr lang="ru-RU" sz="3200" dirty="0" err="1">
                <a:solidFill>
                  <a:schemeClr val="bg1"/>
                </a:solidFill>
                <a:latin typeface="Times New Roman" panose="02020603050405020304" pitchFamily="18" charset="0"/>
                <a:cs typeface="Times New Roman" panose="02020603050405020304" pitchFamily="18" charset="0"/>
              </a:rPr>
              <a:t>одинаків</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пов</a:t>
            </a:r>
            <a:r>
              <a:rPr lang="en-US" sz="3200" dirty="0">
                <a:solidFill>
                  <a:schemeClr val="bg1"/>
                </a:solidFill>
                <a:latin typeface="Times New Roman" panose="02020603050405020304" pitchFamily="18" charset="0"/>
                <a:cs typeface="Times New Roman" panose="02020603050405020304" pitchFamily="18" charset="0"/>
              </a:rPr>
              <a:t>`</a:t>
            </a:r>
            <a:r>
              <a:rPr lang="uk-UA" sz="3200" dirty="0" err="1">
                <a:solidFill>
                  <a:schemeClr val="bg1"/>
                </a:solidFill>
                <a:latin typeface="Times New Roman" panose="02020603050405020304" pitchFamily="18" charset="0"/>
                <a:cs typeface="Times New Roman" panose="02020603050405020304" pitchFamily="18" charset="0"/>
              </a:rPr>
              <a:t>язка</a:t>
            </a:r>
            <a:r>
              <a:rPr lang="uk-UA" sz="3200" dirty="0">
                <a:solidFill>
                  <a:schemeClr val="bg1"/>
                </a:solidFill>
                <a:latin typeface="Times New Roman" panose="02020603050405020304" pitchFamily="18" charset="0"/>
                <a:cs typeface="Times New Roman" panose="02020603050405020304" pitchFamily="18" charset="0"/>
              </a:rPr>
              <a:t> для контролю </a:t>
            </a:r>
            <a:r>
              <a:rPr lang="uk-UA" sz="3200" dirty="0" err="1">
                <a:solidFill>
                  <a:schemeClr val="bg1"/>
                </a:solidFill>
                <a:latin typeface="Times New Roman" panose="02020603050405020304" pitchFamily="18" charset="0"/>
                <a:cs typeface="Times New Roman" panose="02020603050405020304" pitchFamily="18" charset="0"/>
              </a:rPr>
              <a:t>сноведінь</a:t>
            </a:r>
            <a:r>
              <a:rPr lang="uk-UA" sz="3200" dirty="0">
                <a:solidFill>
                  <a:schemeClr val="bg1"/>
                </a:solidFill>
                <a:latin typeface="Times New Roman" panose="02020603050405020304" pitchFamily="18" charset="0"/>
                <a:cs typeface="Times New Roman" panose="02020603050405020304" pitchFamily="18" charset="0"/>
              </a:rPr>
              <a:t>,</a:t>
            </a:r>
            <a:r>
              <a:rPr lang="ru-RU" sz="3200" b="0" i="0" dirty="0">
                <a:solidFill>
                  <a:srgbClr val="191919"/>
                </a:solidFill>
                <a:effectLst/>
                <a:latin typeface="roboto_regular"/>
              </a:rPr>
              <a:t> </a:t>
            </a:r>
            <a:r>
              <a:rPr lang="ru-RU" sz="3200" dirty="0" err="1">
                <a:solidFill>
                  <a:schemeClr val="bg1"/>
                </a:solidFill>
                <a:latin typeface="Times New Roman" panose="02020603050405020304" pitchFamily="18" charset="0"/>
                <a:cs typeface="Times New Roman" panose="02020603050405020304" pitchFamily="18" charset="0"/>
              </a:rPr>
              <a:t>Дистанційний</a:t>
            </a:r>
            <a:r>
              <a:rPr lang="ru-RU" sz="3200" dirty="0">
                <a:solidFill>
                  <a:schemeClr val="bg1"/>
                </a:solidFill>
                <a:latin typeface="Times New Roman" panose="02020603050405020304" pitchFamily="18" charset="0"/>
                <a:cs typeface="Times New Roman" panose="02020603050405020304" pitchFamily="18" charset="0"/>
              </a:rPr>
              <a:t> догляд за </a:t>
            </a:r>
            <a:r>
              <a:rPr lang="ru-RU" sz="3200" dirty="0" err="1">
                <a:solidFill>
                  <a:schemeClr val="bg1"/>
                </a:solidFill>
                <a:latin typeface="Times New Roman" panose="02020603050405020304" pitchFamily="18" charset="0"/>
                <a:cs typeface="Times New Roman" panose="02020603050405020304" pitchFamily="18" charset="0"/>
              </a:rPr>
              <a:t>улюбленцями</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Petcube</a:t>
            </a:r>
            <a:r>
              <a:rPr lang="en-US" sz="3200" dirty="0">
                <a:solidFill>
                  <a:schemeClr val="bg1"/>
                </a:solidFill>
                <a:latin typeface="Times New Roman" panose="02020603050405020304" pitchFamily="18" charset="0"/>
                <a:cs typeface="Times New Roman" panose="02020603050405020304" pitchFamily="18" charset="0"/>
              </a:rPr>
              <a:t> – </a:t>
            </a:r>
            <a:r>
              <a:rPr lang="uk-UA" sz="3200" dirty="0">
                <a:solidFill>
                  <a:schemeClr val="bg1"/>
                </a:solidFill>
                <a:latin typeface="Times New Roman" panose="02020603050405020304" pitchFamily="18" charset="0"/>
                <a:cs typeface="Times New Roman" panose="02020603050405020304" pitchFamily="18" charset="0"/>
              </a:rPr>
              <a:t>були ідеями</a:t>
            </a:r>
            <a:endParaRPr lang="ru-UA" sz="3200" dirty="0">
              <a:solidFill>
                <a:schemeClr val="bg1"/>
              </a:solidFill>
              <a:latin typeface="Times New Roman" panose="02020603050405020304" pitchFamily="18" charset="0"/>
              <a:cs typeface="Times New Roman" panose="02020603050405020304" pitchFamily="18" charset="0"/>
            </a:endParaRPr>
          </a:p>
        </p:txBody>
      </p:sp>
      <p:sp>
        <p:nvSpPr>
          <p:cNvPr id="6" name="Стрелка: вправо 5">
            <a:extLst>
              <a:ext uri="{FF2B5EF4-FFF2-40B4-BE49-F238E27FC236}">
                <a16:creationId xmlns:a16="http://schemas.microsoft.com/office/drawing/2014/main" id="{DACC6984-1511-411E-9307-200496BF39EF}"/>
              </a:ext>
            </a:extLst>
          </p:cNvPr>
          <p:cNvSpPr/>
          <p:nvPr/>
        </p:nvSpPr>
        <p:spPr>
          <a:xfrm>
            <a:off x="845574" y="1769806"/>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Стрелка: вправо 6">
            <a:extLst>
              <a:ext uri="{FF2B5EF4-FFF2-40B4-BE49-F238E27FC236}">
                <a16:creationId xmlns:a16="http://schemas.microsoft.com/office/drawing/2014/main" id="{AC7320BA-CF7D-4A5C-BC2E-2D1515BDE0D6}"/>
              </a:ext>
            </a:extLst>
          </p:cNvPr>
          <p:cNvSpPr/>
          <p:nvPr/>
        </p:nvSpPr>
        <p:spPr>
          <a:xfrm>
            <a:off x="845574" y="3004067"/>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 name="Стрелка: вправо 7">
            <a:extLst>
              <a:ext uri="{FF2B5EF4-FFF2-40B4-BE49-F238E27FC236}">
                <a16:creationId xmlns:a16="http://schemas.microsoft.com/office/drawing/2014/main" id="{7C2FCAF7-6DEA-4DA9-9610-A7F98D564621}"/>
              </a:ext>
            </a:extLst>
          </p:cNvPr>
          <p:cNvSpPr/>
          <p:nvPr/>
        </p:nvSpPr>
        <p:spPr>
          <a:xfrm>
            <a:off x="845574" y="4213279"/>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9" name="Стрелка: вправо 8">
            <a:extLst>
              <a:ext uri="{FF2B5EF4-FFF2-40B4-BE49-F238E27FC236}">
                <a16:creationId xmlns:a16="http://schemas.microsoft.com/office/drawing/2014/main" id="{99FE7BBD-A60C-4D64-BCC9-9CA83BA36E5B}"/>
              </a:ext>
            </a:extLst>
          </p:cNvPr>
          <p:cNvSpPr/>
          <p:nvPr/>
        </p:nvSpPr>
        <p:spPr>
          <a:xfrm>
            <a:off x="845574" y="5550310"/>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pic>
        <p:nvPicPr>
          <p:cNvPr id="2" name="Рисунок 1">
            <a:extLst>
              <a:ext uri="{FF2B5EF4-FFF2-40B4-BE49-F238E27FC236}">
                <a16:creationId xmlns:a16="http://schemas.microsoft.com/office/drawing/2014/main" id="{B0DF8120-8CEE-8AC7-5914-6D2BFFF4EDDE}"/>
              </a:ext>
            </a:extLst>
          </p:cNvPr>
          <p:cNvPicPr>
            <a:picLocks noChangeAspect="1"/>
          </p:cNvPicPr>
          <p:nvPr/>
        </p:nvPicPr>
        <p:blipFill>
          <a:blip r:embed="rId2"/>
          <a:stretch>
            <a:fillRect/>
          </a:stretch>
        </p:blipFill>
        <p:spPr>
          <a:xfrm>
            <a:off x="2714172" y="1867026"/>
            <a:ext cx="3120572" cy="1569660"/>
          </a:xfrm>
          <a:prstGeom prst="rect">
            <a:avLst/>
          </a:prstGeom>
        </p:spPr>
      </p:pic>
      <p:pic>
        <p:nvPicPr>
          <p:cNvPr id="3" name="Рисунок 2">
            <a:extLst>
              <a:ext uri="{FF2B5EF4-FFF2-40B4-BE49-F238E27FC236}">
                <a16:creationId xmlns:a16="http://schemas.microsoft.com/office/drawing/2014/main" id="{A934252C-F2F6-AE99-6EDC-FB7EB7E8B696}"/>
              </a:ext>
            </a:extLst>
          </p:cNvPr>
          <p:cNvPicPr>
            <a:picLocks noChangeAspect="1"/>
          </p:cNvPicPr>
          <p:nvPr/>
        </p:nvPicPr>
        <p:blipFill>
          <a:blip r:embed="rId3"/>
          <a:stretch>
            <a:fillRect/>
          </a:stretch>
        </p:blipFill>
        <p:spPr>
          <a:xfrm>
            <a:off x="5329236" y="3373388"/>
            <a:ext cx="3509963" cy="1840016"/>
          </a:xfrm>
          <a:prstGeom prst="rect">
            <a:avLst/>
          </a:prstGeom>
        </p:spPr>
      </p:pic>
      <p:pic>
        <p:nvPicPr>
          <p:cNvPr id="2050" name="Picture 2">
            <a:extLst>
              <a:ext uri="{FF2B5EF4-FFF2-40B4-BE49-F238E27FC236}">
                <a16:creationId xmlns:a16="http://schemas.microsoft.com/office/drawing/2014/main" id="{E8E4C14C-936D-ED60-FBE7-68ED7CA25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6743" y="5070628"/>
            <a:ext cx="3715657" cy="167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865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C50523-740B-4BC9-9CCD-67F16471FDB0}"/>
              </a:ext>
            </a:extLst>
          </p:cNvPr>
          <p:cNvSpPr txBox="1"/>
          <p:nvPr/>
        </p:nvSpPr>
        <p:spPr>
          <a:xfrm>
            <a:off x="1505243" y="304799"/>
            <a:ext cx="9566032" cy="707886"/>
          </a:xfrm>
          <a:prstGeom prst="rect">
            <a:avLst/>
          </a:prstGeom>
          <a:noFill/>
        </p:spPr>
        <p:txBody>
          <a:bodyPr wrap="square">
            <a:spAutoFit/>
          </a:bodyPr>
          <a:lstStyle/>
          <a:p>
            <a:r>
              <a:rPr lang="uk-UA" sz="2000" b="1" i="1" dirty="0">
                <a:latin typeface="Times New Roman" panose="02020603050405020304" pitchFamily="18" charset="0"/>
                <a:cs typeface="Times New Roman" panose="02020603050405020304" pitchFamily="18" charset="0"/>
              </a:rPr>
              <a:t>Я</a:t>
            </a:r>
            <a:r>
              <a:rPr lang="ru-RU" sz="2000" b="1" i="1" dirty="0">
                <a:latin typeface="Times New Roman" panose="02020603050405020304" pitchFamily="18" charset="0"/>
                <a:cs typeface="Times New Roman" panose="02020603050405020304" pitchFamily="18" charset="0"/>
              </a:rPr>
              <a:t>КЩО ВИ НАЛАШТОВАНІ НА СТВОРЕННЯ БІЗНЕСУ  - ЧАС ДУМАТИ НАД  ІДЕЄЮ!!! </a:t>
            </a:r>
            <a:r>
              <a:rPr lang="ru-RU" sz="1400" b="0" i="0" dirty="0">
                <a:effectLst/>
                <a:latin typeface="roboto_regular"/>
              </a:rPr>
              <a:t>Для </a:t>
            </a:r>
            <a:r>
              <a:rPr lang="ru-RU" sz="1400" b="0" i="0" dirty="0" err="1">
                <a:effectLst/>
                <a:latin typeface="roboto_regular"/>
              </a:rPr>
              <a:t>цього</a:t>
            </a:r>
            <a:r>
              <a:rPr lang="ru-RU" sz="1400" b="0" i="0" dirty="0">
                <a:effectLst/>
                <a:latin typeface="roboto_regular"/>
              </a:rPr>
              <a:t> </a:t>
            </a:r>
            <a:r>
              <a:rPr lang="ru-RU" sz="1400" b="0" i="0" dirty="0" err="1">
                <a:effectLst/>
                <a:latin typeface="roboto_regular"/>
              </a:rPr>
              <a:t>візьміть</a:t>
            </a:r>
            <a:r>
              <a:rPr lang="ru-RU" sz="1400" b="0" i="0" dirty="0">
                <a:effectLst/>
                <a:latin typeface="roboto_regular"/>
              </a:rPr>
              <a:t> ручку і </a:t>
            </a:r>
            <a:r>
              <a:rPr lang="ru-RU" sz="1400" b="0" i="0" dirty="0" err="1">
                <a:effectLst/>
                <a:latin typeface="roboto_regular"/>
              </a:rPr>
              <a:t>аркуш</a:t>
            </a:r>
            <a:r>
              <a:rPr lang="ru-RU" sz="1400" b="0" i="0" dirty="0">
                <a:effectLst/>
                <a:latin typeface="roboto_regular"/>
              </a:rPr>
              <a:t> </a:t>
            </a:r>
            <a:r>
              <a:rPr lang="ru-RU" sz="1400" b="0" i="0" dirty="0" err="1">
                <a:effectLst/>
                <a:latin typeface="roboto_regular"/>
              </a:rPr>
              <a:t>паперу</a:t>
            </a:r>
            <a:r>
              <a:rPr lang="ru-RU" sz="1400" b="0" i="0" dirty="0">
                <a:effectLst/>
                <a:latin typeface="roboto_regular"/>
              </a:rPr>
              <a:t> та </a:t>
            </a:r>
            <a:r>
              <a:rPr lang="ru-RU" sz="1400" b="0" i="0" dirty="0" err="1">
                <a:effectLst/>
                <a:latin typeface="roboto_regular"/>
              </a:rPr>
              <a:t>запишіть</a:t>
            </a:r>
            <a:r>
              <a:rPr lang="ru-RU" sz="1400" b="0" i="0" dirty="0">
                <a:effectLst/>
                <a:latin typeface="roboto_regular"/>
              </a:rPr>
              <a:t> </a:t>
            </a:r>
            <a:r>
              <a:rPr lang="ru-RU" sz="1400" b="0" i="0" dirty="0" err="1">
                <a:effectLst/>
                <a:latin typeface="roboto_regular"/>
              </a:rPr>
              <a:t>відповіді</a:t>
            </a:r>
            <a:r>
              <a:rPr lang="ru-RU" sz="1400" b="0" i="0" dirty="0">
                <a:effectLst/>
                <a:latin typeface="roboto_regular"/>
              </a:rPr>
              <a:t> на </a:t>
            </a:r>
            <a:r>
              <a:rPr lang="ru-RU" sz="1400" b="0" i="0" dirty="0" err="1">
                <a:effectLst/>
                <a:latin typeface="roboto_regular"/>
              </a:rPr>
              <a:t>наступні</a:t>
            </a:r>
            <a:r>
              <a:rPr lang="ru-RU" sz="1400" b="0" i="0" dirty="0">
                <a:effectLst/>
                <a:latin typeface="roboto_regular"/>
              </a:rPr>
              <a:t> </a:t>
            </a:r>
            <a:r>
              <a:rPr lang="ru-RU" sz="1400" b="0" i="0" dirty="0" err="1">
                <a:effectLst/>
                <a:latin typeface="roboto_regular"/>
              </a:rPr>
              <a:t>питання</a:t>
            </a:r>
            <a:endParaRPr lang="ru-UA" sz="1400" b="1" i="1" dirty="0">
              <a:latin typeface="Times New Roman" panose="02020603050405020304" pitchFamily="18" charset="0"/>
              <a:cs typeface="Times New Roman" panose="02020603050405020304" pitchFamily="18" charset="0"/>
            </a:endParaRPr>
          </a:p>
        </p:txBody>
      </p:sp>
      <p:sp>
        <p:nvSpPr>
          <p:cNvPr id="7" name="Стрелка: вправо 6">
            <a:extLst>
              <a:ext uri="{FF2B5EF4-FFF2-40B4-BE49-F238E27FC236}">
                <a16:creationId xmlns:a16="http://schemas.microsoft.com/office/drawing/2014/main" id="{828B74E7-AE2E-4826-88FF-89530949119D}"/>
              </a:ext>
            </a:extLst>
          </p:cNvPr>
          <p:cNvSpPr/>
          <p:nvPr/>
        </p:nvSpPr>
        <p:spPr>
          <a:xfrm>
            <a:off x="776748" y="1157746"/>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9" name="TextBox 8">
            <a:extLst>
              <a:ext uri="{FF2B5EF4-FFF2-40B4-BE49-F238E27FC236}">
                <a16:creationId xmlns:a16="http://schemas.microsoft.com/office/drawing/2014/main" id="{416819C1-8D6D-435E-8B41-E0A0ED892689}"/>
              </a:ext>
            </a:extLst>
          </p:cNvPr>
          <p:cNvSpPr txBox="1"/>
          <p:nvPr/>
        </p:nvSpPr>
        <p:spPr>
          <a:xfrm>
            <a:off x="2067951" y="1128700"/>
            <a:ext cx="9003324" cy="6001643"/>
          </a:xfrm>
          <a:prstGeom prst="rect">
            <a:avLst/>
          </a:prstGeom>
          <a:noFill/>
        </p:spPr>
        <p:txBody>
          <a:bodyPr wrap="square">
            <a:spAutoFit/>
          </a:bodyPr>
          <a:lstStyle/>
          <a:p>
            <a:pPr algn="l" fontAlgn="base">
              <a:buFont typeface="Arial" panose="020B0604020202020204" pitchFamily="34" charset="0"/>
              <a:buChar char="•"/>
            </a:pPr>
            <a:r>
              <a:rPr lang="ru-RU" sz="2400" b="1" i="1" dirty="0" err="1">
                <a:solidFill>
                  <a:schemeClr val="bg1"/>
                </a:solidFill>
                <a:latin typeface="Times New Roman" panose="02020603050405020304" pitchFamily="18" charset="0"/>
                <a:cs typeface="Times New Roman" panose="02020603050405020304" pitchFamily="18" charset="0"/>
              </a:rPr>
              <a:t>Що</a:t>
            </a:r>
            <a:r>
              <a:rPr lang="ru-RU" sz="2400" b="1" i="1" dirty="0">
                <a:solidFill>
                  <a:schemeClr val="bg1"/>
                </a:solidFill>
                <a:latin typeface="Times New Roman" panose="02020603050405020304" pitchFamily="18" charset="0"/>
                <a:cs typeface="Times New Roman" panose="02020603050405020304" pitchFamily="18" charset="0"/>
              </a:rPr>
              <a:t> я </a:t>
            </a:r>
            <a:r>
              <a:rPr lang="ru-RU" sz="2400" b="1" i="1" dirty="0" err="1">
                <a:solidFill>
                  <a:schemeClr val="bg1"/>
                </a:solidFill>
                <a:latin typeface="Times New Roman" panose="02020603050405020304" pitchFamily="18" charset="0"/>
                <a:cs typeface="Times New Roman" panose="02020603050405020304" pitchFamily="18" charset="0"/>
              </a:rPr>
              <a:t>вмію</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b="1" i="1" dirty="0" err="1">
                <a:solidFill>
                  <a:schemeClr val="bg1"/>
                </a:solidFill>
                <a:latin typeface="Times New Roman" panose="02020603050405020304" pitchFamily="18" charset="0"/>
                <a:cs typeface="Times New Roman" panose="02020603050405020304" pitchFamily="18" charset="0"/>
              </a:rPr>
              <a:t>робити</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Це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можуть</a:t>
            </a:r>
            <a:r>
              <a:rPr lang="ru-RU" sz="2400" dirty="0">
                <a:solidFill>
                  <a:schemeClr val="bg1"/>
                </a:solidFill>
                <a:latin typeface="Times New Roman" panose="02020603050405020304" pitchFamily="18" charset="0"/>
                <a:cs typeface="Times New Roman" panose="02020603050405020304" pitchFamily="18" charset="0"/>
              </a:rPr>
              <a:t> бути будь-</a:t>
            </a:r>
            <a:r>
              <a:rPr lang="ru-RU" sz="2400" dirty="0" err="1">
                <a:solidFill>
                  <a:schemeClr val="bg1"/>
                </a:solidFill>
                <a:latin typeface="Times New Roman" panose="02020603050405020304" pitchFamily="18" charset="0"/>
                <a:cs typeface="Times New Roman" panose="02020603050405020304" pitchFamily="18" charset="0"/>
              </a:rPr>
              <a:t>які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ваші</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навички</a:t>
            </a:r>
            <a:r>
              <a:rPr lang="ru-RU" sz="2400" dirty="0">
                <a:solidFill>
                  <a:schemeClr val="bg1"/>
                </a:solidFill>
                <a:latin typeface="Times New Roman" panose="02020603050405020304" pitchFamily="18" charset="0"/>
                <a:cs typeface="Times New Roman" panose="02020603050405020304" pitchFamily="18" charset="0"/>
              </a:rPr>
              <a:t>.</a:t>
            </a:r>
            <a:br>
              <a:rPr lang="ru-RU" sz="2400" dirty="0">
                <a:solidFill>
                  <a:schemeClr val="bg1"/>
                </a:solidFill>
                <a:latin typeface="Times New Roman" panose="02020603050405020304" pitchFamily="18" charset="0"/>
                <a:cs typeface="Times New Roman" panose="02020603050405020304" pitchFamily="18" charset="0"/>
              </a:rPr>
            </a:br>
            <a:r>
              <a:rPr lang="ru-RU" sz="2400" dirty="0">
                <a:solidFill>
                  <a:schemeClr val="bg1"/>
                </a:solidFill>
                <a:latin typeface="Times New Roman" panose="02020603050405020304" pitchFamily="18" charset="0"/>
                <a:cs typeface="Times New Roman" panose="02020603050405020304" pitchFamily="18" charset="0"/>
              </a:rPr>
              <a:t>Головне ― </a:t>
            </a:r>
            <a:r>
              <a:rPr lang="ru-RU" sz="2400" dirty="0" err="1">
                <a:solidFill>
                  <a:schemeClr val="bg1"/>
                </a:solidFill>
                <a:latin typeface="Times New Roman" panose="02020603050405020304" pitchFamily="18" charset="0"/>
                <a:cs typeface="Times New Roman" panose="02020603050405020304" pitchFamily="18" charset="0"/>
              </a:rPr>
              <a:t>щоб</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дійсно</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вміли</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це</a:t>
            </a:r>
            <a:r>
              <a:rPr lang="ru-RU" sz="2400" dirty="0">
                <a:solidFill>
                  <a:schemeClr val="bg1"/>
                </a:solidFill>
                <a:latin typeface="Times New Roman" panose="02020603050405020304" pitchFamily="18" charset="0"/>
                <a:cs typeface="Times New Roman" panose="02020603050405020304" pitchFamily="18" charset="0"/>
              </a:rPr>
              <a:t> </a:t>
            </a:r>
            <a:r>
              <a:rPr lang="ru-RU" sz="2400" dirty="0" err="1">
                <a:solidFill>
                  <a:schemeClr val="bg1"/>
                </a:solidFill>
                <a:latin typeface="Times New Roman" panose="02020603050405020304" pitchFamily="18" charset="0"/>
                <a:cs typeface="Times New Roman" panose="02020603050405020304" pitchFamily="18" charset="0"/>
              </a:rPr>
              <a:t>робити</a:t>
            </a:r>
            <a:r>
              <a:rPr lang="ru-RU" sz="2400" b="0" i="0" dirty="0">
                <a:solidFill>
                  <a:srgbClr val="262626"/>
                </a:solidFill>
                <a:effectLst/>
                <a:latin typeface="roboto_regular"/>
              </a:rPr>
              <a:t>. </a:t>
            </a:r>
          </a:p>
          <a:p>
            <a:pPr algn="l" fontAlgn="base">
              <a:buFont typeface="Arial" panose="020B0604020202020204" pitchFamily="34" charset="0"/>
              <a:buChar char="•"/>
            </a:pPr>
            <a:r>
              <a:rPr lang="ru-RU" sz="2400" b="1" i="1" dirty="0" err="1">
                <a:solidFill>
                  <a:schemeClr val="bg1"/>
                </a:solidFill>
                <a:latin typeface="Times New Roman" panose="02020603050405020304" pitchFamily="18" charset="0"/>
                <a:cs typeface="Times New Roman" panose="02020603050405020304" pitchFamily="18" charset="0"/>
              </a:rPr>
              <a:t>Що</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b="1" i="1" dirty="0" err="1">
                <a:solidFill>
                  <a:schemeClr val="bg1"/>
                </a:solidFill>
                <a:latin typeface="Times New Roman" panose="02020603050405020304" pitchFamily="18" charset="0"/>
                <a:cs typeface="Times New Roman" panose="02020603050405020304" pitchFamily="18" charset="0"/>
              </a:rPr>
              <a:t>мені</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b="1" i="1" dirty="0" err="1">
                <a:solidFill>
                  <a:schemeClr val="bg1"/>
                </a:solidFill>
                <a:latin typeface="Times New Roman" panose="02020603050405020304" pitchFamily="18" charset="0"/>
                <a:cs typeface="Times New Roman" panose="02020603050405020304" pitchFamily="18" charset="0"/>
              </a:rPr>
              <a:t>подобається</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b="1" i="1" dirty="0" err="1">
                <a:solidFill>
                  <a:schemeClr val="bg1"/>
                </a:solidFill>
                <a:latin typeface="Times New Roman" panose="02020603050405020304" pitchFamily="18" charset="0"/>
                <a:cs typeface="Times New Roman" panose="02020603050405020304" pitchFamily="18" charset="0"/>
              </a:rPr>
              <a:t>робити</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Можливо</a:t>
            </a:r>
            <a:r>
              <a:rPr lang="ru-RU" sz="2400" i="1" dirty="0">
                <a:solidFill>
                  <a:schemeClr val="bg1"/>
                </a:solidFill>
                <a:latin typeface="Times New Roman" panose="02020603050405020304" pitchFamily="18" charset="0"/>
                <a:cs typeface="Times New Roman" panose="02020603050405020304" pitchFamily="18" charset="0"/>
              </a:rPr>
              <a:t>, вас </a:t>
            </a:r>
            <a:r>
              <a:rPr lang="ru-RU" sz="2400" i="1" dirty="0" err="1">
                <a:solidFill>
                  <a:schemeClr val="bg1"/>
                </a:solidFill>
                <a:latin typeface="Times New Roman" panose="02020603050405020304" pitchFamily="18" charset="0"/>
                <a:cs typeface="Times New Roman" panose="02020603050405020304" pitchFamily="18" charset="0"/>
              </a:rPr>
              <a:t>заспокоює</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прибирання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або</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ви</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кайфуєте</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від</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приготування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іжі</a:t>
            </a:r>
            <a:r>
              <a:rPr lang="ru-RU" sz="2400" i="1" dirty="0">
                <a:solidFill>
                  <a:schemeClr val="bg1"/>
                </a:solidFill>
                <a:latin typeface="Times New Roman" panose="02020603050405020304" pitchFamily="18" charset="0"/>
                <a:cs typeface="Times New Roman" panose="02020603050405020304" pitchFamily="18" charset="0"/>
              </a:rPr>
              <a:t>…. ― не </a:t>
            </a:r>
            <a:r>
              <a:rPr lang="ru-RU" sz="2400" i="1" dirty="0" err="1">
                <a:solidFill>
                  <a:schemeClr val="bg1"/>
                </a:solidFill>
                <a:latin typeface="Times New Roman" panose="02020603050405020304" pitchFamily="18" charset="0"/>
                <a:cs typeface="Times New Roman" panose="02020603050405020304" pitchFamily="18" charset="0"/>
              </a:rPr>
              <a:t>важливо</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пишіть</a:t>
            </a:r>
            <a:r>
              <a:rPr lang="ru-RU" sz="2400" i="1" dirty="0">
                <a:solidFill>
                  <a:schemeClr val="bg1"/>
                </a:solidFill>
                <a:latin typeface="Times New Roman" panose="02020603050405020304" pitchFamily="18" charset="0"/>
                <a:cs typeface="Times New Roman" panose="02020603050405020304" pitchFamily="18" charset="0"/>
              </a:rPr>
              <a:t> ВСЕ, </a:t>
            </a:r>
            <a:r>
              <a:rPr lang="ru-RU" sz="2400" i="1" dirty="0" err="1">
                <a:solidFill>
                  <a:schemeClr val="bg1"/>
                </a:solidFill>
                <a:latin typeface="Times New Roman" panose="02020603050405020304" pitchFamily="18" charset="0"/>
                <a:cs typeface="Times New Roman" panose="02020603050405020304" pitchFamily="18" charset="0"/>
              </a:rPr>
              <a:t>що</a:t>
            </a:r>
            <a:r>
              <a:rPr lang="ru-RU" sz="2400" i="1" dirty="0">
                <a:solidFill>
                  <a:schemeClr val="bg1"/>
                </a:solidFill>
                <a:latin typeface="Times New Roman" panose="02020603050405020304" pitchFamily="18" charset="0"/>
                <a:cs typeface="Times New Roman" panose="02020603050405020304" pitchFamily="18" charset="0"/>
              </a:rPr>
              <a:t> приносить вам </a:t>
            </a:r>
            <a:r>
              <a:rPr lang="ru-RU" sz="2400" i="1" dirty="0" err="1">
                <a:solidFill>
                  <a:schemeClr val="bg1"/>
                </a:solidFill>
                <a:latin typeface="Times New Roman" panose="02020603050405020304" pitchFamily="18" charset="0"/>
                <a:cs typeface="Times New Roman" panose="02020603050405020304" pitchFamily="18" charset="0"/>
              </a:rPr>
              <a:t>задоволення</a:t>
            </a:r>
            <a:r>
              <a:rPr lang="ru-RU" sz="2400" b="1" i="1" dirty="0">
                <a:solidFill>
                  <a:schemeClr val="bg1"/>
                </a:solidFill>
                <a:latin typeface="Times New Roman" panose="02020603050405020304" pitchFamily="18" charset="0"/>
                <a:cs typeface="Times New Roman" panose="02020603050405020304" pitchFamily="18" charset="0"/>
              </a:rPr>
              <a:t>.</a:t>
            </a:r>
            <a:r>
              <a:rPr lang="ru-RU" sz="2400" b="0" i="0" dirty="0">
                <a:solidFill>
                  <a:srgbClr val="262626"/>
                </a:solidFill>
                <a:effectLst/>
                <a:latin typeface="roboto_regular"/>
              </a:rPr>
              <a:t> </a:t>
            </a:r>
          </a:p>
          <a:p>
            <a:pPr algn="l" fontAlgn="base">
              <a:buFont typeface="Arial" panose="020B0604020202020204" pitchFamily="34" charset="0"/>
              <a:buChar char="•"/>
            </a:pPr>
            <a:r>
              <a:rPr lang="ru-RU" sz="2400" b="1" i="1" dirty="0" err="1">
                <a:solidFill>
                  <a:schemeClr val="bg1"/>
                </a:solidFill>
                <a:latin typeface="Times New Roman" panose="02020603050405020304" pitchFamily="18" charset="0"/>
                <a:cs typeface="Times New Roman" panose="02020603050405020304" pitchFamily="18" charset="0"/>
              </a:rPr>
              <a:t>Чого</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b="1" i="1" dirty="0" err="1">
                <a:solidFill>
                  <a:schemeClr val="bg1"/>
                </a:solidFill>
                <a:latin typeface="Times New Roman" panose="02020603050405020304" pitchFamily="18" charset="0"/>
                <a:cs typeface="Times New Roman" panose="02020603050405020304" pitchFamily="18" charset="0"/>
              </a:rPr>
              <a:t>мені</a:t>
            </a:r>
            <a:r>
              <a:rPr lang="ru-RU" sz="2400" b="1" i="1" dirty="0">
                <a:solidFill>
                  <a:schemeClr val="bg1"/>
                </a:solidFill>
                <a:latin typeface="Times New Roman" panose="02020603050405020304" pitchFamily="18" charset="0"/>
                <a:cs typeface="Times New Roman" panose="02020603050405020304" pitchFamily="18" charset="0"/>
              </a:rPr>
              <a:t> не </a:t>
            </a:r>
            <a:r>
              <a:rPr lang="ru-RU" sz="2400" b="1" i="1" dirty="0" err="1">
                <a:solidFill>
                  <a:schemeClr val="bg1"/>
                </a:solidFill>
                <a:latin typeface="Times New Roman" panose="02020603050405020304" pitchFamily="18" charset="0"/>
                <a:cs typeface="Times New Roman" panose="02020603050405020304" pitchFamily="18" charset="0"/>
              </a:rPr>
              <a:t>вистачає</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i="1" dirty="0">
                <a:solidFill>
                  <a:schemeClr val="bg1"/>
                </a:solidFill>
                <a:latin typeface="Times New Roman" panose="02020603050405020304" pitchFamily="18" charset="0"/>
                <a:cs typeface="Times New Roman" panose="02020603050405020304" pitchFamily="18" charset="0"/>
              </a:rPr>
              <a:t>Добре подумайте, </a:t>
            </a:r>
            <a:r>
              <a:rPr lang="ru-RU" sz="2400" i="1" dirty="0" err="1">
                <a:solidFill>
                  <a:schemeClr val="bg1"/>
                </a:solidFill>
                <a:latin typeface="Times New Roman" panose="02020603050405020304" pitchFamily="18" charset="0"/>
                <a:cs typeface="Times New Roman" panose="02020603050405020304" pitchFamily="18" charset="0"/>
              </a:rPr>
              <a:t>що</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зробило</a:t>
            </a:r>
            <a:r>
              <a:rPr lang="ru-RU" sz="2400" i="1" dirty="0">
                <a:solidFill>
                  <a:schemeClr val="bg1"/>
                </a:solidFill>
                <a:latin typeface="Times New Roman" panose="02020603050405020304" pitchFamily="18" charset="0"/>
                <a:cs typeface="Times New Roman" panose="02020603050405020304" pitchFamily="18" charset="0"/>
              </a:rPr>
              <a:t> б ваше </a:t>
            </a:r>
            <a:r>
              <a:rPr lang="ru-RU" sz="2400" i="1" dirty="0" err="1">
                <a:solidFill>
                  <a:schemeClr val="bg1"/>
                </a:solidFill>
                <a:latin typeface="Times New Roman" panose="02020603050405020304" pitchFamily="18" charset="0"/>
                <a:cs typeface="Times New Roman" panose="02020603050405020304" pitchFamily="18" charset="0"/>
              </a:rPr>
              <a:t>життя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кращим</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можливо</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пральня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самообслуговування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біля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вашого</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будинку</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або</a:t>
            </a:r>
            <a:r>
              <a:rPr lang="ru-RU" sz="2400" i="1" dirty="0">
                <a:solidFill>
                  <a:schemeClr val="bg1"/>
                </a:solidFill>
                <a:latin typeface="Times New Roman" panose="02020603050405020304" pitchFamily="18" charset="0"/>
                <a:cs typeface="Times New Roman" panose="02020603050405020304" pitchFamily="18" charset="0"/>
              </a:rPr>
              <a:t> кафе для </a:t>
            </a:r>
            <a:r>
              <a:rPr lang="ru-RU" sz="2400" i="1" dirty="0" err="1">
                <a:solidFill>
                  <a:schemeClr val="bg1"/>
                </a:solidFill>
                <a:latin typeface="Times New Roman" panose="02020603050405020304" pitchFamily="18" charset="0"/>
                <a:cs typeface="Times New Roman" panose="02020603050405020304" pitchFamily="18" charset="0"/>
              </a:rPr>
              <a:t>домашніх</a:t>
            </a:r>
            <a:r>
              <a:rPr lang="ru-RU" sz="2400" i="1" dirty="0">
                <a:solidFill>
                  <a:schemeClr val="bg1"/>
                </a:solidFill>
                <a:latin typeface="Times New Roman" panose="02020603050405020304" pitchFamily="18" charset="0"/>
                <a:cs typeface="Times New Roman" panose="02020603050405020304" pitchFamily="18" charset="0"/>
              </a:rPr>
              <a:t> тварин </a:t>
            </a:r>
            <a:r>
              <a:rPr lang="ru-RU" sz="2400" i="1" dirty="0" err="1">
                <a:solidFill>
                  <a:schemeClr val="bg1"/>
                </a:solidFill>
                <a:latin typeface="Times New Roman" panose="02020603050405020304" pitchFamily="18" charset="0"/>
                <a:cs typeface="Times New Roman" panose="02020603050405020304" pitchFamily="18" charset="0"/>
              </a:rPr>
              <a:t>вашому</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місті</a:t>
            </a:r>
            <a:r>
              <a:rPr lang="ru-RU" sz="2400" i="1" dirty="0">
                <a:solidFill>
                  <a:schemeClr val="bg1"/>
                </a:solidFill>
                <a:latin typeface="Times New Roman" panose="02020603050405020304" pitchFamily="18" charset="0"/>
                <a:cs typeface="Times New Roman" panose="02020603050405020304" pitchFamily="18" charset="0"/>
              </a:rPr>
              <a:t>?</a:t>
            </a:r>
          </a:p>
          <a:p>
            <a:pPr algn="l" fontAlgn="base">
              <a:buFont typeface="Arial" panose="020B0604020202020204" pitchFamily="34" charset="0"/>
              <a:buChar char="•"/>
            </a:pPr>
            <a:r>
              <a:rPr lang="ru-RU" sz="2400" b="1" i="1" dirty="0" err="1">
                <a:solidFill>
                  <a:schemeClr val="bg1"/>
                </a:solidFill>
                <a:latin typeface="Times New Roman" panose="02020603050405020304" pitchFamily="18" charset="0"/>
                <a:cs typeface="Times New Roman" panose="02020603050405020304" pitchFamily="18" charset="0"/>
              </a:rPr>
              <a:t>Що</a:t>
            </a:r>
            <a:r>
              <a:rPr lang="ru-RU" sz="2400" b="1" i="1" dirty="0">
                <a:solidFill>
                  <a:schemeClr val="bg1"/>
                </a:solidFill>
                <a:latin typeface="Times New Roman" panose="02020603050405020304" pitchFamily="18" charset="0"/>
                <a:cs typeface="Times New Roman" panose="02020603050405020304" pitchFamily="18" charset="0"/>
              </a:rPr>
              <a:t> зараз </a:t>
            </a:r>
            <a:r>
              <a:rPr lang="ru-RU" sz="2400" b="1" i="1" dirty="0" err="1">
                <a:solidFill>
                  <a:schemeClr val="bg1"/>
                </a:solidFill>
                <a:latin typeface="Times New Roman" panose="02020603050405020304" pitchFamily="18" charset="0"/>
                <a:cs typeface="Times New Roman" panose="02020603050405020304" pitchFamily="18" charset="0"/>
              </a:rPr>
              <a:t>модне</a:t>
            </a:r>
            <a:r>
              <a:rPr lang="ru-RU" sz="2400" b="1" i="1" dirty="0">
                <a:solidFill>
                  <a:schemeClr val="bg1"/>
                </a:solidFill>
                <a:latin typeface="Times New Roman" panose="02020603050405020304" pitchFamily="18" charset="0"/>
                <a:cs typeface="Times New Roman" panose="02020603050405020304" pitchFamily="18" charset="0"/>
              </a:rPr>
              <a:t>? </a:t>
            </a:r>
            <a:r>
              <a:rPr lang="ru-RU" sz="2400" i="1" dirty="0">
                <a:solidFill>
                  <a:schemeClr val="bg1"/>
                </a:solidFill>
                <a:latin typeface="Times New Roman" panose="02020603050405020304" pitchFamily="18" charset="0"/>
                <a:cs typeface="Times New Roman" panose="02020603050405020304" pitchFamily="18" charset="0"/>
              </a:rPr>
              <a:t>І ми зараз не </a:t>
            </a:r>
            <a:r>
              <a:rPr lang="ru-RU" sz="2400" i="1" dirty="0" err="1">
                <a:solidFill>
                  <a:schemeClr val="bg1"/>
                </a:solidFill>
                <a:latin typeface="Times New Roman" panose="02020603050405020304" pitchFamily="18" charset="0"/>
                <a:cs typeface="Times New Roman" panose="02020603050405020304" pitchFamily="18" charset="0"/>
              </a:rPr>
              <a:t>тільки</a:t>
            </a:r>
            <a:r>
              <a:rPr lang="ru-RU" sz="2400" i="1" dirty="0">
                <a:solidFill>
                  <a:schemeClr val="bg1"/>
                </a:solidFill>
                <a:latin typeface="Times New Roman" panose="02020603050405020304" pitchFamily="18" charset="0"/>
                <a:cs typeface="Times New Roman" panose="02020603050405020304" pitchFamily="18" charset="0"/>
              </a:rPr>
              <a:t> про </a:t>
            </a:r>
            <a:r>
              <a:rPr lang="ru-RU" sz="2400" i="1" dirty="0" err="1">
                <a:solidFill>
                  <a:schemeClr val="bg1"/>
                </a:solidFill>
                <a:latin typeface="Times New Roman" panose="02020603050405020304" pitchFamily="18" charset="0"/>
                <a:cs typeface="Times New Roman" panose="02020603050405020304" pitchFamily="18" charset="0"/>
              </a:rPr>
              <a:t>речі</a:t>
            </a:r>
            <a:r>
              <a:rPr lang="ru-RU" sz="2400" i="1" dirty="0">
                <a:solidFill>
                  <a:schemeClr val="bg1"/>
                </a:solidFill>
                <a:latin typeface="Times New Roman" panose="02020603050405020304" pitchFamily="18" charset="0"/>
                <a:cs typeface="Times New Roman" panose="02020603050405020304" pitchFamily="18" charset="0"/>
              </a:rPr>
              <a:t>, а про все ― стиль </a:t>
            </a:r>
            <a:r>
              <a:rPr lang="ru-RU" sz="2400" i="1" dirty="0" err="1">
                <a:solidFill>
                  <a:schemeClr val="bg1"/>
                </a:solidFill>
                <a:latin typeface="Times New Roman" panose="02020603050405020304" pitchFamily="18" charset="0"/>
                <a:cs typeface="Times New Roman" panose="02020603050405020304" pitchFamily="18" charset="0"/>
              </a:rPr>
              <a:t>життя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звички</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хобі</a:t>
            </a:r>
            <a:r>
              <a:rPr lang="ru-RU" sz="2400" i="1" dirty="0">
                <a:solidFill>
                  <a:schemeClr val="bg1"/>
                </a:solidFill>
                <a:latin typeface="Times New Roman" panose="02020603050405020304" pitchFamily="18" charset="0"/>
                <a:cs typeface="Times New Roman" panose="02020603050405020304" pitchFamily="18" charset="0"/>
              </a:rPr>
              <a:t>, все </a:t>
            </a:r>
            <a:r>
              <a:rPr lang="ru-RU" sz="2400" i="1" dirty="0" err="1">
                <a:solidFill>
                  <a:schemeClr val="bg1"/>
                </a:solidFill>
                <a:latin typeface="Times New Roman" panose="02020603050405020304" pitchFamily="18" charset="0"/>
                <a:cs typeface="Times New Roman" panose="02020603050405020304" pitchFamily="18" charset="0"/>
              </a:rPr>
              <a:t>що</a:t>
            </a:r>
            <a:r>
              <a:rPr lang="ru-RU" sz="2400" i="1" dirty="0">
                <a:solidFill>
                  <a:schemeClr val="bg1"/>
                </a:solidFill>
                <a:latin typeface="Times New Roman" panose="02020603050405020304" pitchFamily="18" charset="0"/>
                <a:cs typeface="Times New Roman" panose="02020603050405020304" pitchFamily="18" charset="0"/>
              </a:rPr>
              <a:t> так </a:t>
            </a:r>
            <a:r>
              <a:rPr lang="ru-RU" sz="2400" i="1" dirty="0" err="1">
                <a:solidFill>
                  <a:schemeClr val="bg1"/>
                </a:solidFill>
                <a:latin typeface="Times New Roman" panose="02020603050405020304" pitchFamily="18" charset="0"/>
                <a:cs typeface="Times New Roman" panose="02020603050405020304" pitchFamily="18" charset="0"/>
              </a:rPr>
              <a:t>хвилеподібно</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захоплює</a:t>
            </a:r>
            <a:r>
              <a:rPr lang="ru-RU" sz="2400" i="1" dirty="0">
                <a:solidFill>
                  <a:schemeClr val="bg1"/>
                </a:solidFill>
                <a:latin typeface="Times New Roman" panose="02020603050405020304" pitchFamily="18" charset="0"/>
                <a:cs typeface="Times New Roman" panose="02020603050405020304" pitchFamily="18" charset="0"/>
              </a:rPr>
              <a:t> людей, в </a:t>
            </a:r>
            <a:r>
              <a:rPr lang="ru-RU" sz="2400" i="1" dirty="0" err="1">
                <a:solidFill>
                  <a:schemeClr val="bg1"/>
                </a:solidFill>
                <a:latin typeface="Times New Roman" panose="02020603050405020304" pitchFamily="18" charset="0"/>
                <a:cs typeface="Times New Roman" panose="02020603050405020304" pitchFamily="18" charset="0"/>
              </a:rPr>
              <a:t>хорошому</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сенсі</a:t>
            </a:r>
            <a:endParaRPr lang="ru-RU" sz="2400" i="1" dirty="0">
              <a:solidFill>
                <a:schemeClr val="bg1"/>
              </a:solidFill>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endParaRPr lang="ru-RU" sz="2400" i="1" dirty="0">
              <a:solidFill>
                <a:schemeClr val="bg1"/>
              </a:solidFill>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ru-RU" sz="2400" i="1" dirty="0" err="1">
                <a:solidFill>
                  <a:srgbClr val="FFFF00"/>
                </a:solidFill>
                <a:latin typeface="Times New Roman" panose="02020603050405020304" pitchFamily="18" charset="0"/>
                <a:cs typeface="Times New Roman" panose="02020603050405020304" pitchFamily="18" charset="0"/>
              </a:rPr>
              <a:t>Запам’ятайте</a:t>
            </a:r>
            <a:r>
              <a:rPr lang="ru-RU" sz="2400" i="1" dirty="0">
                <a:solidFill>
                  <a:srgbClr val="FFFF00"/>
                </a:solidFill>
                <a:latin typeface="Times New Roman" panose="02020603050405020304" pitchFamily="18" charset="0"/>
                <a:cs typeface="Times New Roman" panose="02020603050405020304" pitchFamily="18" charset="0"/>
              </a:rPr>
              <a:t>, </a:t>
            </a:r>
            <a:r>
              <a:rPr lang="ru-RU" sz="2400" i="1" dirty="0" err="1">
                <a:solidFill>
                  <a:srgbClr val="FFFF00"/>
                </a:solidFill>
                <a:latin typeface="Times New Roman" panose="02020603050405020304" pitchFamily="18" charset="0"/>
                <a:cs typeface="Times New Roman" panose="02020603050405020304" pitchFamily="18" charset="0"/>
              </a:rPr>
              <a:t>найкращий</a:t>
            </a:r>
            <a:r>
              <a:rPr lang="ru-RU" sz="2400" i="1" dirty="0">
                <a:solidFill>
                  <a:srgbClr val="FFFF00"/>
                </a:solidFill>
                <a:latin typeface="Times New Roman" panose="02020603050405020304" pitchFamily="18" charset="0"/>
                <a:cs typeface="Times New Roman" panose="02020603050405020304" pitchFamily="18" charset="0"/>
              </a:rPr>
              <a:t> </a:t>
            </a:r>
            <a:r>
              <a:rPr lang="ru-RU" sz="2400" i="1" dirty="0" err="1">
                <a:solidFill>
                  <a:srgbClr val="FFFF00"/>
                </a:solidFill>
                <a:latin typeface="Times New Roman" panose="02020603050405020304" pitchFamily="18" charset="0"/>
                <a:cs typeface="Times New Roman" panose="02020603050405020304" pitchFamily="18" charset="0"/>
              </a:rPr>
              <a:t>вік</a:t>
            </a:r>
            <a:r>
              <a:rPr lang="ru-RU" sz="2400" i="1" dirty="0">
                <a:solidFill>
                  <a:srgbClr val="FFFF00"/>
                </a:solidFill>
                <a:latin typeface="Times New Roman" panose="02020603050405020304" pitchFamily="18" charset="0"/>
                <a:cs typeface="Times New Roman" panose="02020603050405020304" pitchFamily="18" charset="0"/>
              </a:rPr>
              <a:t> для початку </a:t>
            </a:r>
            <a:r>
              <a:rPr lang="ru-RU" sz="2400" i="1" dirty="0" err="1">
                <a:solidFill>
                  <a:srgbClr val="FFFF00"/>
                </a:solidFill>
                <a:latin typeface="Times New Roman" panose="02020603050405020304" pitchFamily="18" charset="0"/>
                <a:cs typeface="Times New Roman" panose="02020603050405020304" pitchFamily="18" charset="0"/>
              </a:rPr>
              <a:t>власної</a:t>
            </a:r>
            <a:r>
              <a:rPr lang="ru-RU" sz="2400" i="1" dirty="0">
                <a:solidFill>
                  <a:srgbClr val="FFFF00"/>
                </a:solidFill>
                <a:latin typeface="Times New Roman" panose="02020603050405020304" pitchFamily="18" charset="0"/>
                <a:cs typeface="Times New Roman" panose="02020603050405020304" pitchFamily="18" charset="0"/>
              </a:rPr>
              <a:t> </a:t>
            </a:r>
            <a:r>
              <a:rPr lang="ru-RU" sz="2400" i="1" dirty="0" err="1">
                <a:solidFill>
                  <a:srgbClr val="FFFF00"/>
                </a:solidFill>
                <a:latin typeface="Times New Roman" panose="02020603050405020304" pitchFamily="18" charset="0"/>
                <a:cs typeface="Times New Roman" panose="02020603050405020304" pitchFamily="18" charset="0"/>
              </a:rPr>
              <a:t>справи</a:t>
            </a:r>
            <a:r>
              <a:rPr lang="ru-RU" sz="2400" i="1" dirty="0">
                <a:solidFill>
                  <a:srgbClr val="FFFF00"/>
                </a:solidFill>
                <a:latin typeface="Times New Roman" panose="02020603050405020304" pitchFamily="18" charset="0"/>
                <a:cs typeface="Times New Roman" panose="02020603050405020304" pitchFamily="18" charset="0"/>
              </a:rPr>
              <a:t> ― ваш!</a:t>
            </a:r>
          </a:p>
          <a:p>
            <a:pPr algn="l" fontAlgn="base"/>
            <a:r>
              <a:rPr lang="ru-RU" sz="2400" i="1" dirty="0">
                <a:solidFill>
                  <a:srgbClr val="FFFF00"/>
                </a:solidFill>
                <a:latin typeface="Times New Roman" panose="02020603050405020304" pitchFamily="18" charset="0"/>
                <a:cs typeface="Times New Roman" panose="02020603050405020304" pitchFamily="18" charset="0"/>
              </a:rPr>
              <a:t>І не </a:t>
            </a:r>
            <a:r>
              <a:rPr lang="ru-RU" sz="2400" i="1" dirty="0" err="1">
                <a:solidFill>
                  <a:srgbClr val="FFFF00"/>
                </a:solidFill>
                <a:latin typeface="Times New Roman" panose="02020603050405020304" pitchFamily="18" charset="0"/>
                <a:cs typeface="Times New Roman" panose="02020603050405020304" pitchFamily="18" charset="0"/>
              </a:rPr>
              <a:t>важливо</a:t>
            </a:r>
            <a:r>
              <a:rPr lang="ru-RU" sz="2400" i="1" dirty="0">
                <a:solidFill>
                  <a:srgbClr val="FFFF00"/>
                </a:solidFill>
                <a:latin typeface="Times New Roman" panose="02020603050405020304" pitchFamily="18" charset="0"/>
                <a:cs typeface="Times New Roman" panose="02020603050405020304" pitchFamily="18" charset="0"/>
              </a:rPr>
              <a:t>, </a:t>
            </a:r>
            <a:r>
              <a:rPr lang="ru-RU" sz="2400" i="1" dirty="0" err="1">
                <a:solidFill>
                  <a:srgbClr val="FFFF00"/>
                </a:solidFill>
                <a:latin typeface="Times New Roman" panose="02020603050405020304" pitchFamily="18" charset="0"/>
                <a:cs typeface="Times New Roman" panose="02020603050405020304" pitchFamily="18" charset="0"/>
              </a:rPr>
              <a:t>що</a:t>
            </a:r>
            <a:r>
              <a:rPr lang="ru-RU" sz="2400" i="1" dirty="0">
                <a:solidFill>
                  <a:srgbClr val="FFFF00"/>
                </a:solidFill>
                <a:latin typeface="Times New Roman" panose="02020603050405020304" pitchFamily="18" charset="0"/>
                <a:cs typeface="Times New Roman" panose="02020603050405020304" pitchFamily="18" charset="0"/>
              </a:rPr>
              <a:t> написано у </a:t>
            </a:r>
            <a:r>
              <a:rPr lang="ru-RU" sz="2400" i="1" dirty="0" err="1">
                <a:solidFill>
                  <a:srgbClr val="FFFF00"/>
                </a:solidFill>
                <a:latin typeface="Times New Roman" panose="02020603050405020304" pitchFamily="18" charset="0"/>
                <a:cs typeface="Times New Roman" panose="02020603050405020304" pitchFamily="18" charset="0"/>
              </a:rPr>
              <a:t>вашому</a:t>
            </a:r>
            <a:r>
              <a:rPr lang="ru-RU" sz="2400" i="1" dirty="0">
                <a:solidFill>
                  <a:srgbClr val="FFFF00"/>
                </a:solidFill>
                <a:latin typeface="Times New Roman" panose="02020603050405020304" pitchFamily="18" charset="0"/>
                <a:cs typeface="Times New Roman" panose="02020603050405020304" pitchFamily="18" charset="0"/>
              </a:rPr>
              <a:t> </a:t>
            </a:r>
            <a:r>
              <a:rPr lang="ru-RU" sz="2400" i="1" dirty="0" err="1">
                <a:solidFill>
                  <a:srgbClr val="FFFF00"/>
                </a:solidFill>
                <a:latin typeface="Times New Roman" panose="02020603050405020304" pitchFamily="18" charset="0"/>
                <a:cs typeface="Times New Roman" panose="02020603050405020304" pitchFamily="18" charset="0"/>
              </a:rPr>
              <a:t>паспорті</a:t>
            </a:r>
            <a:r>
              <a:rPr lang="ru-RU" sz="2400" i="1" dirty="0">
                <a:solidFill>
                  <a:srgbClr val="FFFF00"/>
                </a:solidFill>
                <a:latin typeface="Times New Roman" panose="02020603050405020304" pitchFamily="18" charset="0"/>
                <a:cs typeface="Times New Roman" panose="02020603050405020304" pitchFamily="18" charset="0"/>
              </a:rPr>
              <a:t>, 16 </a:t>
            </a:r>
            <a:r>
              <a:rPr lang="ru-RU" sz="2400" i="1" dirty="0" err="1">
                <a:solidFill>
                  <a:srgbClr val="FFFF00"/>
                </a:solidFill>
                <a:latin typeface="Times New Roman" panose="02020603050405020304" pitchFamily="18" charset="0"/>
                <a:cs typeface="Times New Roman" panose="02020603050405020304" pitchFamily="18" charset="0"/>
              </a:rPr>
              <a:t>чи</a:t>
            </a:r>
            <a:r>
              <a:rPr lang="ru-RU" sz="2400" i="1" dirty="0">
                <a:solidFill>
                  <a:srgbClr val="FFFF00"/>
                </a:solidFill>
                <a:latin typeface="Times New Roman" panose="02020603050405020304" pitchFamily="18" charset="0"/>
                <a:cs typeface="Times New Roman" panose="02020603050405020304" pitchFamily="18" charset="0"/>
              </a:rPr>
              <a:t> 60. </a:t>
            </a:r>
            <a:r>
              <a:rPr lang="ru-RU" sz="2400" i="1" dirty="0" err="1">
                <a:solidFill>
                  <a:srgbClr val="FFFF00"/>
                </a:solidFill>
                <a:latin typeface="Times New Roman" panose="02020603050405020304" pitchFamily="18" charset="0"/>
                <a:cs typeface="Times New Roman" panose="02020603050405020304" pitchFamily="18" charset="0"/>
              </a:rPr>
              <a:t>Почніть</a:t>
            </a:r>
            <a:r>
              <a:rPr lang="ru-RU" sz="2400" i="1" dirty="0">
                <a:solidFill>
                  <a:srgbClr val="FFFF00"/>
                </a:solidFill>
                <a:latin typeface="Times New Roman" panose="02020603050405020304" pitchFamily="18" charset="0"/>
                <a:cs typeface="Times New Roman" panose="02020603050405020304" pitchFamily="18" charset="0"/>
              </a:rPr>
              <a:t> просто зараз!</a:t>
            </a:r>
          </a:p>
          <a:p>
            <a:endParaRPr lang="ru-UA" sz="2400" b="1" i="1" dirty="0">
              <a:solidFill>
                <a:schemeClr val="bg1"/>
              </a:solidFill>
              <a:latin typeface="Times New Roman" panose="02020603050405020304" pitchFamily="18" charset="0"/>
              <a:cs typeface="Times New Roman" panose="02020603050405020304" pitchFamily="18" charset="0"/>
            </a:endParaRPr>
          </a:p>
        </p:txBody>
      </p:sp>
      <p:sp>
        <p:nvSpPr>
          <p:cNvPr id="10" name="Стрелка: вправо 9">
            <a:extLst>
              <a:ext uri="{FF2B5EF4-FFF2-40B4-BE49-F238E27FC236}">
                <a16:creationId xmlns:a16="http://schemas.microsoft.com/office/drawing/2014/main" id="{87590145-9F33-46F0-A4B3-C5B8C2F9FBDE}"/>
              </a:ext>
            </a:extLst>
          </p:cNvPr>
          <p:cNvSpPr/>
          <p:nvPr/>
        </p:nvSpPr>
        <p:spPr>
          <a:xfrm>
            <a:off x="776748" y="2072370"/>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3" name="Стрелка: вправо 12">
            <a:extLst>
              <a:ext uri="{FF2B5EF4-FFF2-40B4-BE49-F238E27FC236}">
                <a16:creationId xmlns:a16="http://schemas.microsoft.com/office/drawing/2014/main" id="{EDB5742F-6FAB-4E11-8C72-7366B9389037}"/>
              </a:ext>
            </a:extLst>
          </p:cNvPr>
          <p:cNvSpPr/>
          <p:nvPr/>
        </p:nvSpPr>
        <p:spPr>
          <a:xfrm>
            <a:off x="850491" y="3016040"/>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4" name="Стрелка: вправо 13">
            <a:extLst>
              <a:ext uri="{FF2B5EF4-FFF2-40B4-BE49-F238E27FC236}">
                <a16:creationId xmlns:a16="http://schemas.microsoft.com/office/drawing/2014/main" id="{33657E23-D9FC-4648-AFC0-11B898622DB1}"/>
              </a:ext>
            </a:extLst>
          </p:cNvPr>
          <p:cNvSpPr/>
          <p:nvPr/>
        </p:nvSpPr>
        <p:spPr>
          <a:xfrm>
            <a:off x="850491" y="3868987"/>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9" name="Стрелка: вправо 18">
            <a:extLst>
              <a:ext uri="{FF2B5EF4-FFF2-40B4-BE49-F238E27FC236}">
                <a16:creationId xmlns:a16="http://schemas.microsoft.com/office/drawing/2014/main" id="{B3FC054E-CBAB-48C1-92E1-6DC1BA062523}"/>
              </a:ext>
            </a:extLst>
          </p:cNvPr>
          <p:cNvSpPr/>
          <p:nvPr/>
        </p:nvSpPr>
        <p:spPr>
          <a:xfrm>
            <a:off x="850491" y="4874334"/>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22" name="Стрелка: вправо 21">
            <a:extLst>
              <a:ext uri="{FF2B5EF4-FFF2-40B4-BE49-F238E27FC236}">
                <a16:creationId xmlns:a16="http://schemas.microsoft.com/office/drawing/2014/main" id="{758F26E9-94C0-4814-933B-588447C4B5BC}"/>
              </a:ext>
            </a:extLst>
          </p:cNvPr>
          <p:cNvSpPr/>
          <p:nvPr/>
        </p:nvSpPr>
        <p:spPr>
          <a:xfrm>
            <a:off x="850491" y="5811304"/>
            <a:ext cx="1061882" cy="43261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Tree>
    <p:extLst>
      <p:ext uri="{BB962C8B-B14F-4D97-AF65-F5344CB8AC3E}">
        <p14:creationId xmlns:p14="http://schemas.microsoft.com/office/powerpoint/2010/main" val="1389520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a:extLst>
              <a:ext uri="{FF2B5EF4-FFF2-40B4-BE49-F238E27FC236}">
                <a16:creationId xmlns:a16="http://schemas.microsoft.com/office/drawing/2014/main" id="{DDDAB1B7-7685-433A-B164-241A22AD4A73}"/>
              </a:ext>
            </a:extLst>
          </p:cNvPr>
          <p:cNvSpPr/>
          <p:nvPr/>
        </p:nvSpPr>
        <p:spPr>
          <a:xfrm>
            <a:off x="639097" y="255640"/>
            <a:ext cx="9832258" cy="3458231"/>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0" i="0" dirty="0">
                <a:solidFill>
                  <a:srgbClr val="FFFFFF"/>
                </a:solidFill>
                <a:effectLst/>
                <a:latin typeface="Roboto" panose="02000000000000000000" pitchFamily="2" charset="0"/>
              </a:rPr>
              <a:t>	приклад:</a:t>
            </a:r>
          </a:p>
          <a:p>
            <a:pPr algn="ctr"/>
            <a:r>
              <a:rPr lang="ru-RU" sz="2800" b="0" i="0" dirty="0" err="1">
                <a:solidFill>
                  <a:srgbClr val="FFFFFF"/>
                </a:solidFill>
                <a:effectLst/>
                <a:latin typeface="Roboto" panose="02000000000000000000" pitchFamily="2" charset="0"/>
              </a:rPr>
              <a:t>П'ятеро</a:t>
            </a:r>
            <a:r>
              <a:rPr lang="ru-RU" sz="2800" dirty="0">
                <a:solidFill>
                  <a:srgbClr val="FFFFFF"/>
                </a:solidFill>
                <a:latin typeface="Roboto" panose="02000000000000000000" pitchFamily="2" charset="0"/>
              </a:rPr>
              <a:t> </a:t>
            </a:r>
            <a:r>
              <a:rPr lang="ru-RU" sz="2800" dirty="0" err="1">
                <a:solidFill>
                  <a:srgbClr val="FFFFFF"/>
                </a:solidFill>
                <a:latin typeface="Roboto" panose="02000000000000000000" pitchFamily="2" charset="0"/>
              </a:rPr>
              <a:t>молодих</a:t>
            </a:r>
            <a:r>
              <a:rPr lang="ru-RU" sz="2800" dirty="0">
                <a:solidFill>
                  <a:srgbClr val="FFFFFF"/>
                </a:solidFill>
                <a:latin typeface="Roboto" panose="02000000000000000000" pitchFamily="2" charset="0"/>
              </a:rPr>
              <a:t> </a:t>
            </a:r>
            <a:r>
              <a:rPr lang="ru-RU" sz="2800" dirty="0" err="1">
                <a:solidFill>
                  <a:srgbClr val="FFFFFF"/>
                </a:solidFill>
                <a:latin typeface="Roboto" panose="02000000000000000000" pitchFamily="2" charset="0"/>
              </a:rPr>
              <a:t>українців</a:t>
            </a:r>
            <a:r>
              <a:rPr lang="ru-RU" sz="2800" dirty="0">
                <a:solidFill>
                  <a:srgbClr val="FFFFFF"/>
                </a:solidFill>
                <a:latin typeface="Roboto" panose="02000000000000000000" pitchFamily="2" charset="0"/>
              </a:rPr>
              <a:t> </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власним</a:t>
            </a:r>
            <a:r>
              <a:rPr lang="ru-RU" sz="2800" b="0" i="0" dirty="0">
                <a:solidFill>
                  <a:srgbClr val="FFFFFF"/>
                </a:solidFill>
                <a:effectLst/>
                <a:latin typeface="Roboto" panose="02000000000000000000" pitchFamily="2" charset="0"/>
              </a:rPr>
              <a:t> прикладом довели </a:t>
            </a:r>
            <a:r>
              <a:rPr lang="ru-RU" sz="2800" b="0" i="0" dirty="0" err="1">
                <a:solidFill>
                  <a:srgbClr val="FFFFFF"/>
                </a:solidFill>
                <a:effectLst/>
                <a:latin typeface="Roboto" panose="02000000000000000000" pitchFamily="2" charset="0"/>
              </a:rPr>
              <a:t>дві</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речі</a:t>
            </a:r>
            <a:r>
              <a:rPr lang="ru-RU" sz="2800" b="0" i="0" dirty="0">
                <a:solidFill>
                  <a:srgbClr val="FFFFFF"/>
                </a:solidFill>
                <a:effectLst/>
                <a:latin typeface="Roboto" panose="02000000000000000000" pitchFamily="2" charset="0"/>
              </a:rPr>
              <a:t>. </a:t>
            </a:r>
          </a:p>
          <a:p>
            <a:pPr algn="ctr"/>
            <a:r>
              <a:rPr lang="ru-RU" sz="2800" b="1" i="0" dirty="0">
                <a:solidFill>
                  <a:srgbClr val="FFFFFF"/>
                </a:solidFill>
                <a:effectLst/>
                <a:latin typeface="Roboto" panose="02000000000000000000" pitchFamily="2" charset="0"/>
              </a:rPr>
              <a:t>Перша </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що</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відкрити</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успішну</a:t>
            </a:r>
            <a:r>
              <a:rPr lang="ru-RU" sz="2800" b="0" i="0" dirty="0">
                <a:solidFill>
                  <a:srgbClr val="FFFFFF"/>
                </a:solidFill>
                <a:effectLst/>
                <a:latin typeface="Roboto" panose="02000000000000000000" pitchFamily="2" charset="0"/>
              </a:rPr>
              <a:t> справу до 25 </a:t>
            </a:r>
            <a:r>
              <a:rPr lang="ru-RU" sz="2800" b="0" i="0" dirty="0" err="1">
                <a:solidFill>
                  <a:srgbClr val="FFFFFF"/>
                </a:solidFill>
                <a:effectLst/>
                <a:latin typeface="Roboto" panose="02000000000000000000" pitchFamily="2" charset="0"/>
              </a:rPr>
              <a:t>років</a:t>
            </a:r>
            <a:r>
              <a:rPr lang="ru-RU" sz="2800" b="0" i="0" dirty="0">
                <a:solidFill>
                  <a:srgbClr val="FFFFFF"/>
                </a:solidFill>
                <a:effectLst/>
                <a:latin typeface="Roboto" panose="02000000000000000000" pitchFamily="2" charset="0"/>
              </a:rPr>
              <a:t> — </a:t>
            </a:r>
            <a:r>
              <a:rPr lang="ru-RU" sz="2800" b="0" i="0" dirty="0" err="1">
                <a:solidFill>
                  <a:srgbClr val="FFFFFF"/>
                </a:solidFill>
                <a:effectLst/>
                <a:latin typeface="Roboto" panose="02000000000000000000" pitchFamily="2" charset="0"/>
              </a:rPr>
              <a:t>цілком</a:t>
            </a:r>
            <a:r>
              <a:rPr lang="ru-RU" sz="2800" b="0" i="0" dirty="0">
                <a:solidFill>
                  <a:srgbClr val="FFFFFF"/>
                </a:solidFill>
                <a:effectLst/>
                <a:latin typeface="Roboto" panose="02000000000000000000" pitchFamily="2" charset="0"/>
              </a:rPr>
              <a:t> реально. </a:t>
            </a:r>
          </a:p>
          <a:p>
            <a:pPr algn="ctr"/>
            <a:r>
              <a:rPr lang="ru-RU" sz="2800" b="1" i="0" dirty="0">
                <a:solidFill>
                  <a:srgbClr val="FFFFFF"/>
                </a:solidFill>
                <a:effectLst/>
                <a:latin typeface="Roboto" panose="02000000000000000000" pitchFamily="2" charset="0"/>
              </a:rPr>
              <a:t>Друга </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що</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це</a:t>
            </a:r>
            <a:r>
              <a:rPr lang="ru-RU" sz="2800" b="0" i="0" dirty="0">
                <a:solidFill>
                  <a:srgbClr val="FFFFFF"/>
                </a:solidFill>
                <a:effectLst/>
                <a:latin typeface="Roboto" panose="02000000000000000000" pitchFamily="2" charset="0"/>
              </a:rPr>
              <a:t> реально </a:t>
            </a:r>
            <a:r>
              <a:rPr lang="ru-RU" sz="2800" b="0" i="0" dirty="0" err="1">
                <a:solidFill>
                  <a:srgbClr val="FFFFFF"/>
                </a:solidFill>
                <a:effectLst/>
                <a:latin typeface="Roboto" panose="02000000000000000000" pitchFamily="2" charset="0"/>
              </a:rPr>
              <a:t>зробити</a:t>
            </a:r>
            <a:r>
              <a:rPr lang="ru-RU" sz="2800" b="0" i="0" dirty="0">
                <a:solidFill>
                  <a:srgbClr val="FFFFFF"/>
                </a:solidFill>
                <a:effectLst/>
                <a:latin typeface="Roboto" panose="02000000000000000000" pitchFamily="2" charset="0"/>
              </a:rPr>
              <a:t> не де-</a:t>
            </a:r>
            <a:r>
              <a:rPr lang="ru-RU" sz="2800" b="0" i="0" dirty="0" err="1">
                <a:solidFill>
                  <a:srgbClr val="FFFFFF"/>
                </a:solidFill>
                <a:effectLst/>
                <a:latin typeface="Roboto" panose="02000000000000000000" pitchFamily="2" charset="0"/>
              </a:rPr>
              <a:t>небудь</a:t>
            </a:r>
            <a:r>
              <a:rPr lang="ru-RU" sz="2800" b="0" i="0" dirty="0">
                <a:solidFill>
                  <a:srgbClr val="FFFFFF"/>
                </a:solidFill>
                <a:effectLst/>
                <a:latin typeface="Roboto" panose="02000000000000000000" pitchFamily="2" charset="0"/>
              </a:rPr>
              <a:t> в </a:t>
            </a:r>
            <a:r>
              <a:rPr lang="ru-RU" sz="2800" b="0" i="0" dirty="0" err="1">
                <a:solidFill>
                  <a:srgbClr val="FFFFFF"/>
                </a:solidFill>
                <a:effectLst/>
                <a:latin typeface="Roboto" panose="02000000000000000000" pitchFamily="2" charset="0"/>
              </a:rPr>
              <a:t>багатомільйонному</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мегаполісі</a:t>
            </a:r>
            <a:r>
              <a:rPr lang="ru-RU" sz="2800" b="0" i="0" dirty="0">
                <a:solidFill>
                  <a:srgbClr val="FFFFFF"/>
                </a:solidFill>
                <a:effectLst/>
                <a:latin typeface="Roboto" panose="02000000000000000000" pitchFamily="2" charset="0"/>
              </a:rPr>
              <a:t>, а в </a:t>
            </a:r>
            <a:r>
              <a:rPr lang="ru-RU" sz="2800" b="0" i="0" dirty="0" err="1">
                <a:solidFill>
                  <a:srgbClr val="FFFFFF"/>
                </a:solidFill>
                <a:effectLst/>
                <a:latin typeface="Roboto" panose="02000000000000000000" pitchFamily="2" charset="0"/>
              </a:rPr>
              <a:t>невеличкому</a:t>
            </a:r>
            <a:r>
              <a:rPr lang="ru-RU" sz="2800" b="0" i="0" dirty="0">
                <a:solidFill>
                  <a:srgbClr val="FFFFFF"/>
                </a:solidFill>
                <a:effectLst/>
                <a:latin typeface="Roboto" panose="02000000000000000000" pitchFamily="2" charset="0"/>
              </a:rPr>
              <a:t> і не </a:t>
            </a:r>
            <a:r>
              <a:rPr lang="ru-RU" sz="2800" b="0" i="0" dirty="0" err="1">
                <a:solidFill>
                  <a:srgbClr val="FFFFFF"/>
                </a:solidFill>
                <a:effectLst/>
                <a:latin typeface="Roboto" panose="02000000000000000000" pitchFamily="2" charset="0"/>
              </a:rPr>
              <a:t>надто</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багатому</a:t>
            </a:r>
            <a:r>
              <a:rPr lang="ru-RU" sz="2800" b="0" i="0" dirty="0">
                <a:solidFill>
                  <a:srgbClr val="FFFFFF"/>
                </a:solidFill>
                <a:effectLst/>
                <a:latin typeface="Roboto" panose="02000000000000000000" pitchFamily="2" charset="0"/>
              </a:rPr>
              <a:t> </a:t>
            </a:r>
            <a:r>
              <a:rPr lang="ru-RU" sz="2800" b="0" i="0" dirty="0" err="1">
                <a:solidFill>
                  <a:srgbClr val="FFFFFF"/>
                </a:solidFill>
                <a:effectLst/>
                <a:latin typeface="Roboto" panose="02000000000000000000" pitchFamily="2" charset="0"/>
              </a:rPr>
              <a:t>Бахмуті</a:t>
            </a:r>
            <a:r>
              <a:rPr lang="ru-RU" b="0" i="0" dirty="0">
                <a:solidFill>
                  <a:srgbClr val="FFFFFF"/>
                </a:solidFill>
                <a:effectLst/>
                <a:latin typeface="Roboto" panose="02000000000000000000" pitchFamily="2" charset="0"/>
              </a:rPr>
              <a:t>.</a:t>
            </a:r>
            <a:endParaRPr lang="ru-UA" dirty="0">
              <a:solidFill>
                <a:schemeClr val="bg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2E7D6A51-7FB1-9CF7-AA08-6E3E182B4250}"/>
              </a:ext>
            </a:extLst>
          </p:cNvPr>
          <p:cNvPicPr>
            <a:picLocks noChangeAspect="1"/>
          </p:cNvPicPr>
          <p:nvPr/>
        </p:nvPicPr>
        <p:blipFill>
          <a:blip r:embed="rId2"/>
          <a:stretch>
            <a:fillRect/>
          </a:stretch>
        </p:blipFill>
        <p:spPr>
          <a:xfrm>
            <a:off x="2672863" y="3957482"/>
            <a:ext cx="5725550" cy="2644877"/>
          </a:xfrm>
          <a:prstGeom prst="rect">
            <a:avLst/>
          </a:prstGeom>
        </p:spPr>
      </p:pic>
    </p:spTree>
    <p:extLst>
      <p:ext uri="{BB962C8B-B14F-4D97-AF65-F5344CB8AC3E}">
        <p14:creationId xmlns:p14="http://schemas.microsoft.com/office/powerpoint/2010/main" val="2194094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41C3F6-BBBC-EA74-BA91-EE3BC49BA1B5}"/>
              </a:ext>
            </a:extLst>
          </p:cNvPr>
          <p:cNvSpPr>
            <a:spLocks noGrp="1"/>
          </p:cNvSpPr>
          <p:nvPr>
            <p:ph type="title"/>
          </p:nvPr>
        </p:nvSpPr>
        <p:spPr>
          <a:xfrm>
            <a:off x="463231" y="280628"/>
            <a:ext cx="10861261" cy="2919772"/>
          </a:xfrm>
        </p:spPr>
        <p:txBody>
          <a:bodyPr/>
          <a:lstStyle/>
          <a:p>
            <a:r>
              <a:rPr lang="ru-RU" sz="1800" b="0" i="0" dirty="0">
                <a:solidFill>
                  <a:schemeClr val="tx1"/>
                </a:solidFill>
                <a:effectLst/>
                <a:latin typeface="Roboto" panose="02000000000000000000" pitchFamily="2" charset="0"/>
              </a:rPr>
              <a:t>1.21-річний </a:t>
            </a:r>
            <a:r>
              <a:rPr lang="ru-RU" sz="1800" b="0" i="0" dirty="0" err="1">
                <a:solidFill>
                  <a:schemeClr val="tx1"/>
                </a:solidFill>
                <a:effectLst/>
                <a:latin typeface="Roboto" panose="02000000000000000000" pitchFamily="2" charset="0"/>
              </a:rPr>
              <a:t>Іван</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відкрив</a:t>
            </a:r>
            <a:r>
              <a:rPr lang="ru-RU" sz="1800" b="0" i="0" dirty="0">
                <a:solidFill>
                  <a:schemeClr val="tx1"/>
                </a:solidFill>
                <a:effectLst/>
                <a:latin typeface="Roboto" panose="02000000000000000000" pitchFamily="2" charset="0"/>
              </a:rPr>
              <a:t> спорт-клуб. </a:t>
            </a:r>
            <a:r>
              <a:rPr lang="ru-RU" sz="1800" b="0" i="0" dirty="0" err="1">
                <a:solidFill>
                  <a:schemeClr val="tx1"/>
                </a:solidFill>
                <a:effectLst/>
                <a:latin typeface="Roboto" panose="02000000000000000000" pitchFamily="2" charset="0"/>
              </a:rPr>
              <a:t>Гроші</a:t>
            </a:r>
            <a:r>
              <a:rPr lang="ru-RU" sz="1800" b="0" i="0" dirty="0">
                <a:solidFill>
                  <a:schemeClr val="tx1"/>
                </a:solidFill>
                <a:effectLst/>
                <a:latin typeface="Roboto" panose="02000000000000000000" pitchFamily="2" charset="0"/>
              </a:rPr>
              <a:t> на старт </a:t>
            </a:r>
            <a:r>
              <a:rPr lang="ru-RU" sz="1800" b="0" i="0" dirty="0" err="1">
                <a:solidFill>
                  <a:schemeClr val="tx1"/>
                </a:solidFill>
                <a:effectLst/>
                <a:latin typeface="Roboto" panose="02000000000000000000" pitchFamily="2" charset="0"/>
              </a:rPr>
              <a:t>він</a:t>
            </a:r>
            <a:r>
              <a:rPr lang="ru-RU" sz="1800" b="0" i="0" dirty="0">
                <a:solidFill>
                  <a:schemeClr val="tx1"/>
                </a:solidFill>
                <a:effectLst/>
                <a:latin typeface="Roboto" panose="02000000000000000000" pitchFamily="2" charset="0"/>
              </a:rPr>
              <a:t> взяв </a:t>
            </a:r>
            <a:r>
              <a:rPr lang="ru-RU" sz="1800" b="0" i="0" dirty="0" err="1">
                <a:solidFill>
                  <a:schemeClr val="tx1"/>
                </a:solidFill>
                <a:effectLst/>
                <a:latin typeface="Roboto" panose="02000000000000000000" pitchFamily="2" charset="0"/>
              </a:rPr>
              <a:t>із</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заощаджень</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які</a:t>
            </a:r>
            <a:r>
              <a:rPr lang="ru-RU" sz="1800" b="0" i="0" dirty="0">
                <a:solidFill>
                  <a:schemeClr val="tx1"/>
                </a:solidFill>
                <a:effectLst/>
                <a:latin typeface="Roboto" panose="02000000000000000000" pitchFamily="2" charset="0"/>
              </a:rPr>
              <a:t> почав </a:t>
            </a:r>
            <a:r>
              <a:rPr lang="ru-RU" sz="1800" b="0" i="0" dirty="0" err="1">
                <a:solidFill>
                  <a:schemeClr val="tx1"/>
                </a:solidFill>
                <a:effectLst/>
                <a:latin typeface="Roboto" panose="02000000000000000000" pitchFamily="2" charset="0"/>
              </a:rPr>
              <a:t>відкладати</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ще</a:t>
            </a:r>
            <a:r>
              <a:rPr lang="ru-RU" sz="1800" b="0" i="0" dirty="0">
                <a:solidFill>
                  <a:schemeClr val="tx1"/>
                </a:solidFill>
                <a:effectLst/>
                <a:latin typeface="Roboto" panose="02000000000000000000" pitchFamily="2" charset="0"/>
              </a:rPr>
              <a:t> студентом. </a:t>
            </a:r>
            <a:r>
              <a:rPr lang="ru-RU" sz="1800" b="0" i="0" dirty="0" err="1">
                <a:solidFill>
                  <a:schemeClr val="tx1"/>
                </a:solidFill>
                <a:effectLst/>
                <a:latin typeface="Roboto" panose="02000000000000000000" pitchFamily="2" charset="0"/>
              </a:rPr>
              <a:t>Однак</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капітал</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був</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скромним</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тож</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починати</a:t>
            </a:r>
            <a:r>
              <a:rPr lang="ru-RU" sz="1800" b="0" i="0" dirty="0">
                <a:solidFill>
                  <a:schemeClr val="tx1"/>
                </a:solidFill>
                <a:effectLst/>
                <a:latin typeface="Roboto" panose="02000000000000000000" pitchFamily="2" charset="0"/>
              </a:rPr>
              <a:t> </a:t>
            </a:r>
            <a:r>
              <a:rPr lang="ru-RU" sz="1800" b="0" i="0" dirty="0" err="1">
                <a:solidFill>
                  <a:schemeClr val="tx1"/>
                </a:solidFill>
                <a:effectLst/>
                <a:latin typeface="Roboto" panose="02000000000000000000" pitchFamily="2" charset="0"/>
              </a:rPr>
              <a:t>довелося</a:t>
            </a:r>
            <a:r>
              <a:rPr lang="ru-RU" sz="1800" b="0" i="0" dirty="0">
                <a:solidFill>
                  <a:schemeClr val="tx1"/>
                </a:solidFill>
                <a:effectLst/>
                <a:latin typeface="Roboto" panose="02000000000000000000" pitchFamily="2" charset="0"/>
              </a:rPr>
              <a:t> з малого</a:t>
            </a:r>
            <a:r>
              <a:rPr lang="ru-RU" b="0" i="0" dirty="0">
                <a:solidFill>
                  <a:schemeClr val="tx1"/>
                </a:solidFill>
                <a:effectLst/>
                <a:latin typeface="Roboto" panose="02000000000000000000" pitchFamily="2" charset="0"/>
              </a:rPr>
              <a:t>.</a:t>
            </a:r>
            <a:br>
              <a:rPr lang="ru-RU" b="0" i="0" dirty="0">
                <a:solidFill>
                  <a:schemeClr val="tx1"/>
                </a:solidFill>
                <a:effectLst/>
                <a:latin typeface="Roboto" panose="02000000000000000000" pitchFamily="2" charset="0"/>
              </a:rPr>
            </a:br>
            <a:r>
              <a:rPr lang="ru-RU" sz="1800" dirty="0">
                <a:solidFill>
                  <a:schemeClr val="tx1"/>
                </a:solidFill>
                <a:latin typeface="Roboto" panose="02000000000000000000" pitchFamily="2" charset="0"/>
              </a:rPr>
              <a:t>2. Данило </a:t>
            </a:r>
            <a:r>
              <a:rPr lang="ru-RU" sz="1800" dirty="0" err="1">
                <a:solidFill>
                  <a:schemeClr val="tx1"/>
                </a:solidFill>
                <a:latin typeface="Roboto" panose="02000000000000000000" pitchFamily="2" charset="0"/>
              </a:rPr>
              <a:t>Москут</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власник</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студентського</a:t>
            </a:r>
            <a:r>
              <a:rPr lang="ru-RU" sz="1800" dirty="0">
                <a:solidFill>
                  <a:schemeClr val="tx1"/>
                </a:solidFill>
                <a:latin typeface="Roboto" panose="02000000000000000000" pitchFamily="2" charset="0"/>
              </a:rPr>
              <a:t> кафе ( справу </a:t>
            </a:r>
            <a:r>
              <a:rPr lang="ru-RU" sz="1800" dirty="0" err="1">
                <a:solidFill>
                  <a:schemeClr val="tx1"/>
                </a:solidFill>
                <a:latin typeface="Roboto" panose="02000000000000000000" pitchFamily="2" charset="0"/>
              </a:rPr>
              <a:t>розпочав</a:t>
            </a:r>
            <a:r>
              <a:rPr lang="ru-RU" sz="1800" dirty="0">
                <a:solidFill>
                  <a:schemeClr val="tx1"/>
                </a:solidFill>
                <a:latin typeface="Roboto" panose="02000000000000000000" pitchFamily="2" charset="0"/>
              </a:rPr>
              <a:t> у 19 </a:t>
            </a:r>
            <a:r>
              <a:rPr lang="ru-RU" sz="1800" dirty="0" err="1">
                <a:solidFill>
                  <a:schemeClr val="tx1"/>
                </a:solidFill>
                <a:latin typeface="Roboto" panose="02000000000000000000" pitchFamily="2" charset="0"/>
              </a:rPr>
              <a:t>років</a:t>
            </a:r>
            <a:r>
              <a:rPr lang="ru-RU" sz="1800" dirty="0">
                <a:solidFill>
                  <a:schemeClr val="tx1"/>
                </a:solidFill>
                <a:latin typeface="Roboto" panose="02000000000000000000" pitchFamily="2" charset="0"/>
              </a:rPr>
              <a:t>)</a:t>
            </a:r>
            <a:br>
              <a:rPr lang="ru-RU" sz="1800" dirty="0">
                <a:solidFill>
                  <a:schemeClr val="tx1"/>
                </a:solidFill>
                <a:latin typeface="Roboto" panose="02000000000000000000" pitchFamily="2" charset="0"/>
              </a:rPr>
            </a:br>
            <a:r>
              <a:rPr lang="ru-RU" sz="1800" dirty="0">
                <a:solidFill>
                  <a:schemeClr val="tx1"/>
                </a:solidFill>
                <a:latin typeface="Roboto" panose="02000000000000000000" pitchFamily="2" charset="0"/>
              </a:rPr>
              <a:t>3. </a:t>
            </a:r>
            <a:r>
              <a:rPr lang="ru-RU" sz="1800" dirty="0" err="1">
                <a:solidFill>
                  <a:schemeClr val="tx1"/>
                </a:solidFill>
                <a:latin typeface="Roboto" panose="02000000000000000000" pitchFamily="2" charset="0"/>
              </a:rPr>
              <a:t>Художниця</a:t>
            </a:r>
            <a:r>
              <a:rPr lang="ru-RU" sz="1800" dirty="0">
                <a:solidFill>
                  <a:schemeClr val="tx1"/>
                </a:solidFill>
                <a:latin typeface="Roboto" panose="02000000000000000000" pitchFamily="2" charset="0"/>
              </a:rPr>
              <a:t> Маша </a:t>
            </a:r>
            <a:r>
              <a:rPr lang="ru-RU" sz="1800" dirty="0" err="1">
                <a:solidFill>
                  <a:schemeClr val="tx1"/>
                </a:solidFill>
                <a:latin typeface="Roboto" panose="02000000000000000000" pitchFamily="2" charset="0"/>
              </a:rPr>
              <a:t>Вишедська</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вже</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кілька</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років</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прикрашає</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фасади</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будівель</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чудернацькими</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малюнками</a:t>
            </a:r>
            <a:r>
              <a:rPr lang="ru-RU" sz="1800" dirty="0">
                <a:solidFill>
                  <a:schemeClr val="tx1"/>
                </a:solidFill>
                <a:latin typeface="Roboto" panose="02000000000000000000" pitchFamily="2" charset="0"/>
              </a:rPr>
              <a:t>. На них вона </a:t>
            </a:r>
            <a:r>
              <a:rPr lang="ru-RU" sz="1800" dirty="0" err="1">
                <a:solidFill>
                  <a:schemeClr val="tx1"/>
                </a:solidFill>
                <a:latin typeface="Roboto" panose="02000000000000000000" pitchFamily="2" charset="0"/>
              </a:rPr>
              <a:t>залишає</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підпис</a:t>
            </a:r>
            <a:r>
              <a:rPr lang="ru-RU" sz="1800" dirty="0">
                <a:solidFill>
                  <a:schemeClr val="tx1"/>
                </a:solidFill>
                <a:latin typeface="Roboto" panose="02000000000000000000" pitchFamily="2" charset="0"/>
              </a:rPr>
              <a:t> "Маша </a:t>
            </a:r>
            <a:r>
              <a:rPr lang="ru-RU" sz="1800" dirty="0" err="1">
                <a:solidFill>
                  <a:schemeClr val="tx1"/>
                </a:solidFill>
                <a:latin typeface="Roboto" panose="02000000000000000000" pitchFamily="2" charset="0"/>
              </a:rPr>
              <a:t>малює</a:t>
            </a:r>
            <a:r>
              <a:rPr lang="ru-RU" sz="1800" dirty="0">
                <a:solidFill>
                  <a:schemeClr val="tx1"/>
                </a:solidFill>
                <a:latin typeface="Roboto" panose="02000000000000000000" pitchFamily="2" charset="0"/>
              </a:rPr>
              <a:t>«( 25 </a:t>
            </a:r>
            <a:r>
              <a:rPr lang="ru-RU" sz="1800" dirty="0" err="1">
                <a:solidFill>
                  <a:schemeClr val="tx1"/>
                </a:solidFill>
                <a:latin typeface="Roboto" panose="02000000000000000000" pitchFamily="2" charset="0"/>
              </a:rPr>
              <a:t>років</a:t>
            </a:r>
            <a:r>
              <a:rPr lang="ru-RU" sz="1800" dirty="0">
                <a:solidFill>
                  <a:schemeClr val="tx1"/>
                </a:solidFill>
                <a:latin typeface="Roboto" panose="02000000000000000000" pitchFamily="2" charset="0"/>
              </a:rPr>
              <a:t>)</a:t>
            </a:r>
            <a:br>
              <a:rPr lang="ru-RU" sz="1800" dirty="0">
                <a:solidFill>
                  <a:schemeClr val="tx1"/>
                </a:solidFill>
                <a:latin typeface="Roboto" panose="02000000000000000000" pitchFamily="2" charset="0"/>
              </a:rPr>
            </a:br>
            <a:r>
              <a:rPr lang="ru-RU" sz="1800" dirty="0">
                <a:solidFill>
                  <a:schemeClr val="tx1"/>
                </a:solidFill>
                <a:latin typeface="Roboto" panose="02000000000000000000" pitchFamily="2" charset="0"/>
              </a:rPr>
              <a:t>4. Олександр </a:t>
            </a:r>
            <a:r>
              <a:rPr lang="ru-RU" sz="1800" dirty="0" err="1">
                <a:solidFill>
                  <a:schemeClr val="tx1"/>
                </a:solidFill>
                <a:latin typeface="Roboto" panose="02000000000000000000" pitchFamily="2" charset="0"/>
              </a:rPr>
              <a:t>Рукін</a:t>
            </a:r>
            <a:r>
              <a:rPr lang="ru-RU" sz="1800" dirty="0">
                <a:solidFill>
                  <a:schemeClr val="tx1"/>
                </a:solidFill>
                <a:latin typeface="Roboto" panose="02000000000000000000" pitchFamily="2" charset="0"/>
              </a:rPr>
              <a:t> – </a:t>
            </a:r>
            <a:r>
              <a:rPr lang="ru-RU" sz="1800" dirty="0" err="1">
                <a:solidFill>
                  <a:schemeClr val="tx1"/>
                </a:solidFill>
                <a:latin typeface="Roboto" panose="02000000000000000000" pitchFamily="2" charset="0"/>
              </a:rPr>
              <a:t>відеограф</a:t>
            </a:r>
            <a:r>
              <a:rPr lang="ru-RU" sz="1800" dirty="0">
                <a:solidFill>
                  <a:schemeClr val="tx1"/>
                </a:solidFill>
                <a:latin typeface="Roboto" panose="02000000000000000000" pitchFamily="2" charset="0"/>
              </a:rPr>
              <a:t>( 22 </a:t>
            </a:r>
            <a:r>
              <a:rPr lang="ru-RU" sz="1800" dirty="0" err="1">
                <a:solidFill>
                  <a:schemeClr val="tx1"/>
                </a:solidFill>
                <a:latin typeface="Roboto" panose="02000000000000000000" pitchFamily="2" charset="0"/>
              </a:rPr>
              <a:t>ріки</a:t>
            </a:r>
            <a:r>
              <a:rPr lang="ru-RU" sz="1800" dirty="0">
                <a:solidFill>
                  <a:schemeClr val="tx1"/>
                </a:solidFill>
                <a:latin typeface="Roboto" panose="02000000000000000000" pitchFamily="2" charset="0"/>
              </a:rPr>
              <a:t>)</a:t>
            </a:r>
            <a:r>
              <a:rPr lang="ru-RU" sz="900" b="0" i="0" dirty="0">
                <a:solidFill>
                  <a:srgbClr val="000000"/>
                </a:solidFill>
                <a:effectLst/>
                <a:latin typeface="Roboto" panose="02000000000000000000" pitchFamily="2" charset="0"/>
              </a:rPr>
              <a:t> </a:t>
            </a:r>
            <a:r>
              <a:rPr lang="ru-RU" sz="1800" b="0" i="0" dirty="0" err="1">
                <a:solidFill>
                  <a:schemeClr val="tx1"/>
                </a:solidFill>
                <a:effectLst/>
                <a:latin typeface="Roboto" panose="02000000000000000000" pitchFamily="2" charset="0"/>
              </a:rPr>
              <a:t>О</a:t>
            </a:r>
            <a:r>
              <a:rPr lang="ru-RU" sz="1800" dirty="0" err="1">
                <a:solidFill>
                  <a:schemeClr val="tx1"/>
                </a:solidFill>
                <a:latin typeface="Roboto" panose="02000000000000000000" pitchFamily="2" charset="0"/>
              </a:rPr>
              <a:t>сновне</a:t>
            </a:r>
            <a:r>
              <a:rPr lang="ru-RU" sz="1800" dirty="0">
                <a:solidFill>
                  <a:schemeClr val="tx1"/>
                </a:solidFill>
                <a:latin typeface="Roboto" panose="02000000000000000000" pitchFamily="2" charset="0"/>
              </a:rPr>
              <a:t> кредо в </a:t>
            </a:r>
            <a:r>
              <a:rPr lang="ru-RU" sz="1800" dirty="0" err="1">
                <a:solidFill>
                  <a:schemeClr val="tx1"/>
                </a:solidFill>
                <a:latin typeface="Roboto" panose="02000000000000000000" pitchFamily="2" charset="0"/>
              </a:rPr>
              <a:t>бізнесі</a:t>
            </a:r>
            <a:r>
              <a:rPr lang="ru-RU" sz="1800" dirty="0">
                <a:solidFill>
                  <a:schemeClr val="tx1"/>
                </a:solidFill>
                <a:latin typeface="Roboto" panose="02000000000000000000" pitchFamily="2" charset="0"/>
              </a:rPr>
              <a:t> — </a:t>
            </a:r>
            <a:r>
              <a:rPr lang="ru-RU" sz="1800" dirty="0" err="1">
                <a:solidFill>
                  <a:schemeClr val="tx1"/>
                </a:solidFill>
                <a:latin typeface="Roboto" panose="02000000000000000000" pitchFamily="2" charset="0"/>
              </a:rPr>
              <a:t>робити</a:t>
            </a:r>
            <a:r>
              <a:rPr lang="ru-RU" sz="1800" dirty="0">
                <a:solidFill>
                  <a:schemeClr val="tx1"/>
                </a:solidFill>
                <a:latin typeface="Roboto" panose="02000000000000000000" pitchFamily="2" charset="0"/>
              </a:rPr>
              <a:t> так, </a:t>
            </a:r>
            <a:r>
              <a:rPr lang="ru-RU" sz="1800" dirty="0" err="1">
                <a:solidFill>
                  <a:schemeClr val="tx1"/>
                </a:solidFill>
                <a:latin typeface="Roboto" panose="02000000000000000000" pitchFamily="2" charset="0"/>
              </a:rPr>
              <a:t>аби</a:t>
            </a:r>
            <a:r>
              <a:rPr lang="ru-RU" sz="1800" dirty="0">
                <a:solidFill>
                  <a:schemeClr val="tx1"/>
                </a:solidFill>
                <a:latin typeface="Roboto" panose="02000000000000000000" pitchFamily="2" charset="0"/>
              </a:rPr>
              <a:t> за </a:t>
            </a:r>
            <a:r>
              <a:rPr lang="ru-RU" sz="1800" dirty="0" err="1">
                <a:solidFill>
                  <a:schemeClr val="tx1"/>
                </a:solidFill>
                <a:latin typeface="Roboto" panose="02000000000000000000" pitchFamily="2" charset="0"/>
              </a:rPr>
              <a:t>якість</a:t>
            </a:r>
            <a:r>
              <a:rPr lang="ru-RU" sz="1800" dirty="0">
                <a:solidFill>
                  <a:schemeClr val="tx1"/>
                </a:solidFill>
                <a:latin typeface="Roboto" panose="02000000000000000000" pitchFamily="2" charset="0"/>
              </a:rPr>
              <a:t> не </a:t>
            </a:r>
            <a:r>
              <a:rPr lang="ru-RU" sz="1800" dirty="0" err="1">
                <a:solidFill>
                  <a:schemeClr val="tx1"/>
                </a:solidFill>
                <a:latin typeface="Roboto" panose="02000000000000000000" pitchFamily="2" charset="0"/>
              </a:rPr>
              <a:t>було</a:t>
            </a:r>
            <a:r>
              <a:rPr lang="ru-RU" sz="1800" dirty="0">
                <a:solidFill>
                  <a:schemeClr val="tx1"/>
                </a:solidFill>
                <a:latin typeface="Roboto" panose="02000000000000000000" pitchFamily="2" charset="0"/>
              </a:rPr>
              <a:t> соромно.</a:t>
            </a:r>
            <a:br>
              <a:rPr lang="ru-RU" sz="1800" dirty="0">
                <a:solidFill>
                  <a:schemeClr val="tx1"/>
                </a:solidFill>
                <a:latin typeface="Roboto" panose="02000000000000000000" pitchFamily="2" charset="0"/>
              </a:rPr>
            </a:br>
            <a:r>
              <a:rPr lang="ru-RU" sz="1800" dirty="0">
                <a:solidFill>
                  <a:schemeClr val="tx1"/>
                </a:solidFill>
                <a:latin typeface="Roboto" panose="02000000000000000000" pitchFamily="2" charset="0"/>
              </a:rPr>
              <a:t>5. </a:t>
            </a:r>
            <a:r>
              <a:rPr lang="ru-RU" sz="1800" dirty="0" err="1">
                <a:solidFill>
                  <a:schemeClr val="tx1"/>
                </a:solidFill>
                <a:latin typeface="Roboto" panose="02000000000000000000" pitchFamily="2" charset="0"/>
              </a:rPr>
              <a:t>Анастасія</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Шибіко</a:t>
            </a:r>
            <a:r>
              <a:rPr lang="ru-RU" sz="1800" dirty="0">
                <a:solidFill>
                  <a:schemeClr val="tx1"/>
                </a:solidFill>
                <a:latin typeface="Roboto" panose="02000000000000000000" pitchFamily="2" charset="0"/>
              </a:rPr>
              <a:t>(23 роки) </a:t>
            </a:r>
            <a:r>
              <a:rPr lang="ru-RU" sz="1800" dirty="0" err="1">
                <a:solidFill>
                  <a:schemeClr val="tx1"/>
                </a:solidFill>
                <a:latin typeface="Roboto" panose="02000000000000000000" pitchFamily="2" charset="0"/>
              </a:rPr>
              <a:t>успішно</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керує</a:t>
            </a:r>
            <a:r>
              <a:rPr lang="ru-RU" sz="1800" dirty="0">
                <a:solidFill>
                  <a:schemeClr val="tx1"/>
                </a:solidFill>
                <a:latin typeface="Roboto" panose="02000000000000000000" pitchFamily="2" charset="0"/>
              </a:rPr>
              <a:t> проектом "</a:t>
            </a:r>
            <a:r>
              <a:rPr lang="ru-RU" sz="1800" dirty="0" err="1">
                <a:solidFill>
                  <a:schemeClr val="tx1"/>
                </a:solidFill>
                <a:latin typeface="Roboto" panose="02000000000000000000" pitchFamily="2" charset="0"/>
              </a:rPr>
              <a:t>Вільне</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радіо</a:t>
            </a:r>
            <a:r>
              <a:rPr lang="ru-RU" sz="1800" dirty="0">
                <a:solidFill>
                  <a:schemeClr val="tx1"/>
                </a:solidFill>
                <a:latin typeface="Roboto" panose="02000000000000000000" pitchFamily="2" charset="0"/>
              </a:rPr>
              <a:t> . </a:t>
            </a:r>
            <a:r>
              <a:rPr lang="ru-RU" sz="1800" dirty="0" err="1">
                <a:solidFill>
                  <a:schemeClr val="tx1"/>
                </a:solidFill>
                <a:latin typeface="Roboto" panose="02000000000000000000" pitchFamily="2" charset="0"/>
              </a:rPr>
              <a:t>Шибіко</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вважає</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відкривати</a:t>
            </a:r>
            <a:r>
              <a:rPr lang="ru-RU" sz="1800" dirty="0">
                <a:solidFill>
                  <a:schemeClr val="tx1"/>
                </a:solidFill>
                <a:latin typeface="Roboto" panose="02000000000000000000" pitchFamily="2" charset="0"/>
              </a:rPr>
              <a:t> свою справу </a:t>
            </a:r>
            <a:r>
              <a:rPr lang="ru-RU" sz="1800" dirty="0" err="1">
                <a:solidFill>
                  <a:schemeClr val="tx1"/>
                </a:solidFill>
                <a:latin typeface="Roboto" panose="02000000000000000000" pitchFamily="2" charset="0"/>
              </a:rPr>
              <a:t>варто</a:t>
            </a:r>
            <a:r>
              <a:rPr lang="ru-RU" sz="1800" dirty="0">
                <a:solidFill>
                  <a:schemeClr val="tx1"/>
                </a:solidFill>
                <a:latin typeface="Roboto" panose="02000000000000000000" pitchFamily="2" charset="0"/>
              </a:rPr>
              <a:t> в </a:t>
            </a:r>
            <a:r>
              <a:rPr lang="ru-RU" sz="1800" dirty="0" err="1">
                <a:solidFill>
                  <a:schemeClr val="tx1"/>
                </a:solidFill>
                <a:latin typeface="Roboto" panose="02000000000000000000" pitchFamily="2" charset="0"/>
              </a:rPr>
              <a:t>молодості</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Бо</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потім</a:t>
            </a:r>
            <a:r>
              <a:rPr lang="ru-RU" sz="1800" dirty="0">
                <a:solidFill>
                  <a:schemeClr val="tx1"/>
                </a:solidFill>
                <a:latin typeface="Roboto" panose="02000000000000000000" pitchFamily="2" charset="0"/>
              </a:rPr>
              <a:t> буде </a:t>
            </a:r>
            <a:r>
              <a:rPr lang="ru-RU" sz="1800" dirty="0" err="1">
                <a:solidFill>
                  <a:schemeClr val="tx1"/>
                </a:solidFill>
                <a:latin typeface="Roboto" panose="02000000000000000000" pitchFamily="2" charset="0"/>
              </a:rPr>
              <a:t>пізно</a:t>
            </a:r>
            <a:r>
              <a:rPr lang="ru-RU" sz="1800" dirty="0">
                <a:solidFill>
                  <a:schemeClr val="tx1"/>
                </a:solidFill>
                <a:latin typeface="Roboto" panose="02000000000000000000" pitchFamily="2" charset="0"/>
              </a:rPr>
              <a:t>. І </a:t>
            </a:r>
            <a:r>
              <a:rPr lang="ru-RU" sz="1800" dirty="0" err="1">
                <a:solidFill>
                  <a:schemeClr val="tx1"/>
                </a:solidFill>
                <a:latin typeface="Roboto" panose="02000000000000000000" pitchFamily="2" charset="0"/>
              </a:rPr>
              <a:t>вже</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по-іншому</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сприймаються</a:t>
            </a:r>
            <a:r>
              <a:rPr lang="ru-RU" sz="1800" dirty="0">
                <a:solidFill>
                  <a:schemeClr val="tx1"/>
                </a:solidFill>
                <a:latin typeface="Roboto" panose="02000000000000000000" pitchFamily="2" charset="0"/>
              </a:rPr>
              <a:t> </a:t>
            </a:r>
            <a:r>
              <a:rPr lang="ru-RU" sz="1800" dirty="0" err="1">
                <a:solidFill>
                  <a:schemeClr val="tx1"/>
                </a:solidFill>
                <a:latin typeface="Roboto" panose="02000000000000000000" pitchFamily="2" charset="0"/>
              </a:rPr>
              <a:t>складнощі</a:t>
            </a:r>
            <a:r>
              <a:rPr lang="ru-RU" sz="1800" dirty="0">
                <a:solidFill>
                  <a:schemeClr val="tx1"/>
                </a:solidFill>
                <a:latin typeface="Roboto" panose="02000000000000000000" pitchFamily="2" charset="0"/>
              </a:rPr>
              <a:t>. </a:t>
            </a:r>
          </a:p>
        </p:txBody>
      </p:sp>
      <p:pic>
        <p:nvPicPr>
          <p:cNvPr id="3076" name="Picture 4">
            <a:extLst>
              <a:ext uri="{FF2B5EF4-FFF2-40B4-BE49-F238E27FC236}">
                <a16:creationId xmlns:a16="http://schemas.microsoft.com/office/drawing/2014/main" id="{20DFC9B9-7838-6C9D-DAA6-41D20C16EC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9489" y="3277772"/>
            <a:ext cx="1738955" cy="271817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Картинки по запросу фото Данило Москута  власника студентського кафетерію">
            <a:extLst>
              <a:ext uri="{FF2B5EF4-FFF2-40B4-BE49-F238E27FC236}">
                <a16:creationId xmlns:a16="http://schemas.microsoft.com/office/drawing/2014/main" id="{5DFA8AD3-542F-C3A3-66C1-278A5A56C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138" y="3429001"/>
            <a:ext cx="2471107" cy="327085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На Донеччині для табору вуличного мистецтва шукають творчу молодь по всій  країні | Вільне радіо">
            <a:extLst>
              <a:ext uri="{FF2B5EF4-FFF2-40B4-BE49-F238E27FC236}">
                <a16:creationId xmlns:a16="http://schemas.microsoft.com/office/drawing/2014/main" id="{515AEDD1-5487-4C23-56A2-C23C7A3D9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586" y="3587143"/>
            <a:ext cx="2471107" cy="32708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2B357524-E1D9-EB71-4CF3-D6412E616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0190" y="3200400"/>
            <a:ext cx="2662951" cy="353711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Анастасія Шибіко | Громадське радіо">
            <a:extLst>
              <a:ext uri="{FF2B5EF4-FFF2-40B4-BE49-F238E27FC236}">
                <a16:creationId xmlns:a16="http://schemas.microsoft.com/office/drawing/2014/main" id="{25661323-328E-A936-5ACE-29BEB0F8CB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6142" y="3277772"/>
            <a:ext cx="2076369" cy="312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8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1DDE0C-E522-3175-F2CE-6236CFA31710}"/>
              </a:ext>
            </a:extLst>
          </p:cNvPr>
          <p:cNvSpPr>
            <a:spLocks noGrp="1"/>
          </p:cNvSpPr>
          <p:nvPr>
            <p:ph type="title"/>
          </p:nvPr>
        </p:nvSpPr>
        <p:spPr>
          <a:xfrm>
            <a:off x="646111" y="379828"/>
            <a:ext cx="9404723" cy="1473420"/>
          </a:xfrm>
        </p:spPr>
        <p:txBody>
          <a:bodyPr/>
          <a:lstStyle/>
          <a:p>
            <a:pPr fontAlgn="base"/>
            <a:r>
              <a:rPr lang="ru-RU" b="1" i="0" dirty="0" err="1">
                <a:solidFill>
                  <a:schemeClr val="tx1"/>
                </a:solidFill>
                <a:effectLst/>
                <a:latin typeface="roboto_regular"/>
              </a:rPr>
              <a:t>Найкраші</a:t>
            </a:r>
            <a:r>
              <a:rPr lang="ru-RU" b="1" i="0" dirty="0">
                <a:solidFill>
                  <a:schemeClr val="tx1"/>
                </a:solidFill>
                <a:effectLst/>
                <a:latin typeface="roboto_regular"/>
              </a:rPr>
              <a:t> </a:t>
            </a:r>
            <a:r>
              <a:rPr lang="ru-RU" b="1" i="0" dirty="0" err="1">
                <a:solidFill>
                  <a:schemeClr val="tx1"/>
                </a:solidFill>
                <a:effectLst/>
                <a:latin typeface="roboto_regular"/>
              </a:rPr>
              <a:t>помічники</a:t>
            </a:r>
            <a:r>
              <a:rPr lang="ru-RU" b="1" i="0" dirty="0">
                <a:solidFill>
                  <a:schemeClr val="tx1"/>
                </a:solidFill>
                <a:effectLst/>
                <a:latin typeface="roboto_regular"/>
              </a:rPr>
              <a:t> для </a:t>
            </a:r>
            <a:r>
              <a:rPr lang="ru-RU" b="1" i="0" dirty="0" err="1">
                <a:solidFill>
                  <a:schemeClr val="tx1"/>
                </a:solidFill>
                <a:effectLst/>
                <a:latin typeface="roboto_regular"/>
              </a:rPr>
              <a:t>натхнення</a:t>
            </a:r>
            <a:r>
              <a:rPr lang="ru-RU" b="1" i="0" dirty="0">
                <a:solidFill>
                  <a:schemeClr val="tx1"/>
                </a:solidFill>
                <a:effectLst/>
                <a:latin typeface="roboto_regular"/>
              </a:rPr>
              <a:t> ― книги, </a:t>
            </a:r>
            <a:r>
              <a:rPr lang="ru-RU" b="1" i="0" dirty="0" err="1">
                <a:solidFill>
                  <a:schemeClr val="tx1"/>
                </a:solidFill>
                <a:effectLst/>
                <a:latin typeface="roboto_regular"/>
              </a:rPr>
              <a:t>фільми</a:t>
            </a:r>
            <a:r>
              <a:rPr lang="ru-RU" b="1" i="0" dirty="0">
                <a:solidFill>
                  <a:schemeClr val="tx1"/>
                </a:solidFill>
                <a:effectLst/>
                <a:latin typeface="roboto_regular"/>
              </a:rPr>
              <a:t> та </a:t>
            </a:r>
            <a:r>
              <a:rPr lang="ru-RU" b="1" i="0" dirty="0" err="1">
                <a:solidFill>
                  <a:schemeClr val="tx1"/>
                </a:solidFill>
                <a:effectLst/>
                <a:latin typeface="roboto_regular"/>
              </a:rPr>
              <a:t>подорожі</a:t>
            </a:r>
            <a:br>
              <a:rPr lang="ru-RU" b="0" i="0" dirty="0">
                <a:solidFill>
                  <a:srgbClr val="1A1A1A"/>
                </a:solidFill>
                <a:effectLst/>
                <a:latin typeface="roboto_regular"/>
              </a:rPr>
            </a:br>
            <a:endParaRPr lang="ru-RU" dirty="0"/>
          </a:p>
        </p:txBody>
      </p:sp>
      <p:sp>
        <p:nvSpPr>
          <p:cNvPr id="6" name="Текст 5">
            <a:extLst>
              <a:ext uri="{FF2B5EF4-FFF2-40B4-BE49-F238E27FC236}">
                <a16:creationId xmlns:a16="http://schemas.microsoft.com/office/drawing/2014/main" id="{38181A5E-9F84-E8A0-FE1C-5CC1E44F613E}"/>
              </a:ext>
            </a:extLst>
          </p:cNvPr>
          <p:cNvSpPr>
            <a:spLocks noGrp="1"/>
          </p:cNvSpPr>
          <p:nvPr>
            <p:ph type="body" idx="1"/>
          </p:nvPr>
        </p:nvSpPr>
        <p:spPr>
          <a:xfrm>
            <a:off x="0" y="4257537"/>
            <a:ext cx="5654495" cy="3376181"/>
          </a:xfrm>
        </p:spPr>
        <p:txBody>
          <a:bodyPr/>
          <a:lstStyle/>
          <a:p>
            <a:pPr algn="ctr" fontAlgn="t">
              <a:buFont typeface="Arial" panose="020B0604020202020204" pitchFamily="34" charset="0"/>
              <a:buChar char="•"/>
            </a:pPr>
            <a:endParaRPr lang="ru-RU" b="0" i="0" dirty="0">
              <a:solidFill>
                <a:srgbClr val="343434"/>
              </a:solidFill>
              <a:effectLst/>
              <a:latin typeface="roboto_regular"/>
            </a:endParaRPr>
          </a:p>
          <a:p>
            <a:pPr algn="ctr" fontAlgn="t">
              <a:buFont typeface="Arial" panose="020B0604020202020204" pitchFamily="34" charset="0"/>
              <a:buChar char="•"/>
            </a:pPr>
            <a:endParaRPr lang="ru-RU" dirty="0">
              <a:solidFill>
                <a:srgbClr val="343434"/>
              </a:solidFill>
              <a:latin typeface="roboto_regular"/>
            </a:endParaRPr>
          </a:p>
          <a:p>
            <a:pPr algn="ctr" fontAlgn="t">
              <a:buFont typeface="Arial" panose="020B0604020202020204" pitchFamily="34" charset="0"/>
              <a:buChar char="•"/>
            </a:pPr>
            <a:endParaRPr lang="ru-RU" b="0" i="0" dirty="0">
              <a:solidFill>
                <a:srgbClr val="343434"/>
              </a:solidFill>
              <a:effectLst/>
              <a:latin typeface="roboto_regular"/>
            </a:endParaRPr>
          </a:p>
          <a:p>
            <a:pPr algn="ctr" fontAlgn="t"/>
            <a:r>
              <a:rPr lang="ru-RU" b="0" i="0" dirty="0">
                <a:solidFill>
                  <a:schemeClr val="tx1"/>
                </a:solidFill>
                <a:effectLst/>
                <a:latin typeface="roboto_regular"/>
              </a:rPr>
              <a:t>1.«Стартап»Гай Кавасаки</a:t>
            </a:r>
          </a:p>
          <a:p>
            <a:pPr algn="ctr" fontAlgn="t"/>
            <a:r>
              <a:rPr lang="ru-RU" b="0" i="0" dirty="0">
                <a:solidFill>
                  <a:schemeClr val="tx1"/>
                </a:solidFill>
                <a:effectLst/>
                <a:latin typeface="roboto_regular"/>
              </a:rPr>
              <a:t>2.«Стартап. </a:t>
            </a:r>
            <a:r>
              <a:rPr lang="ru-RU" dirty="0">
                <a:solidFill>
                  <a:schemeClr val="tx1"/>
                </a:solidFill>
                <a:latin typeface="roboto_regular"/>
              </a:rPr>
              <a:t>Настольная  книга </a:t>
            </a:r>
            <a:r>
              <a:rPr lang="ru-RU" dirty="0" err="1">
                <a:solidFill>
                  <a:schemeClr val="tx1"/>
                </a:solidFill>
                <a:latin typeface="roboto_regular"/>
              </a:rPr>
              <a:t>основателя»Стив</a:t>
            </a:r>
            <a:r>
              <a:rPr lang="ru-RU" dirty="0">
                <a:solidFill>
                  <a:schemeClr val="tx1"/>
                </a:solidFill>
                <a:latin typeface="roboto_regular"/>
              </a:rPr>
              <a:t> Бланк, Боб </a:t>
            </a:r>
            <a:r>
              <a:rPr lang="ru-RU" dirty="0" err="1">
                <a:solidFill>
                  <a:schemeClr val="tx1"/>
                </a:solidFill>
                <a:latin typeface="roboto_regular"/>
              </a:rPr>
              <a:t>Дорф</a:t>
            </a:r>
            <a:endParaRPr lang="ru-RU" dirty="0">
              <a:solidFill>
                <a:schemeClr val="tx1"/>
              </a:solidFill>
              <a:latin typeface="roboto_regular"/>
            </a:endParaRPr>
          </a:p>
          <a:p>
            <a:pPr algn="ctr" fontAlgn="t"/>
            <a:r>
              <a:rPr lang="ru-RU" dirty="0">
                <a:solidFill>
                  <a:schemeClr val="tx1"/>
                </a:solidFill>
                <a:latin typeface="roboto_regular"/>
              </a:rPr>
              <a:t>3.</a:t>
            </a:r>
            <a:r>
              <a:rPr lang="ru-RU" b="0" i="0" dirty="0">
                <a:solidFill>
                  <a:schemeClr val="tx1"/>
                </a:solidFill>
                <a:effectLst/>
                <a:latin typeface="roboto_regular"/>
              </a:rPr>
              <a:t>«Прежде чем</a:t>
            </a:r>
            <a:br>
              <a:rPr lang="ru-RU" b="0" i="0" dirty="0">
                <a:solidFill>
                  <a:schemeClr val="tx1"/>
                </a:solidFill>
                <a:effectLst/>
                <a:latin typeface="roboto_regular"/>
              </a:rPr>
            </a:br>
            <a:r>
              <a:rPr lang="ru-RU" b="0" i="0" dirty="0">
                <a:solidFill>
                  <a:schemeClr val="tx1"/>
                </a:solidFill>
                <a:effectLst/>
                <a:latin typeface="roboto_regular"/>
              </a:rPr>
              <a:t>начать свой </a:t>
            </a:r>
            <a:r>
              <a:rPr lang="ru-RU" b="0" i="0" dirty="0" err="1">
                <a:solidFill>
                  <a:schemeClr val="tx1"/>
                </a:solidFill>
                <a:effectLst/>
                <a:latin typeface="roboto_regular"/>
              </a:rPr>
              <a:t>бизнес»Роберт</a:t>
            </a:r>
            <a:r>
              <a:rPr lang="ru-RU" b="0" i="0" dirty="0">
                <a:solidFill>
                  <a:schemeClr val="tx1"/>
                </a:solidFill>
                <a:effectLst/>
                <a:latin typeface="roboto_regular"/>
              </a:rPr>
              <a:t> </a:t>
            </a:r>
            <a:r>
              <a:rPr lang="ru-RU" b="0" i="0" dirty="0" err="1">
                <a:solidFill>
                  <a:schemeClr val="tx1"/>
                </a:solidFill>
                <a:effectLst/>
                <a:latin typeface="roboto_regular"/>
              </a:rPr>
              <a:t>Кийосаки</a:t>
            </a:r>
            <a:endParaRPr lang="ru-RU" b="0" i="0" dirty="0">
              <a:solidFill>
                <a:schemeClr val="tx1"/>
              </a:solidFill>
              <a:effectLst/>
              <a:latin typeface="roboto_regular"/>
            </a:endParaRPr>
          </a:p>
          <a:p>
            <a:pPr algn="ctr" fontAlgn="t"/>
            <a:endParaRPr lang="ru-RU" b="0" i="0" dirty="0">
              <a:solidFill>
                <a:srgbClr val="333333"/>
              </a:solidFill>
              <a:effectLst/>
              <a:latin typeface="roboto_regular"/>
            </a:endParaRPr>
          </a:p>
          <a:p>
            <a:endParaRPr lang="ru-RU" dirty="0"/>
          </a:p>
        </p:txBody>
      </p:sp>
      <p:pic>
        <p:nvPicPr>
          <p:cNvPr id="4" name="Объект 3">
            <a:extLst>
              <a:ext uri="{FF2B5EF4-FFF2-40B4-BE49-F238E27FC236}">
                <a16:creationId xmlns:a16="http://schemas.microsoft.com/office/drawing/2014/main" id="{E5B4F21A-3AE0-51D3-928B-3D365080F595}"/>
              </a:ext>
            </a:extLst>
          </p:cNvPr>
          <p:cNvPicPr>
            <a:picLocks noGrp="1" noChangeAspect="1"/>
          </p:cNvPicPr>
          <p:nvPr>
            <p:ph sz="half" idx="2"/>
          </p:nvPr>
        </p:nvPicPr>
        <p:blipFill>
          <a:blip r:embed="rId2"/>
          <a:stretch>
            <a:fillRect/>
          </a:stretch>
        </p:blipFill>
        <p:spPr>
          <a:xfrm>
            <a:off x="646111" y="2233720"/>
            <a:ext cx="1067174" cy="1914803"/>
          </a:xfrm>
          <a:prstGeom prst="rect">
            <a:avLst/>
          </a:prstGeom>
        </p:spPr>
      </p:pic>
      <p:sp>
        <p:nvSpPr>
          <p:cNvPr id="7" name="Текст 6">
            <a:extLst>
              <a:ext uri="{FF2B5EF4-FFF2-40B4-BE49-F238E27FC236}">
                <a16:creationId xmlns:a16="http://schemas.microsoft.com/office/drawing/2014/main" id="{E685AAF6-E0D9-30E9-9EE6-90EA054946E0}"/>
              </a:ext>
            </a:extLst>
          </p:cNvPr>
          <p:cNvSpPr>
            <a:spLocks noGrp="1"/>
          </p:cNvSpPr>
          <p:nvPr>
            <p:ph type="body" sz="quarter" idx="3"/>
          </p:nvPr>
        </p:nvSpPr>
        <p:spPr>
          <a:xfrm>
            <a:off x="6287542" y="2190999"/>
            <a:ext cx="4396339" cy="576262"/>
          </a:xfrm>
        </p:spPr>
        <p:txBody>
          <a:bodyPr/>
          <a:lstStyle/>
          <a:p>
            <a:pPr algn="ctr"/>
            <a:r>
              <a:rPr lang="uk-UA" sz="4000" b="1" dirty="0">
                <a:solidFill>
                  <a:schemeClr val="tx1"/>
                </a:solidFill>
              </a:rPr>
              <a:t>ФІЛЬМИ</a:t>
            </a:r>
            <a:endParaRPr lang="ru-RU" sz="4000" b="1" dirty="0">
              <a:solidFill>
                <a:schemeClr val="tx1"/>
              </a:solidFill>
            </a:endParaRPr>
          </a:p>
        </p:txBody>
      </p:sp>
      <p:sp>
        <p:nvSpPr>
          <p:cNvPr id="8" name="Объект 7">
            <a:extLst>
              <a:ext uri="{FF2B5EF4-FFF2-40B4-BE49-F238E27FC236}">
                <a16:creationId xmlns:a16="http://schemas.microsoft.com/office/drawing/2014/main" id="{93306658-5E36-BBE7-C8D3-58AD46963F12}"/>
              </a:ext>
            </a:extLst>
          </p:cNvPr>
          <p:cNvSpPr>
            <a:spLocks noGrp="1"/>
          </p:cNvSpPr>
          <p:nvPr>
            <p:ph sz="quarter" idx="4"/>
          </p:nvPr>
        </p:nvSpPr>
        <p:spPr>
          <a:xfrm>
            <a:off x="6487738" y="2926477"/>
            <a:ext cx="4396339" cy="3527720"/>
          </a:xfrm>
        </p:spPr>
        <p:txBody>
          <a:bodyPr/>
          <a:lstStyle/>
          <a:p>
            <a:pPr algn="l" fontAlgn="base">
              <a:buFont typeface="Arial" panose="020B0604020202020204" pitchFamily="34" charset="0"/>
              <a:buChar char="•"/>
            </a:pPr>
            <a:r>
              <a:rPr lang="ru-RU" sz="2800" b="0" i="0" dirty="0">
                <a:effectLst/>
                <a:latin typeface="roboto_regular"/>
              </a:rPr>
              <a:t>Джой»</a:t>
            </a:r>
          </a:p>
          <a:p>
            <a:pPr algn="l" fontAlgn="base">
              <a:buFont typeface="Arial" panose="020B0604020202020204" pitchFamily="34" charset="0"/>
              <a:buChar char="•"/>
            </a:pPr>
            <a:r>
              <a:rPr lang="ru-RU" sz="2800" b="0" i="0" dirty="0">
                <a:effectLst/>
                <a:latin typeface="roboto_regular"/>
              </a:rPr>
              <a:t>«Тинейджер на миллиард»</a:t>
            </a:r>
          </a:p>
          <a:p>
            <a:pPr algn="l" fontAlgn="base">
              <a:buFont typeface="Arial" panose="020B0604020202020204" pitchFamily="34" charset="0"/>
              <a:buChar char="•"/>
            </a:pPr>
            <a:r>
              <a:rPr lang="ru-RU" sz="2800" b="0" i="0" dirty="0">
                <a:effectLst/>
                <a:latin typeface="roboto_regular"/>
              </a:rPr>
              <a:t>«В погоне за счастьем»</a:t>
            </a:r>
          </a:p>
          <a:p>
            <a:endParaRPr lang="ru-RU" dirty="0"/>
          </a:p>
        </p:txBody>
      </p:sp>
      <p:pic>
        <p:nvPicPr>
          <p:cNvPr id="4098" name="Picture 2">
            <a:extLst>
              <a:ext uri="{FF2B5EF4-FFF2-40B4-BE49-F238E27FC236}">
                <a16:creationId xmlns:a16="http://schemas.microsoft.com/office/drawing/2014/main" id="{51E9C788-8B03-247F-A557-AE3EDDC54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618" y="2377440"/>
            <a:ext cx="1363850" cy="17285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ABFBD0B-F2FA-79EF-0E2F-EDA3E3811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801" y="2479130"/>
            <a:ext cx="1044272" cy="162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51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3">
            <a:extLst>
              <a:ext uri="{FF2B5EF4-FFF2-40B4-BE49-F238E27FC236}">
                <a16:creationId xmlns:a16="http://schemas.microsoft.com/office/drawing/2014/main" id="{80CCED87-44F3-4E01-8984-580728162DA2}"/>
              </a:ext>
            </a:extLst>
          </p:cNvPr>
          <p:cNvSpPr/>
          <p:nvPr/>
        </p:nvSpPr>
        <p:spPr>
          <a:xfrm>
            <a:off x="412956" y="413572"/>
            <a:ext cx="10053407" cy="1077603"/>
          </a:xfrm>
          <a:prstGeom prst="wedgeRect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ru-RU" sz="2800" b="1" i="0" dirty="0" err="1">
                <a:solidFill>
                  <a:srgbClr val="1A1A1A"/>
                </a:solidFill>
                <a:effectLst/>
                <a:latin typeface="roboto_regular"/>
              </a:rPr>
              <a:t>Далі</a:t>
            </a:r>
            <a:r>
              <a:rPr lang="ru-RU" sz="2800" b="1" i="0" dirty="0">
                <a:solidFill>
                  <a:srgbClr val="1A1A1A"/>
                </a:solidFill>
                <a:effectLst/>
                <a:latin typeface="roboto_regular"/>
              </a:rPr>
              <a:t> </a:t>
            </a:r>
            <a:r>
              <a:rPr lang="ru-RU" sz="2800" b="1" i="0" dirty="0" err="1">
                <a:solidFill>
                  <a:srgbClr val="1A1A1A"/>
                </a:solidFill>
                <a:effectLst/>
                <a:latin typeface="roboto_regular"/>
              </a:rPr>
              <a:t>потрібно</a:t>
            </a:r>
            <a:r>
              <a:rPr lang="ru-RU" sz="2800" b="1" i="0" dirty="0">
                <a:solidFill>
                  <a:srgbClr val="1A1A1A"/>
                </a:solidFill>
                <a:effectLst/>
                <a:latin typeface="roboto_regular"/>
              </a:rPr>
              <a:t> </a:t>
            </a:r>
            <a:r>
              <a:rPr lang="ru-RU" sz="2800" b="1" i="0" dirty="0" err="1">
                <a:solidFill>
                  <a:srgbClr val="1A1A1A"/>
                </a:solidFill>
                <a:effectLst/>
                <a:latin typeface="roboto_regular"/>
              </a:rPr>
              <a:t>визначитись</a:t>
            </a:r>
            <a:r>
              <a:rPr lang="ru-RU" sz="2800" b="1" i="0" dirty="0">
                <a:solidFill>
                  <a:srgbClr val="1A1A1A"/>
                </a:solidFill>
                <a:effectLst/>
                <a:latin typeface="roboto_regular"/>
              </a:rPr>
              <a:t>, </a:t>
            </a:r>
            <a:r>
              <a:rPr lang="ru-RU" sz="2800" b="1" i="0" dirty="0" err="1">
                <a:solidFill>
                  <a:srgbClr val="1A1A1A"/>
                </a:solidFill>
                <a:effectLst/>
                <a:latin typeface="roboto_regular"/>
              </a:rPr>
              <a:t>який</a:t>
            </a:r>
            <a:r>
              <a:rPr lang="ru-RU" sz="2800" b="1" i="0" dirty="0">
                <a:solidFill>
                  <a:srgbClr val="1A1A1A"/>
                </a:solidFill>
                <a:effectLst/>
                <a:latin typeface="roboto_regular"/>
              </a:rPr>
              <a:t> тип </a:t>
            </a:r>
            <a:r>
              <a:rPr lang="ru-RU" sz="2800" b="1" i="0" dirty="0" err="1">
                <a:solidFill>
                  <a:srgbClr val="1A1A1A"/>
                </a:solidFill>
                <a:effectLst/>
                <a:latin typeface="roboto_regular"/>
              </a:rPr>
              <a:t>бізнесу</a:t>
            </a:r>
            <a:r>
              <a:rPr lang="ru-RU" sz="2800" b="1" i="0" dirty="0">
                <a:solidFill>
                  <a:srgbClr val="1A1A1A"/>
                </a:solidFill>
                <a:effectLst/>
                <a:latin typeface="roboto_regular"/>
              </a:rPr>
              <a:t> </a:t>
            </a:r>
            <a:r>
              <a:rPr lang="ru-RU" sz="2800" b="1" i="0" dirty="0" err="1">
                <a:solidFill>
                  <a:srgbClr val="1A1A1A"/>
                </a:solidFill>
                <a:effectLst/>
                <a:latin typeface="roboto_regular"/>
              </a:rPr>
              <a:t>підійде</a:t>
            </a:r>
            <a:r>
              <a:rPr lang="ru-RU" sz="2800" b="1" i="0" dirty="0">
                <a:solidFill>
                  <a:srgbClr val="1A1A1A"/>
                </a:solidFill>
                <a:effectLst/>
                <a:latin typeface="roboto_regular"/>
              </a:rPr>
              <a:t> </a:t>
            </a:r>
            <a:r>
              <a:rPr lang="ru-RU" sz="2800" b="1" i="0" dirty="0" err="1">
                <a:solidFill>
                  <a:srgbClr val="1A1A1A"/>
                </a:solidFill>
                <a:effectLst/>
                <a:latin typeface="roboto_regular"/>
              </a:rPr>
              <a:t>саме</a:t>
            </a:r>
            <a:r>
              <a:rPr lang="ru-RU" sz="2800" b="1" i="0" dirty="0">
                <a:solidFill>
                  <a:srgbClr val="1A1A1A"/>
                </a:solidFill>
                <a:effectLst/>
                <a:latin typeface="roboto_regular"/>
              </a:rPr>
              <a:t> вам</a:t>
            </a:r>
            <a:r>
              <a:rPr kumimoji="0" lang="ru-RU" sz="1400" b="0" i="0" u="none" strike="noStrike" kern="1200" cap="none" spc="0" normalizeH="0" baseline="0" noProof="0" dirty="0">
                <a:ln>
                  <a:noFill/>
                </a:ln>
                <a:solidFill>
                  <a:prstClr val="white"/>
                </a:solidFill>
                <a:effectLst/>
                <a:uLnTx/>
                <a:uFillTx/>
                <a:latin typeface="roboto_regular"/>
                <a:ea typeface="+mn-ea"/>
                <a:cs typeface="+mn-cs"/>
              </a:rPr>
              <a:t> </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Для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цього</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візьміть</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 ручку і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аркуш</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паперу</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 та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запишіть</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відповіді</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 на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наступні</a:t>
            </a:r>
            <a:r>
              <a:rPr kumimoji="0" lang="ru-RU" sz="1600" b="0" i="0" u="none" strike="noStrike" kern="1200" cap="none" spc="0" normalizeH="0" baseline="0" noProof="0" dirty="0">
                <a:ln>
                  <a:noFill/>
                </a:ln>
                <a:solidFill>
                  <a:schemeClr val="bg1"/>
                </a:solidFill>
                <a:effectLst/>
                <a:uLnTx/>
                <a:uFillTx/>
                <a:latin typeface="roboto_regular"/>
                <a:ea typeface="+mn-ea"/>
                <a:cs typeface="+mn-cs"/>
              </a:rPr>
              <a:t> </a:t>
            </a:r>
            <a:r>
              <a:rPr kumimoji="0" lang="ru-RU" sz="1600" b="0" i="0" u="none" strike="noStrike" kern="1200" cap="none" spc="0" normalizeH="0" baseline="0" noProof="0" dirty="0" err="1">
                <a:ln>
                  <a:noFill/>
                </a:ln>
                <a:solidFill>
                  <a:schemeClr val="bg1"/>
                </a:solidFill>
                <a:effectLst/>
                <a:uLnTx/>
                <a:uFillTx/>
                <a:latin typeface="roboto_regular"/>
                <a:ea typeface="+mn-ea"/>
                <a:cs typeface="+mn-cs"/>
              </a:rPr>
              <a:t>питання</a:t>
            </a:r>
            <a:endParaRPr lang="ru-RU" sz="2800" b="1" i="0" dirty="0">
              <a:solidFill>
                <a:schemeClr val="bg1"/>
              </a:solidFill>
              <a:effectLst/>
              <a:latin typeface="roboto_regular"/>
            </a:endParaRPr>
          </a:p>
        </p:txBody>
      </p:sp>
      <p:pic>
        <p:nvPicPr>
          <p:cNvPr id="2" name="Рисунок 1">
            <a:extLst>
              <a:ext uri="{FF2B5EF4-FFF2-40B4-BE49-F238E27FC236}">
                <a16:creationId xmlns:a16="http://schemas.microsoft.com/office/drawing/2014/main" id="{7E8A4E86-7652-82CA-7C36-F2942C728C4B}"/>
              </a:ext>
            </a:extLst>
          </p:cNvPr>
          <p:cNvPicPr>
            <a:picLocks noChangeAspect="1"/>
          </p:cNvPicPr>
          <p:nvPr/>
        </p:nvPicPr>
        <p:blipFill>
          <a:blip r:embed="rId2"/>
          <a:stretch>
            <a:fillRect/>
          </a:stretch>
        </p:blipFill>
        <p:spPr>
          <a:xfrm>
            <a:off x="8918917" y="4901962"/>
            <a:ext cx="3010486" cy="1780191"/>
          </a:xfrm>
          <a:prstGeom prst="rect">
            <a:avLst/>
          </a:prstGeom>
        </p:spPr>
      </p:pic>
      <p:pic>
        <p:nvPicPr>
          <p:cNvPr id="3" name="Рисунок 2">
            <a:extLst>
              <a:ext uri="{FF2B5EF4-FFF2-40B4-BE49-F238E27FC236}">
                <a16:creationId xmlns:a16="http://schemas.microsoft.com/office/drawing/2014/main" id="{F52AF646-88D0-23B5-A80D-B9F68A9CAB91}"/>
              </a:ext>
            </a:extLst>
          </p:cNvPr>
          <p:cNvPicPr>
            <a:picLocks noChangeAspect="1"/>
          </p:cNvPicPr>
          <p:nvPr/>
        </p:nvPicPr>
        <p:blipFill>
          <a:blip r:embed="rId3"/>
          <a:stretch>
            <a:fillRect/>
          </a:stretch>
        </p:blipFill>
        <p:spPr>
          <a:xfrm>
            <a:off x="412956" y="1957503"/>
            <a:ext cx="1563361" cy="653458"/>
          </a:xfrm>
          <a:prstGeom prst="rect">
            <a:avLst/>
          </a:prstGeom>
        </p:spPr>
      </p:pic>
      <p:sp>
        <p:nvSpPr>
          <p:cNvPr id="6" name="TextBox 5">
            <a:extLst>
              <a:ext uri="{FF2B5EF4-FFF2-40B4-BE49-F238E27FC236}">
                <a16:creationId xmlns:a16="http://schemas.microsoft.com/office/drawing/2014/main" id="{14E90160-7640-21FD-446F-0038ECC2D384}"/>
              </a:ext>
            </a:extLst>
          </p:cNvPr>
          <p:cNvSpPr txBox="1"/>
          <p:nvPr/>
        </p:nvSpPr>
        <p:spPr>
          <a:xfrm>
            <a:off x="2124222" y="1565318"/>
            <a:ext cx="9365371" cy="1015663"/>
          </a:xfrm>
          <a:prstGeom prst="rect">
            <a:avLst/>
          </a:prstGeom>
          <a:noFill/>
        </p:spPr>
        <p:txBody>
          <a:bodyPr wrap="square">
            <a:spAutoFit/>
          </a:bodyPr>
          <a:lstStyle/>
          <a:p>
            <a:r>
              <a:rPr lang="ru-RU" sz="2000" b="0" i="0" dirty="0">
                <a:effectLst/>
                <a:latin typeface="roboto_regular"/>
              </a:rPr>
              <a:t>Вам </a:t>
            </a:r>
            <a:r>
              <a:rPr lang="ru-RU" sz="2000" b="0" i="0" dirty="0" err="1">
                <a:effectLst/>
                <a:latin typeface="roboto_regular"/>
              </a:rPr>
              <a:t>подобається</a:t>
            </a:r>
            <a:r>
              <a:rPr lang="ru-RU" sz="2000" b="0" i="0" dirty="0">
                <a:effectLst/>
                <a:latin typeface="roboto_regular"/>
              </a:rPr>
              <a:t> </a:t>
            </a:r>
            <a:r>
              <a:rPr lang="ru-RU" sz="2000" b="0" i="0" dirty="0" err="1">
                <a:effectLst/>
                <a:latin typeface="roboto_regular"/>
              </a:rPr>
              <a:t>створювати</a:t>
            </a:r>
            <a:r>
              <a:rPr lang="ru-RU" sz="2000" b="0" i="0" dirty="0">
                <a:effectLst/>
                <a:latin typeface="roboto_regular"/>
              </a:rPr>
              <a:t> </a:t>
            </a:r>
            <a:r>
              <a:rPr lang="ru-RU" sz="2000" b="0" i="0" dirty="0" err="1">
                <a:effectLst/>
                <a:latin typeface="roboto_regular"/>
              </a:rPr>
              <a:t>щось</a:t>
            </a:r>
            <a:r>
              <a:rPr lang="ru-RU" sz="2000" b="0" i="0" dirty="0">
                <a:effectLst/>
                <a:latin typeface="roboto_regular"/>
              </a:rPr>
              <a:t> </a:t>
            </a:r>
            <a:r>
              <a:rPr lang="ru-RU" sz="2000" b="0" i="0" dirty="0" err="1">
                <a:effectLst/>
                <a:latin typeface="roboto_regular"/>
              </a:rPr>
              <a:t>своїми</a:t>
            </a:r>
            <a:r>
              <a:rPr lang="ru-RU" sz="2000" b="0" i="0" dirty="0">
                <a:effectLst/>
                <a:latin typeface="roboto_regular"/>
              </a:rPr>
              <a:t> руками? У вас добре </a:t>
            </a:r>
            <a:r>
              <a:rPr lang="ru-RU" sz="2000" b="0" i="0" dirty="0" err="1">
                <a:effectLst/>
                <a:latin typeface="roboto_regular"/>
              </a:rPr>
              <a:t>це</a:t>
            </a:r>
            <a:r>
              <a:rPr lang="ru-RU" sz="2000" b="0" i="0" dirty="0">
                <a:effectLst/>
                <a:latin typeface="roboto_regular"/>
              </a:rPr>
              <a:t> </a:t>
            </a:r>
            <a:r>
              <a:rPr lang="ru-RU" sz="2000" b="0" i="0" dirty="0" err="1">
                <a:effectLst/>
                <a:latin typeface="roboto_regular"/>
              </a:rPr>
              <a:t>виходить</a:t>
            </a:r>
            <a:r>
              <a:rPr lang="ru-RU" sz="2000" b="0" i="0" dirty="0">
                <a:effectLst/>
                <a:latin typeface="roboto_regular"/>
              </a:rPr>
              <a:t>? </a:t>
            </a:r>
            <a:r>
              <a:rPr lang="ru-RU" sz="2000" b="0" i="0" dirty="0" err="1">
                <a:effectLst/>
                <a:latin typeface="roboto_regular"/>
              </a:rPr>
              <a:t>Тоді</a:t>
            </a:r>
            <a:r>
              <a:rPr lang="ru-RU" sz="2000" b="0" i="0" dirty="0">
                <a:effectLst/>
                <a:latin typeface="roboto_regular"/>
              </a:rPr>
              <a:t> </a:t>
            </a:r>
            <a:r>
              <a:rPr lang="ru-RU" sz="2000" b="0" i="0" dirty="0" err="1">
                <a:effectLst/>
                <a:latin typeface="roboto_regular"/>
              </a:rPr>
              <a:t>ласкаво</a:t>
            </a:r>
            <a:r>
              <a:rPr lang="ru-RU" sz="2000" b="0" i="0" dirty="0">
                <a:effectLst/>
                <a:latin typeface="roboto_regular"/>
              </a:rPr>
              <a:t> просимо на шлях </a:t>
            </a:r>
            <a:r>
              <a:rPr lang="ru-RU" sz="2000" b="0" i="0" dirty="0" err="1">
                <a:effectLst/>
                <a:latin typeface="roboto_regular"/>
              </a:rPr>
              <a:t>виробника</a:t>
            </a:r>
            <a:r>
              <a:rPr lang="ru-RU" sz="2000" b="0" i="0" dirty="0">
                <a:effectLst/>
                <a:latin typeface="roboto_regular"/>
              </a:rPr>
              <a:t>! І не </a:t>
            </a:r>
            <a:r>
              <a:rPr lang="ru-RU" sz="2000" b="0" i="0" dirty="0" err="1">
                <a:effectLst/>
                <a:latin typeface="roboto_regular"/>
              </a:rPr>
              <a:t>важливо</a:t>
            </a:r>
            <a:r>
              <a:rPr lang="ru-RU" sz="2000" b="0" i="0" dirty="0">
                <a:effectLst/>
                <a:latin typeface="roboto_regular"/>
              </a:rPr>
              <a:t>, </a:t>
            </a:r>
            <a:r>
              <a:rPr lang="ru-RU" sz="2000" b="0" i="0" dirty="0" err="1">
                <a:effectLst/>
                <a:latin typeface="roboto_regular"/>
              </a:rPr>
              <a:t>що</a:t>
            </a:r>
            <a:r>
              <a:rPr lang="ru-RU" sz="2000" b="0" i="0" dirty="0">
                <a:effectLst/>
                <a:latin typeface="roboto_regular"/>
              </a:rPr>
              <a:t> </a:t>
            </a:r>
            <a:r>
              <a:rPr lang="ru-RU" sz="2000" b="0" i="0" dirty="0" err="1">
                <a:effectLst/>
                <a:latin typeface="roboto_regular"/>
              </a:rPr>
              <a:t>ви</a:t>
            </a:r>
            <a:r>
              <a:rPr lang="ru-RU" sz="2000" b="0" i="0" dirty="0">
                <a:effectLst/>
                <a:latin typeface="roboto_regular"/>
              </a:rPr>
              <a:t> будете </a:t>
            </a:r>
            <a:r>
              <a:rPr lang="ru-RU" sz="2000" b="0" i="0" dirty="0" err="1">
                <a:effectLst/>
                <a:latin typeface="roboto_regular"/>
              </a:rPr>
              <a:t>створювати</a:t>
            </a:r>
            <a:r>
              <a:rPr lang="ru-RU" sz="2000" b="0" i="0" dirty="0">
                <a:effectLst/>
                <a:latin typeface="roboto_regular"/>
              </a:rPr>
              <a:t>: </a:t>
            </a:r>
            <a:r>
              <a:rPr lang="ru-RU" sz="2000" b="0" i="0" dirty="0" err="1">
                <a:effectLst/>
                <a:latin typeface="roboto_regular"/>
              </a:rPr>
              <a:t>тістечка</a:t>
            </a:r>
            <a:r>
              <a:rPr lang="ru-RU" sz="2000" b="0" i="0" dirty="0">
                <a:effectLst/>
                <a:latin typeface="roboto_regular"/>
              </a:rPr>
              <a:t>, </a:t>
            </a:r>
            <a:r>
              <a:rPr lang="ru-RU" sz="2000" b="0" i="0" dirty="0" err="1">
                <a:effectLst/>
                <a:latin typeface="roboto_regular"/>
              </a:rPr>
              <a:t>в’язані</a:t>
            </a:r>
            <a:r>
              <a:rPr lang="ru-RU" sz="2000" b="0" i="0" dirty="0">
                <a:effectLst/>
                <a:latin typeface="roboto_regular"/>
              </a:rPr>
              <a:t> </a:t>
            </a:r>
            <a:r>
              <a:rPr lang="ru-RU" sz="2000" b="0" i="0" dirty="0" err="1">
                <a:effectLst/>
                <a:latin typeface="roboto_regular"/>
              </a:rPr>
              <a:t>шкарпетки</a:t>
            </a:r>
            <a:r>
              <a:rPr lang="ru-RU" sz="2000" b="0" i="0" dirty="0">
                <a:effectLst/>
                <a:latin typeface="roboto_regular"/>
              </a:rPr>
              <a:t>, </a:t>
            </a:r>
            <a:r>
              <a:rPr lang="ru-RU" sz="2000" b="0" i="0" dirty="0" err="1">
                <a:effectLst/>
                <a:latin typeface="roboto_regular"/>
              </a:rPr>
              <a:t>меблі</a:t>
            </a:r>
            <a:r>
              <a:rPr lang="ru-RU" sz="2000" b="0" i="0" dirty="0">
                <a:effectLst/>
                <a:latin typeface="roboto_regular"/>
              </a:rPr>
              <a:t> </a:t>
            </a:r>
            <a:r>
              <a:rPr lang="ru-RU" sz="2000" b="0" i="0" dirty="0" err="1">
                <a:effectLst/>
                <a:latin typeface="roboto_regular"/>
              </a:rPr>
              <a:t>чи</a:t>
            </a:r>
            <a:r>
              <a:rPr lang="ru-RU" sz="2000" b="0" i="0" dirty="0">
                <a:effectLst/>
                <a:latin typeface="roboto_regular"/>
              </a:rPr>
              <a:t> </a:t>
            </a:r>
            <a:r>
              <a:rPr lang="ru-RU" sz="2000" b="0" i="0" dirty="0" err="1">
                <a:effectLst/>
                <a:latin typeface="roboto_regular"/>
              </a:rPr>
              <a:t>верстати</a:t>
            </a:r>
            <a:endParaRPr lang="ru-RU" sz="2000" dirty="0"/>
          </a:p>
        </p:txBody>
      </p:sp>
      <p:pic>
        <p:nvPicPr>
          <p:cNvPr id="7" name="Рисунок 6">
            <a:extLst>
              <a:ext uri="{FF2B5EF4-FFF2-40B4-BE49-F238E27FC236}">
                <a16:creationId xmlns:a16="http://schemas.microsoft.com/office/drawing/2014/main" id="{B751DA1D-8CAF-DD37-FE2F-86D98F37F1A6}"/>
              </a:ext>
            </a:extLst>
          </p:cNvPr>
          <p:cNvPicPr>
            <a:picLocks noChangeAspect="1"/>
          </p:cNvPicPr>
          <p:nvPr/>
        </p:nvPicPr>
        <p:blipFill>
          <a:blip r:embed="rId4"/>
          <a:stretch>
            <a:fillRect/>
          </a:stretch>
        </p:blipFill>
        <p:spPr>
          <a:xfrm>
            <a:off x="245067" y="3102835"/>
            <a:ext cx="1731250" cy="652329"/>
          </a:xfrm>
          <a:prstGeom prst="rect">
            <a:avLst/>
          </a:prstGeom>
        </p:spPr>
      </p:pic>
      <p:sp>
        <p:nvSpPr>
          <p:cNvPr id="9" name="TextBox 8">
            <a:extLst>
              <a:ext uri="{FF2B5EF4-FFF2-40B4-BE49-F238E27FC236}">
                <a16:creationId xmlns:a16="http://schemas.microsoft.com/office/drawing/2014/main" id="{C704D089-7682-86A9-AE57-1BFC3E53F09D}"/>
              </a:ext>
            </a:extLst>
          </p:cNvPr>
          <p:cNvSpPr txBox="1"/>
          <p:nvPr/>
        </p:nvSpPr>
        <p:spPr>
          <a:xfrm>
            <a:off x="2124222" y="3102835"/>
            <a:ext cx="9105312" cy="923330"/>
          </a:xfrm>
          <a:prstGeom prst="rect">
            <a:avLst/>
          </a:prstGeom>
          <a:noFill/>
        </p:spPr>
        <p:txBody>
          <a:bodyPr wrap="square">
            <a:spAutoFit/>
          </a:bodyPr>
          <a:lstStyle/>
          <a:p>
            <a:r>
              <a:rPr lang="ru-RU" b="1" dirty="0"/>
              <a:t>Вам </a:t>
            </a:r>
            <a:r>
              <a:rPr lang="ru-RU" b="1" dirty="0" err="1"/>
              <a:t>подобається</a:t>
            </a:r>
            <a:r>
              <a:rPr lang="ru-RU" b="1" dirty="0"/>
              <a:t> </a:t>
            </a:r>
            <a:r>
              <a:rPr lang="ru-RU" b="1" dirty="0" err="1"/>
              <a:t>спілкуватись</a:t>
            </a:r>
            <a:r>
              <a:rPr lang="ru-RU" b="1" dirty="0"/>
              <a:t> з </a:t>
            </a:r>
            <a:r>
              <a:rPr lang="ru-RU" b="1" dirty="0" err="1"/>
              <a:t>іншими</a:t>
            </a:r>
            <a:r>
              <a:rPr lang="ru-RU" b="1" dirty="0"/>
              <a:t> людьми? </a:t>
            </a:r>
            <a:r>
              <a:rPr lang="ru-RU" b="1" dirty="0" err="1"/>
              <a:t>Тоді</a:t>
            </a:r>
            <a:r>
              <a:rPr lang="ru-RU" b="1" dirty="0"/>
              <a:t> </a:t>
            </a:r>
            <a:r>
              <a:rPr lang="ru-RU" b="1" dirty="0" err="1"/>
              <a:t>спробуйте</a:t>
            </a:r>
            <a:r>
              <a:rPr lang="ru-RU" b="1" dirty="0"/>
              <a:t> </a:t>
            </a:r>
            <a:r>
              <a:rPr lang="ru-RU" b="1" dirty="0" err="1"/>
              <a:t>знайти</a:t>
            </a:r>
            <a:r>
              <a:rPr lang="ru-RU" b="1" dirty="0"/>
              <a:t> себе у </a:t>
            </a:r>
            <a:r>
              <a:rPr lang="ru-RU" b="1" dirty="0" err="1"/>
              <a:t>торгівлі</a:t>
            </a:r>
            <a:r>
              <a:rPr lang="ru-RU" b="1" dirty="0"/>
              <a:t>. </a:t>
            </a:r>
            <a:r>
              <a:rPr lang="ru-RU" b="1" dirty="0" err="1"/>
              <a:t>Можливо</a:t>
            </a:r>
            <a:r>
              <a:rPr lang="ru-RU" b="1" dirty="0"/>
              <a:t>, </a:t>
            </a:r>
            <a:r>
              <a:rPr lang="ru-RU" b="1" dirty="0" err="1"/>
              <a:t>ви</a:t>
            </a:r>
            <a:r>
              <a:rPr lang="ru-RU" b="1" dirty="0"/>
              <a:t> </a:t>
            </a:r>
            <a:r>
              <a:rPr lang="ru-RU" b="1" dirty="0" err="1"/>
              <a:t>відкриєте</a:t>
            </a:r>
            <a:r>
              <a:rPr lang="ru-RU" b="1" dirty="0"/>
              <a:t> </a:t>
            </a:r>
            <a:r>
              <a:rPr lang="ru-RU" b="1" dirty="0" err="1"/>
              <a:t>крамницю</a:t>
            </a:r>
            <a:r>
              <a:rPr lang="ru-RU" b="1" dirty="0"/>
              <a:t> з </a:t>
            </a:r>
            <a:r>
              <a:rPr lang="ru-RU" b="1" dirty="0" err="1"/>
              <a:t>італійськими</a:t>
            </a:r>
            <a:r>
              <a:rPr lang="ru-RU" b="1" dirty="0"/>
              <a:t> продуктами, товарами для дому </a:t>
            </a:r>
            <a:r>
              <a:rPr lang="ru-RU" b="1" dirty="0" err="1"/>
              <a:t>або</a:t>
            </a:r>
            <a:r>
              <a:rPr lang="ru-RU" b="1" dirty="0"/>
              <a:t> будете </a:t>
            </a:r>
            <a:r>
              <a:rPr lang="ru-RU" b="1" dirty="0" err="1"/>
              <a:t>продавати</a:t>
            </a:r>
            <a:r>
              <a:rPr lang="ru-RU" b="1" dirty="0"/>
              <a:t> </a:t>
            </a:r>
            <a:r>
              <a:rPr lang="ru-RU" b="1" dirty="0" err="1"/>
              <a:t>пальне</a:t>
            </a:r>
            <a:r>
              <a:rPr lang="ru-RU" dirty="0"/>
              <a:t>.</a:t>
            </a:r>
          </a:p>
        </p:txBody>
      </p:sp>
      <p:pic>
        <p:nvPicPr>
          <p:cNvPr id="10" name="Рисунок 9">
            <a:extLst>
              <a:ext uri="{FF2B5EF4-FFF2-40B4-BE49-F238E27FC236}">
                <a16:creationId xmlns:a16="http://schemas.microsoft.com/office/drawing/2014/main" id="{D65380C8-DE87-66F6-FE61-D71A2C38CA05}"/>
              </a:ext>
            </a:extLst>
          </p:cNvPr>
          <p:cNvPicPr>
            <a:picLocks noChangeAspect="1"/>
          </p:cNvPicPr>
          <p:nvPr/>
        </p:nvPicPr>
        <p:blipFill>
          <a:blip r:embed="rId5"/>
          <a:stretch>
            <a:fillRect/>
          </a:stretch>
        </p:blipFill>
        <p:spPr>
          <a:xfrm>
            <a:off x="244903" y="4467401"/>
            <a:ext cx="1731414" cy="652329"/>
          </a:xfrm>
          <a:prstGeom prst="rect">
            <a:avLst/>
          </a:prstGeom>
        </p:spPr>
      </p:pic>
      <p:sp>
        <p:nvSpPr>
          <p:cNvPr id="12" name="TextBox 11">
            <a:extLst>
              <a:ext uri="{FF2B5EF4-FFF2-40B4-BE49-F238E27FC236}">
                <a16:creationId xmlns:a16="http://schemas.microsoft.com/office/drawing/2014/main" id="{F3263525-13D6-7AF4-7E51-CF49519EF70B}"/>
              </a:ext>
            </a:extLst>
          </p:cNvPr>
          <p:cNvSpPr txBox="1"/>
          <p:nvPr/>
        </p:nvSpPr>
        <p:spPr>
          <a:xfrm>
            <a:off x="2124222" y="4078991"/>
            <a:ext cx="6668086" cy="1200329"/>
          </a:xfrm>
          <a:prstGeom prst="rect">
            <a:avLst/>
          </a:prstGeom>
          <a:noFill/>
        </p:spPr>
        <p:txBody>
          <a:bodyPr wrap="square">
            <a:spAutoFit/>
          </a:bodyPr>
          <a:lstStyle/>
          <a:p>
            <a:pPr algn="l" fontAlgn="base">
              <a:buFont typeface="Arial" panose="020B0604020202020204" pitchFamily="34" charset="0"/>
              <a:buChar char="•"/>
            </a:pPr>
            <a:r>
              <a:rPr lang="ru-RU" b="1" i="0" dirty="0">
                <a:effectLst/>
                <a:latin typeface="roboto_regular"/>
              </a:rPr>
              <a:t>З </a:t>
            </a:r>
            <a:r>
              <a:rPr lang="ru-RU" b="1" i="0" dirty="0" err="1">
                <a:effectLst/>
                <a:latin typeface="roboto_regular"/>
              </a:rPr>
              <a:t>радістю</a:t>
            </a:r>
            <a:r>
              <a:rPr lang="ru-RU" b="1" i="0" dirty="0">
                <a:effectLst/>
                <a:latin typeface="roboto_regular"/>
              </a:rPr>
              <a:t> </a:t>
            </a:r>
            <a:r>
              <a:rPr lang="ru-RU" b="1" i="0" dirty="0" err="1">
                <a:effectLst/>
                <a:latin typeface="roboto_regular"/>
              </a:rPr>
              <a:t>допомагаєте</a:t>
            </a:r>
            <a:r>
              <a:rPr lang="ru-RU" b="1" i="0" dirty="0">
                <a:effectLst/>
                <a:latin typeface="roboto_regular"/>
              </a:rPr>
              <a:t> </a:t>
            </a:r>
            <a:r>
              <a:rPr lang="ru-RU" b="1" i="0" dirty="0" err="1">
                <a:effectLst/>
                <a:latin typeface="roboto_regular"/>
              </a:rPr>
              <a:t>друзям</a:t>
            </a:r>
            <a:r>
              <a:rPr lang="ru-RU" b="1" i="0" dirty="0">
                <a:effectLst/>
                <a:latin typeface="roboto_regular"/>
              </a:rPr>
              <a:t>, і </a:t>
            </a:r>
            <a:r>
              <a:rPr lang="ru-RU" b="1" i="0" dirty="0" err="1">
                <a:effectLst/>
                <a:latin typeface="roboto_regular"/>
              </a:rPr>
              <a:t>незнайомцям</a:t>
            </a:r>
            <a:r>
              <a:rPr lang="ru-RU" b="1" i="0" dirty="0">
                <a:effectLst/>
                <a:latin typeface="roboto_regular"/>
              </a:rPr>
              <a:t>? Значить, сфера </a:t>
            </a:r>
            <a:r>
              <a:rPr lang="ru-RU" b="1" i="0" dirty="0" err="1">
                <a:effectLst/>
                <a:latin typeface="roboto_regular"/>
              </a:rPr>
              <a:t>послуг</a:t>
            </a:r>
            <a:r>
              <a:rPr lang="ru-RU" b="1" i="0" dirty="0">
                <a:effectLst/>
                <a:latin typeface="roboto_regular"/>
              </a:rPr>
              <a:t> </a:t>
            </a:r>
            <a:r>
              <a:rPr lang="ru-RU" b="1" i="0" dirty="0" err="1">
                <a:effectLst/>
                <a:latin typeface="roboto_regular"/>
              </a:rPr>
              <a:t>саме</a:t>
            </a:r>
            <a:r>
              <a:rPr lang="ru-RU" b="1" i="0" dirty="0">
                <a:effectLst/>
                <a:latin typeface="roboto_regular"/>
              </a:rPr>
              <a:t> для вас!</a:t>
            </a:r>
            <a:br>
              <a:rPr lang="ru-RU" b="1" i="0" dirty="0">
                <a:effectLst/>
                <a:latin typeface="roboto_regular"/>
              </a:rPr>
            </a:br>
            <a:r>
              <a:rPr lang="ru-RU" b="1" i="0" dirty="0" err="1">
                <a:effectLst/>
                <a:latin typeface="roboto_regular"/>
              </a:rPr>
              <a:t>Ремонти</a:t>
            </a:r>
            <a:r>
              <a:rPr lang="ru-RU" b="1" i="0" dirty="0">
                <a:effectLst/>
                <a:latin typeface="roboto_regular"/>
              </a:rPr>
              <a:t>, </a:t>
            </a:r>
            <a:r>
              <a:rPr lang="ru-RU" b="1" i="0" dirty="0" err="1">
                <a:effectLst/>
                <a:latin typeface="roboto_regular"/>
              </a:rPr>
              <a:t>розробка</a:t>
            </a:r>
            <a:r>
              <a:rPr lang="ru-RU" b="1" i="0" dirty="0">
                <a:effectLst/>
                <a:latin typeface="roboto_regular"/>
              </a:rPr>
              <a:t> </a:t>
            </a:r>
            <a:r>
              <a:rPr lang="ru-RU" b="1" i="0" dirty="0" err="1">
                <a:effectLst/>
                <a:latin typeface="roboto_regular"/>
              </a:rPr>
              <a:t>сайтів</a:t>
            </a:r>
            <a:r>
              <a:rPr lang="ru-RU" b="1" i="0" dirty="0">
                <a:effectLst/>
                <a:latin typeface="roboto_regular"/>
              </a:rPr>
              <a:t>, догляд за </a:t>
            </a:r>
            <a:r>
              <a:rPr lang="ru-RU" b="1" i="0" dirty="0" err="1">
                <a:effectLst/>
                <a:latin typeface="roboto_regular"/>
              </a:rPr>
              <a:t>дітьми</a:t>
            </a:r>
            <a:r>
              <a:rPr lang="ru-RU" b="1" i="0" dirty="0">
                <a:effectLst/>
                <a:latin typeface="roboto_regular"/>
              </a:rPr>
              <a:t>, </a:t>
            </a:r>
            <a:r>
              <a:rPr lang="ru-RU" b="1" i="0" dirty="0" err="1">
                <a:effectLst/>
                <a:latin typeface="roboto_regular"/>
              </a:rPr>
              <a:t>юридична</a:t>
            </a:r>
            <a:r>
              <a:rPr lang="ru-RU" b="1" i="0" dirty="0">
                <a:effectLst/>
                <a:latin typeface="roboto_regular"/>
              </a:rPr>
              <a:t> </a:t>
            </a:r>
            <a:r>
              <a:rPr lang="ru-RU" b="1" i="0" dirty="0" err="1">
                <a:effectLst/>
                <a:latin typeface="roboto_regular"/>
              </a:rPr>
              <a:t>допомога</a:t>
            </a:r>
            <a:r>
              <a:rPr lang="ru-RU" b="1" i="0" dirty="0">
                <a:effectLst/>
                <a:latin typeface="roboto_regular"/>
              </a:rPr>
              <a:t>, …. ― список </a:t>
            </a:r>
            <a:r>
              <a:rPr lang="ru-RU" b="1" i="0" dirty="0" err="1">
                <a:effectLst/>
                <a:latin typeface="roboto_regular"/>
              </a:rPr>
              <a:t>майже</a:t>
            </a:r>
            <a:r>
              <a:rPr lang="ru-RU" b="1" i="0" dirty="0">
                <a:effectLst/>
                <a:latin typeface="roboto_regular"/>
              </a:rPr>
              <a:t> </a:t>
            </a:r>
            <a:r>
              <a:rPr lang="ru-RU" b="1" i="0" dirty="0" err="1">
                <a:effectLst/>
                <a:latin typeface="roboto_regular"/>
              </a:rPr>
              <a:t>нескінченний</a:t>
            </a:r>
            <a:r>
              <a:rPr lang="ru-RU" b="1" i="0" dirty="0">
                <a:solidFill>
                  <a:srgbClr val="262626"/>
                </a:solidFill>
                <a:effectLst/>
                <a:latin typeface="roboto_regular"/>
              </a:rPr>
              <a:t>!</a:t>
            </a:r>
          </a:p>
        </p:txBody>
      </p:sp>
    </p:spTree>
    <p:extLst>
      <p:ext uri="{BB962C8B-B14F-4D97-AF65-F5344CB8AC3E}">
        <p14:creationId xmlns:p14="http://schemas.microsoft.com/office/powerpoint/2010/main" val="3126100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EB2DC0-B67F-610E-6AB7-31D25A96B901}"/>
              </a:ext>
            </a:extLst>
          </p:cNvPr>
          <p:cNvSpPr txBox="1"/>
          <p:nvPr/>
        </p:nvSpPr>
        <p:spPr>
          <a:xfrm>
            <a:off x="1083212" y="407963"/>
            <a:ext cx="9481625" cy="4708981"/>
          </a:xfrm>
          <a:prstGeom prst="rect">
            <a:avLst/>
          </a:prstGeom>
          <a:noFill/>
        </p:spPr>
        <p:txBody>
          <a:bodyPr wrap="square">
            <a:spAutoFit/>
          </a:bodyPr>
          <a:lstStyle/>
          <a:p>
            <a:r>
              <a:rPr lang="ru-RU" sz="2000" b="1" dirty="0" err="1"/>
              <a:t>Складіть</a:t>
            </a:r>
            <a:r>
              <a:rPr lang="ru-RU" sz="2000" b="1" dirty="0"/>
              <a:t> список </a:t>
            </a:r>
            <a:r>
              <a:rPr lang="ru-RU" sz="2000" b="1" dirty="0" err="1"/>
              <a:t>ідей</a:t>
            </a:r>
            <a:r>
              <a:rPr lang="ru-RU" sz="2000" b="1" dirty="0"/>
              <a:t> (</a:t>
            </a:r>
            <a:r>
              <a:rPr lang="ru-RU" sz="2000" b="1" dirty="0" err="1"/>
              <a:t>можна</a:t>
            </a:r>
            <a:r>
              <a:rPr lang="ru-RU" sz="2000" b="1" dirty="0"/>
              <a:t> </a:t>
            </a:r>
            <a:r>
              <a:rPr lang="ru-RU" sz="2000" b="1" dirty="0" err="1"/>
              <a:t>використовувати</a:t>
            </a:r>
            <a:r>
              <a:rPr lang="ru-RU" sz="2000" b="1" dirty="0"/>
              <a:t> бланк </a:t>
            </a:r>
            <a:r>
              <a:rPr lang="ru-RU" sz="2000" b="1" dirty="0" err="1"/>
              <a:t>карти</a:t>
            </a:r>
            <a:r>
              <a:rPr lang="ru-RU" sz="2000" b="1" dirty="0"/>
              <a:t> </a:t>
            </a:r>
            <a:r>
              <a:rPr lang="ru-RU" sz="2000" b="1" dirty="0" err="1"/>
              <a:t>ідей</a:t>
            </a:r>
            <a:r>
              <a:rPr lang="ru-RU" sz="2000" b="1" dirty="0"/>
              <a:t> (</a:t>
            </a:r>
            <a:r>
              <a:rPr lang="ru-RU" sz="2000" b="1" dirty="0" err="1"/>
              <a:t>MindMap</a:t>
            </a:r>
            <a:r>
              <a:rPr lang="ru-RU" sz="2000" b="1" dirty="0"/>
              <a:t>)</a:t>
            </a:r>
          </a:p>
          <a:p>
            <a:r>
              <a:rPr lang="ru-RU" sz="2000" b="1" dirty="0"/>
              <a:t>Приклад:</a:t>
            </a:r>
          </a:p>
          <a:p>
            <a:r>
              <a:rPr lang="ru-RU" sz="2000" b="1" dirty="0"/>
              <a:t>Я </a:t>
            </a:r>
            <a:r>
              <a:rPr lang="ru-RU" sz="2000" b="1" dirty="0" err="1"/>
              <a:t>обожнюю</a:t>
            </a:r>
            <a:r>
              <a:rPr lang="ru-RU" sz="2000" b="1" dirty="0"/>
              <a:t> </a:t>
            </a:r>
            <a:r>
              <a:rPr lang="ru-RU" sz="2000" b="1" dirty="0" err="1"/>
              <a:t>грати</a:t>
            </a:r>
            <a:r>
              <a:rPr lang="ru-RU" sz="2000" b="1" dirty="0"/>
              <a:t> з </a:t>
            </a:r>
            <a:r>
              <a:rPr lang="ru-RU" sz="2000" b="1" dirty="0" err="1"/>
              <a:t>друзями</a:t>
            </a:r>
            <a:r>
              <a:rPr lang="ru-RU" sz="2000" b="1" dirty="0"/>
              <a:t> в </a:t>
            </a:r>
            <a:r>
              <a:rPr lang="ru-RU" sz="2000" b="1" dirty="0" err="1"/>
              <a:t>настольні</a:t>
            </a:r>
            <a:r>
              <a:rPr lang="ru-RU" sz="2000" b="1" dirty="0"/>
              <a:t> </a:t>
            </a:r>
            <a:r>
              <a:rPr lang="ru-RU" sz="2000" b="1" dirty="0" err="1"/>
              <a:t>ігри</a:t>
            </a:r>
            <a:r>
              <a:rPr lang="ru-RU" sz="2000" b="1" dirty="0"/>
              <a:t>, але не </a:t>
            </a:r>
            <a:r>
              <a:rPr lang="ru-RU" sz="2000" b="1" dirty="0" err="1"/>
              <a:t>можу</a:t>
            </a:r>
            <a:r>
              <a:rPr lang="ru-RU" sz="2000" b="1" dirty="0"/>
              <a:t> в </a:t>
            </a:r>
            <a:r>
              <a:rPr lang="ru-RU" sz="2000" b="1" dirty="0" err="1"/>
              <a:t>магазині</a:t>
            </a:r>
            <a:r>
              <a:rPr lang="ru-RU" sz="2000" b="1" dirty="0"/>
              <a:t> </a:t>
            </a:r>
            <a:r>
              <a:rPr lang="ru-RU" sz="2000" b="1" dirty="0" err="1"/>
              <a:t>вибрати</a:t>
            </a:r>
            <a:r>
              <a:rPr lang="ru-RU" sz="2000" b="1" dirty="0"/>
              <a:t> </a:t>
            </a:r>
            <a:r>
              <a:rPr lang="ru-RU" sz="2000" b="1" dirty="0" err="1"/>
              <a:t>нову</a:t>
            </a:r>
            <a:r>
              <a:rPr lang="ru-RU" sz="2000" b="1" dirty="0"/>
              <a:t> – </a:t>
            </a:r>
            <a:r>
              <a:rPr lang="ru-RU" sz="2000" b="1" dirty="0" err="1"/>
              <a:t>цікаву</a:t>
            </a:r>
            <a:r>
              <a:rPr lang="ru-RU" sz="2000" b="1" dirty="0"/>
              <a:t> для людей </a:t>
            </a:r>
            <a:r>
              <a:rPr lang="ru-RU" sz="2000" b="1" dirty="0" err="1"/>
              <a:t>мого</a:t>
            </a:r>
            <a:r>
              <a:rPr lang="ru-RU" sz="2000" b="1" dirty="0"/>
              <a:t> </a:t>
            </a:r>
            <a:r>
              <a:rPr lang="ru-RU" sz="2000" b="1" dirty="0" err="1"/>
              <a:t>віку</a:t>
            </a:r>
            <a:r>
              <a:rPr lang="ru-RU" sz="2000" b="1" dirty="0"/>
              <a:t>. </a:t>
            </a:r>
            <a:r>
              <a:rPr lang="ru-RU" sz="2000" b="1" dirty="0" err="1"/>
              <a:t>Тепер</a:t>
            </a:r>
            <a:r>
              <a:rPr lang="ru-RU" sz="2000" b="1" dirty="0"/>
              <a:t> </a:t>
            </a:r>
            <a:r>
              <a:rPr lang="ru-RU" sz="2000" b="1" dirty="0" err="1"/>
              <a:t>це</a:t>
            </a:r>
            <a:r>
              <a:rPr lang="ru-RU" sz="2000" b="1" dirty="0"/>
              <a:t> </a:t>
            </a:r>
            <a:r>
              <a:rPr lang="ru-RU" sz="2000" b="1" dirty="0" err="1"/>
              <a:t>трансформовано</a:t>
            </a:r>
            <a:r>
              <a:rPr lang="ru-RU" sz="2000" b="1" dirty="0"/>
              <a:t> в </a:t>
            </a:r>
            <a:r>
              <a:rPr lang="ru-RU" sz="2000" b="1" dirty="0" err="1"/>
              <a:t>ідею</a:t>
            </a:r>
            <a:r>
              <a:rPr lang="ru-RU" sz="2000" b="1" dirty="0"/>
              <a:t>:</a:t>
            </a:r>
          </a:p>
          <a:p>
            <a:r>
              <a:rPr lang="ru-RU" sz="2000" b="1" dirty="0"/>
              <a:t>Я БУДУ СТВОРЮВАТИ І ВИПУСКАТИ НАСТОЛЬНІ ІГРИ!</a:t>
            </a:r>
          </a:p>
          <a:p>
            <a:r>
              <a:rPr lang="ru-RU" sz="2000" b="1" dirty="0" err="1"/>
              <a:t>Описуємо</a:t>
            </a:r>
            <a:r>
              <a:rPr lang="ru-RU" sz="2000" b="1" dirty="0"/>
              <a:t> </a:t>
            </a:r>
            <a:r>
              <a:rPr lang="ru-RU" sz="2000" b="1" dirty="0" err="1"/>
              <a:t>ідею</a:t>
            </a:r>
            <a:r>
              <a:rPr lang="ru-RU" sz="2000" b="1" dirty="0"/>
              <a:t>:</a:t>
            </a:r>
          </a:p>
          <a:p>
            <a:r>
              <a:rPr lang="ru-RU" sz="2000" b="1" dirty="0"/>
              <a:t>Я хочу </a:t>
            </a:r>
            <a:r>
              <a:rPr lang="ru-RU" sz="2000" b="1" dirty="0" err="1"/>
              <a:t>створити</a:t>
            </a:r>
            <a:r>
              <a:rPr lang="ru-RU" sz="2000" b="1" dirty="0"/>
              <a:t> </a:t>
            </a:r>
            <a:r>
              <a:rPr lang="ru-RU" sz="2000" b="1" dirty="0" err="1"/>
              <a:t>правильну</a:t>
            </a:r>
            <a:r>
              <a:rPr lang="ru-RU" sz="2000" b="1" dirty="0"/>
              <a:t> </a:t>
            </a:r>
            <a:r>
              <a:rPr lang="ru-RU" sz="2000" b="1" dirty="0" err="1"/>
              <a:t>гру</a:t>
            </a:r>
            <a:r>
              <a:rPr lang="ru-RU" sz="2000" b="1" dirty="0"/>
              <a:t>, з </a:t>
            </a:r>
            <a:r>
              <a:rPr lang="ru-RU" sz="2000" b="1" dirty="0" err="1"/>
              <a:t>цікавим</a:t>
            </a:r>
            <a:r>
              <a:rPr lang="ru-RU" sz="2000" b="1" dirty="0"/>
              <a:t> сюжетом, </a:t>
            </a:r>
            <a:r>
              <a:rPr lang="ru-RU" sz="2000" b="1" dirty="0" err="1"/>
              <a:t>інтригуючим</a:t>
            </a:r>
            <a:r>
              <a:rPr lang="ru-RU" sz="2000" b="1" dirty="0"/>
              <a:t> та </a:t>
            </a:r>
            <a:r>
              <a:rPr lang="ru-RU" sz="2000" b="1" dirty="0" err="1"/>
              <a:t>непедбачувальним</a:t>
            </a:r>
            <a:r>
              <a:rPr lang="ru-RU" sz="2000" b="1" dirty="0"/>
              <a:t> . Хочу, </a:t>
            </a:r>
            <a:r>
              <a:rPr lang="ru-RU" sz="2000" b="1" dirty="0" err="1"/>
              <a:t>щоб</a:t>
            </a:r>
            <a:r>
              <a:rPr lang="ru-RU" sz="2000" b="1" dirty="0"/>
              <a:t> вона </a:t>
            </a:r>
            <a:r>
              <a:rPr lang="ru-RU" sz="2000" b="1" dirty="0" err="1"/>
              <a:t>була</a:t>
            </a:r>
            <a:r>
              <a:rPr lang="ru-RU" sz="2000" b="1" dirty="0"/>
              <a:t> </a:t>
            </a:r>
            <a:r>
              <a:rPr lang="ru-RU" sz="2000" b="1" dirty="0" err="1"/>
              <a:t>справжнім</a:t>
            </a:r>
            <a:r>
              <a:rPr lang="ru-RU" sz="2000" b="1" dirty="0"/>
              <a:t> </a:t>
            </a:r>
            <a:r>
              <a:rPr lang="ru-RU" sz="2000" b="1" dirty="0" err="1"/>
              <a:t>бестеллером</a:t>
            </a:r>
            <a:r>
              <a:rPr lang="ru-RU" sz="2000" b="1" dirty="0"/>
              <a:t> ,як </a:t>
            </a:r>
            <a:r>
              <a:rPr lang="ru-RU" sz="2000" b="1" dirty="0" err="1"/>
              <a:t>наприклад</a:t>
            </a:r>
            <a:r>
              <a:rPr lang="ru-RU" sz="2000" b="1" dirty="0"/>
              <a:t> « </a:t>
            </a:r>
            <a:r>
              <a:rPr lang="ru-RU" sz="2000" b="1" dirty="0" err="1"/>
              <a:t>Щурячі</a:t>
            </a:r>
            <a:r>
              <a:rPr lang="ru-RU" sz="2000" b="1" dirty="0"/>
              <a:t> перегони»  , такою </a:t>
            </a:r>
            <a:r>
              <a:rPr lang="ru-RU" sz="2000" b="1" dirty="0" err="1"/>
              <a:t>щоб</a:t>
            </a:r>
            <a:r>
              <a:rPr lang="ru-RU" sz="2000" b="1" dirty="0"/>
              <a:t> </a:t>
            </a:r>
            <a:r>
              <a:rPr lang="ru-RU" sz="2000" b="1" dirty="0" err="1"/>
              <a:t>компанія</a:t>
            </a:r>
            <a:r>
              <a:rPr lang="ru-RU" sz="2000" b="1" dirty="0"/>
              <a:t> </a:t>
            </a:r>
            <a:r>
              <a:rPr lang="ru-RU" sz="2000" b="1" dirty="0" err="1"/>
              <a:t>друзів</a:t>
            </a:r>
            <a:r>
              <a:rPr lang="ru-RU" sz="2000" b="1" dirty="0"/>
              <a:t> могла провести </a:t>
            </a:r>
            <a:r>
              <a:rPr lang="ru-RU" sz="2000" b="1" dirty="0" err="1"/>
              <a:t>свій</a:t>
            </a:r>
            <a:r>
              <a:rPr lang="ru-RU" sz="2000" b="1" dirty="0"/>
              <a:t> </a:t>
            </a:r>
            <a:r>
              <a:rPr lang="ru-RU" sz="2000" b="1" dirty="0" err="1"/>
              <a:t>вихідий</a:t>
            </a:r>
            <a:r>
              <a:rPr lang="ru-RU" sz="2000" b="1" dirty="0"/>
              <a:t> день </a:t>
            </a:r>
            <a:r>
              <a:rPr lang="ru-RU" sz="2000" b="1" dirty="0" err="1"/>
              <a:t>цікаво</a:t>
            </a:r>
            <a:r>
              <a:rPr lang="ru-RU" sz="2000" b="1" dirty="0"/>
              <a:t> і з </a:t>
            </a:r>
            <a:r>
              <a:rPr lang="ru-RU" sz="2000" b="1" dirty="0" err="1"/>
              <a:t>задоволенням</a:t>
            </a:r>
            <a:r>
              <a:rPr lang="ru-RU" sz="2000" b="1" dirty="0"/>
              <a:t>. </a:t>
            </a:r>
          </a:p>
          <a:p>
            <a:r>
              <a:rPr lang="ru-RU" sz="2000" b="1" dirty="0"/>
              <a:t> </a:t>
            </a:r>
            <a:r>
              <a:rPr lang="ru-RU" sz="2000" b="1" dirty="0" err="1"/>
              <a:t>Родзинкою</a:t>
            </a:r>
            <a:r>
              <a:rPr lang="ru-RU" sz="2000" b="1" dirty="0"/>
              <a:t> </a:t>
            </a:r>
            <a:r>
              <a:rPr lang="ru-RU" sz="2000" b="1" dirty="0" err="1"/>
              <a:t>моєї</a:t>
            </a:r>
            <a:r>
              <a:rPr lang="ru-RU" sz="2000" b="1" dirty="0"/>
              <a:t> </a:t>
            </a:r>
            <a:r>
              <a:rPr lang="ru-RU" sz="2000" b="1" dirty="0" err="1"/>
              <a:t>гри</a:t>
            </a:r>
            <a:r>
              <a:rPr lang="ru-RU" sz="2000" b="1" dirty="0"/>
              <a:t> буде те, </a:t>
            </a:r>
            <a:r>
              <a:rPr lang="ru-RU" sz="2000" b="1" dirty="0" err="1"/>
              <a:t>що</a:t>
            </a:r>
            <a:r>
              <a:rPr lang="ru-RU" sz="2000" b="1" dirty="0"/>
              <a:t> </a:t>
            </a:r>
            <a:r>
              <a:rPr lang="ru-RU" sz="2000" b="1" dirty="0" err="1"/>
              <a:t>можна</a:t>
            </a:r>
            <a:r>
              <a:rPr lang="ru-RU" sz="2000" b="1" dirty="0"/>
              <a:t> </a:t>
            </a:r>
            <a:r>
              <a:rPr lang="ru-RU" sz="2000" b="1" dirty="0" err="1"/>
              <a:t>грати</a:t>
            </a:r>
            <a:r>
              <a:rPr lang="ru-RU" sz="2000" b="1" dirty="0"/>
              <a:t> з дому ( </a:t>
            </a:r>
            <a:r>
              <a:rPr lang="ru-RU" sz="2000" b="1" dirty="0" err="1"/>
              <a:t>це</a:t>
            </a:r>
            <a:r>
              <a:rPr lang="ru-RU" sz="2000" b="1" dirty="0"/>
              <a:t> </a:t>
            </a:r>
            <a:r>
              <a:rPr lang="ru-RU" sz="2000" b="1" dirty="0" err="1"/>
              <a:t>важливо</a:t>
            </a:r>
            <a:r>
              <a:rPr lang="ru-RU" sz="2000" b="1" dirty="0"/>
              <a:t> при </a:t>
            </a:r>
            <a:r>
              <a:rPr lang="ru-RU" sz="2000" b="1" dirty="0" err="1"/>
              <a:t>карантині</a:t>
            </a:r>
            <a:r>
              <a:rPr lang="ru-RU" sz="2000" b="1" dirty="0"/>
              <a:t>…)  ……………………………………………………………………………..</a:t>
            </a:r>
          </a:p>
          <a:p>
            <a:endParaRPr lang="ru-RU" sz="2000" b="1" dirty="0"/>
          </a:p>
        </p:txBody>
      </p:sp>
      <p:pic>
        <p:nvPicPr>
          <p:cNvPr id="7" name="Рисунок 6">
            <a:extLst>
              <a:ext uri="{FF2B5EF4-FFF2-40B4-BE49-F238E27FC236}">
                <a16:creationId xmlns:a16="http://schemas.microsoft.com/office/drawing/2014/main" id="{823B1E14-91EF-745A-2015-1CF4BC3EBBF4}"/>
              </a:ext>
            </a:extLst>
          </p:cNvPr>
          <p:cNvPicPr>
            <a:picLocks noChangeAspect="1"/>
          </p:cNvPicPr>
          <p:nvPr/>
        </p:nvPicPr>
        <p:blipFill>
          <a:blip r:embed="rId2"/>
          <a:stretch>
            <a:fillRect/>
          </a:stretch>
        </p:blipFill>
        <p:spPr>
          <a:xfrm>
            <a:off x="7779434" y="4953000"/>
            <a:ext cx="3897337" cy="1905000"/>
          </a:xfrm>
          <a:prstGeom prst="rect">
            <a:avLst/>
          </a:prstGeom>
        </p:spPr>
      </p:pic>
    </p:spTree>
    <p:extLst>
      <p:ext uri="{BB962C8B-B14F-4D97-AF65-F5344CB8AC3E}">
        <p14:creationId xmlns:p14="http://schemas.microsoft.com/office/powerpoint/2010/main" val="623652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лачко с текстом: овальное 5">
            <a:extLst>
              <a:ext uri="{FF2B5EF4-FFF2-40B4-BE49-F238E27FC236}">
                <a16:creationId xmlns:a16="http://schemas.microsoft.com/office/drawing/2014/main" id="{555FA46B-0158-423C-BA8A-2BAC3241EC29}"/>
              </a:ext>
            </a:extLst>
          </p:cNvPr>
          <p:cNvSpPr/>
          <p:nvPr/>
        </p:nvSpPr>
        <p:spPr>
          <a:xfrm>
            <a:off x="599768" y="329209"/>
            <a:ext cx="9773264" cy="894680"/>
          </a:xfrm>
          <a:prstGeom prst="wedgeEllipse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a:solidFill>
                  <a:schemeClr val="tx1"/>
                </a:solidFill>
                <a:latin typeface="Times New Roman" panose="02020603050405020304" pitchFamily="18" charset="0"/>
                <a:cs typeface="Times New Roman" panose="02020603050405020304" pitchFamily="18" charset="0"/>
              </a:rPr>
              <a:t>Алгоритм </a:t>
            </a:r>
            <a:r>
              <a:rPr lang="ru-RU" sz="2800" b="1" u="sng" dirty="0" err="1">
                <a:solidFill>
                  <a:schemeClr val="tx1"/>
                </a:solidFill>
                <a:latin typeface="Times New Roman" panose="02020603050405020304" pitchFamily="18" charset="0"/>
                <a:cs typeface="Times New Roman" panose="02020603050405020304" pitchFamily="18" charset="0"/>
              </a:rPr>
              <a:t>оцінки</a:t>
            </a:r>
            <a:r>
              <a:rPr lang="ru-RU" sz="2800" b="1" u="sng" dirty="0">
                <a:solidFill>
                  <a:schemeClr val="tx1"/>
                </a:solidFill>
                <a:latin typeface="Times New Roman" panose="02020603050405020304" pitchFamily="18" charset="0"/>
                <a:cs typeface="Times New Roman" panose="02020603050405020304" pitchFamily="18" charset="0"/>
              </a:rPr>
              <a:t> </a:t>
            </a:r>
            <a:r>
              <a:rPr lang="ru-RU" sz="2800" b="1" u="sng" dirty="0" err="1">
                <a:solidFill>
                  <a:schemeClr val="tx1"/>
                </a:solidFill>
                <a:latin typeface="Times New Roman" panose="02020603050405020304" pitchFamily="18" charset="0"/>
                <a:cs typeface="Times New Roman" panose="02020603050405020304" pitchFamily="18" charset="0"/>
              </a:rPr>
              <a:t>ідеї</a:t>
            </a:r>
            <a:r>
              <a:rPr lang="ru-RU" sz="2800" b="1" u="sng" dirty="0">
                <a:solidFill>
                  <a:schemeClr val="tx1"/>
                </a:solidFill>
                <a:latin typeface="Times New Roman" panose="02020603050405020304" pitchFamily="18" charset="0"/>
                <a:cs typeface="Times New Roman" panose="02020603050405020304" pitchFamily="18" charset="0"/>
              </a:rPr>
              <a:t> </a:t>
            </a:r>
            <a:endParaRPr lang="ru-UA" sz="2800" b="1" u="sng"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F04CF4AD-CBF3-FD7D-94B4-898634252CE9}"/>
              </a:ext>
            </a:extLst>
          </p:cNvPr>
          <p:cNvPicPr>
            <a:picLocks noChangeAspect="1"/>
          </p:cNvPicPr>
          <p:nvPr/>
        </p:nvPicPr>
        <p:blipFill>
          <a:blip r:embed="rId2"/>
          <a:stretch>
            <a:fillRect/>
          </a:stretch>
        </p:blipFill>
        <p:spPr>
          <a:xfrm>
            <a:off x="5595937" y="2714625"/>
            <a:ext cx="1000125" cy="1428750"/>
          </a:xfrm>
          <a:prstGeom prst="rect">
            <a:avLst/>
          </a:prstGeom>
        </p:spPr>
      </p:pic>
      <p:sp>
        <p:nvSpPr>
          <p:cNvPr id="4" name="TextBox 3">
            <a:extLst>
              <a:ext uri="{FF2B5EF4-FFF2-40B4-BE49-F238E27FC236}">
                <a16:creationId xmlns:a16="http://schemas.microsoft.com/office/drawing/2014/main" id="{1594101C-A4E1-C8C1-79E1-2562B8B61488}"/>
              </a:ext>
            </a:extLst>
          </p:cNvPr>
          <p:cNvSpPr txBox="1"/>
          <p:nvPr/>
        </p:nvSpPr>
        <p:spPr>
          <a:xfrm>
            <a:off x="4164036" y="4664944"/>
            <a:ext cx="4093699" cy="923330"/>
          </a:xfrm>
          <a:prstGeom prst="rect">
            <a:avLst/>
          </a:prstGeom>
          <a:noFill/>
        </p:spPr>
        <p:txBody>
          <a:bodyPr wrap="square">
            <a:spAutoFit/>
          </a:bodyPr>
          <a:lstStyle/>
          <a:p>
            <a:pPr algn="ctr" fontAlgn="t">
              <a:buFont typeface="Arial" panose="020B0604020202020204" pitchFamily="34" charset="0"/>
              <a:buChar char="•"/>
            </a:pPr>
            <a:r>
              <a:rPr lang="ru-RU" b="0" i="0" dirty="0">
                <a:solidFill>
                  <a:srgbClr val="343434"/>
                </a:solidFill>
                <a:effectLst/>
                <a:latin typeface="roboto_regular"/>
              </a:rPr>
              <a:t>«Эффективное ценообразование -</a:t>
            </a:r>
            <a:br>
              <a:rPr lang="ru-RU" b="0" i="0" dirty="0">
                <a:solidFill>
                  <a:srgbClr val="343434"/>
                </a:solidFill>
                <a:effectLst/>
                <a:latin typeface="roboto_regular"/>
              </a:rPr>
            </a:br>
            <a:r>
              <a:rPr lang="ru-RU" b="0" i="0" dirty="0">
                <a:solidFill>
                  <a:srgbClr val="343434"/>
                </a:solidFill>
                <a:effectLst/>
                <a:latin typeface="roboto_regular"/>
              </a:rPr>
              <a:t>основа конкурентного </a:t>
            </a:r>
            <a:r>
              <a:rPr lang="ru-RU" b="0" i="0" dirty="0" err="1">
                <a:solidFill>
                  <a:srgbClr val="343434"/>
                </a:solidFill>
                <a:effectLst/>
                <a:latin typeface="roboto_regular"/>
              </a:rPr>
              <a:t>преимущества»Джон</a:t>
            </a:r>
            <a:r>
              <a:rPr lang="ru-RU" b="0" i="0" dirty="0">
                <a:solidFill>
                  <a:srgbClr val="343434"/>
                </a:solidFill>
                <a:effectLst/>
                <a:latin typeface="roboto_regular"/>
              </a:rPr>
              <a:t> </a:t>
            </a:r>
            <a:r>
              <a:rPr lang="ru-RU" b="0" i="0" dirty="0" err="1">
                <a:solidFill>
                  <a:srgbClr val="343434"/>
                </a:solidFill>
                <a:effectLst/>
                <a:latin typeface="roboto_regular"/>
              </a:rPr>
              <a:t>Дейлі</a:t>
            </a:r>
            <a:endParaRPr lang="ru-RU" b="0" i="0" dirty="0">
              <a:solidFill>
                <a:srgbClr val="333333"/>
              </a:solidFill>
              <a:effectLst/>
              <a:latin typeface="roboto_regular"/>
            </a:endParaRPr>
          </a:p>
        </p:txBody>
      </p:sp>
    </p:spTree>
    <p:extLst>
      <p:ext uri="{BB962C8B-B14F-4D97-AF65-F5344CB8AC3E}">
        <p14:creationId xmlns:p14="http://schemas.microsoft.com/office/powerpoint/2010/main" val="202978553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виток: горизонтальный 3">
            <a:extLst>
              <a:ext uri="{FF2B5EF4-FFF2-40B4-BE49-F238E27FC236}">
                <a16:creationId xmlns:a16="http://schemas.microsoft.com/office/drawing/2014/main" id="{7804A60A-6083-4A9A-B00A-D52F6D3401E5}"/>
              </a:ext>
            </a:extLst>
          </p:cNvPr>
          <p:cNvSpPr/>
          <p:nvPr/>
        </p:nvSpPr>
        <p:spPr>
          <a:xfrm>
            <a:off x="1035260" y="651437"/>
            <a:ext cx="9890210" cy="2385055"/>
          </a:xfrm>
          <a:prstGeom prst="horizont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i="0" cap="all" dirty="0">
                <a:solidFill>
                  <a:srgbClr val="594C3E"/>
                </a:solidFill>
                <a:effectLst/>
                <a:latin typeface="roboto_regular"/>
              </a:rPr>
              <a:t>КЛІЄНТ</a:t>
            </a:r>
            <a:endParaRPr lang="ru-UA" sz="5400" dirty="0">
              <a:solidFill>
                <a:schemeClr val="bg1"/>
              </a:solidFill>
              <a:latin typeface="Times New Roman" panose="02020603050405020304" pitchFamily="18" charset="0"/>
              <a:cs typeface="Times New Roman" panose="02020603050405020304" pitchFamily="18" charset="0"/>
            </a:endParaRPr>
          </a:p>
        </p:txBody>
      </p:sp>
      <p:sp>
        <p:nvSpPr>
          <p:cNvPr id="5" name="Свиток: горизонтальный 4">
            <a:extLst>
              <a:ext uri="{FF2B5EF4-FFF2-40B4-BE49-F238E27FC236}">
                <a16:creationId xmlns:a16="http://schemas.microsoft.com/office/drawing/2014/main" id="{A86F7123-C094-4ED9-AA3A-0BA7C17C4349}"/>
              </a:ext>
            </a:extLst>
          </p:cNvPr>
          <p:cNvSpPr/>
          <p:nvPr/>
        </p:nvSpPr>
        <p:spPr>
          <a:xfrm>
            <a:off x="3106993" y="3224981"/>
            <a:ext cx="8160774" cy="3023419"/>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sz="2000" b="1" i="0" dirty="0">
                <a:solidFill>
                  <a:schemeClr val="tx1"/>
                </a:solidFill>
                <a:effectLst/>
                <a:latin typeface="roboto_regular"/>
              </a:rPr>
              <a:t>ХТО </a:t>
            </a:r>
            <a:r>
              <a:rPr lang="ru-RU" sz="2000" b="1" i="0" dirty="0" err="1">
                <a:solidFill>
                  <a:schemeClr val="tx1"/>
                </a:solidFill>
                <a:effectLst/>
                <a:latin typeface="roboto_regular"/>
              </a:rPr>
              <a:t>купуватиме</a:t>
            </a:r>
            <a:r>
              <a:rPr lang="ru-RU" sz="2000" b="1" i="0" dirty="0">
                <a:solidFill>
                  <a:schemeClr val="tx1"/>
                </a:solidFill>
                <a:effectLst/>
                <a:latin typeface="roboto_regular"/>
              </a:rPr>
              <a:t> ВАШ ПРОДУКТ?</a:t>
            </a:r>
          </a:p>
          <a:p>
            <a:pPr algn="l" fontAlgn="base"/>
            <a:br>
              <a:rPr lang="ru-RU" sz="2000" dirty="0"/>
            </a:br>
            <a:r>
              <a:rPr lang="ru-RU" sz="2000" b="1" i="0" dirty="0" err="1">
                <a:solidFill>
                  <a:schemeClr val="tx1"/>
                </a:solidFill>
                <a:effectLst/>
                <a:latin typeface="roboto_regular"/>
              </a:rPr>
              <a:t>Усім</a:t>
            </a:r>
            <a:r>
              <a:rPr lang="ru-RU" sz="2000" b="1" i="0" dirty="0">
                <a:solidFill>
                  <a:schemeClr val="tx1"/>
                </a:solidFill>
                <a:effectLst/>
                <a:latin typeface="roboto_regular"/>
              </a:rPr>
              <a:t> добре </a:t>
            </a:r>
            <a:r>
              <a:rPr lang="ru-RU" sz="2000" b="1" i="0" dirty="0" err="1">
                <a:solidFill>
                  <a:schemeClr val="tx1"/>
                </a:solidFill>
                <a:effectLst/>
                <a:latin typeface="roboto_regular"/>
              </a:rPr>
              <a:t>відомо</a:t>
            </a:r>
            <a:r>
              <a:rPr lang="ru-RU" sz="2000" b="1" i="0" dirty="0">
                <a:solidFill>
                  <a:schemeClr val="tx1"/>
                </a:solidFill>
                <a:effectLst/>
                <a:latin typeface="roboto_regular"/>
              </a:rPr>
              <a:t>, </a:t>
            </a:r>
            <a:r>
              <a:rPr lang="ru-RU" sz="2000" b="1" i="0" dirty="0" err="1">
                <a:solidFill>
                  <a:schemeClr val="tx1"/>
                </a:solidFill>
                <a:effectLst/>
                <a:latin typeface="roboto_regular"/>
              </a:rPr>
              <a:t>що</a:t>
            </a:r>
            <a:r>
              <a:rPr lang="ru-RU" sz="2000" b="1" i="0" dirty="0">
                <a:solidFill>
                  <a:schemeClr val="tx1"/>
                </a:solidFill>
                <a:effectLst/>
                <a:latin typeface="roboto_regular"/>
              </a:rPr>
              <a:t> </a:t>
            </a:r>
            <a:r>
              <a:rPr lang="ru-RU" sz="2000" b="1" i="0" dirty="0" err="1">
                <a:solidFill>
                  <a:schemeClr val="tx1"/>
                </a:solidFill>
                <a:effectLst/>
                <a:latin typeface="roboto_regular"/>
              </a:rPr>
              <a:t>процес</a:t>
            </a:r>
            <a:r>
              <a:rPr lang="ru-RU" sz="2000" b="1" i="0" dirty="0">
                <a:solidFill>
                  <a:schemeClr val="tx1"/>
                </a:solidFill>
                <a:effectLst/>
                <a:latin typeface="roboto_regular"/>
              </a:rPr>
              <a:t> </a:t>
            </a:r>
            <a:r>
              <a:rPr lang="ru-RU" sz="2000" b="1" i="0" dirty="0" err="1">
                <a:solidFill>
                  <a:schemeClr val="tx1"/>
                </a:solidFill>
                <a:effectLst/>
                <a:latin typeface="roboto_regular"/>
              </a:rPr>
              <a:t>реалізації</a:t>
            </a:r>
            <a:r>
              <a:rPr lang="ru-RU" sz="2000" b="1" i="0" dirty="0">
                <a:solidFill>
                  <a:schemeClr val="tx1"/>
                </a:solidFill>
                <a:effectLst/>
                <a:latin typeface="roboto_regular"/>
              </a:rPr>
              <a:t> </a:t>
            </a:r>
            <a:r>
              <a:rPr lang="ru-RU" sz="2000" b="1" i="0" dirty="0" err="1">
                <a:solidFill>
                  <a:schemeClr val="tx1"/>
                </a:solidFill>
                <a:effectLst/>
                <a:latin typeface="roboto_regular"/>
              </a:rPr>
              <a:t>надзвичайно</a:t>
            </a:r>
            <a:r>
              <a:rPr lang="ru-RU" sz="2000" b="1" i="0" dirty="0">
                <a:solidFill>
                  <a:schemeClr val="tx1"/>
                </a:solidFill>
                <a:effectLst/>
                <a:latin typeface="roboto_regular"/>
              </a:rPr>
              <a:t> </a:t>
            </a:r>
            <a:r>
              <a:rPr lang="ru-RU" sz="2000" b="1" i="0" dirty="0" err="1">
                <a:solidFill>
                  <a:schemeClr val="tx1"/>
                </a:solidFill>
                <a:effectLst/>
                <a:latin typeface="roboto_regular"/>
              </a:rPr>
              <a:t>важливий</a:t>
            </a:r>
            <a:r>
              <a:rPr lang="ru-RU" sz="2000" b="1" i="0" dirty="0">
                <a:solidFill>
                  <a:schemeClr val="tx1"/>
                </a:solidFill>
                <a:effectLst/>
                <a:latin typeface="roboto_regular"/>
              </a:rPr>
              <a:t>. </a:t>
            </a:r>
          </a:p>
          <a:p>
            <a:pPr algn="l" fontAlgn="base"/>
            <a:r>
              <a:rPr lang="ru-RU" sz="2000" b="1" i="0" dirty="0" err="1">
                <a:solidFill>
                  <a:schemeClr val="tx1"/>
                </a:solidFill>
                <a:effectLst/>
                <a:latin typeface="roboto_regular"/>
              </a:rPr>
              <a:t>Ціль</a:t>
            </a:r>
            <a:r>
              <a:rPr lang="ru-RU" sz="2000" b="1" i="0" dirty="0">
                <a:solidFill>
                  <a:schemeClr val="tx1"/>
                </a:solidFill>
                <a:effectLst/>
                <a:latin typeface="roboto_regular"/>
              </a:rPr>
              <a:t> будь-</a:t>
            </a:r>
            <a:r>
              <a:rPr lang="ru-RU" sz="2000" b="1" i="0" dirty="0" err="1">
                <a:solidFill>
                  <a:schemeClr val="tx1"/>
                </a:solidFill>
                <a:effectLst/>
                <a:latin typeface="roboto_regular"/>
              </a:rPr>
              <a:t>якого</a:t>
            </a:r>
            <a:r>
              <a:rPr lang="ru-RU" sz="2000" b="1" i="0" dirty="0">
                <a:solidFill>
                  <a:schemeClr val="tx1"/>
                </a:solidFill>
                <a:effectLst/>
                <a:latin typeface="roboto_regular"/>
              </a:rPr>
              <a:t> </a:t>
            </a:r>
            <a:r>
              <a:rPr lang="ru-RU" sz="2000" b="1" i="0" dirty="0" err="1">
                <a:solidFill>
                  <a:schemeClr val="tx1"/>
                </a:solidFill>
                <a:effectLst/>
                <a:latin typeface="roboto_regular"/>
              </a:rPr>
              <a:t>бізнесу</a:t>
            </a:r>
            <a:r>
              <a:rPr lang="ru-RU" sz="2000" b="1" i="0" dirty="0">
                <a:solidFill>
                  <a:schemeClr val="tx1"/>
                </a:solidFill>
                <a:effectLst/>
                <a:latin typeface="roboto_regular"/>
              </a:rPr>
              <a:t>― </a:t>
            </a:r>
            <a:r>
              <a:rPr lang="ru-RU" sz="2000" b="1" i="0" dirty="0" err="1">
                <a:solidFill>
                  <a:schemeClr val="tx1"/>
                </a:solidFill>
                <a:effectLst/>
                <a:latin typeface="roboto_regular"/>
              </a:rPr>
              <a:t>отримати</a:t>
            </a:r>
            <a:r>
              <a:rPr lang="ru-RU" sz="2000" b="1" i="0" dirty="0">
                <a:solidFill>
                  <a:schemeClr val="tx1"/>
                </a:solidFill>
                <a:effectLst/>
                <a:latin typeface="roboto_regular"/>
              </a:rPr>
              <a:t> </a:t>
            </a:r>
            <a:r>
              <a:rPr lang="ru-RU" sz="2000" b="1" i="0" dirty="0" err="1">
                <a:solidFill>
                  <a:schemeClr val="tx1"/>
                </a:solidFill>
                <a:effectLst/>
                <a:latin typeface="roboto_regular"/>
              </a:rPr>
              <a:t>прибуток</a:t>
            </a:r>
            <a:r>
              <a:rPr lang="ru-RU" sz="2000" b="1" i="0" dirty="0">
                <a:solidFill>
                  <a:schemeClr val="tx1"/>
                </a:solidFill>
                <a:effectLst/>
                <a:latin typeface="roboto_regular"/>
              </a:rPr>
              <a:t>.</a:t>
            </a:r>
            <a:br>
              <a:rPr lang="ru-RU" sz="2000" b="1" i="0" dirty="0">
                <a:solidFill>
                  <a:schemeClr val="tx1"/>
                </a:solidFill>
                <a:effectLst/>
                <a:latin typeface="roboto_regular"/>
              </a:rPr>
            </a:br>
            <a:r>
              <a:rPr lang="ru-RU" sz="2000" b="1" i="0" dirty="0">
                <a:solidFill>
                  <a:schemeClr val="tx1"/>
                </a:solidFill>
                <a:effectLst/>
                <a:latin typeface="roboto_regular"/>
              </a:rPr>
              <a:t>Тому </a:t>
            </a:r>
            <a:r>
              <a:rPr lang="ru-RU" sz="2000" b="1" i="0" dirty="0" err="1">
                <a:solidFill>
                  <a:schemeClr val="tx1"/>
                </a:solidFill>
                <a:effectLst/>
                <a:latin typeface="roboto_regular"/>
              </a:rPr>
              <a:t>потрібно</a:t>
            </a:r>
            <a:r>
              <a:rPr lang="ru-RU" sz="2000" b="1" i="0" dirty="0">
                <a:solidFill>
                  <a:schemeClr val="tx1"/>
                </a:solidFill>
                <a:effectLst/>
                <a:latin typeface="roboto_regular"/>
              </a:rPr>
              <a:t> </a:t>
            </a:r>
            <a:r>
              <a:rPr lang="ru-RU" sz="2000" b="1" i="0" dirty="0" err="1">
                <a:solidFill>
                  <a:schemeClr val="tx1"/>
                </a:solidFill>
                <a:effectLst/>
                <a:latin typeface="roboto_regular"/>
              </a:rPr>
              <a:t>одразу</a:t>
            </a:r>
            <a:r>
              <a:rPr lang="ru-RU" sz="2000" b="1" i="0" dirty="0">
                <a:solidFill>
                  <a:schemeClr val="tx1"/>
                </a:solidFill>
                <a:effectLst/>
                <a:latin typeface="roboto_regular"/>
              </a:rPr>
              <a:t> </a:t>
            </a:r>
            <a:r>
              <a:rPr lang="ru-RU" sz="2000" b="1" i="0" dirty="0" err="1">
                <a:solidFill>
                  <a:schemeClr val="tx1"/>
                </a:solidFill>
                <a:effectLst/>
                <a:latin typeface="roboto_regular"/>
              </a:rPr>
              <a:t>зрозуміти</a:t>
            </a:r>
            <a:r>
              <a:rPr lang="ru-RU" sz="2000" b="1" i="0" dirty="0">
                <a:solidFill>
                  <a:schemeClr val="tx1"/>
                </a:solidFill>
                <a:effectLst/>
                <a:latin typeface="roboto_regular"/>
              </a:rPr>
              <a:t>, </a:t>
            </a:r>
            <a:r>
              <a:rPr lang="ru-RU" sz="2000" b="1" i="0" dirty="0" err="1">
                <a:solidFill>
                  <a:schemeClr val="tx1"/>
                </a:solidFill>
                <a:effectLst/>
                <a:latin typeface="roboto_regular"/>
              </a:rPr>
              <a:t>хто</a:t>
            </a:r>
            <a:r>
              <a:rPr lang="ru-RU" sz="2000" b="1" i="0" dirty="0">
                <a:solidFill>
                  <a:schemeClr val="tx1"/>
                </a:solidFill>
                <a:effectLst/>
                <a:latin typeface="roboto_regular"/>
              </a:rPr>
              <a:t> ж </a:t>
            </a:r>
            <a:r>
              <a:rPr lang="ru-RU" sz="2000" b="1" i="0" dirty="0" err="1">
                <a:solidFill>
                  <a:schemeClr val="tx1"/>
                </a:solidFill>
                <a:effectLst/>
                <a:latin typeface="roboto_regular"/>
              </a:rPr>
              <a:t>купуватиме</a:t>
            </a:r>
            <a:r>
              <a:rPr lang="ru-RU" sz="2000" b="1" i="0" dirty="0">
                <a:solidFill>
                  <a:schemeClr val="tx1"/>
                </a:solidFill>
                <a:effectLst/>
                <a:latin typeface="roboto_regular"/>
              </a:rPr>
              <a:t> ваш продукт, і </a:t>
            </a:r>
            <a:r>
              <a:rPr lang="ru-RU" sz="2000" b="1" i="0" dirty="0" err="1">
                <a:solidFill>
                  <a:schemeClr val="tx1"/>
                </a:solidFill>
                <a:effectLst/>
                <a:latin typeface="roboto_regular"/>
              </a:rPr>
              <a:t>чи</a:t>
            </a:r>
            <a:r>
              <a:rPr lang="ru-RU" sz="2000" b="1" i="0" dirty="0">
                <a:solidFill>
                  <a:schemeClr val="tx1"/>
                </a:solidFill>
                <a:effectLst/>
                <a:latin typeface="roboto_regular"/>
              </a:rPr>
              <a:t> </a:t>
            </a:r>
            <a:r>
              <a:rPr lang="ru-RU" sz="2000" b="1" i="0" dirty="0" err="1">
                <a:solidFill>
                  <a:schemeClr val="tx1"/>
                </a:solidFill>
                <a:effectLst/>
                <a:latin typeface="roboto_regular"/>
              </a:rPr>
              <a:t>купуватиме</a:t>
            </a:r>
            <a:r>
              <a:rPr lang="ru-RU" sz="2000" b="1" i="0" dirty="0">
                <a:solidFill>
                  <a:schemeClr val="tx1"/>
                </a:solidFill>
                <a:effectLst/>
                <a:latin typeface="roboto_regular"/>
              </a:rPr>
              <a:t> </a:t>
            </a:r>
            <a:r>
              <a:rPr lang="ru-RU" sz="2000" b="1" i="0" dirty="0" err="1">
                <a:solidFill>
                  <a:schemeClr val="tx1"/>
                </a:solidFill>
                <a:effectLst/>
                <a:latin typeface="roboto_regular"/>
              </a:rPr>
              <a:t>його</a:t>
            </a:r>
            <a:r>
              <a:rPr lang="ru-RU" sz="2000" b="1" i="0" dirty="0">
                <a:solidFill>
                  <a:schemeClr val="tx1"/>
                </a:solidFill>
                <a:effectLst/>
                <a:latin typeface="roboto_regular"/>
              </a:rPr>
              <a:t> </a:t>
            </a:r>
            <a:r>
              <a:rPr lang="ru-RU" sz="2000" b="1" i="0" dirty="0" err="1">
                <a:solidFill>
                  <a:schemeClr val="tx1"/>
                </a:solidFill>
                <a:effectLst/>
                <a:latin typeface="roboto_regular"/>
              </a:rPr>
              <a:t>хтось</a:t>
            </a:r>
            <a:r>
              <a:rPr lang="ru-RU" sz="2000" b="1" i="0" dirty="0">
                <a:solidFill>
                  <a:schemeClr val="tx1"/>
                </a:solidFill>
                <a:effectLst/>
                <a:latin typeface="roboto_regular"/>
              </a:rPr>
              <a:t> </a:t>
            </a:r>
            <a:r>
              <a:rPr lang="ru-RU" sz="2000" b="1" i="0" dirty="0" err="1">
                <a:solidFill>
                  <a:schemeClr val="tx1"/>
                </a:solidFill>
                <a:effectLst/>
                <a:latin typeface="roboto_regular"/>
              </a:rPr>
              <a:t>взагалі</a:t>
            </a:r>
            <a:r>
              <a:rPr lang="ru-RU" sz="2000" b="1" i="0" dirty="0">
                <a:solidFill>
                  <a:schemeClr val="tx1"/>
                </a:solidFill>
                <a:effectLst/>
                <a:latin typeface="roboto_regular"/>
              </a:rPr>
              <a:t>.</a:t>
            </a:r>
          </a:p>
        </p:txBody>
      </p:sp>
      <p:pic>
        <p:nvPicPr>
          <p:cNvPr id="5122" name="Picture 2" descr="Картинки по запросу картинка клиент">
            <a:extLst>
              <a:ext uri="{FF2B5EF4-FFF2-40B4-BE49-F238E27FC236}">
                <a16:creationId xmlns:a16="http://schemas.microsoft.com/office/drawing/2014/main" id="{4A28603C-993F-9B6C-5D4C-64C3FE96F7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78" y="3428999"/>
            <a:ext cx="2292537" cy="277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11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1F9AE066-0B11-4802-B05B-84B99A7B2A38}"/>
              </a:ext>
            </a:extLst>
          </p:cNvPr>
          <p:cNvSpPr/>
          <p:nvPr/>
        </p:nvSpPr>
        <p:spPr>
          <a:xfrm>
            <a:off x="727587" y="176980"/>
            <a:ext cx="9576619" cy="212131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ru-RU" sz="4000" b="0" i="0" dirty="0">
                <a:solidFill>
                  <a:srgbClr val="0070C0"/>
                </a:solidFill>
                <a:effectLst/>
                <a:latin typeface="roboto_regular"/>
              </a:rPr>
              <a:t>МРІЄТЕ ПРО СВІЙ БІЗНЕС, АЛЕ НЕ ЗНАЄТЕ, ЩО І ЯК РОБИТИ?</a:t>
            </a:r>
          </a:p>
        </p:txBody>
      </p:sp>
      <p:sp>
        <p:nvSpPr>
          <p:cNvPr id="5" name="Облачко с текстом: овальное 4">
            <a:extLst>
              <a:ext uri="{FF2B5EF4-FFF2-40B4-BE49-F238E27FC236}">
                <a16:creationId xmlns:a16="http://schemas.microsoft.com/office/drawing/2014/main" id="{2CC37B9C-05E9-4794-AB58-A75D17169EC1}"/>
              </a:ext>
            </a:extLst>
          </p:cNvPr>
          <p:cNvSpPr/>
          <p:nvPr/>
        </p:nvSpPr>
        <p:spPr>
          <a:xfrm>
            <a:off x="4149212" y="2298290"/>
            <a:ext cx="7865807" cy="4031227"/>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chemeClr val="bg1"/>
              </a:solidFill>
              <a:latin typeface="Times New Roman" panose="02020603050405020304" pitchFamily="18" charset="0"/>
              <a:cs typeface="Times New Roman" panose="02020603050405020304" pitchFamily="18" charset="0"/>
            </a:endParaRPr>
          </a:p>
          <a:p>
            <a:pPr algn="ctr"/>
            <a:r>
              <a:rPr lang="ru-RU" sz="2400" dirty="0" err="1">
                <a:solidFill>
                  <a:srgbClr val="FFFF00"/>
                </a:solidFill>
                <a:latin typeface="Times New Roman" panose="02020603050405020304" pitchFamily="18" charset="0"/>
                <a:cs typeface="MV Boli" panose="02000500030200090000" pitchFamily="2" charset="0"/>
              </a:rPr>
              <a:t>Всі</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підприємці</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стикаються</a:t>
            </a:r>
            <a:r>
              <a:rPr lang="ru-RU" sz="2400" dirty="0">
                <a:solidFill>
                  <a:srgbClr val="FFFF00"/>
                </a:solidFill>
                <a:latin typeface="Times New Roman" panose="02020603050405020304" pitchFamily="18" charset="0"/>
                <a:cs typeface="MV Boli" panose="02000500030200090000" pitchFamily="2" charset="0"/>
              </a:rPr>
              <a:t> з </a:t>
            </a:r>
            <a:r>
              <a:rPr lang="ru-RU" sz="2400" dirty="0" err="1">
                <a:solidFill>
                  <a:srgbClr val="FFFF00"/>
                </a:solidFill>
                <a:latin typeface="Times New Roman" panose="02020603050405020304" pitchFamily="18" charset="0"/>
                <a:cs typeface="MV Boli" panose="02000500030200090000" pitchFamily="2" charset="0"/>
              </a:rPr>
              <a:t>однаковими</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питаннями</a:t>
            </a:r>
            <a:r>
              <a:rPr lang="ru-RU" sz="2400" dirty="0">
                <a:solidFill>
                  <a:srgbClr val="FFFF00"/>
                </a:solidFill>
                <a:latin typeface="Times New Roman" panose="02020603050405020304" pitchFamily="18" charset="0"/>
                <a:cs typeface="MV Boli" panose="02000500030200090000" pitchFamily="2" charset="0"/>
              </a:rPr>
              <a:t> та </a:t>
            </a:r>
            <a:r>
              <a:rPr lang="ru-RU" sz="2400" dirty="0" err="1">
                <a:solidFill>
                  <a:srgbClr val="FFFF00"/>
                </a:solidFill>
                <a:latin typeface="Times New Roman" panose="02020603050405020304" pitchFamily="18" charset="0"/>
                <a:cs typeface="MV Boli" panose="02000500030200090000" pitchFamily="2" charset="0"/>
              </a:rPr>
              <a:t>роблять</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схожі</a:t>
            </a:r>
            <a:r>
              <a:rPr lang="ru-RU" sz="2400" dirty="0">
                <a:solidFill>
                  <a:srgbClr val="FFFF00"/>
                </a:solidFill>
                <a:latin typeface="Times New Roman" panose="02020603050405020304" pitchFamily="18" charset="0"/>
                <a:cs typeface="MV Boli" panose="02000500030200090000" pitchFamily="2" charset="0"/>
              </a:rPr>
              <a:t> кроки. </a:t>
            </a:r>
            <a:r>
              <a:rPr lang="ru-RU" sz="2400" dirty="0" err="1">
                <a:solidFill>
                  <a:srgbClr val="FFFF00"/>
                </a:solidFill>
                <a:latin typeface="Times New Roman" panose="02020603050405020304" pitchFamily="18" charset="0"/>
                <a:cs typeface="MV Boli" panose="02000500030200090000" pitchFamily="2" charset="0"/>
              </a:rPr>
              <a:t>Навіть</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більшість</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помилок</a:t>
            </a:r>
            <a:r>
              <a:rPr lang="ru-RU" sz="2400" dirty="0">
                <a:solidFill>
                  <a:srgbClr val="FFFF00"/>
                </a:solidFill>
                <a:latin typeface="Times New Roman" panose="02020603050405020304" pitchFamily="18" charset="0"/>
                <a:cs typeface="MV Boli" panose="02000500030200090000" pitchFamily="2" charset="0"/>
              </a:rPr>
              <a:t> ― </a:t>
            </a:r>
            <a:r>
              <a:rPr lang="ru-RU" sz="2400" dirty="0" err="1">
                <a:solidFill>
                  <a:srgbClr val="FFFF00"/>
                </a:solidFill>
                <a:latin typeface="Times New Roman" panose="02020603050405020304" pitchFamily="18" charset="0"/>
                <a:cs typeface="MV Boli" panose="02000500030200090000" pitchFamily="2" charset="0"/>
              </a:rPr>
              <a:t>типові</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Дорожня</a:t>
            </a:r>
            <a:r>
              <a:rPr lang="ru-RU" sz="2400" dirty="0">
                <a:solidFill>
                  <a:srgbClr val="FFFF00"/>
                </a:solidFill>
                <a:latin typeface="Times New Roman" panose="02020603050405020304" pitchFamily="18" charset="0"/>
                <a:cs typeface="MV Boli" panose="02000500030200090000" pitchFamily="2" charset="0"/>
              </a:rPr>
              <a:t> карта </a:t>
            </a:r>
            <a:r>
              <a:rPr lang="ru-RU" sz="2400" dirty="0" err="1">
                <a:solidFill>
                  <a:srgbClr val="FFFF00"/>
                </a:solidFill>
                <a:latin typeface="Times New Roman" panose="02020603050405020304" pitchFamily="18" charset="0"/>
                <a:cs typeface="MV Boli" panose="02000500030200090000" pitchFamily="2" charset="0"/>
              </a:rPr>
              <a:t>допоможе</a:t>
            </a:r>
            <a:r>
              <a:rPr lang="ru-RU" sz="2400" dirty="0">
                <a:solidFill>
                  <a:srgbClr val="FFFF00"/>
                </a:solidFill>
                <a:latin typeface="Times New Roman" panose="02020603050405020304" pitchFamily="18" charset="0"/>
                <a:cs typeface="MV Boli" panose="02000500030200090000" pitchFamily="2" charset="0"/>
              </a:rPr>
              <a:t> пройти шлях до </a:t>
            </a:r>
            <a:r>
              <a:rPr lang="ru-RU" sz="2400" dirty="0" err="1">
                <a:solidFill>
                  <a:srgbClr val="FFFF00"/>
                </a:solidFill>
                <a:latin typeface="Times New Roman" panose="02020603050405020304" pitchFamily="18" charset="0"/>
                <a:cs typeface="MV Boli" panose="02000500030200090000" pitchFamily="2" charset="0"/>
              </a:rPr>
              <a:t>власної</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справи</a:t>
            </a:r>
            <a:r>
              <a:rPr lang="ru-RU" sz="2400" dirty="0">
                <a:solidFill>
                  <a:srgbClr val="FFFF00"/>
                </a:solidFill>
                <a:latin typeface="Times New Roman" panose="02020603050405020304" pitchFamily="18" charset="0"/>
                <a:cs typeface="MV Boli" panose="02000500030200090000" pitchFamily="2" charset="0"/>
              </a:rPr>
              <a:t>. Ми </a:t>
            </a:r>
            <a:r>
              <a:rPr lang="ru-RU" sz="2400" dirty="0" err="1">
                <a:solidFill>
                  <a:srgbClr val="FFFF00"/>
                </a:solidFill>
                <a:latin typeface="Times New Roman" panose="02020603050405020304" pitchFamily="18" charset="0"/>
                <a:cs typeface="MV Boli" panose="02000500030200090000" pitchFamily="2" charset="0"/>
              </a:rPr>
              <a:t>розглянемо</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які</a:t>
            </a:r>
            <a:r>
              <a:rPr lang="ru-RU" sz="2400" dirty="0">
                <a:solidFill>
                  <a:srgbClr val="FFFF00"/>
                </a:solidFill>
                <a:latin typeface="Times New Roman" panose="02020603050405020304" pitchFamily="18" charset="0"/>
                <a:cs typeface="MV Boli" panose="02000500030200090000" pitchFamily="2" charset="0"/>
              </a:rPr>
              <a:t> кроки </a:t>
            </a:r>
            <a:r>
              <a:rPr lang="ru-RU" sz="2400" dirty="0" err="1">
                <a:solidFill>
                  <a:srgbClr val="FFFF00"/>
                </a:solidFill>
                <a:latin typeface="Times New Roman" panose="02020603050405020304" pitchFamily="18" charset="0"/>
                <a:cs typeface="MV Boli" panose="02000500030200090000" pitchFamily="2" charset="0"/>
              </a:rPr>
              <a:t>потрібно</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зробити</a:t>
            </a:r>
            <a:r>
              <a:rPr lang="ru-RU" sz="2400" dirty="0">
                <a:solidFill>
                  <a:srgbClr val="FFFF00"/>
                </a:solidFill>
                <a:latin typeface="Times New Roman" panose="02020603050405020304" pitchFamily="18" charset="0"/>
                <a:cs typeface="MV Boli" panose="02000500030200090000" pitchFamily="2" charset="0"/>
              </a:rPr>
              <a:t>, на </a:t>
            </a:r>
            <a:r>
              <a:rPr lang="ru-RU" sz="2400" dirty="0" err="1">
                <a:solidFill>
                  <a:srgbClr val="FFFF00"/>
                </a:solidFill>
                <a:latin typeface="Times New Roman" panose="02020603050405020304" pitchFamily="18" charset="0"/>
                <a:cs typeface="MV Boli" panose="02000500030200090000" pitchFamily="2" charset="0"/>
              </a:rPr>
              <a:t>які</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питання</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відповісти</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собі</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щоб</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побудувати</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ефективний</a:t>
            </a:r>
            <a:r>
              <a:rPr lang="ru-RU" sz="2400" dirty="0">
                <a:solidFill>
                  <a:srgbClr val="FFFF00"/>
                </a:solidFill>
                <a:latin typeface="Times New Roman" panose="02020603050405020304" pitchFamily="18" charset="0"/>
                <a:cs typeface="MV Boli" panose="02000500030200090000" pitchFamily="2" charset="0"/>
              </a:rPr>
              <a:t> </a:t>
            </a:r>
            <a:r>
              <a:rPr lang="ru-RU" sz="2400" dirty="0" err="1">
                <a:solidFill>
                  <a:srgbClr val="FFFF00"/>
                </a:solidFill>
                <a:latin typeface="Times New Roman" panose="02020603050405020304" pitchFamily="18" charset="0"/>
                <a:cs typeface="MV Boli" panose="02000500030200090000" pitchFamily="2" charset="0"/>
              </a:rPr>
              <a:t>бізнес</a:t>
            </a:r>
            <a:r>
              <a:rPr lang="ru-RU" sz="2400" dirty="0">
                <a:solidFill>
                  <a:srgbClr val="FFFF00"/>
                </a:solidFill>
                <a:latin typeface="Times New Roman" panose="02020603050405020304" pitchFamily="18" charset="0"/>
                <a:cs typeface="MV Boli" panose="02000500030200090000" pitchFamily="2" charset="0"/>
              </a:rPr>
              <a:t>. І </a:t>
            </a:r>
            <a:r>
              <a:rPr lang="ru-RU" sz="2400" dirty="0" err="1">
                <a:solidFill>
                  <a:srgbClr val="FFFF00"/>
                </a:solidFill>
                <a:latin typeface="Times New Roman" panose="02020603050405020304" pitchFamily="18" charset="0"/>
                <a:cs typeface="MV Boli" panose="02000500030200090000" pitchFamily="2" charset="0"/>
              </a:rPr>
              <a:t>пам’ятайте</a:t>
            </a:r>
            <a:r>
              <a:rPr lang="ru-RU" sz="2400" dirty="0">
                <a:solidFill>
                  <a:srgbClr val="FFFF00"/>
                </a:solidFill>
                <a:latin typeface="Times New Roman" panose="02020603050405020304" pitchFamily="18" charset="0"/>
                <a:cs typeface="MV Boli" panose="02000500030200090000" pitchFamily="2" charset="0"/>
              </a:rPr>
              <a:t>, головне </a:t>
            </a:r>
            <a:r>
              <a:rPr lang="ru-RU" sz="2400" dirty="0" err="1">
                <a:solidFill>
                  <a:srgbClr val="FFFF00"/>
                </a:solidFill>
                <a:latin typeface="Times New Roman" panose="02020603050405020304" pitchFamily="18" charset="0"/>
                <a:cs typeface="MV Boli" panose="02000500030200090000" pitchFamily="2" charset="0"/>
              </a:rPr>
              <a:t>почати</a:t>
            </a:r>
            <a:r>
              <a:rPr lang="ru-RU" sz="2400" dirty="0">
                <a:solidFill>
                  <a:schemeClr val="tx1"/>
                </a:solidFill>
                <a:latin typeface="Times New Roman" panose="02020603050405020304" pitchFamily="18" charset="0"/>
                <a:cs typeface="MV Boli" panose="02000500030200090000" pitchFamily="2" charset="0"/>
              </a:rPr>
              <a:t>!</a:t>
            </a:r>
            <a:endParaRPr lang="ru-UA" sz="2400" dirty="0">
              <a:solidFill>
                <a:schemeClr val="tx1"/>
              </a:solidFill>
              <a:latin typeface="Times New Roman" panose="02020603050405020304" pitchFamily="18" charset="0"/>
              <a:cs typeface="MV Boli" panose="02000500030200090000" pitchFamily="2" charset="0"/>
            </a:endParaRPr>
          </a:p>
        </p:txBody>
      </p:sp>
      <p:pic>
        <p:nvPicPr>
          <p:cNvPr id="2050" name="Picture 2" descr="В США готовится грандиозная конфискационная денежная реформа — Фонд  стратегической культуры">
            <a:extLst>
              <a:ext uri="{FF2B5EF4-FFF2-40B4-BE49-F238E27FC236}">
                <a16:creationId xmlns:a16="http://schemas.microsoft.com/office/drawing/2014/main" id="{56D4D3ED-8BE2-45C4-B80A-B0DF62158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 y="2570205"/>
            <a:ext cx="3972231" cy="1569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388CB016-3893-AB33-55F5-8FD9741CEE47}"/>
              </a:ext>
            </a:extLst>
          </p:cNvPr>
          <p:cNvSpPr txBox="1"/>
          <p:nvPr/>
        </p:nvSpPr>
        <p:spPr>
          <a:xfrm flipH="1">
            <a:off x="605481" y="4769776"/>
            <a:ext cx="3884506" cy="1200329"/>
          </a:xfrm>
          <a:prstGeom prst="rect">
            <a:avLst/>
          </a:prstGeom>
          <a:noFill/>
        </p:spPr>
        <p:txBody>
          <a:bodyPr wrap="square">
            <a:spAutoFit/>
          </a:bodyPr>
          <a:lstStyle/>
          <a:p>
            <a:r>
              <a:rPr lang="ru-RU" i="1" dirty="0" err="1">
                <a:solidFill>
                  <a:srgbClr val="FFFF00"/>
                </a:solidFill>
                <a:latin typeface="Arial Black" panose="020B0A04020102020204" pitchFamily="34" charset="0"/>
              </a:rPr>
              <a:t>Найкраще</a:t>
            </a:r>
            <a:r>
              <a:rPr lang="ru-RU" i="1" dirty="0">
                <a:solidFill>
                  <a:srgbClr val="FFFF00"/>
                </a:solidFill>
                <a:latin typeface="Arial Black" panose="020B0A04020102020204" pitchFamily="34" charset="0"/>
              </a:rPr>
              <a:t> </a:t>
            </a:r>
            <a:r>
              <a:rPr lang="ru-RU" i="1" dirty="0" err="1">
                <a:solidFill>
                  <a:srgbClr val="FFFF00"/>
                </a:solidFill>
                <a:latin typeface="Arial Black" panose="020B0A04020102020204" pitchFamily="34" charset="0"/>
              </a:rPr>
              <a:t>визначення</a:t>
            </a:r>
            <a:r>
              <a:rPr lang="ru-RU" i="1" dirty="0">
                <a:solidFill>
                  <a:srgbClr val="FFFF00"/>
                </a:solidFill>
                <a:latin typeface="Arial Black" panose="020B0A04020102020204" pitchFamily="34" charset="0"/>
              </a:rPr>
              <a:t> </a:t>
            </a:r>
            <a:r>
              <a:rPr lang="ru-RU" i="1" dirty="0" err="1">
                <a:solidFill>
                  <a:srgbClr val="FFFF00"/>
                </a:solidFill>
                <a:latin typeface="Arial Black" panose="020B0A04020102020204" pitchFamily="34" charset="0"/>
              </a:rPr>
              <a:t>цілі</a:t>
            </a:r>
            <a:r>
              <a:rPr lang="ru-RU" i="1" dirty="0">
                <a:solidFill>
                  <a:srgbClr val="FFFF00"/>
                </a:solidFill>
                <a:latin typeface="Arial Black" panose="020B0A04020102020204" pitchFamily="34" charset="0"/>
              </a:rPr>
              <a:t>: </a:t>
            </a:r>
            <a:r>
              <a:rPr lang="ru-RU" i="1" dirty="0" err="1">
                <a:solidFill>
                  <a:srgbClr val="FFFF00"/>
                </a:solidFill>
                <a:latin typeface="Arial Black" panose="020B0A04020102020204" pitchFamily="34" charset="0"/>
              </a:rPr>
              <a:t>мрія</a:t>
            </a:r>
            <a:r>
              <a:rPr lang="ru-RU" i="1" dirty="0">
                <a:solidFill>
                  <a:srgbClr val="FFFF00"/>
                </a:solidFill>
                <a:latin typeface="Arial Black" panose="020B0A04020102020204" pitchFamily="34" charset="0"/>
              </a:rPr>
              <a:t>, яка </a:t>
            </a:r>
            <a:r>
              <a:rPr lang="ru-RU" i="1" dirty="0" err="1">
                <a:solidFill>
                  <a:srgbClr val="FFFF00"/>
                </a:solidFill>
                <a:latin typeface="Arial Black" panose="020B0A04020102020204" pitchFamily="34" charset="0"/>
              </a:rPr>
              <a:t>має</a:t>
            </a:r>
            <a:r>
              <a:rPr lang="ru-RU" i="1" dirty="0">
                <a:solidFill>
                  <a:srgbClr val="FFFF00"/>
                </a:solidFill>
                <a:latin typeface="Arial Black" panose="020B0A04020102020204" pitchFamily="34" charset="0"/>
              </a:rPr>
              <a:t> </a:t>
            </a:r>
            <a:r>
              <a:rPr lang="ru-RU" i="1" dirty="0" err="1">
                <a:solidFill>
                  <a:srgbClr val="FFFF00"/>
                </a:solidFill>
                <a:latin typeface="Arial Black" panose="020B0A04020102020204" pitchFamily="34" charset="0"/>
              </a:rPr>
              <a:t>здійснитись</a:t>
            </a:r>
            <a:r>
              <a:rPr lang="ru-RU" i="1" dirty="0">
                <a:solidFill>
                  <a:srgbClr val="FFFF00"/>
                </a:solidFill>
                <a:latin typeface="Arial Black" panose="020B0A04020102020204" pitchFamily="34" charset="0"/>
              </a:rPr>
              <a:t> у точно </a:t>
            </a:r>
            <a:r>
              <a:rPr lang="ru-RU" i="1" dirty="0" err="1">
                <a:solidFill>
                  <a:srgbClr val="FFFF00"/>
                </a:solidFill>
                <a:latin typeface="Arial Black" panose="020B0A04020102020204" pitchFamily="34" charset="0"/>
              </a:rPr>
              <a:t>окреслений</a:t>
            </a:r>
            <a:r>
              <a:rPr lang="ru-RU" i="1" dirty="0">
                <a:solidFill>
                  <a:srgbClr val="FFFF00"/>
                </a:solidFill>
                <a:latin typeface="Arial Black" panose="020B0A04020102020204" pitchFamily="34" charset="0"/>
              </a:rPr>
              <a:t> </a:t>
            </a:r>
            <a:r>
              <a:rPr lang="ru-RU" i="1" dirty="0" err="1">
                <a:solidFill>
                  <a:srgbClr val="FFFF00"/>
                </a:solidFill>
                <a:latin typeface="Arial Black" panose="020B0A04020102020204" pitchFamily="34" charset="0"/>
              </a:rPr>
              <a:t>термін</a:t>
            </a:r>
            <a:r>
              <a:rPr lang="ru-RU" i="1" dirty="0">
                <a:solidFill>
                  <a:srgbClr val="FFFF00"/>
                </a:solidFill>
                <a:latin typeface="Arial Black" panose="020B0A04020102020204" pitchFamily="34" charset="0"/>
              </a:rPr>
              <a:t> (</a:t>
            </a:r>
            <a:r>
              <a:rPr lang="ru-RU" i="1" dirty="0" err="1">
                <a:solidFill>
                  <a:srgbClr val="FFFF00"/>
                </a:solidFill>
                <a:latin typeface="Arial Black" panose="020B0A04020102020204" pitchFamily="34" charset="0"/>
              </a:rPr>
              <a:t>Харві</a:t>
            </a:r>
            <a:r>
              <a:rPr lang="ru-RU" i="1" dirty="0">
                <a:solidFill>
                  <a:srgbClr val="FFFF00"/>
                </a:solidFill>
                <a:latin typeface="Arial Black" panose="020B0A04020102020204" pitchFamily="34" charset="0"/>
              </a:rPr>
              <a:t> Маккей)</a:t>
            </a:r>
          </a:p>
        </p:txBody>
      </p:sp>
    </p:spTree>
    <p:extLst>
      <p:ext uri="{BB962C8B-B14F-4D97-AF65-F5344CB8AC3E}">
        <p14:creationId xmlns:p14="http://schemas.microsoft.com/office/powerpoint/2010/main" val="1285203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EF29D-CABE-4901-959C-A78DD86A09B0}"/>
              </a:ext>
            </a:extLst>
          </p:cNvPr>
          <p:cNvSpPr txBox="1"/>
          <p:nvPr/>
        </p:nvSpPr>
        <p:spPr>
          <a:xfrm>
            <a:off x="1533832" y="611746"/>
            <a:ext cx="8347587" cy="1077218"/>
          </a:xfrm>
          <a:prstGeom prst="rect">
            <a:avLst/>
          </a:prstGeom>
          <a:solidFill>
            <a:srgbClr val="00B0F0"/>
          </a:solidFill>
        </p:spPr>
        <p:txBody>
          <a:bodyPr wrap="square">
            <a:spAutoFit/>
          </a:bodyPr>
          <a:lstStyle/>
          <a:p>
            <a:pPr algn="l" fontAlgn="base"/>
            <a:r>
              <a:rPr lang="ru-RU" sz="3200" b="1" i="0" dirty="0" err="1">
                <a:effectLst/>
                <a:latin typeface="roboto_regular"/>
              </a:rPr>
              <a:t>Щоб</a:t>
            </a:r>
            <a:r>
              <a:rPr lang="ru-RU" sz="3200" b="1" i="0" dirty="0">
                <a:effectLst/>
                <a:latin typeface="roboto_regular"/>
              </a:rPr>
              <a:t> </a:t>
            </a:r>
            <a:r>
              <a:rPr lang="ru-RU" sz="3200" b="1" i="0" dirty="0" err="1">
                <a:effectLst/>
                <a:latin typeface="roboto_regular"/>
              </a:rPr>
              <a:t>зрозуміти</a:t>
            </a:r>
            <a:r>
              <a:rPr lang="ru-RU" sz="3200" b="1" i="0" dirty="0">
                <a:effectLst/>
                <a:latin typeface="roboto_regular"/>
              </a:rPr>
              <a:t>, </a:t>
            </a:r>
            <a:r>
              <a:rPr lang="ru-RU" sz="3200" b="1" i="0" dirty="0" err="1">
                <a:effectLst/>
                <a:latin typeface="roboto_regular"/>
              </a:rPr>
              <a:t>хто</a:t>
            </a:r>
            <a:r>
              <a:rPr lang="ru-RU" sz="3200" b="1" i="0" dirty="0">
                <a:effectLst/>
                <a:latin typeface="roboto_regular"/>
              </a:rPr>
              <a:t> ваш </a:t>
            </a:r>
            <a:r>
              <a:rPr lang="ru-RU" sz="3200" b="1" i="0" dirty="0" err="1">
                <a:effectLst/>
                <a:latin typeface="roboto_regular"/>
              </a:rPr>
              <a:t>клієнт</a:t>
            </a:r>
            <a:r>
              <a:rPr lang="ru-RU" sz="3200" b="1" i="0" dirty="0">
                <a:effectLst/>
                <a:latin typeface="roboto_regular"/>
              </a:rPr>
              <a:t>, дайте </a:t>
            </a:r>
            <a:r>
              <a:rPr lang="ru-RU" sz="3200" b="1" i="0" dirty="0" err="1">
                <a:effectLst/>
                <a:latin typeface="roboto_regular"/>
              </a:rPr>
              <a:t>собі</a:t>
            </a:r>
            <a:r>
              <a:rPr lang="ru-RU" sz="3200" b="1" i="0" dirty="0">
                <a:effectLst/>
                <a:latin typeface="roboto_regular"/>
              </a:rPr>
              <a:t> </a:t>
            </a:r>
            <a:r>
              <a:rPr lang="ru-RU" sz="3200" b="1" i="0" dirty="0" err="1">
                <a:effectLst/>
                <a:latin typeface="roboto_regular"/>
              </a:rPr>
              <a:t>відповідь</a:t>
            </a:r>
            <a:r>
              <a:rPr lang="ru-RU" sz="3200" b="1" i="0" dirty="0">
                <a:effectLst/>
                <a:latin typeface="roboto_regular"/>
              </a:rPr>
              <a:t> на </a:t>
            </a:r>
            <a:r>
              <a:rPr lang="ru-RU" sz="3200" b="1" i="0" dirty="0" err="1">
                <a:effectLst/>
                <a:latin typeface="roboto_regular"/>
              </a:rPr>
              <a:t>питання</a:t>
            </a:r>
            <a:endParaRPr lang="ru-RU" sz="3200" b="1" i="0" dirty="0">
              <a:effectLst/>
              <a:latin typeface="roboto_regular"/>
            </a:endParaRPr>
          </a:p>
        </p:txBody>
      </p:sp>
      <p:sp>
        <p:nvSpPr>
          <p:cNvPr id="7" name="TextBox 6">
            <a:extLst>
              <a:ext uri="{FF2B5EF4-FFF2-40B4-BE49-F238E27FC236}">
                <a16:creationId xmlns:a16="http://schemas.microsoft.com/office/drawing/2014/main" id="{89780181-4262-4CB8-ACB8-16A6BAC44F69}"/>
              </a:ext>
            </a:extLst>
          </p:cNvPr>
          <p:cNvSpPr txBox="1"/>
          <p:nvPr/>
        </p:nvSpPr>
        <p:spPr>
          <a:xfrm>
            <a:off x="745588" y="1856935"/>
            <a:ext cx="9833318" cy="4955203"/>
          </a:xfrm>
          <a:prstGeom prst="rect">
            <a:avLst/>
          </a:prstGeom>
          <a:noFill/>
        </p:spPr>
        <p:txBody>
          <a:bodyPr wrap="square">
            <a:spAutoFit/>
          </a:bodyPr>
          <a:lstStyle/>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Яка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стать, </a:t>
            </a:r>
            <a:r>
              <a:rPr lang="ru-RU" sz="2800" dirty="0" err="1">
                <a:latin typeface="Times New Roman" panose="02020603050405020304" pitchFamily="18" charset="0"/>
                <a:cs typeface="Times New Roman" panose="02020603050405020304" pitchFamily="18" charset="0"/>
              </a:rPr>
              <a:t>вік</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Де </a:t>
            </a:r>
            <a:r>
              <a:rPr lang="ru-RU" sz="2800" dirty="0" err="1">
                <a:latin typeface="Times New Roman" panose="02020603050405020304" pitchFamily="18" charset="0"/>
                <a:cs typeface="Times New Roman" panose="02020603050405020304" pitchFamily="18" charset="0"/>
              </a:rPr>
              <a:t>він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мешкає</a:t>
            </a:r>
            <a:r>
              <a:rPr lang="ru-RU" sz="2800" dirty="0">
                <a:latin typeface="Times New Roman" panose="02020603050405020304" pitchFamily="18" charset="0"/>
                <a:cs typeface="Times New Roman" panose="02020603050405020304" pitchFamily="18" charset="0"/>
              </a:rPr>
              <a:t> </a:t>
            </a: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На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звертає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увагу</a:t>
            </a:r>
            <a:r>
              <a:rPr lang="ru-RU" sz="2800" dirty="0">
                <a:latin typeface="Times New Roman" panose="02020603050405020304" pitchFamily="18" charset="0"/>
                <a:cs typeface="Times New Roman" panose="02020603050405020304" pitchFamily="18" charset="0"/>
              </a:rPr>
              <a:t> коли </a:t>
            </a:r>
            <a:r>
              <a:rPr lang="ru-RU" sz="2800" dirty="0" err="1">
                <a:latin typeface="Times New Roman" panose="02020603050405020304" pitchFamily="18" charset="0"/>
                <a:cs typeface="Times New Roman" panose="02020603050405020304" pitchFamily="18" charset="0"/>
              </a:rPr>
              <a:t>купує</a:t>
            </a:r>
            <a:r>
              <a:rPr lang="ru-RU" sz="2800" dirty="0">
                <a:latin typeface="Times New Roman" panose="02020603050405020304" pitchFamily="18" charset="0"/>
                <a:cs typeface="Times New Roman" panose="02020603050405020304" pitchFamily="18" charset="0"/>
              </a:rPr>
              <a:t> продукт</a:t>
            </a: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Який</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нього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дохід</a:t>
            </a:r>
            <a:r>
              <a:rPr lang="ru-RU" sz="2800" dirty="0">
                <a:latin typeface="Times New Roman" panose="02020603050405020304" pitchFamily="18" charset="0"/>
                <a:cs typeface="Times New Roman" panose="02020603050405020304" pitchFamily="18" charset="0"/>
              </a:rPr>
              <a:t> на </a:t>
            </a:r>
            <a:r>
              <a:rPr lang="ru-RU" sz="2800" dirty="0" err="1">
                <a:latin typeface="Times New Roman" panose="02020603050405020304" pitchFamily="18" charset="0"/>
                <a:cs typeface="Times New Roman" panose="02020603050405020304" pitchFamily="18" charset="0"/>
              </a:rPr>
              <a:t>місяць</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Який</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нього</a:t>
            </a:r>
            <a:r>
              <a:rPr lang="ru-RU" sz="2800" dirty="0">
                <a:latin typeface="Times New Roman" panose="02020603050405020304" pitchFamily="18" charset="0"/>
                <a:cs typeface="Times New Roman" panose="02020603050405020304" pitchFamily="18" charset="0"/>
              </a:rPr>
              <a:t> характер, яке у </a:t>
            </a:r>
            <a:r>
              <a:rPr lang="ru-RU" sz="2800" dirty="0" err="1">
                <a:latin typeface="Times New Roman" panose="02020603050405020304" pitchFamily="18" charset="0"/>
                <a:cs typeface="Times New Roman" panose="02020603050405020304" pitchFamily="18" charset="0"/>
              </a:rPr>
              <a:t>нього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хобі</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Де </a:t>
            </a:r>
            <a:r>
              <a:rPr lang="ru-RU" sz="2800" dirty="0" err="1">
                <a:latin typeface="Times New Roman" panose="02020603050405020304" pitchFamily="18" charset="0"/>
                <a:cs typeface="Times New Roman" panose="02020603050405020304" pitchFamily="18" charset="0"/>
              </a:rPr>
              <a:t>він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буває</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протягом</a:t>
            </a:r>
            <a:r>
              <a:rPr lang="ru-RU" sz="2800" dirty="0">
                <a:latin typeface="Times New Roman" panose="02020603050405020304" pitchFamily="18" charset="0"/>
                <a:cs typeface="Times New Roman" panose="02020603050405020304" pitchFamily="18" charset="0"/>
              </a:rPr>
              <a:t> дня, як проходить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день,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любить </a:t>
            </a:r>
            <a:r>
              <a:rPr lang="ru-RU" sz="2800" dirty="0" err="1">
                <a:latin typeface="Times New Roman" panose="02020603050405020304" pitchFamily="18" charset="0"/>
                <a:cs typeface="Times New Roman" panose="02020603050405020304" pitchFamily="18" charset="0"/>
              </a:rPr>
              <a:t>читати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або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дивитись</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Як ваш продукт </a:t>
            </a:r>
            <a:r>
              <a:rPr lang="ru-RU" sz="2800" dirty="0" err="1">
                <a:latin typeface="Times New Roman" panose="02020603050405020304" pitchFamily="18" charset="0"/>
                <a:cs typeface="Times New Roman" panose="02020603050405020304" pitchFamily="18" charset="0"/>
              </a:rPr>
              <a:t>змінить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його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життя</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err="1">
                <a:latin typeface="Times New Roman" panose="02020603050405020304" pitchFamily="18" charset="0"/>
                <a:cs typeface="Times New Roman" panose="02020603050405020304" pitchFamily="18" charset="0"/>
              </a:rPr>
              <a:t>Скільки</a:t>
            </a:r>
            <a:r>
              <a:rPr lang="ru-RU" sz="2800" dirty="0">
                <a:latin typeface="Times New Roman" panose="02020603050405020304" pitchFamily="18" charset="0"/>
                <a:cs typeface="Times New Roman" panose="02020603050405020304" pitchFamily="18" charset="0"/>
              </a:rPr>
              <a:t> ваших </a:t>
            </a:r>
            <a:r>
              <a:rPr lang="ru-RU" sz="2800" dirty="0" err="1">
                <a:latin typeface="Times New Roman" panose="02020603050405020304" pitchFamily="18" charset="0"/>
                <a:cs typeface="Times New Roman" panose="02020603050405020304" pitchFamily="18" charset="0"/>
              </a:rPr>
              <a:t>потенціальних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покупців</a:t>
            </a:r>
            <a:r>
              <a:rPr lang="ru-RU" sz="2800" dirty="0">
                <a:latin typeface="Times New Roman" panose="02020603050405020304" pitchFamily="18" charset="0"/>
                <a:cs typeface="Times New Roman" panose="02020603050405020304" pitchFamily="18" charset="0"/>
              </a:rPr>
              <a:t> у </a:t>
            </a:r>
            <a:r>
              <a:rPr lang="ru-RU" sz="2800" dirty="0" err="1">
                <a:latin typeface="Times New Roman" panose="02020603050405020304" pitchFamily="18" charset="0"/>
                <a:cs typeface="Times New Roman" panose="02020603050405020304" pitchFamily="18" charset="0"/>
              </a:rPr>
              <a:t>регіоні</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err="1">
                <a:latin typeface="Times New Roman" panose="02020603050405020304" pitchFamily="18" charset="0"/>
                <a:cs typeface="Times New Roman" panose="02020603050405020304" pitchFamily="18" charset="0"/>
              </a:rPr>
              <a:t>Чому</a:t>
            </a:r>
            <a:r>
              <a:rPr lang="ru-RU" sz="2800" dirty="0">
                <a:latin typeface="Times New Roman" panose="02020603050405020304" pitchFamily="18" charset="0"/>
                <a:cs typeface="Times New Roman" panose="02020603050405020304" pitchFamily="18" charset="0"/>
              </a:rPr>
              <a:t> вони </a:t>
            </a:r>
            <a:r>
              <a:rPr lang="ru-RU" sz="2800" dirty="0" err="1">
                <a:latin typeface="Times New Roman" panose="02020603050405020304" pitchFamily="18" charset="0"/>
                <a:cs typeface="Times New Roman" panose="02020603050405020304" pitchFamily="18" charset="0"/>
              </a:rPr>
              <a:t>повинні</a:t>
            </a:r>
            <a:r>
              <a:rPr lang="ru-RU" sz="2800" dirty="0">
                <a:latin typeface="Times New Roman" panose="02020603050405020304" pitchFamily="18" charset="0"/>
                <a:cs typeface="Times New Roman" panose="02020603050405020304" pitchFamily="18" charset="0"/>
              </a:rPr>
              <a:t> обрати вас , а не конкурента</a:t>
            </a:r>
          </a:p>
          <a:p>
            <a:pPr marL="457200" indent="-457200">
              <a:buFont typeface="Wingdings" panose="05000000000000000000" pitchFamily="2" charset="2"/>
              <a:buChar char="Ø"/>
            </a:pPr>
            <a:endParaRPr lang="ru-UA" sz="3600" dirty="0">
              <a:latin typeface="Times New Roman" panose="02020603050405020304" pitchFamily="18" charset="0"/>
              <a:cs typeface="Times New Roman" panose="02020603050405020304" pitchFamily="18" charset="0"/>
            </a:endParaRPr>
          </a:p>
        </p:txBody>
      </p:sp>
      <p:pic>
        <p:nvPicPr>
          <p:cNvPr id="20482" name="Picture 2" descr="Чому я?&quot; - питання, на яке є відповідь - Malynivna">
            <a:extLst>
              <a:ext uri="{FF2B5EF4-FFF2-40B4-BE49-F238E27FC236}">
                <a16:creationId xmlns:a16="http://schemas.microsoft.com/office/drawing/2014/main" id="{FABDD089-53F7-32FC-3F90-D202DC211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1118" y="4586068"/>
            <a:ext cx="2695575" cy="203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8423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494544-DF70-4DF4-8028-C0BF583C9406}"/>
              </a:ext>
            </a:extLst>
          </p:cNvPr>
          <p:cNvSpPr txBox="1"/>
          <p:nvPr/>
        </p:nvSpPr>
        <p:spPr>
          <a:xfrm>
            <a:off x="422787" y="326612"/>
            <a:ext cx="10530349" cy="584775"/>
          </a:xfrm>
          <a:prstGeom prst="rect">
            <a:avLst/>
          </a:prstGeom>
          <a:noFill/>
        </p:spPr>
        <p:txBody>
          <a:bodyPr wrap="square">
            <a:spAutoFit/>
          </a:bodyPr>
          <a:lstStyle/>
          <a:p>
            <a:r>
              <a:rPr lang="ru-RU" sz="3200" b="0" i="0" dirty="0">
                <a:effectLst/>
                <a:latin typeface="roboto_regular"/>
              </a:rPr>
              <a:t> </a:t>
            </a:r>
            <a:r>
              <a:rPr lang="ru-RU" sz="3200" dirty="0">
                <a:latin typeface="roboto_regular"/>
              </a:rPr>
              <a:t>П</a:t>
            </a:r>
            <a:r>
              <a:rPr lang="ru-RU" sz="3200" b="0" i="0" dirty="0">
                <a:effectLst/>
                <a:latin typeface="roboto_regular"/>
              </a:rPr>
              <a:t>одумайте, </a:t>
            </a:r>
            <a:r>
              <a:rPr lang="ru-RU" sz="3200" b="0" i="0" dirty="0" err="1">
                <a:effectLst/>
                <a:latin typeface="roboto_regular"/>
              </a:rPr>
              <a:t>чи</a:t>
            </a:r>
            <a:r>
              <a:rPr lang="ru-RU" sz="3200" b="0" i="0" dirty="0">
                <a:effectLst/>
                <a:latin typeface="roboto_regular"/>
              </a:rPr>
              <a:t> не описали </a:t>
            </a:r>
            <a:r>
              <a:rPr lang="ru-RU" sz="3200" b="0" i="0" dirty="0" err="1">
                <a:effectLst/>
                <a:latin typeface="roboto_regular"/>
              </a:rPr>
              <a:t>ви</a:t>
            </a:r>
            <a:r>
              <a:rPr lang="ru-RU" sz="3200" b="0" i="0" dirty="0">
                <a:effectLst/>
                <a:latin typeface="roboto_regular"/>
              </a:rPr>
              <a:t> </a:t>
            </a:r>
            <a:r>
              <a:rPr lang="ru-RU" sz="3200" b="0" i="0" dirty="0" err="1">
                <a:effectLst/>
                <a:latin typeface="roboto_regular"/>
              </a:rPr>
              <a:t>когось</a:t>
            </a:r>
            <a:r>
              <a:rPr lang="ru-RU" sz="3200" b="0" i="0" dirty="0">
                <a:effectLst/>
                <a:latin typeface="roboto_regular"/>
              </a:rPr>
              <a:t> </a:t>
            </a:r>
            <a:r>
              <a:rPr lang="ru-RU" sz="3200" b="0" i="0" dirty="0" err="1">
                <a:effectLst/>
                <a:latin typeface="roboto_regular"/>
              </a:rPr>
              <a:t>із</a:t>
            </a:r>
            <a:r>
              <a:rPr lang="ru-RU" sz="3200" b="0" i="0" dirty="0">
                <a:effectLst/>
                <a:latin typeface="roboto_regular"/>
              </a:rPr>
              <a:t> </a:t>
            </a:r>
            <a:r>
              <a:rPr lang="ru-RU" sz="3200" b="0" i="0" dirty="0" err="1">
                <a:effectLst/>
                <a:latin typeface="roboto_regular"/>
              </a:rPr>
              <a:t>своїх</a:t>
            </a:r>
            <a:r>
              <a:rPr lang="ru-RU" sz="3200" b="0" i="0" dirty="0">
                <a:effectLst/>
                <a:latin typeface="roboto_regular"/>
              </a:rPr>
              <a:t> </a:t>
            </a:r>
            <a:r>
              <a:rPr lang="ru-RU" sz="3200" b="0" i="0" dirty="0" err="1">
                <a:effectLst/>
                <a:latin typeface="roboto_regular"/>
              </a:rPr>
              <a:t>друзів</a:t>
            </a:r>
            <a:r>
              <a:rPr lang="ru-RU" sz="3200" b="0" i="0" dirty="0">
                <a:effectLst/>
                <a:latin typeface="roboto_regular"/>
              </a:rPr>
              <a:t>?</a:t>
            </a:r>
            <a:endParaRPr lang="ru-UA" sz="3200" dirty="0">
              <a:latin typeface="Times New Roman" panose="02020603050405020304" pitchFamily="18" charset="0"/>
              <a:cs typeface="Times New Roman" panose="02020603050405020304" pitchFamily="18" charset="0"/>
            </a:endParaRPr>
          </a:p>
        </p:txBody>
      </p:sp>
      <p:sp>
        <p:nvSpPr>
          <p:cNvPr id="6" name="Облачко с текстом: прямоугольное 5">
            <a:extLst>
              <a:ext uri="{FF2B5EF4-FFF2-40B4-BE49-F238E27FC236}">
                <a16:creationId xmlns:a16="http://schemas.microsoft.com/office/drawing/2014/main" id="{55779C93-0F6C-44F1-BAC7-6960DFE05A48}"/>
              </a:ext>
            </a:extLst>
          </p:cNvPr>
          <p:cNvSpPr/>
          <p:nvPr/>
        </p:nvSpPr>
        <p:spPr>
          <a:xfrm>
            <a:off x="2861187" y="3618271"/>
            <a:ext cx="8721213" cy="2283853"/>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0" i="0" dirty="0" err="1">
                <a:solidFill>
                  <a:schemeClr val="tx1"/>
                </a:solidFill>
                <a:effectLst/>
                <a:latin typeface="roboto_regular"/>
              </a:rPr>
              <a:t>Чи</a:t>
            </a:r>
            <a:r>
              <a:rPr lang="ru-RU" sz="2400" b="0" i="0" dirty="0">
                <a:solidFill>
                  <a:schemeClr val="tx1"/>
                </a:solidFill>
                <a:effectLst/>
                <a:latin typeface="roboto_regular"/>
              </a:rPr>
              <a:t> </a:t>
            </a:r>
            <a:r>
              <a:rPr lang="ru-RU" sz="2400" b="0" i="0" dirty="0" err="1">
                <a:solidFill>
                  <a:schemeClr val="tx1"/>
                </a:solidFill>
                <a:effectLst/>
                <a:latin typeface="roboto_regular"/>
              </a:rPr>
              <a:t>хто</a:t>
            </a:r>
            <a:r>
              <a:rPr lang="ru-RU" sz="2400" b="0" i="0" dirty="0">
                <a:solidFill>
                  <a:schemeClr val="tx1"/>
                </a:solidFill>
                <a:effectLst/>
                <a:latin typeface="roboto_regular"/>
              </a:rPr>
              <a:t> з ваших </a:t>
            </a:r>
            <a:r>
              <a:rPr lang="ru-RU" sz="2400" b="0" i="0" dirty="0" err="1">
                <a:solidFill>
                  <a:schemeClr val="tx1"/>
                </a:solidFill>
                <a:effectLst/>
                <a:latin typeface="roboto_regular"/>
              </a:rPr>
              <a:t>знайомих</a:t>
            </a:r>
            <a:r>
              <a:rPr lang="ru-RU" sz="2400" b="0" i="0" dirty="0">
                <a:solidFill>
                  <a:schemeClr val="tx1"/>
                </a:solidFill>
                <a:effectLst/>
                <a:latin typeface="roboto_regular"/>
              </a:rPr>
              <a:t> </a:t>
            </a:r>
            <a:r>
              <a:rPr lang="ru-RU" sz="2400" b="0" i="0" dirty="0" err="1">
                <a:solidFill>
                  <a:schemeClr val="tx1"/>
                </a:solidFill>
                <a:effectLst/>
                <a:latin typeface="roboto_regular"/>
              </a:rPr>
              <a:t>підходить</a:t>
            </a:r>
            <a:r>
              <a:rPr lang="ru-RU" sz="2400" b="0" i="0" dirty="0">
                <a:solidFill>
                  <a:schemeClr val="tx1"/>
                </a:solidFill>
                <a:effectLst/>
                <a:latin typeface="roboto_regular"/>
              </a:rPr>
              <a:t> </a:t>
            </a:r>
            <a:r>
              <a:rPr lang="ru-RU" sz="2400" b="0" i="0" dirty="0" err="1">
                <a:solidFill>
                  <a:schemeClr val="tx1"/>
                </a:solidFill>
                <a:effectLst/>
                <a:latin typeface="roboto_regular"/>
              </a:rPr>
              <a:t>під</a:t>
            </a:r>
            <a:r>
              <a:rPr lang="ru-RU" sz="2400" b="0" i="0" dirty="0">
                <a:solidFill>
                  <a:schemeClr val="tx1"/>
                </a:solidFill>
                <a:effectLst/>
                <a:latin typeface="roboto_regular"/>
              </a:rPr>
              <a:t> </a:t>
            </a:r>
            <a:r>
              <a:rPr lang="ru-RU" sz="2400" b="0" i="0" dirty="0" err="1">
                <a:solidFill>
                  <a:schemeClr val="tx1"/>
                </a:solidFill>
                <a:effectLst/>
                <a:latin typeface="roboto_regular"/>
              </a:rPr>
              <a:t>отриманий</a:t>
            </a:r>
            <a:r>
              <a:rPr lang="ru-RU" sz="2400" b="0" i="0" dirty="0">
                <a:solidFill>
                  <a:schemeClr val="tx1"/>
                </a:solidFill>
                <a:effectLst/>
                <a:latin typeface="roboto_regular"/>
              </a:rPr>
              <a:t> </a:t>
            </a:r>
            <a:r>
              <a:rPr lang="ru-RU" sz="2400" b="0" i="0" dirty="0" err="1">
                <a:solidFill>
                  <a:schemeClr val="tx1"/>
                </a:solidFill>
                <a:effectLst/>
                <a:latin typeface="roboto_regular"/>
              </a:rPr>
              <a:t>опис</a:t>
            </a:r>
            <a:r>
              <a:rPr lang="ru-RU" sz="2400" b="0" i="0" dirty="0">
                <a:solidFill>
                  <a:schemeClr val="tx1"/>
                </a:solidFill>
                <a:effectLst/>
                <a:latin typeface="roboto_regular"/>
              </a:rPr>
              <a:t>? </a:t>
            </a:r>
            <a:r>
              <a:rPr lang="ru-RU" sz="2400" b="0" i="0" dirty="0" err="1">
                <a:solidFill>
                  <a:schemeClr val="tx1"/>
                </a:solidFill>
                <a:effectLst/>
                <a:latin typeface="roboto_regular"/>
              </a:rPr>
              <a:t>Поспілкуйтесь</a:t>
            </a:r>
            <a:r>
              <a:rPr lang="ru-RU" sz="2400" b="0" i="0" dirty="0">
                <a:solidFill>
                  <a:schemeClr val="tx1"/>
                </a:solidFill>
                <a:effectLst/>
                <a:latin typeface="roboto_regular"/>
              </a:rPr>
              <a:t> з ними. </a:t>
            </a:r>
            <a:r>
              <a:rPr lang="ru-RU" sz="2400" b="0" i="0" dirty="0" err="1">
                <a:solidFill>
                  <a:schemeClr val="tx1"/>
                </a:solidFill>
                <a:effectLst/>
                <a:latin typeface="roboto_regular"/>
              </a:rPr>
              <a:t>Розкажіть</a:t>
            </a:r>
            <a:r>
              <a:rPr lang="ru-RU" sz="2400" b="0" i="0" dirty="0">
                <a:solidFill>
                  <a:schemeClr val="tx1"/>
                </a:solidFill>
                <a:effectLst/>
                <a:latin typeface="roboto_regular"/>
              </a:rPr>
              <a:t> про ваш продукт, </a:t>
            </a:r>
            <a:r>
              <a:rPr lang="ru-RU" sz="2400" b="0" i="0" dirty="0" err="1">
                <a:solidFill>
                  <a:schemeClr val="tx1"/>
                </a:solidFill>
                <a:effectLst/>
                <a:latin typeface="roboto_regular"/>
              </a:rPr>
              <a:t>дізнайтесь</a:t>
            </a:r>
            <a:r>
              <a:rPr lang="ru-RU" sz="2400" b="0" i="0" dirty="0">
                <a:solidFill>
                  <a:schemeClr val="tx1"/>
                </a:solidFill>
                <a:effectLst/>
                <a:latin typeface="roboto_regular"/>
              </a:rPr>
              <a:t>, за яку </a:t>
            </a:r>
            <a:r>
              <a:rPr lang="ru-RU" sz="2400" b="0" i="0" dirty="0" err="1">
                <a:solidFill>
                  <a:schemeClr val="tx1"/>
                </a:solidFill>
                <a:effectLst/>
                <a:latin typeface="roboto_regular"/>
              </a:rPr>
              <a:t>ціну</a:t>
            </a:r>
            <a:r>
              <a:rPr lang="ru-RU" sz="2400" b="0" i="0" dirty="0">
                <a:solidFill>
                  <a:schemeClr val="tx1"/>
                </a:solidFill>
                <a:effectLst/>
                <a:latin typeface="roboto_regular"/>
              </a:rPr>
              <a:t> вони б </a:t>
            </a:r>
            <a:r>
              <a:rPr lang="ru-RU" sz="2400" b="0" i="0" dirty="0" err="1">
                <a:solidFill>
                  <a:schemeClr val="tx1"/>
                </a:solidFill>
                <a:effectLst/>
                <a:latin typeface="roboto_regular"/>
              </a:rPr>
              <a:t>його</a:t>
            </a:r>
            <a:r>
              <a:rPr lang="ru-RU" sz="2400" b="0" i="0" dirty="0">
                <a:solidFill>
                  <a:schemeClr val="tx1"/>
                </a:solidFill>
                <a:effectLst/>
                <a:latin typeface="roboto_regular"/>
              </a:rPr>
              <a:t> </a:t>
            </a:r>
            <a:r>
              <a:rPr lang="ru-RU" sz="2400" b="0" i="0" dirty="0" err="1">
                <a:solidFill>
                  <a:schemeClr val="tx1"/>
                </a:solidFill>
                <a:effectLst/>
                <a:latin typeface="roboto_regular"/>
              </a:rPr>
              <a:t>придбали</a:t>
            </a:r>
            <a:r>
              <a:rPr lang="ru-RU" sz="2400" b="0" i="0" dirty="0">
                <a:solidFill>
                  <a:schemeClr val="tx1"/>
                </a:solidFill>
                <a:effectLst/>
                <a:latin typeface="roboto_regular"/>
              </a:rPr>
              <a:t>, на </a:t>
            </a:r>
            <a:r>
              <a:rPr lang="ru-RU" sz="2400" b="0" i="0" dirty="0" err="1">
                <a:solidFill>
                  <a:schemeClr val="tx1"/>
                </a:solidFill>
                <a:effectLst/>
                <a:latin typeface="roboto_regular"/>
              </a:rPr>
              <a:t>які</a:t>
            </a:r>
            <a:r>
              <a:rPr lang="ru-RU" sz="2400" b="0" i="0" dirty="0">
                <a:solidFill>
                  <a:schemeClr val="tx1"/>
                </a:solidFill>
                <a:effectLst/>
                <a:latin typeface="roboto_regular"/>
              </a:rPr>
              <a:t> </a:t>
            </a:r>
            <a:r>
              <a:rPr lang="ru-RU" sz="2400" b="0" i="0" dirty="0" err="1">
                <a:solidFill>
                  <a:schemeClr val="tx1"/>
                </a:solidFill>
                <a:effectLst/>
                <a:latin typeface="roboto_regular"/>
              </a:rPr>
              <a:t>фактори</a:t>
            </a:r>
            <a:r>
              <a:rPr lang="ru-RU" sz="2400" b="0" i="0" dirty="0">
                <a:solidFill>
                  <a:schemeClr val="tx1"/>
                </a:solidFill>
                <a:effectLst/>
                <a:latin typeface="roboto_regular"/>
              </a:rPr>
              <a:t> вони </a:t>
            </a:r>
            <a:r>
              <a:rPr lang="ru-RU" sz="2400" b="0" i="0" dirty="0" err="1">
                <a:solidFill>
                  <a:schemeClr val="tx1"/>
                </a:solidFill>
                <a:effectLst/>
                <a:latin typeface="roboto_regular"/>
              </a:rPr>
              <a:t>звернуть</a:t>
            </a:r>
            <a:r>
              <a:rPr lang="ru-RU" sz="2400" b="0" i="0" dirty="0">
                <a:solidFill>
                  <a:schemeClr val="tx1"/>
                </a:solidFill>
                <a:effectLst/>
                <a:latin typeface="roboto_regular"/>
              </a:rPr>
              <a:t> </a:t>
            </a:r>
            <a:r>
              <a:rPr lang="ru-RU" sz="2400" b="0" i="0" dirty="0" err="1">
                <a:solidFill>
                  <a:schemeClr val="tx1"/>
                </a:solidFill>
                <a:effectLst/>
                <a:latin typeface="roboto_regular"/>
              </a:rPr>
              <a:t>увагу</a:t>
            </a:r>
            <a:r>
              <a:rPr lang="ru-RU" sz="2400" b="0" i="0" dirty="0">
                <a:solidFill>
                  <a:schemeClr val="tx1"/>
                </a:solidFill>
                <a:effectLst/>
                <a:latin typeface="roboto_regular"/>
              </a:rPr>
              <a:t> при </a:t>
            </a:r>
            <a:r>
              <a:rPr lang="ru-RU" sz="2400" b="0" i="0" dirty="0" err="1">
                <a:solidFill>
                  <a:schemeClr val="tx1"/>
                </a:solidFill>
                <a:effectLst/>
                <a:latin typeface="roboto_regular"/>
              </a:rPr>
              <a:t>покупці</a:t>
            </a:r>
            <a:r>
              <a:rPr lang="ru-RU" sz="2400" b="0" i="0" dirty="0">
                <a:solidFill>
                  <a:schemeClr val="tx1"/>
                </a:solidFill>
                <a:effectLst/>
                <a:latin typeface="roboto_regular"/>
              </a:rPr>
              <a:t> </a:t>
            </a:r>
            <a:r>
              <a:rPr lang="ru-RU" sz="2400" b="0" i="0" dirty="0" err="1">
                <a:solidFill>
                  <a:schemeClr val="tx1"/>
                </a:solidFill>
                <a:effectLst/>
                <a:latin typeface="roboto_regular"/>
              </a:rPr>
              <a:t>тощо</a:t>
            </a:r>
            <a:r>
              <a:rPr lang="ru-RU" sz="2400" b="0" i="0" dirty="0">
                <a:solidFill>
                  <a:schemeClr val="tx1"/>
                </a:solidFill>
                <a:effectLst/>
                <a:latin typeface="roboto_regular"/>
              </a:rPr>
              <a:t>? </a:t>
            </a:r>
            <a:r>
              <a:rPr lang="ru-RU" sz="2400" b="0" i="0" dirty="0" err="1">
                <a:solidFill>
                  <a:schemeClr val="tx1"/>
                </a:solidFill>
                <a:effectLst/>
                <a:latin typeface="roboto_regular"/>
              </a:rPr>
              <a:t>Що</a:t>
            </a:r>
            <a:r>
              <a:rPr lang="ru-RU" sz="2400" b="0" i="0" dirty="0">
                <a:solidFill>
                  <a:schemeClr val="tx1"/>
                </a:solidFill>
                <a:effectLst/>
                <a:latin typeface="roboto_regular"/>
              </a:rPr>
              <a:t> </a:t>
            </a:r>
            <a:r>
              <a:rPr lang="ru-RU" sz="2400" b="0" i="0" dirty="0" err="1">
                <a:solidFill>
                  <a:schemeClr val="tx1"/>
                </a:solidFill>
                <a:effectLst/>
                <a:latin typeface="roboto_regular"/>
              </a:rPr>
              <a:t>змусило</a:t>
            </a:r>
            <a:r>
              <a:rPr lang="ru-RU" sz="2400" b="0" i="0" dirty="0">
                <a:solidFill>
                  <a:schemeClr val="tx1"/>
                </a:solidFill>
                <a:effectLst/>
                <a:latin typeface="roboto_regular"/>
              </a:rPr>
              <a:t> б </a:t>
            </a:r>
            <a:r>
              <a:rPr lang="ru-RU" sz="2400" b="0" i="0" dirty="0" err="1">
                <a:solidFill>
                  <a:schemeClr val="tx1"/>
                </a:solidFill>
                <a:effectLst/>
                <a:latin typeface="roboto_regular"/>
              </a:rPr>
              <a:t>їх</a:t>
            </a:r>
            <a:r>
              <a:rPr lang="ru-RU" sz="2400" b="0" i="0" dirty="0">
                <a:solidFill>
                  <a:schemeClr val="tx1"/>
                </a:solidFill>
                <a:effectLst/>
                <a:latin typeface="roboto_regular"/>
              </a:rPr>
              <a:t> обрати ваш товар, а </a:t>
            </a:r>
            <a:r>
              <a:rPr lang="ru-RU" sz="2400" b="0" i="0" dirty="0" err="1">
                <a:solidFill>
                  <a:schemeClr val="tx1"/>
                </a:solidFill>
                <a:effectLst/>
                <a:latin typeface="roboto_regular"/>
              </a:rPr>
              <a:t>що</a:t>
            </a:r>
            <a:r>
              <a:rPr lang="ru-RU" sz="2400" b="0" i="0" dirty="0">
                <a:solidFill>
                  <a:schemeClr val="tx1"/>
                </a:solidFill>
                <a:effectLst/>
                <a:latin typeface="roboto_regular"/>
              </a:rPr>
              <a:t> ― </a:t>
            </a:r>
            <a:r>
              <a:rPr lang="ru-RU" sz="2400" b="0" i="0" dirty="0" err="1">
                <a:solidFill>
                  <a:schemeClr val="tx1"/>
                </a:solidFill>
                <a:effectLst/>
                <a:latin typeface="roboto_regular"/>
              </a:rPr>
              <a:t>навпаки</a:t>
            </a:r>
            <a:r>
              <a:rPr lang="ru-RU" sz="2400" b="0" i="0" dirty="0">
                <a:solidFill>
                  <a:schemeClr val="tx1"/>
                </a:solidFill>
                <a:effectLst/>
                <a:latin typeface="roboto_regular"/>
              </a:rPr>
              <a:t>, </a:t>
            </a:r>
            <a:r>
              <a:rPr lang="ru-RU" sz="2400" b="0" i="0" dirty="0" err="1">
                <a:solidFill>
                  <a:schemeClr val="tx1"/>
                </a:solidFill>
                <a:effectLst/>
                <a:latin typeface="roboto_regular"/>
              </a:rPr>
              <a:t>відштовхнуло</a:t>
            </a:r>
            <a:r>
              <a:rPr lang="ru-RU" sz="2400" b="0" i="0" dirty="0">
                <a:solidFill>
                  <a:schemeClr val="tx1"/>
                </a:solidFill>
                <a:effectLst/>
                <a:latin typeface="roboto_regular"/>
              </a:rPr>
              <a:t> б?</a:t>
            </a:r>
            <a:endParaRPr lang="ru-UA" sz="24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193D69B7-D4E1-B150-7B14-834C363C6C36}"/>
              </a:ext>
            </a:extLst>
          </p:cNvPr>
          <p:cNvPicPr>
            <a:picLocks noChangeAspect="1"/>
          </p:cNvPicPr>
          <p:nvPr/>
        </p:nvPicPr>
        <p:blipFill>
          <a:blip r:embed="rId2"/>
          <a:stretch>
            <a:fillRect/>
          </a:stretch>
        </p:blipFill>
        <p:spPr>
          <a:xfrm>
            <a:off x="3376246" y="1167618"/>
            <a:ext cx="5458265" cy="2261382"/>
          </a:xfrm>
          <a:prstGeom prst="rect">
            <a:avLst/>
          </a:prstGeom>
        </p:spPr>
      </p:pic>
    </p:spTree>
    <p:extLst>
      <p:ext uri="{BB962C8B-B14F-4D97-AF65-F5344CB8AC3E}">
        <p14:creationId xmlns:p14="http://schemas.microsoft.com/office/powerpoint/2010/main" val="256006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9EEF29D-CABE-4901-959C-A78DD86A09B0}"/>
              </a:ext>
            </a:extLst>
          </p:cNvPr>
          <p:cNvSpPr txBox="1"/>
          <p:nvPr/>
        </p:nvSpPr>
        <p:spPr>
          <a:xfrm>
            <a:off x="1533832" y="611746"/>
            <a:ext cx="8347587" cy="954107"/>
          </a:xfrm>
          <a:prstGeom prst="rect">
            <a:avLst/>
          </a:prstGeom>
          <a:solidFill>
            <a:srgbClr val="00B0F0"/>
          </a:solidFill>
        </p:spPr>
        <p:txBody>
          <a:bodyPr wrap="square">
            <a:spAutoFit/>
          </a:bodyPr>
          <a:lstStyle/>
          <a:p>
            <a:pPr algn="l" fontAlgn="base"/>
            <a:r>
              <a:rPr lang="ru-RU" sz="2800" b="1" i="0" dirty="0" err="1">
                <a:effectLst/>
                <a:latin typeface="roboto_regular"/>
              </a:rPr>
              <a:t>Якщо</a:t>
            </a:r>
            <a:r>
              <a:rPr lang="ru-RU" sz="2800" b="1" i="0" dirty="0">
                <a:effectLst/>
                <a:latin typeface="roboto_regular"/>
              </a:rPr>
              <a:t> </a:t>
            </a:r>
            <a:r>
              <a:rPr lang="ru-RU" sz="2800" b="1" i="0" dirty="0" err="1">
                <a:effectLst/>
                <a:latin typeface="roboto_regular"/>
              </a:rPr>
              <a:t>ви</a:t>
            </a:r>
            <a:r>
              <a:rPr lang="ru-RU" sz="2800" b="1" i="0" dirty="0">
                <a:effectLst/>
                <a:latin typeface="roboto_regular"/>
              </a:rPr>
              <a:t> </a:t>
            </a:r>
            <a:r>
              <a:rPr lang="ru-RU" sz="2800" b="1" i="0" dirty="0" err="1">
                <a:effectLst/>
                <a:latin typeface="roboto_regular"/>
              </a:rPr>
              <a:t>визначились</a:t>
            </a:r>
            <a:r>
              <a:rPr lang="ru-RU" sz="2800" b="1" i="0" dirty="0">
                <a:effectLst/>
                <a:latin typeface="roboto_regular"/>
              </a:rPr>
              <a:t> </a:t>
            </a:r>
            <a:r>
              <a:rPr lang="ru-RU" sz="2800" b="1" i="0" dirty="0" err="1">
                <a:effectLst/>
                <a:latin typeface="roboto_regular"/>
              </a:rPr>
              <a:t>хто</a:t>
            </a:r>
            <a:r>
              <a:rPr lang="ru-RU" sz="2800" b="1" i="0" dirty="0">
                <a:effectLst/>
                <a:latin typeface="roboto_regular"/>
              </a:rPr>
              <a:t> </a:t>
            </a:r>
            <a:r>
              <a:rPr lang="ru-RU" sz="2800" b="1" i="0" dirty="0" err="1">
                <a:effectLst/>
                <a:latin typeface="roboto_regular"/>
              </a:rPr>
              <a:t>ваші</a:t>
            </a:r>
            <a:r>
              <a:rPr lang="ru-RU" sz="2800" b="1" i="0" dirty="0">
                <a:effectLst/>
                <a:latin typeface="roboto_regular"/>
              </a:rPr>
              <a:t> </a:t>
            </a:r>
            <a:r>
              <a:rPr lang="ru-RU" sz="2800" b="1" i="0" dirty="0" err="1">
                <a:effectLst/>
                <a:latin typeface="roboto_regular"/>
              </a:rPr>
              <a:t>майбутні</a:t>
            </a:r>
            <a:r>
              <a:rPr lang="ru-RU" sz="2800" b="1" i="0" dirty="0">
                <a:effectLst/>
                <a:latin typeface="roboto_regular"/>
              </a:rPr>
              <a:t> </a:t>
            </a:r>
            <a:r>
              <a:rPr lang="ru-RU" sz="2800" b="1" i="0" dirty="0" err="1">
                <a:effectLst/>
                <a:latin typeface="roboto_regular"/>
              </a:rPr>
              <a:t>клієнти</a:t>
            </a:r>
            <a:r>
              <a:rPr lang="ru-RU" sz="2800" b="1" i="0" dirty="0">
                <a:effectLst/>
                <a:latin typeface="roboto_regular"/>
              </a:rPr>
              <a:t>, час </a:t>
            </a:r>
            <a:r>
              <a:rPr lang="ru-RU" sz="2800" b="1" i="0" dirty="0" err="1">
                <a:effectLst/>
                <a:latin typeface="roboto_regular"/>
              </a:rPr>
              <a:t>переходити</a:t>
            </a:r>
            <a:r>
              <a:rPr lang="ru-RU" sz="2800" b="1" i="0" dirty="0">
                <a:effectLst/>
                <a:latin typeface="roboto_regular"/>
              </a:rPr>
              <a:t> до </a:t>
            </a:r>
            <a:r>
              <a:rPr lang="ru-RU" sz="2800" b="1" i="0" dirty="0" err="1">
                <a:effectLst/>
                <a:latin typeface="roboto_regular"/>
              </a:rPr>
              <a:t>наступного</a:t>
            </a:r>
            <a:r>
              <a:rPr lang="ru-RU" sz="2800" b="1" i="0" dirty="0">
                <a:effectLst/>
                <a:latin typeface="roboto_regular"/>
              </a:rPr>
              <a:t> </a:t>
            </a:r>
            <a:r>
              <a:rPr lang="ru-RU" sz="2800" b="1" i="0" dirty="0" err="1">
                <a:effectLst/>
                <a:latin typeface="roboto_regular"/>
              </a:rPr>
              <a:t>етапу</a:t>
            </a:r>
            <a:r>
              <a:rPr lang="ru-RU" sz="2800" b="1" i="0" dirty="0">
                <a:effectLst/>
                <a:latin typeface="roboto_regular"/>
              </a:rPr>
              <a:t>!</a:t>
            </a:r>
          </a:p>
        </p:txBody>
      </p:sp>
      <p:sp>
        <p:nvSpPr>
          <p:cNvPr id="3" name="TextBox 2">
            <a:extLst>
              <a:ext uri="{FF2B5EF4-FFF2-40B4-BE49-F238E27FC236}">
                <a16:creationId xmlns:a16="http://schemas.microsoft.com/office/drawing/2014/main" id="{781A2E26-B08E-5E97-E1BE-EDB5B7A080F1}"/>
              </a:ext>
            </a:extLst>
          </p:cNvPr>
          <p:cNvSpPr txBox="1"/>
          <p:nvPr/>
        </p:nvSpPr>
        <p:spPr>
          <a:xfrm>
            <a:off x="1153551" y="2053883"/>
            <a:ext cx="3615397" cy="8556188"/>
          </a:xfrm>
          <a:prstGeom prst="rect">
            <a:avLst/>
          </a:prstGeom>
          <a:noFill/>
        </p:spPr>
        <p:txBody>
          <a:bodyPr wrap="square">
            <a:spAutoFit/>
          </a:bodyPr>
          <a:lstStyle/>
          <a:p>
            <a:pPr algn="ctr" fontAlgn="t">
              <a:buFont typeface="Arial" panose="020B0604020202020204" pitchFamily="34" charset="0"/>
              <a:buChar char="•"/>
            </a:pPr>
            <a:r>
              <a:rPr lang="ru-RU" sz="2000" b="0" i="0" dirty="0" err="1">
                <a:effectLst/>
                <a:latin typeface="roboto_regular"/>
              </a:rPr>
              <a:t>Щоб</a:t>
            </a:r>
            <a:r>
              <a:rPr lang="ru-RU" sz="2000" b="0" i="0" dirty="0">
                <a:effectLst/>
                <a:latin typeface="roboto_regular"/>
              </a:rPr>
              <a:t> </a:t>
            </a:r>
            <a:r>
              <a:rPr lang="ru-RU" sz="2000" b="0" i="0" dirty="0" err="1">
                <a:effectLst/>
                <a:latin typeface="roboto_regular"/>
              </a:rPr>
              <a:t>краще</a:t>
            </a:r>
            <a:r>
              <a:rPr lang="ru-RU" sz="2000" b="0" i="0" dirty="0">
                <a:effectLst/>
                <a:latin typeface="roboto_regular"/>
              </a:rPr>
              <a:t> </a:t>
            </a:r>
            <a:r>
              <a:rPr lang="ru-RU" sz="2000" b="0" i="0" dirty="0" err="1">
                <a:effectLst/>
                <a:latin typeface="roboto_regular"/>
              </a:rPr>
              <a:t>зрозуміти</a:t>
            </a:r>
            <a:r>
              <a:rPr lang="ru-RU" sz="2000" b="0" i="0" dirty="0">
                <a:effectLst/>
                <a:latin typeface="roboto_regular"/>
              </a:rPr>
              <a:t> </a:t>
            </a:r>
            <a:r>
              <a:rPr lang="ru-RU" sz="2000" b="0" i="0" dirty="0" err="1">
                <a:effectLst/>
                <a:latin typeface="roboto_regular"/>
              </a:rPr>
              <a:t>потенційного</a:t>
            </a:r>
            <a:r>
              <a:rPr lang="ru-RU" sz="2000" b="0" i="0" dirty="0">
                <a:effectLst/>
                <a:latin typeface="roboto_regular"/>
              </a:rPr>
              <a:t> </a:t>
            </a:r>
            <a:r>
              <a:rPr lang="ru-RU" sz="2000" b="0" i="0" dirty="0" err="1">
                <a:effectLst/>
                <a:latin typeface="roboto_regular"/>
              </a:rPr>
              <a:t>клієнта</a:t>
            </a:r>
            <a:r>
              <a:rPr lang="ru-RU" sz="2000" b="0" i="0" dirty="0">
                <a:effectLst/>
                <a:latin typeface="roboto_regular"/>
              </a:rPr>
              <a:t>, </a:t>
            </a:r>
            <a:r>
              <a:rPr lang="ru-RU" sz="2000" b="0" i="0" dirty="0" err="1">
                <a:effectLst/>
                <a:latin typeface="roboto_regular"/>
              </a:rPr>
              <a:t>варто</a:t>
            </a:r>
            <a:r>
              <a:rPr lang="ru-RU" sz="2000" b="0" i="0" dirty="0">
                <a:effectLst/>
                <a:latin typeface="roboto_regular"/>
              </a:rPr>
              <a:t> </a:t>
            </a:r>
            <a:r>
              <a:rPr lang="ru-RU" sz="2000" b="0" i="0" dirty="0" err="1">
                <a:effectLst/>
                <a:latin typeface="roboto_regular"/>
              </a:rPr>
              <a:t>прочитати</a:t>
            </a:r>
            <a:r>
              <a:rPr lang="ru-RU" sz="2000" b="0" i="0" dirty="0">
                <a:effectLst/>
                <a:latin typeface="roboto_regular"/>
              </a:rPr>
              <a:t> </a:t>
            </a:r>
            <a:r>
              <a:rPr lang="ru-RU" sz="2000" b="0" i="0" dirty="0" err="1">
                <a:effectLst/>
                <a:latin typeface="roboto_regular"/>
              </a:rPr>
              <a:t>ці</a:t>
            </a:r>
            <a:r>
              <a:rPr lang="ru-RU" sz="2000" b="0" i="0" dirty="0">
                <a:effectLst/>
                <a:latin typeface="roboto_regular"/>
              </a:rPr>
              <a:t> книги:                     1.«Увлекательноепутешествие в мозг современного потребителя» Мартин </a:t>
            </a:r>
            <a:r>
              <a:rPr lang="ru-RU" sz="2000" b="0" i="0" dirty="0" err="1">
                <a:effectLst/>
                <a:latin typeface="roboto_regular"/>
              </a:rPr>
              <a:t>Линдстр</a:t>
            </a:r>
            <a:endParaRPr lang="ru-RU" sz="2000" dirty="0">
              <a:latin typeface="roboto_regular"/>
            </a:endParaRPr>
          </a:p>
          <a:p>
            <a:pPr algn="ctr" fontAlgn="t">
              <a:buFont typeface="Arial" panose="020B0604020202020204" pitchFamily="34" charset="0"/>
              <a:buChar char="•"/>
            </a:pPr>
            <a:r>
              <a:rPr lang="ru-RU" sz="2000" dirty="0">
                <a:latin typeface="roboto_regular"/>
              </a:rPr>
              <a:t>2. «</a:t>
            </a:r>
            <a:r>
              <a:rPr lang="ru-RU" sz="2000" dirty="0" err="1">
                <a:latin typeface="roboto_regular"/>
              </a:rPr>
              <a:t>Клиентология.Чего</a:t>
            </a:r>
            <a:r>
              <a:rPr lang="ru-RU" sz="2000" dirty="0">
                <a:latin typeface="roboto_regular"/>
              </a:rPr>
              <a:t> на самом деле хотят ваши </a:t>
            </a:r>
            <a:r>
              <a:rPr lang="ru-RU" sz="2000" dirty="0" err="1">
                <a:latin typeface="roboto_regular"/>
              </a:rPr>
              <a:t>покупатели»Филип</a:t>
            </a:r>
            <a:r>
              <a:rPr lang="ru-RU" sz="2000" dirty="0">
                <a:latin typeface="roboto_regular"/>
              </a:rPr>
              <a:t> </a:t>
            </a:r>
            <a:r>
              <a:rPr lang="ru-RU" sz="2000" dirty="0" err="1">
                <a:latin typeface="roboto_regular"/>
              </a:rPr>
              <a:t>Грейвс</a:t>
            </a:r>
            <a:endParaRPr lang="ru-RU" sz="2000" dirty="0">
              <a:latin typeface="roboto_regular"/>
            </a:endParaRPr>
          </a:p>
          <a:p>
            <a:pPr algn="ctr" fontAlgn="t"/>
            <a:r>
              <a:rPr lang="ru-RU" sz="2000" dirty="0">
                <a:latin typeface="roboto_regular"/>
              </a:rPr>
              <a:t>3.</a:t>
            </a:r>
            <a:r>
              <a:rPr lang="ru-RU" sz="2000" b="0" i="0" dirty="0">
                <a:solidFill>
                  <a:srgbClr val="343434"/>
                </a:solidFill>
                <a:effectLst/>
                <a:latin typeface="roboto_regular"/>
              </a:rPr>
              <a:t> </a:t>
            </a:r>
            <a:r>
              <a:rPr lang="ru-RU" sz="2000" dirty="0">
                <a:latin typeface="roboto_regular"/>
              </a:rPr>
              <a:t>«Партизанские</a:t>
            </a:r>
            <a:br>
              <a:rPr lang="ru-RU" sz="2000" dirty="0">
                <a:latin typeface="roboto_regular"/>
              </a:rPr>
            </a:br>
            <a:r>
              <a:rPr lang="ru-RU" sz="2000" dirty="0">
                <a:latin typeface="roboto_regular"/>
              </a:rPr>
              <a:t>маркетинговые исследования» Роберт </a:t>
            </a:r>
            <a:r>
              <a:rPr lang="ru-RU" sz="2000" dirty="0" err="1">
                <a:latin typeface="roboto_regular"/>
              </a:rPr>
              <a:t>Каден</a:t>
            </a:r>
            <a:endParaRPr lang="ru-RU" sz="2000" dirty="0">
              <a:latin typeface="roboto_regular"/>
            </a:endParaRPr>
          </a:p>
          <a:p>
            <a:pPr algn="ctr" fontAlgn="t">
              <a:buFont typeface="Arial" panose="020B0604020202020204" pitchFamily="34" charset="0"/>
              <a:buChar char="•"/>
            </a:pPr>
            <a:endParaRPr lang="ru-RU" dirty="0">
              <a:latin typeface="roboto_regular"/>
            </a:endParaRPr>
          </a:p>
          <a:p>
            <a:pPr algn="ctr" fontAlgn="t"/>
            <a:endParaRPr lang="ru-RU" sz="1600" b="0" i="0" dirty="0">
              <a:effectLst/>
              <a:latin typeface="roboto_regular"/>
            </a:endParaRPr>
          </a:p>
          <a:p>
            <a:endParaRPr lang="ru-RU" b="0" i="0" dirty="0">
              <a:effectLst/>
              <a:latin typeface="roboto_regular"/>
            </a:endParaRPr>
          </a:p>
          <a:p>
            <a:endParaRPr lang="ru-RU" b="0" i="0" dirty="0">
              <a:effectLst/>
              <a:latin typeface="roboto_regular"/>
            </a:endParaRPr>
          </a:p>
          <a:p>
            <a:endParaRPr lang="ru-RU" dirty="0">
              <a:latin typeface="roboto_regular"/>
            </a:endParaRPr>
          </a:p>
          <a:p>
            <a:endParaRPr lang="ru-RU" dirty="0">
              <a:latin typeface="roboto_regular"/>
            </a:endParaRPr>
          </a:p>
          <a:p>
            <a:endParaRPr lang="ru-RU" dirty="0">
              <a:latin typeface="roboto_regular"/>
            </a:endParaRPr>
          </a:p>
          <a:p>
            <a:endParaRPr lang="ru-RU" dirty="0">
              <a:latin typeface="roboto_regular"/>
            </a:endParaRPr>
          </a:p>
          <a:p>
            <a:endParaRPr lang="ru-RU" dirty="0">
              <a:latin typeface="roboto_regular"/>
            </a:endParaRPr>
          </a:p>
          <a:p>
            <a:endParaRPr lang="ru-RU" dirty="0">
              <a:latin typeface="roboto_regular"/>
            </a:endParaRPr>
          </a:p>
          <a:p>
            <a:endParaRPr lang="ru-RU" dirty="0">
              <a:latin typeface="roboto_regular"/>
            </a:endParaRPr>
          </a:p>
          <a:p>
            <a:endParaRPr lang="ru-RU" dirty="0">
              <a:latin typeface="roboto_regular"/>
            </a:endParaRPr>
          </a:p>
          <a:p>
            <a:endParaRPr lang="ru-RU" dirty="0">
              <a:latin typeface="roboto_regular"/>
            </a:endParaRPr>
          </a:p>
          <a:p>
            <a:endParaRPr lang="ru-RU" dirty="0"/>
          </a:p>
        </p:txBody>
      </p:sp>
      <p:pic>
        <p:nvPicPr>
          <p:cNvPr id="6146" name="Picture 2">
            <a:extLst>
              <a:ext uri="{FF2B5EF4-FFF2-40B4-BE49-F238E27FC236}">
                <a16:creationId xmlns:a16="http://schemas.microsoft.com/office/drawing/2014/main" id="{4105DDB0-BB6A-C890-0BDE-320D83236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015" y="2400807"/>
            <a:ext cx="1519312" cy="3343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294A2F5-699C-921B-DBF5-782E3CBB8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826" y="2400807"/>
            <a:ext cx="1519312" cy="334357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2EB5ADEC-FC82-AE35-A444-9B0B9D6E6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3395" y="1701298"/>
            <a:ext cx="1296353" cy="37251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18EFDD-33AF-EE5C-15F3-DF5A13505F5F}"/>
              </a:ext>
            </a:extLst>
          </p:cNvPr>
          <p:cNvSpPr txBox="1"/>
          <p:nvPr/>
        </p:nvSpPr>
        <p:spPr>
          <a:xfrm>
            <a:off x="5211014" y="5711398"/>
            <a:ext cx="6409485" cy="369332"/>
          </a:xfrm>
          <a:prstGeom prst="rect">
            <a:avLst/>
          </a:prstGeom>
          <a:noFill/>
        </p:spPr>
        <p:txBody>
          <a:bodyPr wrap="square">
            <a:spAutoFit/>
          </a:bodyPr>
          <a:lstStyle/>
          <a:p>
            <a:r>
              <a:rPr lang="en-US" dirty="0">
                <a:solidFill>
                  <a:srgbClr val="002060"/>
                </a:solidFill>
              </a:rPr>
              <a:t>https://biznes-plan.at.ua/index/biznes_plan_zrazok/0-9</a:t>
            </a:r>
            <a:endParaRPr lang="ru-RU" dirty="0">
              <a:solidFill>
                <a:srgbClr val="002060"/>
              </a:solidFill>
            </a:endParaRPr>
          </a:p>
        </p:txBody>
      </p:sp>
      <p:sp>
        <p:nvSpPr>
          <p:cNvPr id="6" name="Rectangle 1">
            <a:extLst>
              <a:ext uri="{FF2B5EF4-FFF2-40B4-BE49-F238E27FC236}">
                <a16:creationId xmlns:a16="http://schemas.microsoft.com/office/drawing/2014/main" id="{482D945C-3720-3D6D-E40D-0229A34EAC80}"/>
              </a:ext>
            </a:extLst>
          </p:cNvPr>
          <p:cNvSpPr>
            <a:spLocks noChangeArrowheads="1"/>
          </p:cNvSpPr>
          <p:nvPr/>
        </p:nvSpPr>
        <p:spPr bwMode="auto">
          <a:xfrm>
            <a:off x="4483100" y="6379685"/>
            <a:ext cx="668664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rgbClr val="00206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https://www.epravda.com.ua/publications/2018/07/28/639109</a:t>
            </a:r>
            <a:r>
              <a:rPr kumimoji="0" lang="ru-RU" altLang="ru-RU" sz="1800" b="0" i="0" u="none" strike="noStrike" cap="none" normalizeH="0" baseline="0" dirty="0">
                <a:ln>
                  <a:noFill/>
                </a:ln>
                <a:solidFill>
                  <a:srgbClr val="FAC96A"/>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t>
            </a:r>
            <a:r>
              <a:rPr kumimoji="0" lang="ru-RU" altLang="ru-RU" sz="18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786183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перфолента 3">
            <a:extLst>
              <a:ext uri="{FF2B5EF4-FFF2-40B4-BE49-F238E27FC236}">
                <a16:creationId xmlns:a16="http://schemas.microsoft.com/office/drawing/2014/main" id="{4569DEFD-25A8-4CD3-BAC2-E9DB25C58A10}"/>
              </a:ext>
            </a:extLst>
          </p:cNvPr>
          <p:cNvSpPr/>
          <p:nvPr/>
        </p:nvSpPr>
        <p:spPr>
          <a:xfrm>
            <a:off x="376198" y="2096086"/>
            <a:ext cx="5574436" cy="3390314"/>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ru-RU" sz="2400" b="1" i="0" dirty="0">
                <a:solidFill>
                  <a:srgbClr val="333333"/>
                </a:solidFill>
                <a:effectLst/>
                <a:latin typeface="roboto_regular"/>
              </a:rPr>
              <a:t>Ви </a:t>
            </a:r>
            <a:r>
              <a:rPr lang="ru-RU" sz="2400" b="1" i="0" dirty="0" err="1">
                <a:solidFill>
                  <a:srgbClr val="333333"/>
                </a:solidFill>
                <a:effectLst/>
                <a:latin typeface="roboto_regular"/>
              </a:rPr>
              <a:t>вже</a:t>
            </a:r>
            <a:r>
              <a:rPr lang="ru-RU" sz="2400" b="1" i="0" dirty="0">
                <a:solidFill>
                  <a:srgbClr val="333333"/>
                </a:solidFill>
                <a:effectLst/>
                <a:latin typeface="roboto_regular"/>
              </a:rPr>
              <a:t> </a:t>
            </a:r>
            <a:r>
              <a:rPr lang="ru-RU" sz="2400" b="1" i="0" dirty="0" err="1">
                <a:solidFill>
                  <a:srgbClr val="333333"/>
                </a:solidFill>
                <a:effectLst/>
                <a:latin typeface="roboto_regular"/>
              </a:rPr>
              <a:t>знаєте</a:t>
            </a:r>
            <a:r>
              <a:rPr lang="ru-RU" sz="2400" b="1" i="0" dirty="0">
                <a:solidFill>
                  <a:srgbClr val="333333"/>
                </a:solidFill>
                <a:effectLst/>
                <a:latin typeface="roboto_regular"/>
              </a:rPr>
              <a:t>, </a:t>
            </a:r>
            <a:r>
              <a:rPr lang="ru-RU" sz="2400" b="1" i="0" dirty="0" err="1">
                <a:solidFill>
                  <a:srgbClr val="333333"/>
                </a:solidFill>
                <a:effectLst/>
                <a:latin typeface="roboto_regular"/>
              </a:rPr>
              <a:t>хто</a:t>
            </a:r>
            <a:r>
              <a:rPr lang="ru-RU" sz="2400" b="1" i="0" dirty="0">
                <a:solidFill>
                  <a:srgbClr val="333333"/>
                </a:solidFill>
                <a:effectLst/>
                <a:latin typeface="roboto_regular"/>
              </a:rPr>
              <a:t> ваш </a:t>
            </a:r>
            <a:r>
              <a:rPr lang="ru-RU" sz="2400" b="1" i="0" dirty="0" err="1">
                <a:solidFill>
                  <a:srgbClr val="333333"/>
                </a:solidFill>
                <a:effectLst/>
                <a:latin typeface="roboto_regular"/>
              </a:rPr>
              <a:t>клієнт</a:t>
            </a:r>
            <a:endParaRPr lang="ru-RU" sz="2400" b="1" i="0" dirty="0">
              <a:solidFill>
                <a:srgbClr val="333333"/>
              </a:solidFill>
              <a:effectLst/>
              <a:latin typeface="roboto_regular"/>
            </a:endParaRPr>
          </a:p>
          <a:p>
            <a:pPr algn="l" fontAlgn="base"/>
            <a:r>
              <a:rPr lang="ru-RU" sz="2400" b="1" i="0" dirty="0">
                <a:solidFill>
                  <a:srgbClr val="333333"/>
                </a:solidFill>
                <a:effectLst/>
                <a:latin typeface="roboto_regular"/>
              </a:rPr>
              <a:t>І </a:t>
            </a:r>
            <a:r>
              <a:rPr lang="ru-RU" sz="2400" b="1" i="0" dirty="0" err="1">
                <a:solidFill>
                  <a:srgbClr val="333333"/>
                </a:solidFill>
                <a:effectLst/>
                <a:latin typeface="roboto_regular"/>
              </a:rPr>
              <a:t>готові</a:t>
            </a:r>
            <a:r>
              <a:rPr lang="ru-RU" sz="2400" b="1" i="0" dirty="0">
                <a:solidFill>
                  <a:srgbClr val="333333"/>
                </a:solidFill>
                <a:effectLst/>
                <a:latin typeface="roboto_regular"/>
              </a:rPr>
              <a:t> </a:t>
            </a:r>
            <a:r>
              <a:rPr lang="ru-RU" sz="2400" b="1" i="0" dirty="0" err="1">
                <a:solidFill>
                  <a:srgbClr val="333333"/>
                </a:solidFill>
                <a:effectLst/>
                <a:latin typeface="roboto_regular"/>
              </a:rPr>
              <a:t>віддати</a:t>
            </a:r>
            <a:r>
              <a:rPr lang="ru-RU" sz="2400" b="1" i="0" dirty="0">
                <a:solidFill>
                  <a:srgbClr val="333333"/>
                </a:solidFill>
                <a:effectLst/>
                <a:latin typeface="roboto_regular"/>
              </a:rPr>
              <a:t> </a:t>
            </a:r>
            <a:r>
              <a:rPr lang="ru-RU" sz="2400" b="1" i="0" dirty="0" err="1">
                <a:solidFill>
                  <a:srgbClr val="333333"/>
                </a:solidFill>
                <a:effectLst/>
                <a:latin typeface="roboto_regular"/>
              </a:rPr>
              <a:t>йому</a:t>
            </a:r>
            <a:r>
              <a:rPr lang="ru-RU" sz="2400" b="1" i="0" dirty="0">
                <a:solidFill>
                  <a:srgbClr val="333333"/>
                </a:solidFill>
                <a:effectLst/>
                <a:latin typeface="roboto_regular"/>
              </a:rPr>
              <a:t> </a:t>
            </a:r>
            <a:r>
              <a:rPr lang="ru-RU" sz="2400" b="1" i="0" dirty="0" err="1">
                <a:solidFill>
                  <a:srgbClr val="333333"/>
                </a:solidFill>
                <a:effectLst/>
                <a:latin typeface="roboto_regular"/>
              </a:rPr>
              <a:t>свій</a:t>
            </a:r>
            <a:r>
              <a:rPr lang="ru-RU" sz="2400" b="1" i="0" dirty="0">
                <a:solidFill>
                  <a:srgbClr val="333333"/>
                </a:solidFill>
                <a:effectLst/>
                <a:latin typeface="roboto_regular"/>
              </a:rPr>
              <a:t> продукт. В </a:t>
            </a:r>
            <a:r>
              <a:rPr lang="ru-RU" sz="2400" b="1" i="0" dirty="0" err="1">
                <a:solidFill>
                  <a:srgbClr val="333333"/>
                </a:solidFill>
                <a:effectLst/>
                <a:latin typeface="roboto_regular"/>
              </a:rPr>
              <a:t>обмін</a:t>
            </a:r>
            <a:r>
              <a:rPr lang="ru-RU" sz="2400" b="1" i="0" dirty="0">
                <a:solidFill>
                  <a:srgbClr val="333333"/>
                </a:solidFill>
                <a:effectLst/>
                <a:latin typeface="roboto_regular"/>
              </a:rPr>
              <a:t> на </a:t>
            </a:r>
            <a:r>
              <a:rPr lang="ru-RU" sz="2400" b="1" i="0" dirty="0" err="1">
                <a:solidFill>
                  <a:srgbClr val="333333"/>
                </a:solidFill>
                <a:effectLst/>
                <a:latin typeface="roboto_regular"/>
              </a:rPr>
              <a:t>гроші</a:t>
            </a:r>
            <a:r>
              <a:rPr lang="ru-RU" sz="2400" b="1" i="0" dirty="0">
                <a:solidFill>
                  <a:srgbClr val="333333"/>
                </a:solidFill>
                <a:effectLst/>
                <a:latin typeface="roboto_regular"/>
              </a:rPr>
              <a:t>, </a:t>
            </a:r>
            <a:r>
              <a:rPr lang="ru-RU" sz="2400" b="1" i="0" dirty="0" err="1">
                <a:solidFill>
                  <a:srgbClr val="333333"/>
                </a:solidFill>
                <a:effectLst/>
                <a:latin typeface="roboto_regular"/>
              </a:rPr>
              <a:t>звісно</a:t>
            </a:r>
            <a:r>
              <a:rPr lang="ru-RU" sz="2400" b="1" i="0" dirty="0">
                <a:solidFill>
                  <a:srgbClr val="333333"/>
                </a:solidFill>
                <a:effectLst/>
                <a:latin typeface="roboto_regular"/>
              </a:rPr>
              <a:t>.</a:t>
            </a:r>
            <a:br>
              <a:rPr lang="ru-RU" sz="2400" b="1" i="0" dirty="0">
                <a:solidFill>
                  <a:srgbClr val="333333"/>
                </a:solidFill>
                <a:effectLst/>
                <a:latin typeface="roboto_regular"/>
              </a:rPr>
            </a:br>
            <a:r>
              <a:rPr lang="ru-RU" sz="2400" b="1" i="0" dirty="0">
                <a:solidFill>
                  <a:srgbClr val="333333"/>
                </a:solidFill>
                <a:effectLst/>
                <a:latin typeface="roboto_regular"/>
              </a:rPr>
              <a:t>Тому </a:t>
            </a:r>
            <a:r>
              <a:rPr lang="ru-RU" sz="2400" b="1" i="0" dirty="0" err="1">
                <a:solidFill>
                  <a:srgbClr val="333333"/>
                </a:solidFill>
                <a:effectLst/>
                <a:latin typeface="roboto_regular"/>
              </a:rPr>
              <a:t>саме</a:t>
            </a:r>
            <a:r>
              <a:rPr lang="ru-RU" sz="2400" b="1" i="0" dirty="0">
                <a:solidFill>
                  <a:srgbClr val="333333"/>
                </a:solidFill>
                <a:effectLst/>
                <a:latin typeface="roboto_regular"/>
              </a:rPr>
              <a:t> час </a:t>
            </a:r>
            <a:r>
              <a:rPr lang="ru-RU" sz="2400" b="1" i="0" dirty="0" err="1">
                <a:solidFill>
                  <a:srgbClr val="333333"/>
                </a:solidFill>
                <a:effectLst/>
                <a:latin typeface="roboto_regular"/>
              </a:rPr>
              <a:t>зрозуміти</a:t>
            </a:r>
            <a:r>
              <a:rPr lang="ru-RU" sz="2400" b="1" i="0" dirty="0">
                <a:solidFill>
                  <a:srgbClr val="333333"/>
                </a:solidFill>
                <a:effectLst/>
                <a:latin typeface="roboto_regular"/>
              </a:rPr>
              <a:t>, де як і </a:t>
            </a:r>
            <a:r>
              <a:rPr lang="ru-RU" sz="2400" b="1" i="0" dirty="0" err="1">
                <a:solidFill>
                  <a:srgbClr val="333333"/>
                </a:solidFill>
                <a:effectLst/>
                <a:latin typeface="roboto_regular"/>
              </a:rPr>
              <a:t>що</a:t>
            </a:r>
            <a:r>
              <a:rPr lang="ru-RU" sz="2400" b="1" i="0" dirty="0">
                <a:solidFill>
                  <a:srgbClr val="333333"/>
                </a:solidFill>
                <a:effectLst/>
                <a:latin typeface="roboto_regular"/>
              </a:rPr>
              <a:t> ми </a:t>
            </a:r>
            <a:r>
              <a:rPr lang="ru-RU" sz="2400" b="1" i="0" dirty="0" err="1">
                <a:solidFill>
                  <a:srgbClr val="333333"/>
                </a:solidFill>
                <a:effectLst/>
                <a:latin typeface="roboto_regular"/>
              </a:rPr>
              <a:t>будемо</a:t>
            </a:r>
            <a:r>
              <a:rPr lang="ru-RU" sz="2400" b="1" i="0" dirty="0">
                <a:solidFill>
                  <a:srgbClr val="333333"/>
                </a:solidFill>
                <a:effectLst/>
                <a:latin typeface="roboto_regular"/>
              </a:rPr>
              <a:t> </a:t>
            </a:r>
            <a:r>
              <a:rPr lang="ru-RU" sz="2400" b="1" i="0" dirty="0" err="1">
                <a:solidFill>
                  <a:srgbClr val="333333"/>
                </a:solidFill>
                <a:effectLst/>
                <a:latin typeface="roboto_regular"/>
              </a:rPr>
              <a:t>продавати</a:t>
            </a:r>
            <a:r>
              <a:rPr lang="ru-RU" sz="2400" b="1" i="0" dirty="0">
                <a:solidFill>
                  <a:srgbClr val="333333"/>
                </a:solidFill>
                <a:effectLst/>
                <a:latin typeface="roboto_regular"/>
              </a:rPr>
              <a:t>.</a:t>
            </a:r>
          </a:p>
        </p:txBody>
      </p:sp>
      <p:sp>
        <p:nvSpPr>
          <p:cNvPr id="5" name="Блок-схема: перфолента 4">
            <a:extLst>
              <a:ext uri="{FF2B5EF4-FFF2-40B4-BE49-F238E27FC236}">
                <a16:creationId xmlns:a16="http://schemas.microsoft.com/office/drawing/2014/main" id="{5DA6B633-2BAF-4EB6-A96E-08176C9A5A73}"/>
              </a:ext>
            </a:extLst>
          </p:cNvPr>
          <p:cNvSpPr/>
          <p:nvPr/>
        </p:nvSpPr>
        <p:spPr>
          <a:xfrm>
            <a:off x="5824025" y="3037526"/>
            <a:ext cx="5991777" cy="3390314"/>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base"/>
            <a:r>
              <a:rPr lang="ru-RU" b="1" i="0" dirty="0">
                <a:solidFill>
                  <a:srgbClr val="1A1A1A"/>
                </a:solidFill>
                <a:effectLst/>
                <a:latin typeface="roboto_regular"/>
              </a:rPr>
              <a:t>Як </a:t>
            </a:r>
            <a:r>
              <a:rPr lang="ru-RU" b="1" i="0" dirty="0" err="1">
                <a:solidFill>
                  <a:srgbClr val="1A1A1A"/>
                </a:solidFill>
                <a:effectLst/>
                <a:latin typeface="roboto_regular"/>
              </a:rPr>
              <a:t>тільки</a:t>
            </a:r>
            <a:r>
              <a:rPr lang="ru-RU" b="1" i="0" dirty="0">
                <a:solidFill>
                  <a:srgbClr val="1A1A1A"/>
                </a:solidFill>
                <a:effectLst/>
                <a:latin typeface="roboto_regular"/>
              </a:rPr>
              <a:t> ваш продукт </a:t>
            </a:r>
            <a:r>
              <a:rPr lang="ru-RU" b="1" i="0" dirty="0" err="1">
                <a:solidFill>
                  <a:srgbClr val="1A1A1A"/>
                </a:solidFill>
                <a:effectLst/>
                <a:latin typeface="roboto_regular"/>
              </a:rPr>
              <a:t>чи</a:t>
            </a:r>
            <a:r>
              <a:rPr lang="ru-RU" b="1" i="0" dirty="0">
                <a:solidFill>
                  <a:srgbClr val="1A1A1A"/>
                </a:solidFill>
                <a:effectLst/>
                <a:latin typeface="roboto_regular"/>
              </a:rPr>
              <a:t> </a:t>
            </a:r>
            <a:r>
              <a:rPr lang="ru-RU" b="1" i="0" dirty="0" err="1">
                <a:solidFill>
                  <a:srgbClr val="1A1A1A"/>
                </a:solidFill>
                <a:effectLst/>
                <a:latin typeface="roboto_regular"/>
              </a:rPr>
              <a:t>послуга</a:t>
            </a:r>
            <a:r>
              <a:rPr lang="ru-RU" b="1" i="0" dirty="0">
                <a:solidFill>
                  <a:srgbClr val="1A1A1A"/>
                </a:solidFill>
                <a:effectLst/>
                <a:latin typeface="roboto_regular"/>
              </a:rPr>
              <a:t> </a:t>
            </a:r>
            <a:r>
              <a:rPr lang="ru-RU" b="1" i="0" dirty="0" err="1">
                <a:solidFill>
                  <a:srgbClr val="1A1A1A"/>
                </a:solidFill>
                <a:effectLst/>
                <a:latin typeface="roboto_regular"/>
              </a:rPr>
              <a:t>з’явиться</a:t>
            </a:r>
            <a:r>
              <a:rPr lang="ru-RU" b="1" i="0" dirty="0">
                <a:solidFill>
                  <a:srgbClr val="1A1A1A"/>
                </a:solidFill>
                <a:effectLst/>
                <a:latin typeface="roboto_regular"/>
              </a:rPr>
              <a:t> на ринку, треба </a:t>
            </a:r>
            <a:r>
              <a:rPr lang="ru-RU" b="1" i="0" dirty="0" err="1">
                <a:solidFill>
                  <a:srgbClr val="1A1A1A"/>
                </a:solidFill>
                <a:effectLst/>
                <a:latin typeface="roboto_regular"/>
              </a:rPr>
              <a:t>проінформувати</a:t>
            </a:r>
            <a:r>
              <a:rPr lang="ru-RU" b="1" i="0" dirty="0">
                <a:solidFill>
                  <a:srgbClr val="1A1A1A"/>
                </a:solidFill>
                <a:effectLst/>
                <a:latin typeface="roboto_regular"/>
              </a:rPr>
              <a:t> про </a:t>
            </a:r>
            <a:r>
              <a:rPr lang="ru-RU" b="1" i="0" dirty="0" err="1">
                <a:solidFill>
                  <a:srgbClr val="1A1A1A"/>
                </a:solidFill>
                <a:effectLst/>
                <a:latin typeface="roboto_regular"/>
              </a:rPr>
              <a:t>це</a:t>
            </a:r>
            <a:r>
              <a:rPr lang="ru-RU" b="1" i="0" dirty="0">
                <a:solidFill>
                  <a:srgbClr val="1A1A1A"/>
                </a:solidFill>
                <a:effectLst/>
                <a:latin typeface="roboto_regular"/>
              </a:rPr>
              <a:t> </a:t>
            </a:r>
            <a:r>
              <a:rPr lang="ru-RU" b="1" i="0" dirty="0" err="1">
                <a:solidFill>
                  <a:srgbClr val="1A1A1A"/>
                </a:solidFill>
                <a:effectLst/>
                <a:latin typeface="roboto_regular"/>
              </a:rPr>
              <a:t>потенційних</a:t>
            </a:r>
            <a:r>
              <a:rPr lang="ru-RU" b="1" i="0" dirty="0">
                <a:solidFill>
                  <a:srgbClr val="1A1A1A"/>
                </a:solidFill>
                <a:effectLst/>
                <a:latin typeface="roboto_regular"/>
              </a:rPr>
              <a:t> </a:t>
            </a:r>
            <a:r>
              <a:rPr lang="ru-RU" b="1" i="0" dirty="0" err="1">
                <a:solidFill>
                  <a:srgbClr val="1A1A1A"/>
                </a:solidFill>
                <a:effectLst/>
                <a:latin typeface="roboto_regular"/>
              </a:rPr>
              <a:t>клієнтів</a:t>
            </a:r>
            <a:r>
              <a:rPr lang="ru-RU" b="1" i="0" dirty="0">
                <a:solidFill>
                  <a:srgbClr val="1A1A1A"/>
                </a:solidFill>
                <a:effectLst/>
                <a:latin typeface="roboto_regular"/>
              </a:rPr>
              <a:t>.</a:t>
            </a:r>
          </a:p>
          <a:p>
            <a:pPr algn="l" fontAlgn="base"/>
            <a:r>
              <a:rPr lang="ru-RU" b="1" i="0" dirty="0" err="1">
                <a:solidFill>
                  <a:srgbClr val="1A1A1A"/>
                </a:solidFill>
                <a:effectLst/>
                <a:latin typeface="roboto_regular"/>
              </a:rPr>
              <a:t>Щоб</a:t>
            </a:r>
            <a:r>
              <a:rPr lang="ru-RU" b="1" i="0" dirty="0">
                <a:solidFill>
                  <a:srgbClr val="1A1A1A"/>
                </a:solidFill>
                <a:effectLst/>
                <a:latin typeface="roboto_regular"/>
              </a:rPr>
              <a:t> </a:t>
            </a:r>
            <a:r>
              <a:rPr lang="ru-RU" b="1" i="0" dirty="0" err="1">
                <a:solidFill>
                  <a:srgbClr val="1A1A1A"/>
                </a:solidFill>
                <a:effectLst/>
                <a:latin typeface="roboto_regular"/>
              </a:rPr>
              <a:t>визначити</a:t>
            </a:r>
            <a:r>
              <a:rPr lang="ru-RU" b="1" i="0" dirty="0">
                <a:solidFill>
                  <a:srgbClr val="1A1A1A"/>
                </a:solidFill>
                <a:effectLst/>
                <a:latin typeface="roboto_regular"/>
              </a:rPr>
              <a:t>, </a:t>
            </a:r>
            <a:r>
              <a:rPr lang="ru-RU" b="1" i="0" dirty="0" err="1">
                <a:solidFill>
                  <a:srgbClr val="1A1A1A"/>
                </a:solidFill>
                <a:effectLst/>
                <a:latin typeface="roboto_regular"/>
              </a:rPr>
              <a:t>який</a:t>
            </a:r>
            <a:r>
              <a:rPr lang="ru-RU" b="1" i="0" dirty="0">
                <a:solidFill>
                  <a:srgbClr val="1A1A1A"/>
                </a:solidFill>
                <a:effectLst/>
                <a:latin typeface="roboto_regular"/>
              </a:rPr>
              <a:t> канал </a:t>
            </a:r>
            <a:r>
              <a:rPr lang="ru-RU" b="1" i="0" dirty="0" err="1">
                <a:solidFill>
                  <a:srgbClr val="1A1A1A"/>
                </a:solidFill>
                <a:effectLst/>
                <a:latin typeface="roboto_regular"/>
              </a:rPr>
              <a:t>комунікації</a:t>
            </a:r>
            <a:r>
              <a:rPr lang="ru-RU" b="1" i="0" dirty="0">
                <a:solidFill>
                  <a:srgbClr val="1A1A1A"/>
                </a:solidFill>
                <a:effectLst/>
                <a:latin typeface="roboto_regular"/>
              </a:rPr>
              <a:t> </a:t>
            </a:r>
            <a:r>
              <a:rPr lang="ru-RU" b="1" i="0" dirty="0" err="1">
                <a:solidFill>
                  <a:srgbClr val="1A1A1A"/>
                </a:solidFill>
                <a:effectLst/>
                <a:latin typeface="roboto_regular"/>
              </a:rPr>
              <a:t>найбільш</a:t>
            </a:r>
            <a:r>
              <a:rPr lang="ru-RU" b="1" i="0" dirty="0">
                <a:solidFill>
                  <a:srgbClr val="1A1A1A"/>
                </a:solidFill>
                <a:effectLst/>
                <a:latin typeface="roboto_regular"/>
              </a:rPr>
              <a:t> </a:t>
            </a:r>
            <a:r>
              <a:rPr lang="ru-RU" b="1" i="0" dirty="0" err="1">
                <a:solidFill>
                  <a:srgbClr val="1A1A1A"/>
                </a:solidFill>
                <a:effectLst/>
                <a:latin typeface="roboto_regular"/>
              </a:rPr>
              <a:t>ефективний</a:t>
            </a:r>
            <a:r>
              <a:rPr lang="ru-RU" b="1" i="0" dirty="0">
                <a:solidFill>
                  <a:srgbClr val="1A1A1A"/>
                </a:solidFill>
                <a:effectLst/>
                <a:latin typeface="roboto_regular"/>
              </a:rPr>
              <a:t>, треба </a:t>
            </a:r>
            <a:r>
              <a:rPr lang="ru-RU" b="1" i="0" dirty="0" err="1">
                <a:solidFill>
                  <a:srgbClr val="1A1A1A"/>
                </a:solidFill>
                <a:effectLst/>
                <a:latin typeface="roboto_regular"/>
              </a:rPr>
              <a:t>знайти</a:t>
            </a:r>
            <a:r>
              <a:rPr lang="ru-RU" b="1" i="0" dirty="0">
                <a:solidFill>
                  <a:srgbClr val="1A1A1A"/>
                </a:solidFill>
                <a:effectLst/>
                <a:latin typeface="roboto_regular"/>
              </a:rPr>
              <a:t> </a:t>
            </a:r>
            <a:r>
              <a:rPr lang="ru-RU" b="1" i="0" dirty="0" err="1">
                <a:solidFill>
                  <a:srgbClr val="1A1A1A"/>
                </a:solidFill>
                <a:effectLst/>
                <a:latin typeface="roboto_regular"/>
              </a:rPr>
              <a:t>певні</a:t>
            </a:r>
            <a:r>
              <a:rPr lang="ru-RU" b="1" i="0" dirty="0">
                <a:solidFill>
                  <a:srgbClr val="1A1A1A"/>
                </a:solidFill>
                <a:effectLst/>
                <a:latin typeface="roboto_regular"/>
              </a:rPr>
              <a:t> точки </a:t>
            </a:r>
            <a:r>
              <a:rPr lang="ru-RU" b="1" i="0" dirty="0" err="1">
                <a:solidFill>
                  <a:srgbClr val="1A1A1A"/>
                </a:solidFill>
                <a:effectLst/>
                <a:latin typeface="roboto_regular"/>
              </a:rPr>
              <a:t>дотику</a:t>
            </a:r>
            <a:r>
              <a:rPr lang="ru-RU" b="1" i="0" dirty="0">
                <a:solidFill>
                  <a:srgbClr val="1A1A1A"/>
                </a:solidFill>
                <a:effectLst/>
                <a:latin typeface="roboto_regular"/>
              </a:rPr>
              <a:t> з </a:t>
            </a:r>
            <a:r>
              <a:rPr lang="ru-RU" b="1" i="0" dirty="0" err="1">
                <a:solidFill>
                  <a:srgbClr val="1A1A1A"/>
                </a:solidFill>
                <a:effectLst/>
                <a:latin typeface="roboto_regular"/>
              </a:rPr>
              <a:t>клієнтами</a:t>
            </a:r>
            <a:r>
              <a:rPr lang="ru-RU" b="1" i="0" dirty="0">
                <a:solidFill>
                  <a:srgbClr val="1A1A1A"/>
                </a:solidFill>
                <a:effectLst/>
                <a:latin typeface="roboto_regular"/>
              </a:rPr>
              <a:t>. </a:t>
            </a:r>
            <a:r>
              <a:rPr lang="ru-RU" b="1" i="0" dirty="0" err="1">
                <a:solidFill>
                  <a:srgbClr val="1A1A1A"/>
                </a:solidFill>
                <a:effectLst/>
                <a:latin typeface="roboto_regular"/>
              </a:rPr>
              <a:t>Це</a:t>
            </a:r>
            <a:r>
              <a:rPr lang="ru-RU" b="1" i="0" dirty="0">
                <a:solidFill>
                  <a:srgbClr val="1A1A1A"/>
                </a:solidFill>
                <a:effectLst/>
                <a:latin typeface="roboto_regular"/>
              </a:rPr>
              <a:t> нескладно, </a:t>
            </a:r>
            <a:r>
              <a:rPr lang="ru-RU" b="1" i="0" dirty="0" err="1">
                <a:solidFill>
                  <a:srgbClr val="1A1A1A"/>
                </a:solidFill>
                <a:effectLst/>
                <a:latin typeface="roboto_regular"/>
              </a:rPr>
              <a:t>потрібно</a:t>
            </a:r>
            <a:r>
              <a:rPr lang="ru-RU" b="1" i="0" dirty="0">
                <a:solidFill>
                  <a:srgbClr val="1A1A1A"/>
                </a:solidFill>
                <a:effectLst/>
                <a:latin typeface="roboto_regular"/>
              </a:rPr>
              <a:t> просто </a:t>
            </a:r>
            <a:r>
              <a:rPr lang="ru-RU" b="1" i="0" dirty="0" err="1">
                <a:solidFill>
                  <a:srgbClr val="1A1A1A"/>
                </a:solidFill>
                <a:effectLst/>
                <a:latin typeface="roboto_regular"/>
              </a:rPr>
              <a:t>відповісти</a:t>
            </a:r>
            <a:r>
              <a:rPr lang="ru-RU" b="1" i="0" dirty="0">
                <a:solidFill>
                  <a:srgbClr val="1A1A1A"/>
                </a:solidFill>
                <a:effectLst/>
                <a:latin typeface="roboto_regular"/>
              </a:rPr>
              <a:t> на </a:t>
            </a:r>
            <a:r>
              <a:rPr lang="ru-RU" b="1" i="0" dirty="0" err="1">
                <a:solidFill>
                  <a:srgbClr val="1A1A1A"/>
                </a:solidFill>
                <a:effectLst/>
                <a:latin typeface="roboto_regular"/>
              </a:rPr>
              <a:t>наступні</a:t>
            </a:r>
            <a:r>
              <a:rPr lang="ru-RU" b="1" i="0" dirty="0">
                <a:solidFill>
                  <a:srgbClr val="1A1A1A"/>
                </a:solidFill>
                <a:effectLst/>
                <a:latin typeface="roboto_regular"/>
              </a:rPr>
              <a:t> </a:t>
            </a:r>
            <a:r>
              <a:rPr lang="ru-RU" b="1" i="0" dirty="0" err="1">
                <a:solidFill>
                  <a:srgbClr val="1A1A1A"/>
                </a:solidFill>
                <a:effectLst/>
                <a:latin typeface="roboto_regular"/>
              </a:rPr>
              <a:t>запитання</a:t>
            </a:r>
            <a:r>
              <a:rPr lang="ru-RU" b="0" i="0" dirty="0">
                <a:solidFill>
                  <a:srgbClr val="1A1A1A"/>
                </a:solidFill>
                <a:effectLst/>
                <a:latin typeface="roboto_regular"/>
              </a:rPr>
              <a:t>.</a:t>
            </a:r>
          </a:p>
        </p:txBody>
      </p:sp>
      <p:pic>
        <p:nvPicPr>
          <p:cNvPr id="7170" name="Picture 2" descr="StepCall - Установление контакта Как это сделать? Очень... | Facebook">
            <a:extLst>
              <a:ext uri="{FF2B5EF4-FFF2-40B4-BE49-F238E27FC236}">
                <a16:creationId xmlns:a16="http://schemas.microsoft.com/office/drawing/2014/main" id="{1268605A-7884-2B84-3C28-DE324AC70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531" y="542310"/>
            <a:ext cx="3066757" cy="22008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D72C74B-54C3-AEA5-3BC3-AD0AA63337DE}"/>
              </a:ext>
            </a:extLst>
          </p:cNvPr>
          <p:cNvSpPr txBox="1"/>
          <p:nvPr/>
        </p:nvSpPr>
        <p:spPr>
          <a:xfrm>
            <a:off x="1167618" y="542310"/>
            <a:ext cx="7979898" cy="830997"/>
          </a:xfrm>
          <a:prstGeom prst="rect">
            <a:avLst/>
          </a:prstGeom>
          <a:noFill/>
        </p:spPr>
        <p:txBody>
          <a:bodyPr wrap="square">
            <a:spAutoFit/>
          </a:bodyPr>
          <a:lstStyle/>
          <a:p>
            <a:r>
              <a:rPr lang="ru-RU" sz="4800" b="1" i="0" cap="all" dirty="0">
                <a:effectLst/>
                <a:latin typeface="roboto_regular"/>
              </a:rPr>
              <a:t>       КОНТАКТ</a:t>
            </a:r>
            <a:endParaRPr lang="ru-RU" sz="4800" dirty="0"/>
          </a:p>
        </p:txBody>
      </p:sp>
    </p:spTree>
    <p:extLst>
      <p:ext uri="{BB962C8B-B14F-4D97-AF65-F5344CB8AC3E}">
        <p14:creationId xmlns:p14="http://schemas.microsoft.com/office/powerpoint/2010/main" val="34421902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виток: горизонтальный 3">
            <a:extLst>
              <a:ext uri="{FF2B5EF4-FFF2-40B4-BE49-F238E27FC236}">
                <a16:creationId xmlns:a16="http://schemas.microsoft.com/office/drawing/2014/main" id="{025680BA-CEBC-464C-AB81-CBF0D84D9843}"/>
              </a:ext>
            </a:extLst>
          </p:cNvPr>
          <p:cNvSpPr/>
          <p:nvPr/>
        </p:nvSpPr>
        <p:spPr>
          <a:xfrm>
            <a:off x="1012873" y="-146726"/>
            <a:ext cx="9386327" cy="1651969"/>
          </a:xfrm>
          <a:prstGeom prst="horizont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1" dirty="0">
                <a:solidFill>
                  <a:srgbClr val="1A1A1A"/>
                </a:solidFill>
                <a:effectLst/>
                <a:latin typeface="roboto_regular"/>
              </a:rPr>
              <a:t>Де </a:t>
            </a:r>
            <a:r>
              <a:rPr lang="ru-RU" sz="3600" b="1" i="1" dirty="0" err="1">
                <a:solidFill>
                  <a:srgbClr val="1A1A1A"/>
                </a:solidFill>
                <a:effectLst/>
                <a:latin typeface="roboto_regular"/>
              </a:rPr>
              <a:t>клієнти</a:t>
            </a:r>
            <a:r>
              <a:rPr lang="ru-RU" sz="3600" b="1" i="1" dirty="0">
                <a:solidFill>
                  <a:srgbClr val="1A1A1A"/>
                </a:solidFill>
                <a:effectLst/>
                <a:latin typeface="roboto_regular"/>
              </a:rPr>
              <a:t> </a:t>
            </a:r>
            <a:r>
              <a:rPr lang="ru-RU" sz="3600" b="1" i="1" dirty="0" err="1">
                <a:solidFill>
                  <a:srgbClr val="1A1A1A"/>
                </a:solidFill>
                <a:effectLst/>
                <a:latin typeface="roboto_regular"/>
              </a:rPr>
              <a:t>знайдуть</a:t>
            </a:r>
            <a:r>
              <a:rPr lang="ru-RU" sz="3600" b="1" i="1" dirty="0">
                <a:solidFill>
                  <a:srgbClr val="1A1A1A"/>
                </a:solidFill>
                <a:effectLst/>
                <a:latin typeface="roboto_regular"/>
              </a:rPr>
              <a:t> ваш продукт?</a:t>
            </a:r>
            <a:endParaRPr lang="ru-UA" sz="3600" b="1" i="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9C97642-32B8-48EB-FE56-440E3D21C791}"/>
              </a:ext>
            </a:extLst>
          </p:cNvPr>
          <p:cNvSpPr txBox="1"/>
          <p:nvPr/>
        </p:nvSpPr>
        <p:spPr>
          <a:xfrm>
            <a:off x="1378634" y="1881274"/>
            <a:ext cx="4794863" cy="3509807"/>
          </a:xfrm>
          <a:prstGeom prst="rect">
            <a:avLst/>
          </a:prstGeom>
          <a:noFill/>
        </p:spPr>
        <p:txBody>
          <a:bodyPr wrap="square">
            <a:spAutoFit/>
          </a:bodyPr>
          <a:lstStyle/>
          <a:p>
            <a:r>
              <a:rPr lang="ru-RU" sz="2000" b="1" dirty="0"/>
              <a:t>Офлайн магазин</a:t>
            </a:r>
          </a:p>
          <a:p>
            <a:endParaRPr lang="ru-RU" sz="2000" b="1" dirty="0"/>
          </a:p>
          <a:p>
            <a:r>
              <a:rPr lang="ru-RU" sz="2000" b="1" dirty="0" err="1"/>
              <a:t>Дошка</a:t>
            </a:r>
            <a:r>
              <a:rPr lang="ru-RU" sz="2000" b="1" dirty="0"/>
              <a:t> </a:t>
            </a:r>
            <a:r>
              <a:rPr lang="ru-RU" sz="2000" b="1" dirty="0" err="1"/>
              <a:t>оголошень</a:t>
            </a:r>
            <a:r>
              <a:rPr lang="ru-RU" sz="2000" b="1" dirty="0"/>
              <a:t> (</a:t>
            </a:r>
            <a:r>
              <a:rPr lang="ru-RU" sz="2000" b="1" dirty="0" err="1"/>
              <a:t>наприклад</a:t>
            </a:r>
            <a:r>
              <a:rPr lang="ru-RU" sz="2000" b="1" dirty="0"/>
              <a:t> OLX)</a:t>
            </a:r>
          </a:p>
          <a:p>
            <a:endParaRPr lang="ru-RU" sz="2000" b="1" dirty="0"/>
          </a:p>
          <a:p>
            <a:r>
              <a:rPr lang="ru-RU" sz="2000" b="1" dirty="0"/>
              <a:t>Сайт</a:t>
            </a:r>
          </a:p>
          <a:p>
            <a:r>
              <a:rPr lang="ru-RU" sz="2000" b="1" dirty="0" err="1"/>
              <a:t>Банерна</a:t>
            </a:r>
            <a:r>
              <a:rPr lang="ru-RU" sz="2000" b="1" dirty="0"/>
              <a:t> реклама</a:t>
            </a:r>
          </a:p>
          <a:p>
            <a:endParaRPr lang="ru-RU" sz="2000" b="1" dirty="0"/>
          </a:p>
          <a:p>
            <a:r>
              <a:rPr lang="ru-RU" sz="2000" b="1" dirty="0"/>
              <a:t>Реклама у Facebook</a:t>
            </a:r>
          </a:p>
          <a:p>
            <a:endParaRPr lang="ru-RU" sz="2000" b="1" dirty="0"/>
          </a:p>
          <a:p>
            <a:r>
              <a:rPr lang="ru-RU" sz="2000" b="1" dirty="0" err="1"/>
              <a:t>Вивіска</a:t>
            </a:r>
            <a:r>
              <a:rPr lang="ru-RU" sz="2000" b="1" dirty="0"/>
              <a:t> магазину </a:t>
            </a:r>
            <a:r>
              <a:rPr lang="ru-RU" sz="2000" b="1" dirty="0" err="1"/>
              <a:t>чи</a:t>
            </a:r>
            <a:endParaRPr lang="ru-RU" sz="2000" b="1" dirty="0"/>
          </a:p>
          <a:p>
            <a:r>
              <a:rPr lang="ru-RU" sz="2000" b="1" dirty="0" err="1"/>
              <a:t>рекламна</a:t>
            </a:r>
            <a:r>
              <a:rPr lang="ru-RU" sz="2000" b="1" dirty="0"/>
              <a:t> </a:t>
            </a:r>
            <a:r>
              <a:rPr lang="ru-RU" sz="2000" b="1" dirty="0" err="1"/>
              <a:t>конструкція</a:t>
            </a:r>
            <a:endParaRPr lang="ru-RU" sz="2000" b="1" dirty="0"/>
          </a:p>
        </p:txBody>
      </p:sp>
      <p:pic>
        <p:nvPicPr>
          <p:cNvPr id="8194" name="Picture 2">
            <a:extLst>
              <a:ext uri="{FF2B5EF4-FFF2-40B4-BE49-F238E27FC236}">
                <a16:creationId xmlns:a16="http://schemas.microsoft.com/office/drawing/2014/main" id="{03B115E8-784E-14E2-6CCB-39A566EAE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967" y="1913206"/>
            <a:ext cx="3362326" cy="146909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E17766C0-A1AD-D972-04B4-83CC92D86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978" y="2963448"/>
            <a:ext cx="3045730" cy="159726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A7C4CF8B-735F-6ED2-48E5-9D86ED73C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275" y="3475705"/>
            <a:ext cx="3371850" cy="1763297"/>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43E01F9B-5E4D-996A-F5B4-9E58A10267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1501" y="5085989"/>
            <a:ext cx="3937466" cy="165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8988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A93219-8037-7581-88A0-19B3186806BB}"/>
              </a:ext>
            </a:extLst>
          </p:cNvPr>
          <p:cNvSpPr txBox="1"/>
          <p:nvPr/>
        </p:nvSpPr>
        <p:spPr>
          <a:xfrm>
            <a:off x="1055077" y="225083"/>
            <a:ext cx="8721969" cy="1077218"/>
          </a:xfrm>
          <a:prstGeom prst="rect">
            <a:avLst/>
          </a:prstGeom>
          <a:noFill/>
        </p:spPr>
        <p:txBody>
          <a:bodyPr wrap="square">
            <a:spAutoFit/>
          </a:bodyPr>
          <a:lstStyle/>
          <a:p>
            <a:r>
              <a:rPr lang="ru-RU" sz="3200" b="1" i="0" dirty="0" err="1">
                <a:solidFill>
                  <a:srgbClr val="00B0F0"/>
                </a:solidFill>
                <a:effectLst/>
                <a:latin typeface="roboto_regular"/>
              </a:rPr>
              <a:t>після</a:t>
            </a:r>
            <a:r>
              <a:rPr lang="ru-RU" sz="3200" b="1" i="0" dirty="0">
                <a:solidFill>
                  <a:srgbClr val="00B0F0"/>
                </a:solidFill>
                <a:effectLst/>
                <a:latin typeface="roboto_regular"/>
              </a:rPr>
              <a:t> </a:t>
            </a:r>
            <a:r>
              <a:rPr lang="ru-RU" sz="3200" b="1" i="0" dirty="0" err="1">
                <a:solidFill>
                  <a:srgbClr val="00B0F0"/>
                </a:solidFill>
                <a:effectLst/>
                <a:latin typeface="roboto_regular"/>
              </a:rPr>
              <a:t>вибору</a:t>
            </a:r>
            <a:r>
              <a:rPr lang="ru-RU" sz="3200" b="1" i="0" dirty="0">
                <a:solidFill>
                  <a:srgbClr val="00B0F0"/>
                </a:solidFill>
                <a:effectLst/>
                <a:latin typeface="roboto_regular"/>
              </a:rPr>
              <a:t> каналу </a:t>
            </a:r>
            <a:r>
              <a:rPr lang="ru-RU" sz="3200" b="1" i="0" dirty="0" err="1">
                <a:solidFill>
                  <a:srgbClr val="00B0F0"/>
                </a:solidFill>
                <a:effectLst/>
                <a:latin typeface="roboto_regular"/>
              </a:rPr>
              <a:t>комунікації</a:t>
            </a:r>
            <a:r>
              <a:rPr lang="ru-RU" sz="3200" b="1" i="0" dirty="0">
                <a:solidFill>
                  <a:srgbClr val="00B0F0"/>
                </a:solidFill>
                <a:effectLst/>
                <a:latin typeface="roboto_regular"/>
              </a:rPr>
              <a:t> </a:t>
            </a:r>
            <a:r>
              <a:rPr lang="ru-RU" sz="3200" b="1" i="0" dirty="0" err="1">
                <a:solidFill>
                  <a:srgbClr val="00B0F0"/>
                </a:solidFill>
                <a:effectLst/>
                <a:latin typeface="roboto_regular"/>
              </a:rPr>
              <a:t>дуже</a:t>
            </a:r>
            <a:r>
              <a:rPr lang="ru-RU" sz="3200" b="1" i="0" dirty="0">
                <a:solidFill>
                  <a:srgbClr val="00B0F0"/>
                </a:solidFill>
                <a:effectLst/>
                <a:latin typeface="roboto_regular"/>
              </a:rPr>
              <a:t> </a:t>
            </a:r>
            <a:r>
              <a:rPr lang="ru-RU" sz="3200" b="1" i="0" dirty="0" err="1">
                <a:solidFill>
                  <a:srgbClr val="00B0F0"/>
                </a:solidFill>
                <a:effectLst/>
                <a:latin typeface="roboto_regular"/>
              </a:rPr>
              <a:t>важливо</a:t>
            </a:r>
            <a:r>
              <a:rPr lang="ru-RU" sz="3200" b="1" i="0" dirty="0">
                <a:solidFill>
                  <a:srgbClr val="00B0F0"/>
                </a:solidFill>
                <a:effectLst/>
                <a:latin typeface="roboto_regular"/>
              </a:rPr>
              <a:t> </a:t>
            </a:r>
            <a:r>
              <a:rPr lang="ru-RU" sz="3200" b="1" i="0" dirty="0" err="1">
                <a:solidFill>
                  <a:srgbClr val="00B0F0"/>
                </a:solidFill>
                <a:effectLst/>
                <a:latin typeface="roboto_regular"/>
              </a:rPr>
              <a:t>визначити</a:t>
            </a:r>
            <a:endParaRPr lang="ru-RU" sz="3200" b="1" dirty="0">
              <a:solidFill>
                <a:srgbClr val="00B0F0"/>
              </a:solidFill>
            </a:endParaRPr>
          </a:p>
        </p:txBody>
      </p:sp>
      <p:sp>
        <p:nvSpPr>
          <p:cNvPr id="6" name="TextBox 5">
            <a:extLst>
              <a:ext uri="{FF2B5EF4-FFF2-40B4-BE49-F238E27FC236}">
                <a16:creationId xmlns:a16="http://schemas.microsoft.com/office/drawing/2014/main" id="{C64BD40A-8EF8-1C21-8CB3-2DD89C1487D5}"/>
              </a:ext>
            </a:extLst>
          </p:cNvPr>
          <p:cNvSpPr txBox="1"/>
          <p:nvPr/>
        </p:nvSpPr>
        <p:spPr>
          <a:xfrm>
            <a:off x="1364566" y="1674055"/>
            <a:ext cx="8721969" cy="3785652"/>
          </a:xfrm>
          <a:prstGeom prst="rect">
            <a:avLst/>
          </a:prstGeom>
          <a:noFill/>
        </p:spPr>
        <p:txBody>
          <a:bodyPr wrap="square">
            <a:spAutoFit/>
          </a:bodyPr>
          <a:lstStyle/>
          <a:p>
            <a:pPr algn="l" fontAlgn="base">
              <a:buFont typeface="Arial" panose="020B0604020202020204" pitchFamily="34" charset="0"/>
              <a:buChar char="•"/>
            </a:pPr>
            <a:r>
              <a:rPr lang="ru-RU" sz="2400" b="0" i="1" dirty="0" err="1">
                <a:effectLst/>
                <a:latin typeface="roboto_regular"/>
              </a:rPr>
              <a:t>Чи</a:t>
            </a:r>
            <a:r>
              <a:rPr lang="ru-RU" sz="2400" b="0" i="1" dirty="0">
                <a:effectLst/>
                <a:latin typeface="roboto_regular"/>
              </a:rPr>
              <a:t> </a:t>
            </a:r>
            <a:r>
              <a:rPr lang="ru-RU" sz="2400" b="0" i="1" dirty="0" err="1">
                <a:effectLst/>
                <a:latin typeface="roboto_regular"/>
              </a:rPr>
              <a:t>вдалий</a:t>
            </a:r>
            <a:r>
              <a:rPr lang="ru-RU" sz="2400" b="0" i="1" dirty="0">
                <a:effectLst/>
                <a:latin typeface="roboto_regular"/>
              </a:rPr>
              <a:t> момент для </a:t>
            </a:r>
            <a:r>
              <a:rPr lang="ru-RU" sz="2400" b="0" i="1" dirty="0" err="1">
                <a:effectLst/>
                <a:latin typeface="roboto_regular"/>
              </a:rPr>
              <a:t>реклами</a:t>
            </a:r>
            <a:r>
              <a:rPr lang="ru-RU" sz="2400" b="0" i="1" dirty="0">
                <a:effectLst/>
                <a:latin typeface="roboto_regular"/>
              </a:rPr>
              <a:t> </a:t>
            </a:r>
            <a:r>
              <a:rPr lang="ru-RU" sz="2400" b="0" i="1" dirty="0" err="1">
                <a:effectLst/>
                <a:latin typeface="roboto_regular"/>
              </a:rPr>
              <a:t>ви</a:t>
            </a:r>
            <a:r>
              <a:rPr lang="ru-RU" sz="2400" b="0" i="1" dirty="0">
                <a:effectLst/>
                <a:latin typeface="roboto_regular"/>
              </a:rPr>
              <a:t> </a:t>
            </a:r>
            <a:r>
              <a:rPr lang="ru-RU" sz="2400" b="0" i="1" dirty="0" err="1">
                <a:effectLst/>
                <a:latin typeface="roboto_regular"/>
              </a:rPr>
              <a:t>обрали</a:t>
            </a:r>
            <a:r>
              <a:rPr lang="ru-RU" sz="2400" b="0" i="1" dirty="0">
                <a:effectLst/>
                <a:latin typeface="roboto_regular"/>
              </a:rPr>
              <a:t>? Вашим </a:t>
            </a:r>
            <a:r>
              <a:rPr lang="ru-RU" sz="2400" b="0" i="1" dirty="0" err="1">
                <a:effectLst/>
                <a:latin typeface="roboto_regular"/>
              </a:rPr>
              <a:t>клієнтам</a:t>
            </a:r>
            <a:r>
              <a:rPr lang="ru-RU" sz="2400" b="0" i="1" dirty="0">
                <a:effectLst/>
                <a:latin typeface="roboto_regular"/>
              </a:rPr>
              <a:t> </a:t>
            </a:r>
            <a:r>
              <a:rPr lang="ru-RU" sz="2400" b="0" i="1" dirty="0" err="1">
                <a:effectLst/>
                <a:latin typeface="roboto_regular"/>
              </a:rPr>
              <a:t>зручно</a:t>
            </a:r>
            <a:r>
              <a:rPr lang="ru-RU" sz="2400" b="0" i="1" dirty="0">
                <a:effectLst/>
                <a:latin typeface="roboto_regular"/>
              </a:rPr>
              <a:t> з вами </a:t>
            </a:r>
            <a:r>
              <a:rPr lang="ru-RU" sz="2400" b="0" i="1" dirty="0" err="1">
                <a:effectLst/>
                <a:latin typeface="roboto_regular"/>
              </a:rPr>
              <a:t>зв’язатись</a:t>
            </a:r>
            <a:r>
              <a:rPr lang="ru-RU" sz="2400" b="0" i="1" dirty="0">
                <a:effectLst/>
                <a:latin typeface="roboto_regular"/>
              </a:rPr>
              <a:t> у </a:t>
            </a:r>
            <a:r>
              <a:rPr lang="ru-RU" sz="2400" b="0" i="1" dirty="0" err="1">
                <a:effectLst/>
                <a:latin typeface="roboto_regular"/>
              </a:rPr>
              <a:t>цей</a:t>
            </a:r>
            <a:r>
              <a:rPr lang="ru-RU" sz="2400" b="0" i="1" dirty="0">
                <a:effectLst/>
                <a:latin typeface="roboto_regular"/>
              </a:rPr>
              <a:t> момент?</a:t>
            </a:r>
          </a:p>
          <a:p>
            <a:pPr algn="ctr" fontAlgn="base"/>
            <a:endParaRPr lang="ru-RU" sz="2400" b="1" i="1" dirty="0">
              <a:effectLst/>
              <a:latin typeface="roboto_regular"/>
            </a:endParaRPr>
          </a:p>
          <a:p>
            <a:pPr algn="l" fontAlgn="base">
              <a:buFont typeface="Arial" panose="020B0604020202020204" pitchFamily="34" charset="0"/>
              <a:buChar char="•"/>
            </a:pPr>
            <a:r>
              <a:rPr lang="ru-RU" sz="2400" b="0" i="1" dirty="0" err="1">
                <a:effectLst/>
                <a:latin typeface="roboto_regular"/>
              </a:rPr>
              <a:t>Що</a:t>
            </a:r>
            <a:r>
              <a:rPr lang="ru-RU" sz="2400" b="0" i="1" dirty="0">
                <a:effectLst/>
                <a:latin typeface="roboto_regular"/>
              </a:rPr>
              <a:t> </a:t>
            </a:r>
            <a:r>
              <a:rPr lang="ru-RU" sz="2400" b="0" i="1" dirty="0" err="1">
                <a:effectLst/>
                <a:latin typeface="roboto_regular"/>
              </a:rPr>
              <a:t>ви</a:t>
            </a:r>
            <a:r>
              <a:rPr lang="ru-RU" sz="2400" b="0" i="1" dirty="0">
                <a:effectLst/>
                <a:latin typeface="roboto_regular"/>
              </a:rPr>
              <a:t> </a:t>
            </a:r>
            <a:r>
              <a:rPr lang="ru-RU" sz="2400" b="0" i="1" dirty="0" err="1">
                <a:effectLst/>
                <a:latin typeface="roboto_regular"/>
              </a:rPr>
              <a:t>хочете</a:t>
            </a:r>
            <a:r>
              <a:rPr lang="ru-RU" sz="2400" b="0" i="1" dirty="0">
                <a:effectLst/>
                <a:latin typeface="roboto_regular"/>
              </a:rPr>
              <a:t> </a:t>
            </a:r>
            <a:r>
              <a:rPr lang="ru-RU" sz="2400" b="0" i="1" dirty="0" err="1">
                <a:effectLst/>
                <a:latin typeface="roboto_regular"/>
              </a:rPr>
              <a:t>розказати</a:t>
            </a:r>
            <a:r>
              <a:rPr lang="ru-RU" sz="2400" b="0" i="1" dirty="0">
                <a:effectLst/>
                <a:latin typeface="roboto_regular"/>
              </a:rPr>
              <a:t> про </a:t>
            </a:r>
            <a:r>
              <a:rPr lang="ru-RU" sz="2400" b="0" i="1" dirty="0" err="1">
                <a:effectLst/>
                <a:latin typeface="roboto_regular"/>
              </a:rPr>
              <a:t>свій</a:t>
            </a:r>
            <a:r>
              <a:rPr lang="ru-RU" sz="2400" b="0" i="1" dirty="0">
                <a:effectLst/>
                <a:latin typeface="roboto_regular"/>
              </a:rPr>
              <a:t> товар </a:t>
            </a:r>
            <a:r>
              <a:rPr lang="ru-RU" sz="2400" b="0" i="1" dirty="0" err="1">
                <a:effectLst/>
                <a:latin typeface="roboto_regular"/>
              </a:rPr>
              <a:t>або</a:t>
            </a:r>
            <a:r>
              <a:rPr lang="ru-RU" sz="2400" b="0" i="1" dirty="0">
                <a:effectLst/>
                <a:latin typeface="roboto_regular"/>
              </a:rPr>
              <a:t> </a:t>
            </a:r>
            <a:r>
              <a:rPr lang="ru-RU" sz="2400" b="0" i="1" dirty="0" err="1">
                <a:effectLst/>
                <a:latin typeface="roboto_regular"/>
              </a:rPr>
              <a:t>послугу</a:t>
            </a:r>
            <a:r>
              <a:rPr lang="ru-RU" sz="2400" b="0" i="1" dirty="0">
                <a:effectLst/>
                <a:latin typeface="roboto_regular"/>
              </a:rPr>
              <a:t>?</a:t>
            </a:r>
          </a:p>
          <a:p>
            <a:pPr algn="ctr" fontAlgn="base"/>
            <a:endParaRPr lang="ru-RU" sz="2400" b="1" i="1" dirty="0">
              <a:effectLst/>
              <a:latin typeface="roboto_regular"/>
            </a:endParaRPr>
          </a:p>
          <a:p>
            <a:pPr algn="l" fontAlgn="base">
              <a:buFont typeface="Arial" panose="020B0604020202020204" pitchFamily="34" charset="0"/>
              <a:buChar char="•"/>
            </a:pPr>
            <a:r>
              <a:rPr lang="ru-RU" sz="2400" b="0" i="1" dirty="0" err="1">
                <a:effectLst/>
                <a:latin typeface="roboto_regular"/>
              </a:rPr>
              <a:t>Чи</a:t>
            </a:r>
            <a:r>
              <a:rPr lang="ru-RU" sz="2400" b="0" i="1" dirty="0">
                <a:effectLst/>
                <a:latin typeface="roboto_regular"/>
              </a:rPr>
              <a:t> </a:t>
            </a:r>
            <a:r>
              <a:rPr lang="ru-RU" sz="2400" b="0" i="1" dirty="0" err="1">
                <a:effectLst/>
                <a:latin typeface="roboto_regular"/>
              </a:rPr>
              <a:t>достатнього</a:t>
            </a:r>
            <a:r>
              <a:rPr lang="ru-RU" sz="2400" b="0" i="1" dirty="0">
                <a:effectLst/>
                <a:latin typeface="roboto_regular"/>
              </a:rPr>
              <a:t> </a:t>
            </a:r>
            <a:r>
              <a:rPr lang="ru-RU" sz="2400" b="0" i="1" dirty="0" err="1">
                <a:effectLst/>
                <a:latin typeface="roboto_regular"/>
              </a:rPr>
              <a:t>цього</a:t>
            </a:r>
            <a:r>
              <a:rPr lang="ru-RU" sz="2400" b="0" i="1" dirty="0">
                <a:effectLst/>
                <a:latin typeface="roboto_regular"/>
              </a:rPr>
              <a:t>, </a:t>
            </a:r>
            <a:r>
              <a:rPr lang="ru-RU" sz="2400" b="0" i="1" dirty="0" err="1">
                <a:effectLst/>
                <a:latin typeface="roboto_regular"/>
              </a:rPr>
              <a:t>щоб</a:t>
            </a:r>
            <a:r>
              <a:rPr lang="ru-RU" sz="2400" b="0" i="1" dirty="0">
                <a:effectLst/>
                <a:latin typeface="roboto_regular"/>
              </a:rPr>
              <a:t> </a:t>
            </a:r>
            <a:r>
              <a:rPr lang="ru-RU" sz="2400" b="0" i="1" dirty="0" err="1">
                <a:effectLst/>
                <a:latin typeface="roboto_regular"/>
              </a:rPr>
              <a:t>зацікавити</a:t>
            </a:r>
            <a:r>
              <a:rPr lang="ru-RU" sz="2400" b="0" i="1" dirty="0">
                <a:effectLst/>
                <a:latin typeface="roboto_regular"/>
              </a:rPr>
              <a:t> </a:t>
            </a:r>
            <a:r>
              <a:rPr lang="ru-RU" sz="2400" b="0" i="1" dirty="0" err="1">
                <a:effectLst/>
                <a:latin typeface="roboto_regular"/>
              </a:rPr>
              <a:t>потенційного</a:t>
            </a:r>
            <a:r>
              <a:rPr lang="ru-RU" sz="2400" b="0" i="1" dirty="0">
                <a:effectLst/>
                <a:latin typeface="roboto_regular"/>
              </a:rPr>
              <a:t> </a:t>
            </a:r>
            <a:r>
              <a:rPr lang="ru-RU" sz="2400" b="0" i="1" dirty="0" err="1">
                <a:effectLst/>
                <a:latin typeface="roboto_regular"/>
              </a:rPr>
              <a:t>клієнта</a:t>
            </a:r>
            <a:r>
              <a:rPr lang="ru-RU" sz="2400" b="0" i="1" dirty="0">
                <a:effectLst/>
                <a:latin typeface="roboto_regular"/>
              </a:rPr>
              <a:t>?</a:t>
            </a:r>
            <a:br>
              <a:rPr lang="ru-RU" sz="2400" b="0" i="1" dirty="0">
                <a:effectLst/>
                <a:latin typeface="roboto_regular"/>
              </a:rPr>
            </a:br>
            <a:r>
              <a:rPr lang="ru-RU" sz="2400" b="0" i="1" dirty="0" err="1">
                <a:effectLst/>
                <a:latin typeface="roboto_regular"/>
              </a:rPr>
              <a:t>Якщо</a:t>
            </a:r>
            <a:r>
              <a:rPr lang="ru-RU" sz="2400" b="0" i="1" dirty="0">
                <a:effectLst/>
                <a:latin typeface="roboto_regular"/>
              </a:rPr>
              <a:t> </a:t>
            </a:r>
            <a:r>
              <a:rPr lang="ru-RU" sz="2400" b="0" i="1" dirty="0" err="1">
                <a:effectLst/>
                <a:latin typeface="roboto_regular"/>
              </a:rPr>
              <a:t>ні</a:t>
            </a:r>
            <a:r>
              <a:rPr lang="ru-RU" sz="2400" b="0" i="1" dirty="0">
                <a:effectLst/>
                <a:latin typeface="roboto_regular"/>
              </a:rPr>
              <a:t> ― </a:t>
            </a:r>
            <a:r>
              <a:rPr lang="ru-RU" sz="2400" b="0" i="1" dirty="0" err="1">
                <a:effectLst/>
                <a:latin typeface="roboto_regular"/>
              </a:rPr>
              <a:t>поверніться</a:t>
            </a:r>
            <a:r>
              <a:rPr lang="ru-RU" sz="2400" b="0" i="1" dirty="0">
                <a:effectLst/>
                <a:latin typeface="roboto_regular"/>
              </a:rPr>
              <a:t> до </a:t>
            </a:r>
            <a:r>
              <a:rPr lang="ru-RU" sz="2400" b="0" i="1" dirty="0" err="1">
                <a:effectLst/>
                <a:latin typeface="roboto_regular"/>
              </a:rPr>
              <a:t>попереднього</a:t>
            </a:r>
            <a:r>
              <a:rPr lang="ru-RU" sz="2400" b="0" i="1" dirty="0">
                <a:effectLst/>
                <a:latin typeface="roboto_regular"/>
              </a:rPr>
              <a:t> </a:t>
            </a:r>
            <a:r>
              <a:rPr lang="ru-RU" sz="2400" b="0" i="1" dirty="0" err="1">
                <a:effectLst/>
                <a:latin typeface="roboto_regular"/>
              </a:rPr>
              <a:t>питання</a:t>
            </a:r>
            <a:endParaRPr lang="ru-RU" sz="2400" b="0" i="1" dirty="0">
              <a:effectLst/>
              <a:latin typeface="roboto_regular"/>
            </a:endParaRPr>
          </a:p>
          <a:p>
            <a:pPr algn="ctr" fontAlgn="base"/>
            <a:endParaRPr lang="ru-RU" sz="2400" b="1" i="1" dirty="0">
              <a:effectLst/>
              <a:latin typeface="roboto_regular"/>
            </a:endParaRPr>
          </a:p>
          <a:p>
            <a:pPr algn="l" fontAlgn="base">
              <a:buFont typeface="Arial" panose="020B0604020202020204" pitchFamily="34" charset="0"/>
              <a:buChar char="•"/>
            </a:pPr>
            <a:r>
              <a:rPr lang="ru-RU" sz="2400" b="0" i="1" dirty="0">
                <a:effectLst/>
                <a:latin typeface="roboto_regular"/>
              </a:rPr>
              <a:t>Як </a:t>
            </a:r>
            <a:r>
              <a:rPr lang="ru-RU" sz="2400" b="0" i="1" dirty="0" err="1">
                <a:effectLst/>
                <a:latin typeface="roboto_regular"/>
              </a:rPr>
              <a:t>покупець</a:t>
            </a:r>
            <a:r>
              <a:rPr lang="ru-RU" sz="2400" b="0" i="1" dirty="0">
                <a:effectLst/>
                <a:latin typeface="roboto_regular"/>
              </a:rPr>
              <a:t> </a:t>
            </a:r>
            <a:r>
              <a:rPr lang="ru-RU" sz="2400" b="0" i="1" dirty="0" err="1">
                <a:effectLst/>
                <a:latin typeface="roboto_regular"/>
              </a:rPr>
              <a:t>отримає</a:t>
            </a:r>
            <a:r>
              <a:rPr lang="ru-RU" sz="2400" b="0" i="1" dirty="0">
                <a:effectLst/>
                <a:latin typeface="roboto_regular"/>
              </a:rPr>
              <a:t> товар?</a:t>
            </a:r>
          </a:p>
        </p:txBody>
      </p:sp>
      <p:pic>
        <p:nvPicPr>
          <p:cNvPr id="19458" name="Picture 2" descr="10 питань, на які ти боїшся знайти відповідь">
            <a:extLst>
              <a:ext uri="{FF2B5EF4-FFF2-40B4-BE49-F238E27FC236}">
                <a16:creationId xmlns:a16="http://schemas.microsoft.com/office/drawing/2014/main" id="{05BA9EA0-D1A1-A10C-97D3-ACA65254E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7046" y="1913206"/>
            <a:ext cx="1849300" cy="494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222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88732C-B214-584A-F299-B89107B97D0A}"/>
              </a:ext>
            </a:extLst>
          </p:cNvPr>
          <p:cNvSpPr txBox="1"/>
          <p:nvPr/>
        </p:nvSpPr>
        <p:spPr>
          <a:xfrm>
            <a:off x="1012874" y="368710"/>
            <a:ext cx="9326880" cy="1815882"/>
          </a:xfrm>
          <a:prstGeom prst="rect">
            <a:avLst/>
          </a:prstGeom>
          <a:noFill/>
        </p:spPr>
        <p:txBody>
          <a:bodyPr wrap="square">
            <a:spAutoFit/>
          </a:bodyPr>
          <a:lstStyle/>
          <a:p>
            <a:r>
              <a:rPr lang="ru-RU" sz="2800" b="1" i="0" dirty="0">
                <a:solidFill>
                  <a:srgbClr val="00B0F0"/>
                </a:solidFill>
                <a:effectLst/>
                <a:latin typeface="roboto_regular"/>
              </a:rPr>
              <a:t>Люди </a:t>
            </a:r>
            <a:r>
              <a:rPr lang="ru-RU" sz="2800" b="1" i="0" dirty="0" err="1">
                <a:solidFill>
                  <a:srgbClr val="00B0F0"/>
                </a:solidFill>
                <a:effectLst/>
                <a:latin typeface="roboto_regular"/>
              </a:rPr>
              <a:t>купують</a:t>
            </a:r>
            <a:r>
              <a:rPr lang="ru-RU" sz="2800" b="1" i="0" dirty="0">
                <a:solidFill>
                  <a:srgbClr val="00B0F0"/>
                </a:solidFill>
                <a:effectLst/>
                <a:latin typeface="roboto_regular"/>
              </a:rPr>
              <a:t> не товар, а </a:t>
            </a:r>
            <a:r>
              <a:rPr lang="ru-RU" sz="2800" b="1" i="0" dirty="0" err="1">
                <a:solidFill>
                  <a:srgbClr val="00B0F0"/>
                </a:solidFill>
                <a:effectLst/>
                <a:latin typeface="roboto_regular"/>
              </a:rPr>
              <a:t>рішення</a:t>
            </a:r>
            <a:r>
              <a:rPr lang="ru-RU" sz="2800" b="1" i="0" dirty="0">
                <a:solidFill>
                  <a:srgbClr val="00B0F0"/>
                </a:solidFill>
                <a:effectLst/>
                <a:latin typeface="roboto_regular"/>
              </a:rPr>
              <a:t> проблем </a:t>
            </a:r>
            <a:r>
              <a:rPr lang="ru-RU" sz="2800" b="1" i="0" dirty="0" err="1">
                <a:solidFill>
                  <a:srgbClr val="00B0F0"/>
                </a:solidFill>
                <a:effectLst/>
                <a:latin typeface="roboto_regular"/>
              </a:rPr>
              <a:t>або</a:t>
            </a:r>
            <a:r>
              <a:rPr lang="ru-RU" sz="2800" b="1" i="0" dirty="0">
                <a:solidFill>
                  <a:srgbClr val="00B0F0"/>
                </a:solidFill>
                <a:effectLst/>
                <a:latin typeface="roboto_regular"/>
              </a:rPr>
              <a:t> </a:t>
            </a:r>
            <a:r>
              <a:rPr lang="ru-RU" sz="2800" b="1" i="0" dirty="0" err="1">
                <a:solidFill>
                  <a:srgbClr val="00B0F0"/>
                </a:solidFill>
                <a:effectLst/>
                <a:latin typeface="roboto_regular"/>
              </a:rPr>
              <a:t>емоціі</a:t>
            </a:r>
            <a:r>
              <a:rPr lang="ru-RU" sz="2800" b="1" i="0" dirty="0">
                <a:solidFill>
                  <a:srgbClr val="00B0F0"/>
                </a:solidFill>
                <a:effectLst/>
                <a:latin typeface="roboto_regular"/>
              </a:rPr>
              <a:t>. Подумайте, </a:t>
            </a:r>
            <a:r>
              <a:rPr lang="ru-RU" sz="2800" b="1" i="0" dirty="0" err="1">
                <a:solidFill>
                  <a:srgbClr val="00B0F0"/>
                </a:solidFill>
                <a:effectLst/>
                <a:latin typeface="roboto_regular"/>
              </a:rPr>
              <a:t>що</a:t>
            </a:r>
            <a:r>
              <a:rPr lang="ru-RU" sz="2800" b="1" i="0" dirty="0">
                <a:solidFill>
                  <a:srgbClr val="00B0F0"/>
                </a:solidFill>
                <a:effectLst/>
                <a:latin typeface="roboto_regular"/>
              </a:rPr>
              <a:t> </a:t>
            </a:r>
            <a:r>
              <a:rPr lang="ru-RU" sz="2800" b="1" i="0" dirty="0" err="1">
                <a:solidFill>
                  <a:srgbClr val="00B0F0"/>
                </a:solidFill>
                <a:effectLst/>
                <a:latin typeface="roboto_regular"/>
              </a:rPr>
              <a:t>потенційний</a:t>
            </a:r>
            <a:r>
              <a:rPr lang="ru-RU" sz="2800" b="1" i="0" dirty="0">
                <a:solidFill>
                  <a:srgbClr val="00B0F0"/>
                </a:solidFill>
                <a:effectLst/>
                <a:latin typeface="roboto_regular"/>
              </a:rPr>
              <a:t> </a:t>
            </a:r>
            <a:r>
              <a:rPr lang="ru-RU" sz="2800" b="1" i="0" dirty="0" err="1">
                <a:solidFill>
                  <a:srgbClr val="00B0F0"/>
                </a:solidFill>
                <a:effectLst/>
                <a:latin typeface="roboto_regular"/>
              </a:rPr>
              <a:t>клієнт</a:t>
            </a:r>
            <a:r>
              <a:rPr lang="ru-RU" sz="2800" b="1" i="0" dirty="0">
                <a:solidFill>
                  <a:srgbClr val="00B0F0"/>
                </a:solidFill>
                <a:effectLst/>
                <a:latin typeface="roboto_regular"/>
              </a:rPr>
              <a:t> </a:t>
            </a:r>
            <a:r>
              <a:rPr lang="ru-RU" sz="2800" b="1" i="0" dirty="0" err="1">
                <a:solidFill>
                  <a:srgbClr val="00B0F0"/>
                </a:solidFill>
                <a:effectLst/>
                <a:latin typeface="roboto_regular"/>
              </a:rPr>
              <a:t>може</a:t>
            </a:r>
            <a:r>
              <a:rPr lang="ru-RU" sz="2800" b="1" i="0" dirty="0">
                <a:solidFill>
                  <a:srgbClr val="00B0F0"/>
                </a:solidFill>
                <a:effectLst/>
                <a:latin typeface="roboto_regular"/>
              </a:rPr>
              <a:t> </a:t>
            </a:r>
            <a:r>
              <a:rPr lang="ru-RU" sz="2800" b="1" i="0" dirty="0" err="1">
                <a:solidFill>
                  <a:srgbClr val="00B0F0"/>
                </a:solidFill>
                <a:effectLst/>
                <a:latin typeface="roboto_regular"/>
              </a:rPr>
              <a:t>отримати</a:t>
            </a:r>
            <a:r>
              <a:rPr lang="ru-RU" sz="2800" b="1" i="0" dirty="0">
                <a:solidFill>
                  <a:srgbClr val="00B0F0"/>
                </a:solidFill>
                <a:effectLst/>
                <a:latin typeface="roboto_regular"/>
              </a:rPr>
              <a:t>, </a:t>
            </a:r>
            <a:r>
              <a:rPr lang="ru-RU" sz="2800" b="1" i="0" dirty="0" err="1">
                <a:solidFill>
                  <a:srgbClr val="00B0F0"/>
                </a:solidFill>
                <a:effectLst/>
                <a:latin typeface="roboto_regular"/>
              </a:rPr>
              <a:t>купуючи</a:t>
            </a:r>
            <a:r>
              <a:rPr lang="ru-RU" sz="2800" b="1" i="0" dirty="0">
                <a:solidFill>
                  <a:srgbClr val="00B0F0"/>
                </a:solidFill>
                <a:effectLst/>
                <a:latin typeface="roboto_regular"/>
              </a:rPr>
              <a:t> ваш товар. </a:t>
            </a:r>
            <a:r>
              <a:rPr lang="ru-RU" sz="2800" b="1" i="0" dirty="0" err="1">
                <a:solidFill>
                  <a:srgbClr val="00B0F0"/>
                </a:solidFill>
                <a:effectLst/>
                <a:latin typeface="roboto_regular"/>
              </a:rPr>
              <a:t>Це</a:t>
            </a:r>
            <a:r>
              <a:rPr lang="ru-RU" sz="2800" b="1" i="0" dirty="0">
                <a:solidFill>
                  <a:srgbClr val="00B0F0"/>
                </a:solidFill>
                <a:effectLst/>
                <a:latin typeface="roboto_regular"/>
              </a:rPr>
              <a:t> і треба </a:t>
            </a:r>
            <a:r>
              <a:rPr lang="ru-RU" sz="2800" b="1" i="0" dirty="0" err="1">
                <a:solidFill>
                  <a:srgbClr val="00B0F0"/>
                </a:solidFill>
                <a:effectLst/>
                <a:latin typeface="roboto_regular"/>
              </a:rPr>
              <a:t>продавати</a:t>
            </a:r>
            <a:r>
              <a:rPr lang="ru-RU" sz="2800" b="1" i="0" dirty="0">
                <a:solidFill>
                  <a:srgbClr val="00B0F0"/>
                </a:solidFill>
                <a:effectLst/>
                <a:latin typeface="roboto_regular"/>
              </a:rPr>
              <a:t>. </a:t>
            </a:r>
            <a:r>
              <a:rPr lang="ru-RU" sz="2800" b="1" i="0" dirty="0" err="1">
                <a:solidFill>
                  <a:srgbClr val="00B0F0"/>
                </a:solidFill>
                <a:effectLst/>
                <a:latin typeface="roboto_regular"/>
              </a:rPr>
              <a:t>Наприклад</a:t>
            </a:r>
            <a:r>
              <a:rPr lang="ru-RU" sz="2400" b="0" i="0" dirty="0">
                <a:solidFill>
                  <a:srgbClr val="00B0F0"/>
                </a:solidFill>
                <a:effectLst/>
                <a:latin typeface="roboto_regular"/>
              </a:rPr>
              <a:t>:</a:t>
            </a:r>
            <a:endParaRPr lang="ru-RU" sz="2400" dirty="0">
              <a:solidFill>
                <a:srgbClr val="00B0F0"/>
              </a:solidFill>
            </a:endParaRPr>
          </a:p>
        </p:txBody>
      </p:sp>
      <p:sp>
        <p:nvSpPr>
          <p:cNvPr id="5" name="TextBox 4">
            <a:extLst>
              <a:ext uri="{FF2B5EF4-FFF2-40B4-BE49-F238E27FC236}">
                <a16:creationId xmlns:a16="http://schemas.microsoft.com/office/drawing/2014/main" id="{58C62C65-6EE3-9F57-F886-5D87BBDDA9F7}"/>
              </a:ext>
            </a:extLst>
          </p:cNvPr>
          <p:cNvSpPr txBox="1"/>
          <p:nvPr/>
        </p:nvSpPr>
        <p:spPr>
          <a:xfrm>
            <a:off x="1852246" y="2184592"/>
            <a:ext cx="8726659" cy="4955203"/>
          </a:xfrm>
          <a:prstGeom prst="rect">
            <a:avLst/>
          </a:prstGeom>
          <a:noFill/>
        </p:spPr>
        <p:txBody>
          <a:bodyPr wrap="square">
            <a:spAutoFit/>
          </a:bodyPr>
          <a:lstStyle/>
          <a:p>
            <a:pPr algn="l" fontAlgn="base"/>
            <a:endParaRPr lang="ru-RU" sz="2800" b="0" i="0" dirty="0">
              <a:solidFill>
                <a:srgbClr val="1A1A1A"/>
              </a:solidFill>
              <a:effectLst/>
              <a:latin typeface="roboto_regular"/>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вечірню</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сукню</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чудовий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настрій</a:t>
            </a:r>
            <a:r>
              <a:rPr lang="ru-RU" sz="2800" dirty="0">
                <a:latin typeface="Times New Roman" panose="02020603050405020304" pitchFamily="18" charset="0"/>
                <a:cs typeface="Times New Roman" panose="02020603050405020304" pitchFamily="18" charset="0"/>
              </a:rPr>
              <a:t> та свято</a:t>
            </a: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Не </a:t>
            </a:r>
            <a:r>
              <a:rPr lang="ru-RU" sz="2800" dirty="0" err="1">
                <a:latin typeface="Times New Roman" panose="02020603050405020304" pitchFamily="18" charset="0"/>
                <a:cs typeface="Times New Roman" panose="02020603050405020304" pitchFamily="18" charset="0"/>
              </a:rPr>
              <a:t>вікна</a:t>
            </a:r>
            <a:r>
              <a:rPr lang="ru-RU" sz="2800" dirty="0">
                <a:latin typeface="Times New Roman" panose="02020603050405020304" pitchFamily="18" charset="0"/>
                <a:cs typeface="Times New Roman" panose="02020603050405020304" pitchFamily="18" charset="0"/>
              </a:rPr>
              <a:t>, а  </a:t>
            </a:r>
            <a:r>
              <a:rPr lang="ru-RU" sz="2800" dirty="0" err="1">
                <a:latin typeface="Times New Roman" panose="02020603050405020304" pitchFamily="18" charset="0"/>
                <a:cs typeface="Times New Roman" panose="02020603050405020304" pitchFamily="18" charset="0"/>
              </a:rPr>
              <a:t>затишок</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сіль</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ванни</a:t>
            </a:r>
            <a:r>
              <a:rPr lang="ru-RU" sz="2800" dirty="0">
                <a:latin typeface="Times New Roman" panose="02020603050405020304" pitchFamily="18" charset="0"/>
                <a:cs typeface="Times New Roman" panose="02020603050405020304" pitchFamily="18" charset="0"/>
              </a:rPr>
              <a:t> , а </a:t>
            </a:r>
            <a:r>
              <a:rPr lang="ru-RU" sz="2800" dirty="0" err="1">
                <a:latin typeface="Times New Roman" panose="02020603050405020304" pitchFamily="18" charset="0"/>
                <a:cs typeface="Times New Roman" panose="02020603050405020304" pitchFamily="18" charset="0"/>
              </a:rPr>
              <a:t>ідпочинок</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насолоду</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Не </a:t>
            </a:r>
            <a:r>
              <a:rPr lang="ru-RU" sz="2800" dirty="0" err="1">
                <a:latin typeface="Times New Roman" panose="02020603050405020304" pitchFamily="18" charset="0"/>
                <a:cs typeface="Times New Roman" panose="02020603050405020304" pitchFamily="18" charset="0"/>
              </a:rPr>
              <a:t>солодощі</a:t>
            </a:r>
            <a:r>
              <a:rPr lang="ru-RU" sz="2800" dirty="0">
                <a:latin typeface="Times New Roman" panose="02020603050405020304" pitchFamily="18" charset="0"/>
                <a:cs typeface="Times New Roman" panose="02020603050405020304" pitchFamily="18" charset="0"/>
              </a:rPr>
              <a:t> без </a:t>
            </a:r>
            <a:r>
              <a:rPr lang="ru-RU" sz="2800" dirty="0" err="1">
                <a:latin typeface="Times New Roman" panose="02020603050405020304" pitchFamily="18" charset="0"/>
                <a:cs typeface="Times New Roman" panose="02020603050405020304" pitchFamily="18" charset="0"/>
              </a:rPr>
              <a:t>цукру</a:t>
            </a:r>
            <a:r>
              <a:rPr lang="ru-RU" sz="2800" dirty="0">
                <a:latin typeface="Times New Roman" panose="02020603050405020304" pitchFamily="18" charset="0"/>
                <a:cs typeface="Times New Roman" panose="02020603050405020304" pitchFamily="18" charset="0"/>
              </a:rPr>
              <a:t> , а струнку </a:t>
            </a:r>
            <a:r>
              <a:rPr lang="ru-RU" sz="2800" dirty="0" err="1">
                <a:latin typeface="Times New Roman" panose="02020603050405020304" pitchFamily="18" charset="0"/>
                <a:cs typeface="Times New Roman" panose="02020603050405020304" pitchFamily="18" charset="0"/>
              </a:rPr>
              <a:t>фігуру</a:t>
            </a:r>
            <a:endParaRPr lang="ru-RU"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dirty="0">
                <a:latin typeface="Times New Roman" panose="02020603050405020304" pitchFamily="18" charset="0"/>
                <a:cs typeface="Times New Roman" panose="02020603050405020304" pitchFamily="18" charset="0"/>
              </a:rPr>
              <a:t> Не косметику, а </a:t>
            </a:r>
            <a:r>
              <a:rPr lang="ru-RU" sz="2800" dirty="0" err="1">
                <a:latin typeface="Times New Roman" panose="02020603050405020304" pitchFamily="18" charset="0"/>
                <a:cs typeface="Times New Roman" panose="02020603050405020304" pitchFamily="18" charset="0"/>
              </a:rPr>
              <a:t>надію</a:t>
            </a:r>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p>
            <a:pPr algn="l" fontAlgn="base"/>
            <a:r>
              <a:rPr lang="ru-RU" sz="2800" b="1" i="1" dirty="0" err="1">
                <a:solidFill>
                  <a:srgbClr val="FFFFFF"/>
                </a:solidFill>
                <a:effectLst/>
                <a:latin typeface="roboto_regular"/>
              </a:rPr>
              <a:t>Якщо</a:t>
            </a:r>
            <a:r>
              <a:rPr lang="ru-RU" sz="2800" b="1" i="1" dirty="0">
                <a:solidFill>
                  <a:srgbClr val="FFFFFF"/>
                </a:solidFill>
                <a:effectLst/>
                <a:latin typeface="roboto_regular"/>
              </a:rPr>
              <a:t> </a:t>
            </a:r>
            <a:r>
              <a:rPr lang="ru-RU" sz="2800" b="1" i="1" dirty="0" err="1">
                <a:solidFill>
                  <a:srgbClr val="FFFFFF"/>
                </a:solidFill>
                <a:effectLst/>
                <a:latin typeface="roboto_regular"/>
              </a:rPr>
              <a:t>ви</a:t>
            </a:r>
            <a:r>
              <a:rPr lang="ru-RU" sz="2800" b="1" i="1" dirty="0">
                <a:solidFill>
                  <a:srgbClr val="FFFFFF"/>
                </a:solidFill>
                <a:effectLst/>
                <a:latin typeface="roboto_regular"/>
              </a:rPr>
              <a:t> </a:t>
            </a:r>
            <a:r>
              <a:rPr lang="ru-RU" sz="2800" b="1" i="1" dirty="0" err="1">
                <a:solidFill>
                  <a:srgbClr val="FFFFFF"/>
                </a:solidFill>
                <a:effectLst/>
                <a:latin typeface="roboto_regular"/>
              </a:rPr>
              <a:t>визначились</a:t>
            </a:r>
            <a:r>
              <a:rPr lang="ru-RU" sz="2800" b="1" i="1" dirty="0">
                <a:solidFill>
                  <a:srgbClr val="FFFFFF"/>
                </a:solidFill>
                <a:effectLst/>
                <a:latin typeface="roboto_regular"/>
              </a:rPr>
              <a:t> з каналом </a:t>
            </a:r>
            <a:r>
              <a:rPr lang="ru-RU" sz="2800" b="1" i="1" dirty="0" err="1">
                <a:solidFill>
                  <a:srgbClr val="FFFFFF"/>
                </a:solidFill>
                <a:effectLst/>
                <a:latin typeface="roboto_regular"/>
              </a:rPr>
              <a:t>комунікації</a:t>
            </a:r>
            <a:r>
              <a:rPr lang="ru-RU" sz="2800" b="1" i="1" dirty="0">
                <a:solidFill>
                  <a:srgbClr val="FFFFFF"/>
                </a:solidFill>
                <a:effectLst/>
                <a:latin typeface="roboto_regular"/>
              </a:rPr>
              <a:t>, та з </a:t>
            </a:r>
            <a:r>
              <a:rPr lang="ru-RU" sz="2800" b="1" i="1" dirty="0" err="1">
                <a:solidFill>
                  <a:srgbClr val="FFFFFF"/>
                </a:solidFill>
                <a:effectLst/>
                <a:latin typeface="roboto_regular"/>
              </a:rPr>
              <a:t>тим</a:t>
            </a:r>
            <a:r>
              <a:rPr lang="ru-RU" sz="2800" b="1" i="1" dirty="0">
                <a:solidFill>
                  <a:srgbClr val="FFFFFF"/>
                </a:solidFill>
                <a:effectLst/>
                <a:latin typeface="roboto_regular"/>
              </a:rPr>
              <a:t> як </a:t>
            </a:r>
            <a:r>
              <a:rPr lang="ru-RU" sz="2800" b="1" i="1" dirty="0" err="1">
                <a:solidFill>
                  <a:srgbClr val="FFFFFF"/>
                </a:solidFill>
                <a:effectLst/>
                <a:latin typeface="roboto_regular"/>
              </a:rPr>
              <a:t>ви</a:t>
            </a:r>
            <a:r>
              <a:rPr lang="ru-RU" sz="2800" b="1" i="1" dirty="0">
                <a:solidFill>
                  <a:srgbClr val="FFFFFF"/>
                </a:solidFill>
                <a:effectLst/>
                <a:latin typeface="roboto_regular"/>
              </a:rPr>
              <a:t> будете </a:t>
            </a:r>
            <a:r>
              <a:rPr lang="ru-RU" sz="2800" b="1" i="1" dirty="0" err="1">
                <a:solidFill>
                  <a:srgbClr val="FFFFFF"/>
                </a:solidFill>
                <a:effectLst/>
                <a:latin typeface="roboto_regular"/>
              </a:rPr>
              <a:t>розповідати</a:t>
            </a:r>
            <a:r>
              <a:rPr lang="ru-RU" sz="2800" b="1" i="1" dirty="0">
                <a:solidFill>
                  <a:srgbClr val="FFFFFF"/>
                </a:solidFill>
                <a:effectLst/>
                <a:latin typeface="roboto_regular"/>
              </a:rPr>
              <a:t> про </a:t>
            </a:r>
            <a:r>
              <a:rPr lang="ru-RU" sz="2800" b="1" i="1" dirty="0" err="1">
                <a:solidFill>
                  <a:srgbClr val="FFFFFF"/>
                </a:solidFill>
                <a:effectLst/>
                <a:latin typeface="roboto_regular"/>
              </a:rPr>
              <a:t>свій</a:t>
            </a:r>
            <a:r>
              <a:rPr lang="ru-RU" sz="2800" b="1" i="1" dirty="0">
                <a:solidFill>
                  <a:srgbClr val="FFFFFF"/>
                </a:solidFill>
                <a:effectLst/>
                <a:latin typeface="roboto_regular"/>
              </a:rPr>
              <a:t> товар, то </a:t>
            </a:r>
            <a:r>
              <a:rPr lang="ru-RU" sz="2800" b="1" i="1" dirty="0" err="1">
                <a:solidFill>
                  <a:srgbClr val="FFFFFF"/>
                </a:solidFill>
                <a:effectLst/>
                <a:latin typeface="roboto_regular"/>
              </a:rPr>
              <a:t>переходьте</a:t>
            </a:r>
            <a:r>
              <a:rPr lang="ru-RU" sz="2800" b="1" i="1" dirty="0">
                <a:solidFill>
                  <a:srgbClr val="FFFFFF"/>
                </a:solidFill>
                <a:effectLst/>
                <a:latin typeface="roboto_regular"/>
              </a:rPr>
              <a:t> </a:t>
            </a:r>
            <a:r>
              <a:rPr lang="ru-RU" sz="2800" b="1" i="1" dirty="0" err="1">
                <a:solidFill>
                  <a:srgbClr val="FFFFFF"/>
                </a:solidFill>
                <a:effectLst/>
                <a:latin typeface="roboto_regular"/>
              </a:rPr>
              <a:t>далі</a:t>
            </a:r>
            <a:r>
              <a:rPr lang="ru-RU" sz="2800" b="1" i="1" dirty="0">
                <a:solidFill>
                  <a:srgbClr val="FFFFFF"/>
                </a:solidFill>
                <a:effectLst/>
                <a:latin typeface="roboto_regular"/>
              </a:rPr>
              <a:t>.</a:t>
            </a:r>
          </a:p>
          <a:p>
            <a:pPr marL="457200" indent="-457200">
              <a:buFont typeface="Wingdings" panose="05000000000000000000" pitchFamily="2" charset="2"/>
              <a:buChar char="Ø"/>
            </a:pPr>
            <a:endParaRPr lang="ru-U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457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Блок-схема: альтернативный процесс 3">
            <a:extLst>
              <a:ext uri="{FF2B5EF4-FFF2-40B4-BE49-F238E27FC236}">
                <a16:creationId xmlns:a16="http://schemas.microsoft.com/office/drawing/2014/main" id="{3CDC035B-7B4E-402C-9C09-6113526DE88E}"/>
              </a:ext>
            </a:extLst>
          </p:cNvPr>
          <p:cNvSpPr/>
          <p:nvPr/>
        </p:nvSpPr>
        <p:spPr>
          <a:xfrm>
            <a:off x="1091380" y="294969"/>
            <a:ext cx="9134168" cy="1365019"/>
          </a:xfrm>
          <a:prstGeom prst="flowChartAlternate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i="0" dirty="0" err="1">
                <a:solidFill>
                  <a:srgbClr val="343434"/>
                </a:solidFill>
                <a:effectLst/>
                <a:latin typeface="roboto_regular"/>
              </a:rPr>
              <a:t>Щоб</a:t>
            </a:r>
            <a:r>
              <a:rPr lang="ru-RU" sz="2800" b="1" i="0" dirty="0">
                <a:solidFill>
                  <a:srgbClr val="343434"/>
                </a:solidFill>
                <a:effectLst/>
                <a:latin typeface="roboto_regular"/>
              </a:rPr>
              <a:t> </a:t>
            </a:r>
            <a:r>
              <a:rPr lang="ru-RU" sz="2800" b="1" i="0" dirty="0" err="1">
                <a:solidFill>
                  <a:srgbClr val="343434"/>
                </a:solidFill>
                <a:effectLst/>
                <a:latin typeface="roboto_regular"/>
              </a:rPr>
              <a:t>краще</a:t>
            </a:r>
            <a:r>
              <a:rPr lang="ru-RU" sz="2800" b="1" i="0" dirty="0">
                <a:solidFill>
                  <a:srgbClr val="343434"/>
                </a:solidFill>
                <a:effectLst/>
                <a:latin typeface="roboto_regular"/>
              </a:rPr>
              <a:t> </a:t>
            </a:r>
            <a:r>
              <a:rPr lang="ru-RU" sz="2800" b="1" i="0" dirty="0" err="1">
                <a:solidFill>
                  <a:srgbClr val="343434"/>
                </a:solidFill>
                <a:effectLst/>
                <a:latin typeface="roboto_regular"/>
              </a:rPr>
              <a:t>зрозуміти</a:t>
            </a:r>
            <a:r>
              <a:rPr lang="ru-RU" sz="2800" b="1" i="0" dirty="0">
                <a:solidFill>
                  <a:srgbClr val="343434"/>
                </a:solidFill>
                <a:effectLst/>
                <a:latin typeface="roboto_regular"/>
              </a:rPr>
              <a:t> </a:t>
            </a:r>
            <a:r>
              <a:rPr lang="ru-RU" sz="2800" b="1" i="0" dirty="0" err="1">
                <a:solidFill>
                  <a:srgbClr val="343434"/>
                </a:solidFill>
                <a:effectLst/>
                <a:latin typeface="roboto_regular"/>
              </a:rPr>
              <a:t>потенційного</a:t>
            </a:r>
            <a:br>
              <a:rPr lang="ru-RU" sz="2800" b="1" dirty="0"/>
            </a:br>
            <a:r>
              <a:rPr lang="ru-RU" sz="2800" b="1" i="0" dirty="0" err="1">
                <a:solidFill>
                  <a:srgbClr val="343434"/>
                </a:solidFill>
                <a:effectLst/>
                <a:latin typeface="roboto_regular"/>
              </a:rPr>
              <a:t>клієнта</a:t>
            </a:r>
            <a:r>
              <a:rPr lang="ru-RU" sz="2800" b="1" i="0" dirty="0">
                <a:solidFill>
                  <a:srgbClr val="343434"/>
                </a:solidFill>
                <a:effectLst/>
                <a:latin typeface="roboto_regular"/>
              </a:rPr>
              <a:t>, </a:t>
            </a:r>
            <a:r>
              <a:rPr lang="ru-RU" sz="2800" b="1" i="0" dirty="0" err="1">
                <a:solidFill>
                  <a:srgbClr val="343434"/>
                </a:solidFill>
                <a:effectLst/>
                <a:latin typeface="roboto_regular"/>
              </a:rPr>
              <a:t>варто</a:t>
            </a:r>
            <a:r>
              <a:rPr lang="ru-RU" sz="2800" b="1" i="0" dirty="0">
                <a:solidFill>
                  <a:srgbClr val="343434"/>
                </a:solidFill>
                <a:effectLst/>
                <a:latin typeface="roboto_regular"/>
              </a:rPr>
              <a:t> </a:t>
            </a:r>
            <a:r>
              <a:rPr lang="ru-RU" sz="2800" b="1" i="0" dirty="0" err="1">
                <a:solidFill>
                  <a:srgbClr val="343434"/>
                </a:solidFill>
                <a:effectLst/>
                <a:latin typeface="roboto_regular"/>
              </a:rPr>
              <a:t>прочитати</a:t>
            </a:r>
            <a:r>
              <a:rPr lang="ru-RU" sz="2800" b="1" i="0" dirty="0">
                <a:solidFill>
                  <a:srgbClr val="343434"/>
                </a:solidFill>
                <a:effectLst/>
                <a:latin typeface="roboto_regular"/>
              </a:rPr>
              <a:t> </a:t>
            </a:r>
            <a:r>
              <a:rPr lang="ru-RU" sz="2800" b="1" i="0" dirty="0" err="1">
                <a:solidFill>
                  <a:srgbClr val="343434"/>
                </a:solidFill>
                <a:effectLst/>
                <a:latin typeface="roboto_regular"/>
              </a:rPr>
              <a:t>ці</a:t>
            </a:r>
            <a:r>
              <a:rPr lang="ru-RU" sz="2800" b="1" i="0" dirty="0">
                <a:solidFill>
                  <a:srgbClr val="343434"/>
                </a:solidFill>
                <a:effectLst/>
                <a:latin typeface="roboto_regular"/>
              </a:rPr>
              <a:t> книги:</a:t>
            </a:r>
            <a:endParaRPr lang="ru-UA" sz="2800" b="1" i="1" u="sng"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78747F-6394-5C84-4FF7-B1D11AD0FDD8}"/>
              </a:ext>
            </a:extLst>
          </p:cNvPr>
          <p:cNvSpPr txBox="1"/>
          <p:nvPr/>
        </p:nvSpPr>
        <p:spPr>
          <a:xfrm>
            <a:off x="1252026" y="2166426"/>
            <a:ext cx="3629464" cy="1323439"/>
          </a:xfrm>
          <a:prstGeom prst="rect">
            <a:avLst/>
          </a:prstGeom>
          <a:noFill/>
        </p:spPr>
        <p:txBody>
          <a:bodyPr wrap="square">
            <a:spAutoFit/>
          </a:bodyPr>
          <a:lstStyle/>
          <a:p>
            <a:r>
              <a:rPr lang="ru-RU" sz="2000" b="0" i="0" dirty="0" err="1">
                <a:effectLst/>
                <a:latin typeface="roboto_regular"/>
              </a:rPr>
              <a:t>Щоб</a:t>
            </a:r>
            <a:r>
              <a:rPr lang="ru-RU" sz="2000" b="0" i="0" dirty="0">
                <a:effectLst/>
                <a:latin typeface="roboto_regular"/>
              </a:rPr>
              <a:t> </a:t>
            </a:r>
            <a:r>
              <a:rPr lang="ru-RU" sz="2000" b="0" i="0" dirty="0" err="1">
                <a:effectLst/>
                <a:latin typeface="roboto_regular"/>
              </a:rPr>
              <a:t>краще</a:t>
            </a:r>
            <a:r>
              <a:rPr lang="ru-RU" sz="2000" b="0" i="0" dirty="0">
                <a:effectLst/>
                <a:latin typeface="roboto_regular"/>
              </a:rPr>
              <a:t> </a:t>
            </a:r>
            <a:r>
              <a:rPr lang="ru-RU" sz="2000" b="0" i="0" dirty="0" err="1">
                <a:effectLst/>
                <a:latin typeface="roboto_regular"/>
              </a:rPr>
              <a:t>зрозуміти</a:t>
            </a:r>
            <a:r>
              <a:rPr lang="ru-RU" sz="2000" b="0" i="0" dirty="0">
                <a:effectLst/>
                <a:latin typeface="roboto_regular"/>
              </a:rPr>
              <a:t> </a:t>
            </a:r>
            <a:r>
              <a:rPr lang="ru-RU" sz="2000" b="0" i="0" dirty="0" err="1">
                <a:effectLst/>
                <a:latin typeface="roboto_regular"/>
              </a:rPr>
              <a:t>потенційного</a:t>
            </a:r>
            <a:br>
              <a:rPr lang="ru-RU" sz="2000" dirty="0"/>
            </a:br>
            <a:r>
              <a:rPr lang="ru-RU" sz="2000" b="0" i="0" dirty="0" err="1">
                <a:effectLst/>
                <a:latin typeface="roboto_regular"/>
              </a:rPr>
              <a:t>клієнта</a:t>
            </a:r>
            <a:r>
              <a:rPr lang="ru-RU" sz="2000" b="0" i="0" dirty="0">
                <a:effectLst/>
                <a:latin typeface="roboto_regular"/>
              </a:rPr>
              <a:t>, </a:t>
            </a:r>
            <a:r>
              <a:rPr lang="ru-RU" sz="2000" b="0" i="0" dirty="0" err="1">
                <a:effectLst/>
                <a:latin typeface="roboto_regular"/>
              </a:rPr>
              <a:t>варто</a:t>
            </a:r>
            <a:r>
              <a:rPr lang="ru-RU" sz="2000" b="0" i="0" dirty="0">
                <a:effectLst/>
                <a:latin typeface="roboto_regular"/>
              </a:rPr>
              <a:t> </a:t>
            </a:r>
            <a:r>
              <a:rPr lang="ru-RU" sz="2000" b="0" i="0" dirty="0" err="1">
                <a:effectLst/>
                <a:latin typeface="roboto_regular"/>
              </a:rPr>
              <a:t>прочитати</a:t>
            </a:r>
            <a:r>
              <a:rPr lang="ru-RU" sz="2000" b="0" i="0" dirty="0">
                <a:effectLst/>
                <a:latin typeface="roboto_regular"/>
              </a:rPr>
              <a:t> </a:t>
            </a:r>
            <a:r>
              <a:rPr lang="ru-RU" sz="2000" b="0" i="0" dirty="0" err="1">
                <a:effectLst/>
                <a:latin typeface="roboto_regular"/>
              </a:rPr>
              <a:t>ці</a:t>
            </a:r>
            <a:r>
              <a:rPr lang="ru-RU" sz="2000" b="0" i="0" dirty="0">
                <a:effectLst/>
                <a:latin typeface="roboto_regular"/>
              </a:rPr>
              <a:t> книги:</a:t>
            </a:r>
            <a:endParaRPr lang="ru-RU" sz="2000" dirty="0"/>
          </a:p>
        </p:txBody>
      </p:sp>
      <p:pic>
        <p:nvPicPr>
          <p:cNvPr id="14" name="Рисунок 13">
            <a:extLst>
              <a:ext uri="{FF2B5EF4-FFF2-40B4-BE49-F238E27FC236}">
                <a16:creationId xmlns:a16="http://schemas.microsoft.com/office/drawing/2014/main" id="{AEB093A3-CE8C-C633-EC0D-1CB350CB42AB}"/>
              </a:ext>
            </a:extLst>
          </p:cNvPr>
          <p:cNvPicPr>
            <a:picLocks noChangeAspect="1"/>
          </p:cNvPicPr>
          <p:nvPr/>
        </p:nvPicPr>
        <p:blipFill>
          <a:blip r:embed="rId2"/>
          <a:stretch>
            <a:fillRect/>
          </a:stretch>
        </p:blipFill>
        <p:spPr>
          <a:xfrm>
            <a:off x="5435855" y="2621956"/>
            <a:ext cx="1265465" cy="1735817"/>
          </a:xfrm>
          <a:prstGeom prst="rect">
            <a:avLst/>
          </a:prstGeom>
        </p:spPr>
      </p:pic>
      <p:pic>
        <p:nvPicPr>
          <p:cNvPr id="9218" name="Picture 2">
            <a:extLst>
              <a:ext uri="{FF2B5EF4-FFF2-40B4-BE49-F238E27FC236}">
                <a16:creationId xmlns:a16="http://schemas.microsoft.com/office/drawing/2014/main" id="{FC5BB10C-E223-987F-AF9A-CCA69B22B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106" y="2641600"/>
            <a:ext cx="1265465" cy="171617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ED2B783-7F97-0ED7-38D3-F95D6B581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2419" y="2641601"/>
            <a:ext cx="1045581" cy="171617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D1FED4B-1059-E8EC-3871-EBA3ACDF1CDD}"/>
              </a:ext>
            </a:extLst>
          </p:cNvPr>
          <p:cNvSpPr txBox="1"/>
          <p:nvPr/>
        </p:nvSpPr>
        <p:spPr>
          <a:xfrm>
            <a:off x="595352" y="4357773"/>
            <a:ext cx="6386019" cy="646331"/>
          </a:xfrm>
          <a:prstGeom prst="rect">
            <a:avLst/>
          </a:prstGeom>
          <a:noFill/>
        </p:spPr>
        <p:txBody>
          <a:bodyPr wrap="square">
            <a:spAutoFit/>
          </a:bodyPr>
          <a:lstStyle/>
          <a:p>
            <a:pPr algn="ctr" fontAlgn="t">
              <a:buFont typeface="Arial" panose="020B0604020202020204" pitchFamily="34" charset="0"/>
              <a:buChar char="•"/>
            </a:pPr>
            <a:r>
              <a:rPr lang="ru-RU" b="0" i="0" dirty="0">
                <a:effectLst/>
                <a:latin typeface="roboto_regular"/>
              </a:rPr>
              <a:t>«Продается все.</a:t>
            </a:r>
            <a:br>
              <a:rPr lang="ru-RU" b="0" i="0" dirty="0">
                <a:effectLst/>
                <a:latin typeface="roboto_regular"/>
              </a:rPr>
            </a:br>
            <a:r>
              <a:rPr lang="ru-RU" b="0" i="0" dirty="0">
                <a:effectLst/>
                <a:latin typeface="roboto_regular"/>
              </a:rPr>
              <a:t>Джефф </a:t>
            </a:r>
            <a:r>
              <a:rPr lang="ru-RU" b="0" i="0" dirty="0" err="1">
                <a:effectLst/>
                <a:latin typeface="roboto_regular"/>
              </a:rPr>
              <a:t>Безос</a:t>
            </a:r>
            <a:r>
              <a:rPr lang="ru-RU" b="0" i="0" dirty="0">
                <a:effectLst/>
                <a:latin typeface="roboto_regular"/>
              </a:rPr>
              <a:t> и эра </a:t>
            </a:r>
            <a:r>
              <a:rPr lang="ru-RU" b="0" i="0" dirty="0" err="1">
                <a:effectLst/>
                <a:latin typeface="roboto_regular"/>
              </a:rPr>
              <a:t>Amazon»Мартин</a:t>
            </a:r>
            <a:r>
              <a:rPr lang="ru-RU" b="0" i="0" dirty="0">
                <a:effectLst/>
                <a:latin typeface="roboto_regular"/>
              </a:rPr>
              <a:t> Линдстром</a:t>
            </a:r>
          </a:p>
        </p:txBody>
      </p:sp>
      <p:sp>
        <p:nvSpPr>
          <p:cNvPr id="18" name="TextBox 17">
            <a:extLst>
              <a:ext uri="{FF2B5EF4-FFF2-40B4-BE49-F238E27FC236}">
                <a16:creationId xmlns:a16="http://schemas.microsoft.com/office/drawing/2014/main" id="{83F6EECB-877E-8AAE-3D5F-BA67DA6F2ACB}"/>
              </a:ext>
            </a:extLst>
          </p:cNvPr>
          <p:cNvSpPr txBox="1"/>
          <p:nvPr/>
        </p:nvSpPr>
        <p:spPr>
          <a:xfrm>
            <a:off x="894651" y="5175326"/>
            <a:ext cx="5593235" cy="646331"/>
          </a:xfrm>
          <a:prstGeom prst="rect">
            <a:avLst/>
          </a:prstGeom>
          <a:noFill/>
        </p:spPr>
        <p:txBody>
          <a:bodyPr wrap="square">
            <a:spAutoFit/>
          </a:bodyPr>
          <a:lstStyle/>
          <a:p>
            <a:pPr algn="ctr" fontAlgn="t">
              <a:buFont typeface="Arial" panose="020B0604020202020204" pitchFamily="34" charset="0"/>
              <a:buChar char="•"/>
            </a:pPr>
            <a:r>
              <a:rPr lang="ru-RU" b="0" i="0" dirty="0">
                <a:effectLst/>
                <a:latin typeface="roboto_regular"/>
              </a:rPr>
              <a:t>«Построение</a:t>
            </a:r>
            <a:br>
              <a:rPr lang="ru-RU" b="0" i="0" dirty="0">
                <a:effectLst/>
                <a:latin typeface="roboto_regular"/>
              </a:rPr>
            </a:br>
            <a:r>
              <a:rPr lang="ru-RU" b="0" i="0" dirty="0">
                <a:effectLst/>
                <a:latin typeface="roboto_regular"/>
              </a:rPr>
              <a:t>отдела </a:t>
            </a:r>
            <a:r>
              <a:rPr lang="ru-RU" b="0" i="0" dirty="0" err="1">
                <a:effectLst/>
                <a:latin typeface="roboto_regular"/>
              </a:rPr>
              <a:t>продаж»Филип</a:t>
            </a:r>
            <a:r>
              <a:rPr lang="ru-RU" b="0" i="0" dirty="0">
                <a:effectLst/>
                <a:latin typeface="roboto_regular"/>
              </a:rPr>
              <a:t> </a:t>
            </a:r>
            <a:r>
              <a:rPr lang="ru-RU" b="0" i="0" dirty="0" err="1">
                <a:effectLst/>
                <a:latin typeface="roboto_regular"/>
              </a:rPr>
              <a:t>Грейвс</a:t>
            </a:r>
            <a:endParaRPr lang="ru-RU" b="0" i="0" dirty="0">
              <a:effectLst/>
              <a:latin typeface="roboto_regular"/>
            </a:endParaRPr>
          </a:p>
        </p:txBody>
      </p:sp>
      <p:sp>
        <p:nvSpPr>
          <p:cNvPr id="20" name="TextBox 19">
            <a:extLst>
              <a:ext uri="{FF2B5EF4-FFF2-40B4-BE49-F238E27FC236}">
                <a16:creationId xmlns:a16="http://schemas.microsoft.com/office/drawing/2014/main" id="{D6BB6D51-0827-9865-5581-EDD98B383F40}"/>
              </a:ext>
            </a:extLst>
          </p:cNvPr>
          <p:cNvSpPr txBox="1"/>
          <p:nvPr/>
        </p:nvSpPr>
        <p:spPr>
          <a:xfrm>
            <a:off x="391886" y="5916700"/>
            <a:ext cx="6096000" cy="646331"/>
          </a:xfrm>
          <a:prstGeom prst="rect">
            <a:avLst/>
          </a:prstGeom>
          <a:noFill/>
        </p:spPr>
        <p:txBody>
          <a:bodyPr wrap="square">
            <a:spAutoFit/>
          </a:bodyPr>
          <a:lstStyle/>
          <a:p>
            <a:pPr algn="ctr" fontAlgn="t">
              <a:buFont typeface="Arial" panose="020B0604020202020204" pitchFamily="34" charset="0"/>
              <a:buChar char="•"/>
            </a:pPr>
            <a:r>
              <a:rPr lang="ru-RU" b="0" i="0" dirty="0">
                <a:effectLst/>
                <a:latin typeface="roboto_regular"/>
              </a:rPr>
              <a:t>«Психология</a:t>
            </a:r>
            <a:br>
              <a:rPr lang="ru-RU" b="0" i="0" dirty="0">
                <a:effectLst/>
                <a:latin typeface="roboto_regular"/>
              </a:rPr>
            </a:br>
            <a:r>
              <a:rPr lang="ru-RU" b="0" i="0" dirty="0" err="1">
                <a:effectLst/>
                <a:latin typeface="roboto_regular"/>
              </a:rPr>
              <a:t>влияния»Роберт</a:t>
            </a:r>
            <a:r>
              <a:rPr lang="ru-RU" b="0" i="0" dirty="0">
                <a:effectLst/>
                <a:latin typeface="roboto_regular"/>
              </a:rPr>
              <a:t> </a:t>
            </a:r>
            <a:r>
              <a:rPr lang="ru-RU" b="0" i="0" dirty="0" err="1">
                <a:effectLst/>
                <a:latin typeface="roboto_regular"/>
              </a:rPr>
              <a:t>Каден</a:t>
            </a:r>
            <a:endParaRPr lang="ru-RU" b="0" i="0" dirty="0">
              <a:effectLst/>
              <a:latin typeface="roboto_regular"/>
            </a:endParaRPr>
          </a:p>
        </p:txBody>
      </p:sp>
    </p:spTree>
    <p:extLst>
      <p:ext uri="{BB962C8B-B14F-4D97-AF65-F5344CB8AC3E}">
        <p14:creationId xmlns:p14="http://schemas.microsoft.com/office/powerpoint/2010/main" val="112056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Цінність товару: як визначити і підвищити | Fractus">
            <a:extLst>
              <a:ext uri="{FF2B5EF4-FFF2-40B4-BE49-F238E27FC236}">
                <a16:creationId xmlns:a16="http://schemas.microsoft.com/office/drawing/2014/main" id="{61F7BC49-C901-603A-7C16-3D960E9B0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456" y="186843"/>
            <a:ext cx="3263704" cy="20379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7E75C5-8C70-8E50-C210-8C9858A8F7DE}"/>
              </a:ext>
            </a:extLst>
          </p:cNvPr>
          <p:cNvSpPr txBox="1"/>
          <p:nvPr/>
        </p:nvSpPr>
        <p:spPr>
          <a:xfrm>
            <a:off x="1249314" y="186843"/>
            <a:ext cx="7698544" cy="646331"/>
          </a:xfrm>
          <a:prstGeom prst="rect">
            <a:avLst/>
          </a:prstGeom>
          <a:noFill/>
        </p:spPr>
        <p:txBody>
          <a:bodyPr wrap="square">
            <a:spAutoFit/>
          </a:bodyPr>
          <a:lstStyle/>
          <a:p>
            <a:pPr algn="ctr"/>
            <a:r>
              <a:rPr lang="ru-RU" sz="3600" b="1" i="0" cap="all" dirty="0">
                <a:solidFill>
                  <a:srgbClr val="00B050"/>
                </a:solidFill>
                <a:effectLst/>
                <a:latin typeface="roboto_regular"/>
              </a:rPr>
              <a:t>ВАРТІСТЬ</a:t>
            </a:r>
            <a:endParaRPr lang="ru-RU" sz="3600" dirty="0">
              <a:solidFill>
                <a:srgbClr val="00B050"/>
              </a:solidFill>
            </a:endParaRPr>
          </a:p>
        </p:txBody>
      </p:sp>
      <p:sp>
        <p:nvSpPr>
          <p:cNvPr id="6" name="TextBox 5">
            <a:extLst>
              <a:ext uri="{FF2B5EF4-FFF2-40B4-BE49-F238E27FC236}">
                <a16:creationId xmlns:a16="http://schemas.microsoft.com/office/drawing/2014/main" id="{97F5361F-F7EB-EF82-6FC5-F2918E486E0B}"/>
              </a:ext>
            </a:extLst>
          </p:cNvPr>
          <p:cNvSpPr txBox="1"/>
          <p:nvPr/>
        </p:nvSpPr>
        <p:spPr>
          <a:xfrm>
            <a:off x="126609" y="1659988"/>
            <a:ext cx="7033847" cy="1323439"/>
          </a:xfrm>
          <a:prstGeom prst="rect">
            <a:avLst/>
          </a:prstGeom>
          <a:noFill/>
        </p:spPr>
        <p:txBody>
          <a:bodyPr wrap="square">
            <a:spAutoFit/>
          </a:bodyPr>
          <a:lstStyle/>
          <a:p>
            <a:pPr algn="l" fontAlgn="base"/>
            <a:r>
              <a:rPr lang="ru-RU" sz="2000" b="1" i="0" dirty="0">
                <a:effectLst/>
                <a:latin typeface="roboto_regular"/>
              </a:rPr>
              <a:t>Ось перед нами </a:t>
            </a:r>
            <a:r>
              <a:rPr lang="ru-RU" sz="2000" b="1" i="0" dirty="0" err="1">
                <a:effectLst/>
                <a:latin typeface="roboto_regular"/>
              </a:rPr>
              <a:t>постало</a:t>
            </a:r>
            <a:r>
              <a:rPr lang="ru-RU" sz="2000" b="1" i="0" dirty="0">
                <a:effectLst/>
                <a:latin typeface="roboto_regular"/>
              </a:rPr>
              <a:t> </a:t>
            </a:r>
            <a:r>
              <a:rPr lang="ru-RU" sz="2000" b="1" i="0" dirty="0" err="1">
                <a:effectLst/>
                <a:latin typeface="roboto_regular"/>
              </a:rPr>
              <a:t>якщо</a:t>
            </a:r>
            <a:r>
              <a:rPr lang="ru-RU" sz="2000" b="1" i="0" dirty="0">
                <a:effectLst/>
                <a:latin typeface="roboto_regular"/>
              </a:rPr>
              <a:t> не </a:t>
            </a:r>
            <a:r>
              <a:rPr lang="ru-RU" sz="2000" b="1" i="0" dirty="0" err="1">
                <a:effectLst/>
                <a:latin typeface="roboto_regular"/>
              </a:rPr>
              <a:t>найскладніше</a:t>
            </a:r>
            <a:r>
              <a:rPr lang="ru-RU" sz="2000" b="1" i="0" dirty="0">
                <a:effectLst/>
                <a:latin typeface="roboto_regular"/>
              </a:rPr>
              <a:t>, то точно ― </a:t>
            </a:r>
            <a:r>
              <a:rPr lang="ru-RU" sz="2000" b="1" i="0" dirty="0" err="1">
                <a:effectLst/>
                <a:latin typeface="roboto_regular"/>
              </a:rPr>
              <a:t>найделікатніше</a:t>
            </a:r>
            <a:r>
              <a:rPr lang="ru-RU" sz="2000" b="1" i="0" dirty="0">
                <a:effectLst/>
                <a:latin typeface="roboto_regular"/>
              </a:rPr>
              <a:t> </a:t>
            </a:r>
            <a:r>
              <a:rPr lang="ru-RU" sz="2000" b="1" i="0" dirty="0" err="1">
                <a:effectLst/>
                <a:latin typeface="roboto_regular"/>
              </a:rPr>
              <a:t>питання</a:t>
            </a:r>
            <a:r>
              <a:rPr lang="ru-RU" sz="2000" b="1" i="0" dirty="0">
                <a:effectLst/>
                <a:latin typeface="roboto_regular"/>
              </a:rPr>
              <a:t>:</a:t>
            </a:r>
          </a:p>
          <a:p>
            <a:pPr algn="l" fontAlgn="base"/>
            <a:r>
              <a:rPr lang="ru-RU" sz="2000" b="1" i="0" dirty="0">
                <a:effectLst/>
                <a:latin typeface="roboto_regular"/>
              </a:rPr>
              <a:t>Яку </a:t>
            </a:r>
            <a:r>
              <a:rPr lang="ru-RU" sz="2000" b="1" i="0" dirty="0" err="1">
                <a:effectLst/>
                <a:latin typeface="roboto_regular"/>
              </a:rPr>
              <a:t>ціну</a:t>
            </a:r>
            <a:r>
              <a:rPr lang="ru-RU" sz="2000" b="1" i="0" dirty="0">
                <a:effectLst/>
                <a:latin typeface="roboto_regular"/>
              </a:rPr>
              <a:t> </a:t>
            </a:r>
            <a:r>
              <a:rPr lang="ru-RU" sz="2000" b="1" i="0" dirty="0" err="1">
                <a:effectLst/>
                <a:latin typeface="roboto_regular"/>
              </a:rPr>
              <a:t>встановити</a:t>
            </a:r>
            <a:r>
              <a:rPr lang="ru-RU" sz="2000" b="1" i="0" dirty="0">
                <a:effectLst/>
                <a:latin typeface="roboto_regular"/>
              </a:rPr>
              <a:t>? Яка </a:t>
            </a:r>
            <a:r>
              <a:rPr lang="ru-RU" sz="2000" b="1" i="0" dirty="0" err="1">
                <a:effectLst/>
                <a:latin typeface="roboto_regular"/>
              </a:rPr>
              <a:t>має</a:t>
            </a:r>
            <a:r>
              <a:rPr lang="ru-RU" sz="2000" b="1" i="0" dirty="0">
                <a:effectLst/>
                <a:latin typeface="roboto_regular"/>
              </a:rPr>
              <a:t> бути </a:t>
            </a:r>
            <a:r>
              <a:rPr lang="ru-RU" sz="2000" b="1" i="0" dirty="0" err="1">
                <a:effectLst/>
                <a:latin typeface="roboto_regular"/>
              </a:rPr>
              <a:t>ціна</a:t>
            </a:r>
            <a:r>
              <a:rPr lang="ru-RU" sz="2000" b="1" i="0" dirty="0">
                <a:effectLst/>
                <a:latin typeface="roboto_regular"/>
              </a:rPr>
              <a:t>?</a:t>
            </a:r>
            <a:br>
              <a:rPr lang="ru-RU" sz="2000" b="1" i="0" dirty="0">
                <a:effectLst/>
                <a:latin typeface="roboto_regular"/>
              </a:rPr>
            </a:br>
            <a:r>
              <a:rPr lang="ru-RU" sz="2000" b="1" i="0" dirty="0">
                <a:effectLst/>
                <a:latin typeface="roboto_regular"/>
              </a:rPr>
              <a:t>Як </a:t>
            </a:r>
            <a:r>
              <a:rPr lang="ru-RU" sz="2000" b="1" i="0" dirty="0" err="1">
                <a:effectLst/>
                <a:latin typeface="roboto_regular"/>
              </a:rPr>
              <a:t>встановити</a:t>
            </a:r>
            <a:r>
              <a:rPr lang="ru-RU" sz="2000" b="1" i="0" dirty="0">
                <a:effectLst/>
                <a:latin typeface="roboto_regular"/>
              </a:rPr>
              <a:t> </a:t>
            </a:r>
            <a:r>
              <a:rPr lang="ru-RU" sz="2000" b="1" i="0" dirty="0" err="1">
                <a:effectLst/>
                <a:latin typeface="roboto_regular"/>
              </a:rPr>
              <a:t>ціну</a:t>
            </a:r>
            <a:r>
              <a:rPr lang="ru-RU" sz="2000" b="1" i="0" dirty="0">
                <a:effectLst/>
                <a:latin typeface="roboto_regular"/>
              </a:rPr>
              <a:t>?</a:t>
            </a:r>
          </a:p>
        </p:txBody>
      </p:sp>
      <p:sp>
        <p:nvSpPr>
          <p:cNvPr id="9" name="TextBox 8">
            <a:extLst>
              <a:ext uri="{FF2B5EF4-FFF2-40B4-BE49-F238E27FC236}">
                <a16:creationId xmlns:a16="http://schemas.microsoft.com/office/drawing/2014/main" id="{309808C6-D0DB-BD89-7876-DF732EDCA533}"/>
              </a:ext>
            </a:extLst>
          </p:cNvPr>
          <p:cNvSpPr txBox="1"/>
          <p:nvPr/>
        </p:nvSpPr>
        <p:spPr>
          <a:xfrm>
            <a:off x="3049171" y="3133926"/>
            <a:ext cx="8184844" cy="461665"/>
          </a:xfrm>
          <a:prstGeom prst="rect">
            <a:avLst/>
          </a:prstGeom>
          <a:noFill/>
        </p:spPr>
        <p:txBody>
          <a:bodyPr wrap="square">
            <a:spAutoFit/>
          </a:bodyPr>
          <a:lstStyle/>
          <a:p>
            <a:pPr algn="l" fontAlgn="base"/>
            <a:r>
              <a:rPr lang="ru-RU" sz="2400" b="1" i="0" dirty="0" err="1">
                <a:solidFill>
                  <a:srgbClr val="00B050"/>
                </a:solidFill>
                <a:effectLst/>
                <a:latin typeface="roboto_regular"/>
              </a:rPr>
              <a:t>Існує</a:t>
            </a:r>
            <a:r>
              <a:rPr lang="ru-RU" sz="2400" b="1" i="0" dirty="0">
                <a:solidFill>
                  <a:srgbClr val="00B050"/>
                </a:solidFill>
                <a:effectLst/>
                <a:latin typeface="roboto_regular"/>
              </a:rPr>
              <a:t> </a:t>
            </a:r>
            <a:r>
              <a:rPr lang="ru-RU" sz="2400" b="1" i="0" dirty="0" err="1">
                <a:solidFill>
                  <a:srgbClr val="00B050"/>
                </a:solidFill>
                <a:effectLst/>
                <a:latin typeface="roboto_regular"/>
              </a:rPr>
              <a:t>декілька</a:t>
            </a:r>
            <a:r>
              <a:rPr lang="ru-RU" sz="2400" b="1" i="0" dirty="0">
                <a:solidFill>
                  <a:srgbClr val="00B050"/>
                </a:solidFill>
                <a:effectLst/>
                <a:latin typeface="roboto_regular"/>
              </a:rPr>
              <a:t> </a:t>
            </a:r>
            <a:r>
              <a:rPr lang="ru-RU" sz="2400" b="1" i="0" dirty="0" err="1">
                <a:solidFill>
                  <a:srgbClr val="00B050"/>
                </a:solidFill>
                <a:effectLst/>
                <a:latin typeface="roboto_regular"/>
              </a:rPr>
              <a:t>основних</a:t>
            </a:r>
            <a:r>
              <a:rPr lang="ru-RU" sz="2400" b="1" i="0" dirty="0">
                <a:solidFill>
                  <a:srgbClr val="00B050"/>
                </a:solidFill>
                <a:effectLst/>
                <a:latin typeface="roboto_regular"/>
              </a:rPr>
              <a:t> </a:t>
            </a:r>
            <a:r>
              <a:rPr lang="ru-RU" sz="2400" b="1" i="0" dirty="0" err="1">
                <a:solidFill>
                  <a:srgbClr val="00B050"/>
                </a:solidFill>
                <a:effectLst/>
                <a:latin typeface="roboto_regular"/>
              </a:rPr>
              <a:t>методів</a:t>
            </a:r>
            <a:r>
              <a:rPr lang="ru-RU" sz="2400" b="1" i="0" dirty="0">
                <a:solidFill>
                  <a:srgbClr val="00B050"/>
                </a:solidFill>
                <a:effectLst/>
                <a:latin typeface="roboto_regular"/>
              </a:rPr>
              <a:t> </a:t>
            </a:r>
            <a:r>
              <a:rPr lang="ru-RU" sz="2400" b="1" i="0" dirty="0" err="1">
                <a:solidFill>
                  <a:srgbClr val="00B050"/>
                </a:solidFill>
                <a:effectLst/>
                <a:latin typeface="roboto_regular"/>
              </a:rPr>
              <a:t>формування</a:t>
            </a:r>
            <a:r>
              <a:rPr lang="ru-RU" sz="2400" b="1" i="0" dirty="0">
                <a:solidFill>
                  <a:srgbClr val="00B050"/>
                </a:solidFill>
                <a:effectLst/>
                <a:latin typeface="roboto_regular"/>
              </a:rPr>
              <a:t> </a:t>
            </a:r>
            <a:r>
              <a:rPr lang="ru-RU" sz="2400" b="1" i="0" dirty="0" err="1">
                <a:solidFill>
                  <a:srgbClr val="00B050"/>
                </a:solidFill>
                <a:effectLst/>
                <a:latin typeface="roboto_regular"/>
              </a:rPr>
              <a:t>ціни</a:t>
            </a:r>
            <a:r>
              <a:rPr lang="ru-RU" sz="2400" b="1" i="0" dirty="0">
                <a:solidFill>
                  <a:srgbClr val="00B050"/>
                </a:solidFill>
                <a:effectLst/>
                <a:latin typeface="roboto_regular"/>
              </a:rPr>
              <a:t>:</a:t>
            </a:r>
          </a:p>
        </p:txBody>
      </p:sp>
      <p:pic>
        <p:nvPicPr>
          <p:cNvPr id="10" name="Рисунок 9">
            <a:extLst>
              <a:ext uri="{FF2B5EF4-FFF2-40B4-BE49-F238E27FC236}">
                <a16:creationId xmlns:a16="http://schemas.microsoft.com/office/drawing/2014/main" id="{B120206A-2073-4390-B486-688CA9C10B5B}"/>
              </a:ext>
            </a:extLst>
          </p:cNvPr>
          <p:cNvPicPr>
            <a:picLocks noChangeAspect="1"/>
          </p:cNvPicPr>
          <p:nvPr/>
        </p:nvPicPr>
        <p:blipFill>
          <a:blip r:embed="rId3"/>
          <a:stretch>
            <a:fillRect/>
          </a:stretch>
        </p:blipFill>
        <p:spPr>
          <a:xfrm>
            <a:off x="957985" y="3254886"/>
            <a:ext cx="1641652" cy="1387770"/>
          </a:xfrm>
          <a:prstGeom prst="rect">
            <a:avLst/>
          </a:prstGeom>
        </p:spPr>
      </p:pic>
      <p:pic>
        <p:nvPicPr>
          <p:cNvPr id="10244" name="Picture 4">
            <a:extLst>
              <a:ext uri="{FF2B5EF4-FFF2-40B4-BE49-F238E27FC236}">
                <a16:creationId xmlns:a16="http://schemas.microsoft.com/office/drawing/2014/main" id="{4398EB06-E9F8-0D25-CB05-C04B4E202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656" y="3429000"/>
            <a:ext cx="1641652" cy="148511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CB55E28-80F4-6129-24F6-5E390A9C69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0769" y="3942556"/>
            <a:ext cx="2346782" cy="12554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C6D14B7-3888-D525-8537-E23646898ABA}"/>
              </a:ext>
            </a:extLst>
          </p:cNvPr>
          <p:cNvSpPr txBox="1"/>
          <p:nvPr/>
        </p:nvSpPr>
        <p:spPr>
          <a:xfrm>
            <a:off x="450165" y="4914115"/>
            <a:ext cx="2077751" cy="1200329"/>
          </a:xfrm>
          <a:prstGeom prst="rect">
            <a:avLst/>
          </a:prstGeom>
          <a:noFill/>
        </p:spPr>
        <p:txBody>
          <a:bodyPr wrap="square">
            <a:spAutoFit/>
          </a:bodyPr>
          <a:lstStyle/>
          <a:p>
            <a:r>
              <a:rPr lang="ru-RU" b="1" i="0" dirty="0" err="1">
                <a:effectLst/>
                <a:latin typeface="roboto_regular"/>
              </a:rPr>
              <a:t>Витратні</a:t>
            </a:r>
            <a:r>
              <a:rPr lang="ru-RU" b="1" i="0" dirty="0">
                <a:effectLst/>
                <a:latin typeface="roboto_regular"/>
              </a:rPr>
              <a:t> </a:t>
            </a:r>
            <a:r>
              <a:rPr lang="ru-RU" b="1" i="0" dirty="0" err="1">
                <a:effectLst/>
                <a:latin typeface="roboto_regular"/>
              </a:rPr>
              <a:t>методи</a:t>
            </a:r>
            <a:r>
              <a:rPr lang="ru-RU" b="1" i="0" dirty="0">
                <a:effectLst/>
                <a:latin typeface="roboto_regular"/>
              </a:rPr>
              <a:t>(</a:t>
            </a:r>
            <a:r>
              <a:rPr lang="ru-RU" b="1" i="0" dirty="0" err="1">
                <a:effectLst/>
                <a:latin typeface="roboto_regular"/>
              </a:rPr>
              <a:t>базується</a:t>
            </a:r>
            <a:r>
              <a:rPr lang="ru-RU" b="1" i="0" dirty="0">
                <a:effectLst/>
                <a:latin typeface="roboto_regular"/>
              </a:rPr>
              <a:t> на </a:t>
            </a:r>
            <a:r>
              <a:rPr lang="ru-RU" b="1" i="0" dirty="0" err="1">
                <a:effectLst/>
                <a:latin typeface="roboto_regular"/>
              </a:rPr>
              <a:t>собівартості</a:t>
            </a:r>
            <a:r>
              <a:rPr lang="ru-RU" b="0" i="0" dirty="0">
                <a:solidFill>
                  <a:srgbClr val="1A1A1A"/>
                </a:solidFill>
                <a:effectLst/>
                <a:latin typeface="roboto_regular"/>
              </a:rPr>
              <a:t>)</a:t>
            </a:r>
            <a:endParaRPr lang="ru-RU" dirty="0"/>
          </a:p>
        </p:txBody>
      </p:sp>
      <p:sp>
        <p:nvSpPr>
          <p:cNvPr id="14" name="TextBox 13">
            <a:extLst>
              <a:ext uri="{FF2B5EF4-FFF2-40B4-BE49-F238E27FC236}">
                <a16:creationId xmlns:a16="http://schemas.microsoft.com/office/drawing/2014/main" id="{916B33FA-B887-7AE0-3776-CBCB8EBD1B0C}"/>
              </a:ext>
            </a:extLst>
          </p:cNvPr>
          <p:cNvSpPr txBox="1"/>
          <p:nvPr/>
        </p:nvSpPr>
        <p:spPr>
          <a:xfrm rot="10800000" flipV="1">
            <a:off x="3938954" y="4850743"/>
            <a:ext cx="3471834" cy="1200329"/>
          </a:xfrm>
          <a:prstGeom prst="rect">
            <a:avLst/>
          </a:prstGeom>
          <a:noFill/>
        </p:spPr>
        <p:txBody>
          <a:bodyPr wrap="square">
            <a:spAutoFit/>
          </a:bodyPr>
          <a:lstStyle/>
          <a:p>
            <a:r>
              <a:rPr lang="ru-RU" b="1" i="0" dirty="0" err="1">
                <a:effectLst/>
                <a:latin typeface="roboto_regular"/>
              </a:rPr>
              <a:t>Орієнтовані</a:t>
            </a:r>
            <a:r>
              <a:rPr lang="ru-RU" b="1" i="0" dirty="0">
                <a:effectLst/>
                <a:latin typeface="roboto_regular"/>
              </a:rPr>
              <a:t> на попит(</a:t>
            </a:r>
            <a:r>
              <a:rPr lang="ru-RU" b="1" i="0" dirty="0" err="1">
                <a:effectLst/>
                <a:latin typeface="roboto_regular"/>
              </a:rPr>
              <a:t>базується</a:t>
            </a:r>
            <a:r>
              <a:rPr lang="ru-RU" b="1" i="0" dirty="0">
                <a:effectLst/>
                <a:latin typeface="roboto_regular"/>
              </a:rPr>
              <a:t> на </a:t>
            </a:r>
            <a:r>
              <a:rPr lang="ru-RU" b="1" i="0" dirty="0" err="1">
                <a:effectLst/>
                <a:latin typeface="roboto_regular"/>
              </a:rPr>
              <a:t>опитуваннях</a:t>
            </a:r>
            <a:r>
              <a:rPr lang="ru-RU" b="1" i="0" dirty="0">
                <a:effectLst/>
                <a:latin typeface="roboto_regular"/>
              </a:rPr>
              <a:t> </a:t>
            </a:r>
            <a:r>
              <a:rPr lang="ru-RU" b="1" i="0" dirty="0" err="1">
                <a:effectLst/>
                <a:latin typeface="roboto_regular"/>
              </a:rPr>
              <a:t>споживачів</a:t>
            </a:r>
            <a:r>
              <a:rPr lang="ru-RU" b="1" i="0" dirty="0">
                <a:effectLst/>
                <a:latin typeface="roboto_regular"/>
              </a:rPr>
              <a:t>,</a:t>
            </a:r>
            <a:br>
              <a:rPr lang="ru-RU" b="1" i="0" dirty="0">
                <a:effectLst/>
                <a:latin typeface="roboto_regular"/>
              </a:rPr>
            </a:br>
            <a:r>
              <a:rPr lang="ru-RU" b="1" i="0" dirty="0" err="1">
                <a:effectLst/>
                <a:latin typeface="roboto_regular"/>
              </a:rPr>
              <a:t>експертних</a:t>
            </a:r>
            <a:r>
              <a:rPr lang="ru-RU" b="1" i="0" dirty="0">
                <a:effectLst/>
                <a:latin typeface="roboto_regular"/>
              </a:rPr>
              <a:t> </a:t>
            </a:r>
            <a:r>
              <a:rPr lang="ru-RU" b="1" i="0" dirty="0" err="1">
                <a:effectLst/>
                <a:latin typeface="roboto_regular"/>
              </a:rPr>
              <a:t>оцінках</a:t>
            </a:r>
            <a:r>
              <a:rPr lang="ru-RU" b="1" i="0" dirty="0">
                <a:effectLst/>
                <a:latin typeface="roboto_regular"/>
              </a:rPr>
              <a:t>)</a:t>
            </a:r>
            <a:endParaRPr lang="ru-RU" b="1" dirty="0"/>
          </a:p>
        </p:txBody>
      </p:sp>
      <p:sp>
        <p:nvSpPr>
          <p:cNvPr id="16" name="TextBox 15">
            <a:extLst>
              <a:ext uri="{FF2B5EF4-FFF2-40B4-BE49-F238E27FC236}">
                <a16:creationId xmlns:a16="http://schemas.microsoft.com/office/drawing/2014/main" id="{8E70D116-E660-C1CD-50CC-AF0D18999DB5}"/>
              </a:ext>
            </a:extLst>
          </p:cNvPr>
          <p:cNvSpPr txBox="1"/>
          <p:nvPr/>
        </p:nvSpPr>
        <p:spPr>
          <a:xfrm rot="1346511" flipH="1">
            <a:off x="8508675" y="4982508"/>
            <a:ext cx="2916429" cy="1200329"/>
          </a:xfrm>
          <a:prstGeom prst="rect">
            <a:avLst/>
          </a:prstGeom>
          <a:noFill/>
        </p:spPr>
        <p:txBody>
          <a:bodyPr wrap="square">
            <a:spAutoFit/>
          </a:bodyPr>
          <a:lstStyle/>
          <a:p>
            <a:r>
              <a:rPr lang="ru-RU" b="1" dirty="0" err="1"/>
              <a:t>Орієнтовані</a:t>
            </a:r>
            <a:r>
              <a:rPr lang="ru-RU" b="1" dirty="0"/>
              <a:t> на</a:t>
            </a:r>
          </a:p>
          <a:p>
            <a:r>
              <a:rPr lang="ru-RU" b="1" dirty="0" err="1"/>
              <a:t>конкурентів</a:t>
            </a:r>
            <a:r>
              <a:rPr lang="ru-RU" b="1" dirty="0"/>
              <a:t>(</a:t>
            </a:r>
            <a:r>
              <a:rPr lang="ru-RU" b="1" dirty="0" err="1"/>
              <a:t>Будується</a:t>
            </a:r>
            <a:r>
              <a:rPr lang="ru-RU" b="1" dirty="0"/>
              <a:t> на </a:t>
            </a:r>
            <a:r>
              <a:rPr lang="ru-RU" b="1" dirty="0" err="1"/>
              <a:t>порівнянні</a:t>
            </a:r>
            <a:r>
              <a:rPr lang="ru-RU" b="1" dirty="0"/>
              <a:t> </a:t>
            </a:r>
            <a:r>
              <a:rPr lang="ru-RU" b="1" dirty="0" err="1"/>
              <a:t>цін</a:t>
            </a:r>
            <a:r>
              <a:rPr lang="ru-RU" b="1" dirty="0"/>
              <a:t> </a:t>
            </a:r>
            <a:r>
              <a:rPr lang="ru-RU" b="1" dirty="0" err="1"/>
              <a:t>конкурентів</a:t>
            </a:r>
            <a:r>
              <a:rPr lang="ru-RU" dirty="0"/>
              <a:t>)</a:t>
            </a:r>
          </a:p>
        </p:txBody>
      </p:sp>
    </p:spTree>
    <p:extLst>
      <p:ext uri="{BB962C8B-B14F-4D97-AF65-F5344CB8AC3E}">
        <p14:creationId xmlns:p14="http://schemas.microsoft.com/office/powerpoint/2010/main" val="30119843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4F6EAD3-E205-FB15-2D2C-FA92FE627000}"/>
              </a:ext>
            </a:extLst>
          </p:cNvPr>
          <p:cNvSpPr>
            <a:spLocks noGrp="1"/>
          </p:cNvSpPr>
          <p:nvPr>
            <p:ph type="title"/>
          </p:nvPr>
        </p:nvSpPr>
        <p:spPr>
          <a:xfrm>
            <a:off x="646111" y="452718"/>
            <a:ext cx="9404723" cy="2107602"/>
          </a:xfrm>
        </p:spPr>
        <p:txBody>
          <a:bodyPr/>
          <a:lstStyle/>
          <a:p>
            <a:r>
              <a:rPr lang="ru-RU" sz="2000" b="1" dirty="0" err="1">
                <a:solidFill>
                  <a:srgbClr val="00B050"/>
                </a:solidFill>
              </a:rPr>
              <a:t>Найпростішии</a:t>
            </a:r>
            <a:r>
              <a:rPr lang="ru-RU" sz="2000" b="1" dirty="0">
                <a:solidFill>
                  <a:srgbClr val="00B050"/>
                </a:solidFill>
              </a:rPr>
              <a:t>̆ та </a:t>
            </a:r>
            <a:r>
              <a:rPr lang="ru-RU" sz="2000" b="1" dirty="0" err="1">
                <a:solidFill>
                  <a:srgbClr val="00B050"/>
                </a:solidFill>
              </a:rPr>
              <a:t>базовии</a:t>
            </a:r>
            <a:r>
              <a:rPr lang="ru-RU" sz="2000" b="1" dirty="0">
                <a:solidFill>
                  <a:srgbClr val="00B050"/>
                </a:solidFill>
              </a:rPr>
              <a:t>̆ метод – </a:t>
            </a:r>
            <a:r>
              <a:rPr lang="ru-RU" sz="2000" b="1" dirty="0" err="1">
                <a:solidFill>
                  <a:srgbClr val="00B050"/>
                </a:solidFill>
              </a:rPr>
              <a:t>встановлення</a:t>
            </a:r>
            <a:r>
              <a:rPr lang="ru-RU" sz="2000" b="1" dirty="0">
                <a:solidFill>
                  <a:srgbClr val="00B050"/>
                </a:solidFill>
              </a:rPr>
              <a:t> </a:t>
            </a:r>
            <a:r>
              <a:rPr lang="ru-RU" sz="2000" b="1" dirty="0" err="1">
                <a:solidFill>
                  <a:srgbClr val="00B050"/>
                </a:solidFill>
              </a:rPr>
              <a:t>ціни</a:t>
            </a:r>
            <a:r>
              <a:rPr lang="ru-RU" sz="2000" b="1" dirty="0">
                <a:solidFill>
                  <a:srgbClr val="00B050"/>
                </a:solidFill>
              </a:rPr>
              <a:t>, </a:t>
            </a:r>
            <a:r>
              <a:rPr lang="ru-RU" sz="2000" b="1" dirty="0" err="1">
                <a:solidFill>
                  <a:srgbClr val="00B050"/>
                </a:solidFill>
              </a:rPr>
              <a:t>що</a:t>
            </a:r>
            <a:r>
              <a:rPr lang="ru-RU" sz="2000" b="1" dirty="0">
                <a:solidFill>
                  <a:srgbClr val="00B050"/>
                </a:solidFill>
              </a:rPr>
              <a:t> </a:t>
            </a:r>
            <a:r>
              <a:rPr lang="ru-RU" sz="2000" b="1" dirty="0" err="1">
                <a:solidFill>
                  <a:srgbClr val="00B050"/>
                </a:solidFill>
              </a:rPr>
              <a:t>базується</a:t>
            </a:r>
            <a:r>
              <a:rPr lang="ru-RU" sz="2000" b="1" dirty="0">
                <a:solidFill>
                  <a:srgbClr val="00B050"/>
                </a:solidFill>
              </a:rPr>
              <a:t> на </a:t>
            </a:r>
            <a:r>
              <a:rPr lang="ru-RU" sz="2000" b="1" dirty="0" err="1">
                <a:solidFill>
                  <a:srgbClr val="00B050"/>
                </a:solidFill>
              </a:rPr>
              <a:t>собівартості</a:t>
            </a:r>
            <a:r>
              <a:rPr lang="ru-RU" sz="2000" b="1" dirty="0">
                <a:solidFill>
                  <a:srgbClr val="00B050"/>
                </a:solidFill>
              </a:rPr>
              <a:t>.</a:t>
            </a:r>
            <a:br>
              <a:rPr lang="ru-RU" sz="2000" b="1" dirty="0">
                <a:solidFill>
                  <a:srgbClr val="00B050"/>
                </a:solidFill>
              </a:rPr>
            </a:br>
            <a:r>
              <a:rPr lang="ru-RU" sz="2000" b="1" dirty="0">
                <a:solidFill>
                  <a:srgbClr val="00B050"/>
                </a:solidFill>
              </a:rPr>
              <a:t>Очевидно, </a:t>
            </a:r>
            <a:r>
              <a:rPr lang="ru-RU" sz="2000" b="1" dirty="0" err="1">
                <a:solidFill>
                  <a:srgbClr val="00B050"/>
                </a:solidFill>
              </a:rPr>
              <a:t>що</a:t>
            </a:r>
            <a:r>
              <a:rPr lang="ru-RU" sz="2000" b="1" dirty="0">
                <a:solidFill>
                  <a:srgbClr val="00B050"/>
                </a:solidFill>
              </a:rPr>
              <a:t> продукт </a:t>
            </a:r>
            <a:r>
              <a:rPr lang="ru-RU" sz="2000" b="1" dirty="0" err="1">
                <a:solidFill>
                  <a:srgbClr val="00B050"/>
                </a:solidFill>
              </a:rPr>
              <a:t>має</a:t>
            </a:r>
            <a:r>
              <a:rPr lang="ru-RU" sz="2000" b="1" dirty="0">
                <a:solidFill>
                  <a:srgbClr val="00B050"/>
                </a:solidFill>
              </a:rPr>
              <a:t> </a:t>
            </a:r>
            <a:r>
              <a:rPr lang="ru-RU" sz="2000" b="1" dirty="0" err="1">
                <a:solidFill>
                  <a:srgbClr val="00B050"/>
                </a:solidFill>
              </a:rPr>
              <a:t>продаватись</a:t>
            </a:r>
            <a:r>
              <a:rPr lang="ru-RU" sz="2000" b="1" dirty="0">
                <a:solidFill>
                  <a:srgbClr val="00B050"/>
                </a:solidFill>
              </a:rPr>
              <a:t> </a:t>
            </a:r>
            <a:r>
              <a:rPr lang="ru-RU" sz="2000" b="1" dirty="0" err="1">
                <a:solidFill>
                  <a:srgbClr val="00B050"/>
                </a:solidFill>
              </a:rPr>
              <a:t>дорожче</a:t>
            </a:r>
            <a:r>
              <a:rPr lang="ru-RU" sz="2000" b="1" dirty="0">
                <a:solidFill>
                  <a:srgbClr val="00B050"/>
                </a:solidFill>
              </a:rPr>
              <a:t>, </a:t>
            </a:r>
            <a:r>
              <a:rPr lang="ru-RU" sz="2000" b="1" dirty="0" err="1">
                <a:solidFill>
                  <a:srgbClr val="00B050"/>
                </a:solidFill>
              </a:rPr>
              <a:t>ніж</a:t>
            </a:r>
            <a:r>
              <a:rPr lang="ru-RU" sz="2000" b="1" dirty="0">
                <a:solidFill>
                  <a:srgbClr val="00B050"/>
                </a:solidFill>
              </a:rPr>
              <a:t> Вам </a:t>
            </a:r>
            <a:r>
              <a:rPr lang="ru-RU" sz="2000" b="1" dirty="0" err="1">
                <a:solidFill>
                  <a:srgbClr val="00B050"/>
                </a:solidFill>
              </a:rPr>
              <a:t>коштувало</a:t>
            </a:r>
            <a:r>
              <a:rPr lang="ru-RU" sz="2000" b="1" dirty="0">
                <a:solidFill>
                  <a:srgbClr val="00B050"/>
                </a:solidFill>
              </a:rPr>
              <a:t> </a:t>
            </a:r>
            <a:r>
              <a:rPr lang="ru-RU" sz="2000" b="1" dirty="0" err="1">
                <a:solidFill>
                  <a:srgbClr val="00B050"/>
                </a:solidFill>
              </a:rPr>
              <a:t>його</a:t>
            </a:r>
            <a:r>
              <a:rPr lang="ru-RU" sz="2000" b="1" dirty="0">
                <a:solidFill>
                  <a:srgbClr val="00B050"/>
                </a:solidFill>
              </a:rPr>
              <a:t> </a:t>
            </a:r>
            <a:r>
              <a:rPr lang="ru-RU" sz="2000" b="1" dirty="0" err="1">
                <a:solidFill>
                  <a:srgbClr val="00B050"/>
                </a:solidFill>
              </a:rPr>
              <a:t>створення</a:t>
            </a:r>
            <a:r>
              <a:rPr lang="ru-RU" sz="2000" b="1" dirty="0">
                <a:solidFill>
                  <a:srgbClr val="00B050"/>
                </a:solidFill>
              </a:rPr>
              <a:t> </a:t>
            </a:r>
            <a:r>
              <a:rPr lang="ru-RU" sz="2000" b="1" dirty="0" err="1">
                <a:solidFill>
                  <a:srgbClr val="00B050"/>
                </a:solidFill>
              </a:rPr>
              <a:t>чи</a:t>
            </a:r>
            <a:r>
              <a:rPr lang="ru-RU" sz="2000" b="1" dirty="0">
                <a:solidFill>
                  <a:srgbClr val="00B050"/>
                </a:solidFill>
              </a:rPr>
              <a:t> покупка, </a:t>
            </a:r>
            <a:r>
              <a:rPr lang="ru-RU" sz="2000" b="1" dirty="0" err="1">
                <a:solidFill>
                  <a:srgbClr val="00B050"/>
                </a:solidFill>
              </a:rPr>
              <a:t>тобто</a:t>
            </a:r>
            <a:r>
              <a:rPr lang="ru-RU" sz="2000" b="1" dirty="0">
                <a:solidFill>
                  <a:srgbClr val="00B050"/>
                </a:solidFill>
              </a:rPr>
              <a:t> </a:t>
            </a:r>
            <a:r>
              <a:rPr lang="ru-RU" sz="2000" b="1" dirty="0" err="1">
                <a:solidFill>
                  <a:srgbClr val="00B050"/>
                </a:solidFill>
              </a:rPr>
              <a:t>дорожче</a:t>
            </a:r>
            <a:r>
              <a:rPr lang="ru-RU" sz="2000" b="1" dirty="0">
                <a:solidFill>
                  <a:srgbClr val="00B050"/>
                </a:solidFill>
              </a:rPr>
              <a:t> </a:t>
            </a:r>
            <a:r>
              <a:rPr lang="ru-RU" sz="2000" b="1" dirty="0" err="1">
                <a:solidFill>
                  <a:srgbClr val="00B050"/>
                </a:solidFill>
              </a:rPr>
              <a:t>від</a:t>
            </a:r>
            <a:r>
              <a:rPr lang="ru-RU" sz="2000" b="1" dirty="0">
                <a:solidFill>
                  <a:srgbClr val="00B050"/>
                </a:solidFill>
              </a:rPr>
              <a:t> </a:t>
            </a:r>
            <a:r>
              <a:rPr lang="ru-RU" sz="2000" b="1" dirty="0" err="1">
                <a:solidFill>
                  <a:srgbClr val="00B050"/>
                </a:solidFill>
              </a:rPr>
              <a:t>собівартості</a:t>
            </a:r>
            <a:r>
              <a:rPr lang="ru-RU" sz="2000" b="1" dirty="0">
                <a:solidFill>
                  <a:srgbClr val="00B050"/>
                </a:solidFill>
              </a:rPr>
              <a:t>. </a:t>
            </a:r>
            <a:r>
              <a:rPr lang="ru-RU" sz="2000" b="1" dirty="0" err="1">
                <a:solidFill>
                  <a:srgbClr val="00B050"/>
                </a:solidFill>
              </a:rPr>
              <a:t>різниця</a:t>
            </a:r>
            <a:r>
              <a:rPr lang="ru-RU" sz="2000" b="1" dirty="0">
                <a:solidFill>
                  <a:srgbClr val="00B050"/>
                </a:solidFill>
              </a:rPr>
              <a:t> </a:t>
            </a:r>
            <a:r>
              <a:rPr lang="ru-RU" sz="2000" b="1" dirty="0" err="1">
                <a:solidFill>
                  <a:srgbClr val="00B050"/>
                </a:solidFill>
              </a:rPr>
              <a:t>між</a:t>
            </a:r>
            <a:r>
              <a:rPr lang="ru-RU" sz="2000" b="1" dirty="0">
                <a:solidFill>
                  <a:srgbClr val="00B050"/>
                </a:solidFill>
              </a:rPr>
              <a:t> </a:t>
            </a:r>
            <a:r>
              <a:rPr lang="ru-RU" sz="2000" b="1" dirty="0" err="1">
                <a:solidFill>
                  <a:srgbClr val="00B050"/>
                </a:solidFill>
              </a:rPr>
              <a:t>цією</a:t>
            </a:r>
            <a:r>
              <a:rPr lang="ru-RU" sz="2000" b="1" dirty="0">
                <a:solidFill>
                  <a:srgbClr val="00B050"/>
                </a:solidFill>
              </a:rPr>
              <a:t> </a:t>
            </a:r>
            <a:r>
              <a:rPr lang="ru-RU" sz="2000" b="1" dirty="0" err="1">
                <a:solidFill>
                  <a:srgbClr val="00B050"/>
                </a:solidFill>
              </a:rPr>
              <a:t>вартістю</a:t>
            </a:r>
            <a:r>
              <a:rPr lang="ru-RU" sz="2000" b="1" dirty="0">
                <a:solidFill>
                  <a:srgbClr val="00B050"/>
                </a:solidFill>
              </a:rPr>
              <a:t> та </a:t>
            </a:r>
            <a:r>
              <a:rPr lang="ru-RU" sz="2000" b="1" dirty="0" err="1">
                <a:solidFill>
                  <a:srgbClr val="00B050"/>
                </a:solidFill>
              </a:rPr>
              <a:t>ціною</a:t>
            </a:r>
            <a:r>
              <a:rPr lang="ru-RU" sz="2000" b="1" dirty="0">
                <a:solidFill>
                  <a:srgbClr val="00B050"/>
                </a:solidFill>
              </a:rPr>
              <a:t>, за яку продукт продали ― </a:t>
            </a:r>
            <a:r>
              <a:rPr lang="ru-RU" sz="2000" b="1" dirty="0" err="1">
                <a:solidFill>
                  <a:srgbClr val="00B050"/>
                </a:solidFill>
              </a:rPr>
              <a:t>це</a:t>
            </a:r>
            <a:r>
              <a:rPr lang="ru-RU" sz="2000" b="1" dirty="0">
                <a:solidFill>
                  <a:srgbClr val="00B050"/>
                </a:solidFill>
              </a:rPr>
              <a:t> ваш </a:t>
            </a:r>
            <a:r>
              <a:rPr lang="ru-RU" sz="2000" b="1" dirty="0" err="1">
                <a:solidFill>
                  <a:srgbClr val="00B050"/>
                </a:solidFill>
              </a:rPr>
              <a:t>прибуток</a:t>
            </a:r>
            <a:r>
              <a:rPr lang="ru-RU" sz="2000" b="1" dirty="0">
                <a:solidFill>
                  <a:srgbClr val="00B050"/>
                </a:solidFill>
              </a:rPr>
              <a:t>. </a:t>
            </a:r>
            <a:r>
              <a:rPr lang="ru-RU" sz="2000" b="1" dirty="0" err="1">
                <a:solidFill>
                  <a:srgbClr val="00B050"/>
                </a:solidFill>
              </a:rPr>
              <a:t>Собівартість</a:t>
            </a:r>
            <a:r>
              <a:rPr lang="ru-RU" sz="2000" b="1" dirty="0">
                <a:solidFill>
                  <a:srgbClr val="00B050"/>
                </a:solidFill>
              </a:rPr>
              <a:t>, в свою </a:t>
            </a:r>
            <a:r>
              <a:rPr lang="ru-RU" sz="2000" b="1" dirty="0" err="1">
                <a:solidFill>
                  <a:srgbClr val="00B050"/>
                </a:solidFill>
              </a:rPr>
              <a:t>чергу</a:t>
            </a:r>
            <a:r>
              <a:rPr lang="ru-RU" sz="2000" b="1" dirty="0">
                <a:solidFill>
                  <a:srgbClr val="00B050"/>
                </a:solidFill>
              </a:rPr>
              <a:t>, </a:t>
            </a:r>
            <a:r>
              <a:rPr lang="ru-RU" sz="2000" b="1" dirty="0" err="1">
                <a:solidFill>
                  <a:srgbClr val="00B050"/>
                </a:solidFill>
              </a:rPr>
              <a:t>складається</a:t>
            </a:r>
            <a:r>
              <a:rPr lang="ru-RU" sz="2000" b="1" dirty="0">
                <a:solidFill>
                  <a:srgbClr val="00B050"/>
                </a:solidFill>
              </a:rPr>
              <a:t> з </a:t>
            </a:r>
            <a:r>
              <a:rPr lang="ru-RU" sz="2000" b="1" dirty="0" err="1">
                <a:solidFill>
                  <a:srgbClr val="00B050"/>
                </a:solidFill>
              </a:rPr>
              <a:t>постійних</a:t>
            </a:r>
            <a:r>
              <a:rPr lang="ru-RU" sz="2000" b="1" dirty="0">
                <a:solidFill>
                  <a:srgbClr val="00B050"/>
                </a:solidFill>
              </a:rPr>
              <a:t> та </a:t>
            </a:r>
            <a:r>
              <a:rPr lang="ru-RU" sz="2000" b="1" dirty="0" err="1">
                <a:solidFill>
                  <a:srgbClr val="00B050"/>
                </a:solidFill>
              </a:rPr>
              <a:t>змінних</a:t>
            </a:r>
            <a:r>
              <a:rPr lang="ru-RU" sz="2000" b="1" dirty="0">
                <a:solidFill>
                  <a:srgbClr val="00B050"/>
                </a:solidFill>
              </a:rPr>
              <a:t> </a:t>
            </a:r>
            <a:r>
              <a:rPr lang="ru-RU" sz="2000" b="1" dirty="0" err="1">
                <a:solidFill>
                  <a:srgbClr val="00B050"/>
                </a:solidFill>
              </a:rPr>
              <a:t>витрат</a:t>
            </a:r>
            <a:endParaRPr lang="ru-RU" sz="2000" b="1" dirty="0">
              <a:solidFill>
                <a:srgbClr val="00B050"/>
              </a:solidFill>
            </a:endParaRPr>
          </a:p>
        </p:txBody>
      </p:sp>
      <p:sp>
        <p:nvSpPr>
          <p:cNvPr id="3" name="Объект 2">
            <a:extLst>
              <a:ext uri="{FF2B5EF4-FFF2-40B4-BE49-F238E27FC236}">
                <a16:creationId xmlns:a16="http://schemas.microsoft.com/office/drawing/2014/main" id="{42183F0E-2EC4-2E4E-D9D8-5CA9981D8697}"/>
              </a:ext>
            </a:extLst>
          </p:cNvPr>
          <p:cNvSpPr>
            <a:spLocks noGrp="1"/>
          </p:cNvSpPr>
          <p:nvPr>
            <p:ph idx="1"/>
          </p:nvPr>
        </p:nvSpPr>
        <p:spPr>
          <a:xfrm>
            <a:off x="1103312" y="2799471"/>
            <a:ext cx="8946541" cy="3448928"/>
          </a:xfrm>
        </p:spPr>
        <p:txBody>
          <a:bodyPr>
            <a:noAutofit/>
          </a:bodyPr>
          <a:lstStyle/>
          <a:p>
            <a:pPr algn="ctr"/>
            <a:r>
              <a:rPr lang="ru-RU" b="1" dirty="0" err="1"/>
              <a:t>Існує</a:t>
            </a:r>
            <a:r>
              <a:rPr lang="ru-RU" b="1" dirty="0"/>
              <a:t> формула </a:t>
            </a:r>
            <a:r>
              <a:rPr lang="ru-RU" b="1" dirty="0" err="1"/>
              <a:t>розрахунку</a:t>
            </a:r>
            <a:r>
              <a:rPr lang="ru-RU" b="1" dirty="0"/>
              <a:t> </a:t>
            </a:r>
            <a:r>
              <a:rPr lang="ru-RU" b="1" dirty="0" err="1"/>
              <a:t>ціни</a:t>
            </a:r>
            <a:r>
              <a:rPr lang="ru-RU" b="1" dirty="0"/>
              <a:t>:</a:t>
            </a:r>
          </a:p>
          <a:p>
            <a:r>
              <a:rPr lang="ru-RU" sz="1800" b="1" dirty="0">
                <a:solidFill>
                  <a:srgbClr val="00B050"/>
                </a:solidFill>
              </a:rPr>
              <a:t>X</a:t>
            </a:r>
            <a:r>
              <a:rPr lang="ru-RU" sz="1800" b="1" dirty="0"/>
              <a:t> -</a:t>
            </a:r>
            <a:r>
              <a:rPr lang="ru-RU" sz="1800" dirty="0"/>
              <a:t> </a:t>
            </a:r>
            <a:r>
              <a:rPr lang="ru-RU" sz="1800" dirty="0" err="1"/>
              <a:t>Постійні</a:t>
            </a:r>
            <a:r>
              <a:rPr lang="ru-RU" sz="1800" dirty="0"/>
              <a:t> </a:t>
            </a:r>
            <a:r>
              <a:rPr lang="ru-RU" sz="1800" dirty="0" err="1"/>
              <a:t>витрати</a:t>
            </a:r>
            <a:r>
              <a:rPr lang="ru-RU" sz="1800" dirty="0"/>
              <a:t>. </a:t>
            </a:r>
            <a:r>
              <a:rPr lang="ru-RU" sz="1800" dirty="0" err="1"/>
              <a:t>Це</a:t>
            </a:r>
            <a:r>
              <a:rPr lang="ru-RU" sz="1800" dirty="0"/>
              <a:t> те, </a:t>
            </a:r>
            <a:r>
              <a:rPr lang="ru-RU" sz="1800" dirty="0" err="1"/>
              <a:t>що</a:t>
            </a:r>
            <a:r>
              <a:rPr lang="ru-RU" sz="1800" dirty="0"/>
              <a:t> </a:t>
            </a:r>
            <a:r>
              <a:rPr lang="ru-RU" sz="1800" dirty="0" err="1"/>
              <a:t>ви</a:t>
            </a:r>
            <a:r>
              <a:rPr lang="ru-RU" sz="1800" dirty="0"/>
              <a:t> будете </a:t>
            </a:r>
            <a:r>
              <a:rPr lang="ru-RU" sz="1800" dirty="0" err="1"/>
              <a:t>витрачати</a:t>
            </a:r>
            <a:r>
              <a:rPr lang="ru-RU" sz="1800" dirty="0"/>
              <a:t> </a:t>
            </a:r>
            <a:r>
              <a:rPr lang="ru-RU" sz="1800" dirty="0" err="1"/>
              <a:t>незалежно</a:t>
            </a:r>
            <a:r>
              <a:rPr lang="ru-RU" sz="1800" dirty="0"/>
              <a:t> </a:t>
            </a:r>
            <a:r>
              <a:rPr lang="ru-RU" sz="1800" dirty="0" err="1"/>
              <a:t>від</a:t>
            </a:r>
            <a:r>
              <a:rPr lang="ru-RU" sz="1800" dirty="0"/>
              <a:t> </a:t>
            </a:r>
            <a:r>
              <a:rPr lang="ru-RU" sz="1800" dirty="0" err="1"/>
              <a:t>продажів</a:t>
            </a:r>
            <a:r>
              <a:rPr lang="ru-RU" sz="1800" dirty="0"/>
              <a:t>, </a:t>
            </a:r>
            <a:r>
              <a:rPr lang="ru-RU" sz="1800" dirty="0" err="1"/>
              <a:t>наприклад</a:t>
            </a:r>
            <a:r>
              <a:rPr lang="ru-RU" sz="1800" dirty="0"/>
              <a:t>, </a:t>
            </a:r>
            <a:r>
              <a:rPr lang="ru-RU" sz="1800" dirty="0" err="1"/>
              <a:t>оренда</a:t>
            </a:r>
            <a:r>
              <a:rPr lang="ru-RU" sz="1800" dirty="0"/>
              <a:t> </a:t>
            </a:r>
            <a:r>
              <a:rPr lang="ru-RU" sz="1800" dirty="0" err="1"/>
              <a:t>приміщень</a:t>
            </a:r>
            <a:r>
              <a:rPr lang="ru-RU" sz="1800" dirty="0"/>
              <a:t>, </a:t>
            </a:r>
            <a:r>
              <a:rPr lang="ru-RU" sz="1800" dirty="0" err="1"/>
              <a:t>постійні</a:t>
            </a:r>
            <a:r>
              <a:rPr lang="ru-RU" sz="1800" dirty="0"/>
              <a:t> </a:t>
            </a:r>
            <a:r>
              <a:rPr lang="ru-RU" sz="1800" dirty="0" err="1"/>
              <a:t>податки</a:t>
            </a:r>
            <a:r>
              <a:rPr lang="ru-RU" sz="1800" dirty="0"/>
              <a:t>, </a:t>
            </a:r>
            <a:r>
              <a:rPr lang="ru-RU" sz="1800" dirty="0" err="1"/>
              <a:t>фіксована</a:t>
            </a:r>
            <a:r>
              <a:rPr lang="ru-RU" sz="1800" dirty="0"/>
              <a:t> </a:t>
            </a:r>
            <a:r>
              <a:rPr lang="ru-RU" sz="1800" dirty="0" err="1"/>
              <a:t>заробітна</a:t>
            </a:r>
            <a:r>
              <a:rPr lang="ru-RU" sz="1800" dirty="0"/>
              <a:t> плата, </a:t>
            </a:r>
            <a:r>
              <a:rPr lang="ru-RU" sz="1800" dirty="0" err="1"/>
              <a:t>адміністративні</a:t>
            </a:r>
            <a:r>
              <a:rPr lang="ru-RU" sz="1800" dirty="0"/>
              <a:t> </a:t>
            </a:r>
            <a:r>
              <a:rPr lang="ru-RU" sz="1800" dirty="0" err="1"/>
              <a:t>витрати</a:t>
            </a:r>
            <a:r>
              <a:rPr lang="ru-RU" sz="1800" dirty="0"/>
              <a:t> </a:t>
            </a:r>
            <a:r>
              <a:rPr lang="ru-RU" sz="1800" dirty="0" err="1"/>
              <a:t>тощо</a:t>
            </a:r>
            <a:r>
              <a:rPr lang="ru-RU" sz="1800" dirty="0"/>
              <a:t> за </a:t>
            </a:r>
            <a:r>
              <a:rPr lang="ru-RU" sz="1800" dirty="0" err="1"/>
              <a:t>певний</a:t>
            </a:r>
            <a:r>
              <a:rPr lang="ru-RU" sz="1800" dirty="0"/>
              <a:t> </a:t>
            </a:r>
            <a:r>
              <a:rPr lang="ru-RU" sz="1800" dirty="0" err="1"/>
              <a:t>період</a:t>
            </a:r>
            <a:r>
              <a:rPr lang="ru-RU" sz="1800" dirty="0"/>
              <a:t> часу, </a:t>
            </a:r>
            <a:r>
              <a:rPr lang="ru-RU" sz="1800" dirty="0" err="1"/>
              <a:t>наприклад</a:t>
            </a:r>
            <a:r>
              <a:rPr lang="ru-RU" sz="1800" dirty="0"/>
              <a:t>, за </a:t>
            </a:r>
            <a:r>
              <a:rPr lang="ru-RU" sz="1800" dirty="0" err="1"/>
              <a:t>місяць</a:t>
            </a:r>
            <a:r>
              <a:rPr lang="ru-RU" sz="1800" dirty="0"/>
              <a:t>.</a:t>
            </a:r>
          </a:p>
          <a:p>
            <a:r>
              <a:rPr lang="ru-RU" sz="1800" b="1" dirty="0">
                <a:solidFill>
                  <a:srgbClr val="00B050"/>
                </a:solidFill>
              </a:rPr>
              <a:t>Y</a:t>
            </a:r>
            <a:r>
              <a:rPr lang="ru-RU" sz="1800" dirty="0"/>
              <a:t> - </a:t>
            </a:r>
            <a:r>
              <a:rPr lang="ru-RU" sz="1800" dirty="0" err="1"/>
              <a:t>Вартість</a:t>
            </a:r>
            <a:r>
              <a:rPr lang="ru-RU" sz="1800" dirty="0"/>
              <a:t> </a:t>
            </a:r>
            <a:r>
              <a:rPr lang="ru-RU" sz="1800" dirty="0" err="1"/>
              <a:t>виготовлення</a:t>
            </a:r>
            <a:r>
              <a:rPr lang="ru-RU" sz="1800" dirty="0"/>
              <a:t> </a:t>
            </a:r>
            <a:r>
              <a:rPr lang="ru-RU" sz="1800" dirty="0" err="1"/>
              <a:t>чи</a:t>
            </a:r>
            <a:r>
              <a:rPr lang="ru-RU" sz="1800" dirty="0"/>
              <a:t> покупки товару, </a:t>
            </a:r>
            <a:r>
              <a:rPr lang="ru-RU" sz="1800" dirty="0" err="1"/>
              <a:t>тобто</a:t>
            </a:r>
            <a:r>
              <a:rPr lang="ru-RU" sz="1800" dirty="0"/>
              <a:t> </a:t>
            </a:r>
            <a:r>
              <a:rPr lang="ru-RU" sz="1800" dirty="0" err="1"/>
              <a:t>вартість</a:t>
            </a:r>
            <a:r>
              <a:rPr lang="ru-RU" sz="1800" dirty="0"/>
              <a:t> </a:t>
            </a:r>
            <a:r>
              <a:rPr lang="ru-RU" sz="1800" dirty="0" err="1"/>
              <a:t>матеріалів</a:t>
            </a:r>
            <a:r>
              <a:rPr lang="ru-RU" sz="1800" dirty="0"/>
              <a:t>, </a:t>
            </a:r>
            <a:r>
              <a:rPr lang="ru-RU" sz="1800" dirty="0" err="1"/>
              <a:t>реклами</a:t>
            </a:r>
            <a:r>
              <a:rPr lang="ru-RU" sz="1800" dirty="0"/>
              <a:t>, транспорту за </a:t>
            </a:r>
            <a:r>
              <a:rPr lang="ru-RU" sz="1800" dirty="0" err="1"/>
              <a:t>певний</a:t>
            </a:r>
            <a:r>
              <a:rPr lang="ru-RU" sz="1800" dirty="0"/>
              <a:t> </a:t>
            </a:r>
            <a:r>
              <a:rPr lang="ru-RU" sz="1800" dirty="0" err="1"/>
              <a:t>період</a:t>
            </a:r>
            <a:r>
              <a:rPr lang="ru-RU" sz="1800" dirty="0"/>
              <a:t> часу, </a:t>
            </a:r>
            <a:r>
              <a:rPr lang="ru-RU" sz="1800" dirty="0" err="1"/>
              <a:t>наприклад</a:t>
            </a:r>
            <a:r>
              <a:rPr lang="ru-RU" sz="1800" dirty="0"/>
              <a:t>, за </a:t>
            </a:r>
            <a:r>
              <a:rPr lang="ru-RU" sz="1800" dirty="0" err="1"/>
              <a:t>місяць</a:t>
            </a:r>
            <a:r>
              <a:rPr lang="ru-RU" sz="1800" dirty="0"/>
              <a:t>.</a:t>
            </a:r>
          </a:p>
          <a:p>
            <a:r>
              <a:rPr lang="ru-RU" sz="1800" b="1" dirty="0">
                <a:solidFill>
                  <a:srgbClr val="00B050"/>
                </a:solidFill>
              </a:rPr>
              <a:t>Z</a:t>
            </a:r>
            <a:r>
              <a:rPr lang="ru-RU" sz="1800" dirty="0"/>
              <a:t> - </a:t>
            </a:r>
            <a:r>
              <a:rPr lang="ru-RU" sz="1800" dirty="0" err="1"/>
              <a:t>Кількість</a:t>
            </a:r>
            <a:r>
              <a:rPr lang="ru-RU" sz="1800" dirty="0"/>
              <a:t> </a:t>
            </a:r>
            <a:r>
              <a:rPr lang="ru-RU" sz="1800" dirty="0" err="1"/>
              <a:t>продуктів</a:t>
            </a:r>
            <a:r>
              <a:rPr lang="ru-RU" sz="1800" dirty="0"/>
              <a:t>, яку </a:t>
            </a:r>
            <a:r>
              <a:rPr lang="ru-RU" sz="1800" dirty="0" err="1"/>
              <a:t>плануєте</a:t>
            </a:r>
            <a:r>
              <a:rPr lang="ru-RU" sz="1800" dirty="0"/>
              <a:t> </a:t>
            </a:r>
            <a:r>
              <a:rPr lang="ru-RU" sz="1800" dirty="0" err="1"/>
              <a:t>продавати</a:t>
            </a:r>
            <a:r>
              <a:rPr lang="ru-RU" sz="1800" dirty="0"/>
              <a:t> за </a:t>
            </a:r>
            <a:r>
              <a:rPr lang="ru-RU" sz="1800" dirty="0" err="1"/>
              <a:t>цей</a:t>
            </a:r>
            <a:r>
              <a:rPr lang="ru-RU" sz="1800" dirty="0"/>
              <a:t> же </a:t>
            </a:r>
            <a:r>
              <a:rPr lang="ru-RU" sz="1800" dirty="0" err="1"/>
              <a:t>період</a:t>
            </a:r>
            <a:r>
              <a:rPr lang="ru-RU" sz="1800" dirty="0"/>
              <a:t>.</a:t>
            </a:r>
          </a:p>
          <a:p>
            <a:r>
              <a:rPr lang="ru-RU" sz="1800" b="1" dirty="0">
                <a:solidFill>
                  <a:srgbClr val="00B050"/>
                </a:solidFill>
              </a:rPr>
              <a:t>A</a:t>
            </a:r>
            <a:r>
              <a:rPr lang="ru-RU" sz="1800" dirty="0"/>
              <a:t> - </a:t>
            </a:r>
            <a:r>
              <a:rPr lang="ru-RU" sz="1800" dirty="0" err="1"/>
              <a:t>Прибуток</a:t>
            </a:r>
            <a:r>
              <a:rPr lang="ru-RU" sz="1800" dirty="0"/>
              <a:t>, </a:t>
            </a:r>
            <a:r>
              <a:rPr lang="ru-RU" sz="1800" dirty="0" err="1"/>
              <a:t>який</a:t>
            </a:r>
            <a:r>
              <a:rPr lang="ru-RU" sz="1800" dirty="0"/>
              <a:t> </a:t>
            </a:r>
            <a:r>
              <a:rPr lang="ru-RU" sz="1800" dirty="0" err="1"/>
              <a:t>ви</a:t>
            </a:r>
            <a:r>
              <a:rPr lang="ru-RU" sz="1800" dirty="0"/>
              <a:t> </a:t>
            </a:r>
            <a:r>
              <a:rPr lang="ru-RU" sz="1800" dirty="0" err="1"/>
              <a:t>хочете</a:t>
            </a:r>
            <a:r>
              <a:rPr lang="ru-RU" sz="1800" dirty="0"/>
              <a:t> </a:t>
            </a:r>
            <a:r>
              <a:rPr lang="ru-RU" sz="1800" dirty="0" err="1"/>
              <a:t>отримати</a:t>
            </a:r>
            <a:r>
              <a:rPr lang="ru-RU" sz="1800" dirty="0"/>
              <a:t>. </a:t>
            </a:r>
            <a:r>
              <a:rPr lang="ru-RU" sz="1800" dirty="0" err="1"/>
              <a:t>Наприклад</a:t>
            </a:r>
            <a:r>
              <a:rPr lang="ru-RU" sz="1800" dirty="0"/>
              <a:t>, </a:t>
            </a:r>
            <a:r>
              <a:rPr lang="ru-RU" sz="1800" dirty="0" err="1"/>
              <a:t>якщо</a:t>
            </a:r>
            <a:r>
              <a:rPr lang="ru-RU" sz="1800" dirty="0"/>
              <a:t> </a:t>
            </a:r>
            <a:r>
              <a:rPr lang="ru-RU" sz="1800" dirty="0" err="1"/>
              <a:t>ви</a:t>
            </a:r>
            <a:r>
              <a:rPr lang="ru-RU" sz="1800" dirty="0"/>
              <a:t> </a:t>
            </a:r>
            <a:r>
              <a:rPr lang="ru-RU" sz="1800" dirty="0" err="1"/>
              <a:t>хочете</a:t>
            </a:r>
            <a:r>
              <a:rPr lang="ru-RU" sz="1800" dirty="0"/>
              <a:t> </a:t>
            </a:r>
            <a:r>
              <a:rPr lang="ru-RU" sz="1800" dirty="0" err="1"/>
              <a:t>заробляти</a:t>
            </a:r>
            <a:r>
              <a:rPr lang="ru-RU" sz="1800" dirty="0"/>
              <a:t> 30% </a:t>
            </a:r>
            <a:r>
              <a:rPr lang="ru-RU" sz="1800" dirty="0" err="1"/>
              <a:t>від</a:t>
            </a:r>
            <a:r>
              <a:rPr lang="ru-RU" sz="1800" dirty="0"/>
              <a:t> </a:t>
            </a:r>
            <a:r>
              <a:rPr lang="ru-RU" sz="1800" dirty="0" err="1"/>
              <a:t>ціни</a:t>
            </a:r>
            <a:r>
              <a:rPr lang="ru-RU" sz="1800" dirty="0"/>
              <a:t>, то а=30.</a:t>
            </a:r>
          </a:p>
        </p:txBody>
      </p:sp>
    </p:spTree>
    <p:extLst>
      <p:ext uri="{BB962C8B-B14F-4D97-AF65-F5344CB8AC3E}">
        <p14:creationId xmlns:p14="http://schemas.microsoft.com/office/powerpoint/2010/main" val="1311159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id="{1F9AE066-0B11-4802-B05B-84B99A7B2A38}"/>
              </a:ext>
            </a:extLst>
          </p:cNvPr>
          <p:cNvSpPr/>
          <p:nvPr/>
        </p:nvSpPr>
        <p:spPr>
          <a:xfrm>
            <a:off x="727587" y="176980"/>
            <a:ext cx="9576619" cy="15916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8300" indent="353060" algn="l">
              <a:lnSpc>
                <a:spcPct val="102000"/>
              </a:lnSpc>
              <a:spcAft>
                <a:spcPts val="25"/>
              </a:spcAft>
              <a:tabLst>
                <a:tab pos="662940" algn="ctr"/>
                <a:tab pos="1187450" algn="ctr"/>
                <a:tab pos="1555115" algn="ctr"/>
                <a:tab pos="2289810" algn="ctr"/>
                <a:tab pos="3100705" algn="ctr"/>
                <a:tab pos="3940175" algn="r"/>
              </a:tabLst>
            </a:pPr>
            <a:r>
              <a:rPr lang="ru-RU" sz="1800">
                <a:solidFill>
                  <a:srgbClr val="000000"/>
                </a:solidFill>
                <a:effectLst/>
                <a:latin typeface="Tahoma" panose="020B0604030504040204" pitchFamily="34" charset="0"/>
                <a:ea typeface="Tahoma" panose="020B0604030504040204" pitchFamily="34" charset="0"/>
              </a:rPr>
              <a:t>Відповідно 	до 	ст.42 	Господарського 	кодексу 	України </a:t>
            </a:r>
          </a:p>
          <a:p>
            <a:pPr marL="7620" marR="33655" indent="-8255" algn="just">
              <a:lnSpc>
                <a:spcPct val="102000"/>
              </a:lnSpc>
              <a:spcAft>
                <a:spcPts val="25"/>
              </a:spcAft>
            </a:pPr>
            <a:r>
              <a:rPr lang="ru-RU" sz="1800" b="1" u="sng">
                <a:solidFill>
                  <a:srgbClr val="000000"/>
                </a:solidFill>
                <a:effectLst/>
                <a:uFill>
                  <a:solidFill>
                    <a:srgbClr val="000000"/>
                  </a:solidFill>
                </a:uFill>
                <a:latin typeface="Tahoma" panose="020B0604030504040204" pitchFamily="34" charset="0"/>
                <a:ea typeface="Tahoma" panose="020B0604030504040204" pitchFamily="34" charset="0"/>
              </a:rPr>
              <a:t>Підприємництво</a:t>
            </a:r>
            <a:r>
              <a:rPr lang="ru-RU" sz="1800">
                <a:solidFill>
                  <a:srgbClr val="000000"/>
                </a:solidFill>
                <a:effectLst/>
                <a:latin typeface="Tahoma" panose="020B0604030504040204" pitchFamily="34" charset="0"/>
                <a:ea typeface="Tahoma" panose="020B0604030504040204" pitchFamily="34" charset="0"/>
              </a:rPr>
              <a:t> - це самостійна, ініціативна, систематична, на власний ризик господарська діяльність, що здійснюється суб'єктами господарювання (підприємцями) </a:t>
            </a:r>
            <a:r>
              <a:rPr lang="ru-RU" sz="1800" b="1">
                <a:solidFill>
                  <a:srgbClr val="000000"/>
                </a:solidFill>
                <a:effectLst/>
                <a:latin typeface="Tahoma" panose="020B0604030504040204" pitchFamily="34" charset="0"/>
                <a:ea typeface="Tahoma" panose="020B0604030504040204" pitchFamily="34" charset="0"/>
              </a:rPr>
              <a:t>з метою </a:t>
            </a:r>
            <a:r>
              <a:rPr lang="ru-RU" sz="1800">
                <a:solidFill>
                  <a:srgbClr val="000000"/>
                </a:solidFill>
                <a:effectLst/>
                <a:latin typeface="Tahoma" panose="020B0604030504040204" pitchFamily="34" charset="0"/>
                <a:ea typeface="Tahoma" panose="020B0604030504040204" pitchFamily="34" charset="0"/>
              </a:rPr>
              <a:t>досягнення економічних і соціальних </a:t>
            </a:r>
            <a:r>
              <a:rPr lang="ru-RU" sz="1800" b="1">
                <a:solidFill>
                  <a:srgbClr val="000000"/>
                </a:solidFill>
                <a:effectLst/>
                <a:latin typeface="Tahoma" panose="020B0604030504040204" pitchFamily="34" charset="0"/>
                <a:ea typeface="Tahoma" panose="020B0604030504040204" pitchFamily="34" charset="0"/>
              </a:rPr>
              <a:t>результатів</a:t>
            </a:r>
            <a:r>
              <a:rPr lang="ru-RU" sz="1800">
                <a:solidFill>
                  <a:srgbClr val="000000"/>
                </a:solidFill>
                <a:effectLst/>
                <a:latin typeface="Tahoma" panose="020B0604030504040204" pitchFamily="34" charset="0"/>
                <a:ea typeface="Tahoma" panose="020B0604030504040204" pitchFamily="34" charset="0"/>
              </a:rPr>
              <a:t> </a:t>
            </a:r>
            <a:r>
              <a:rPr lang="ru-RU" sz="1800" b="1">
                <a:solidFill>
                  <a:srgbClr val="000000"/>
                </a:solidFill>
                <a:effectLst/>
                <a:latin typeface="Tahoma" panose="020B0604030504040204" pitchFamily="34" charset="0"/>
                <a:ea typeface="Tahoma" panose="020B0604030504040204" pitchFamily="34" charset="0"/>
              </a:rPr>
              <a:t>та</a:t>
            </a:r>
            <a:r>
              <a:rPr lang="ru-RU" sz="1800">
                <a:solidFill>
                  <a:srgbClr val="000000"/>
                </a:solidFill>
                <a:effectLst/>
                <a:latin typeface="Tahoma" panose="020B0604030504040204" pitchFamily="34" charset="0"/>
                <a:ea typeface="Tahoma" panose="020B0604030504040204" pitchFamily="34" charset="0"/>
              </a:rPr>
              <a:t> одержання </a:t>
            </a:r>
            <a:r>
              <a:rPr lang="ru-RU" sz="1800" b="1">
                <a:solidFill>
                  <a:srgbClr val="000000"/>
                </a:solidFill>
                <a:effectLst/>
                <a:latin typeface="Tahoma" panose="020B0604030504040204" pitchFamily="34" charset="0"/>
                <a:ea typeface="Tahoma" panose="020B0604030504040204" pitchFamily="34" charset="0"/>
              </a:rPr>
              <a:t>прибутку</a:t>
            </a:r>
            <a:r>
              <a:rPr lang="ru-RU" sz="1800">
                <a:solidFill>
                  <a:srgbClr val="000000"/>
                </a:solidFill>
                <a:effectLst/>
                <a:latin typeface="Tahoma" panose="020B0604030504040204" pitchFamily="34" charset="0"/>
                <a:ea typeface="Tahoma" panose="020B0604030504040204" pitchFamily="34" charset="0"/>
              </a:rPr>
              <a:t>.  </a:t>
            </a:r>
          </a:p>
        </p:txBody>
      </p:sp>
      <p:sp>
        <p:nvSpPr>
          <p:cNvPr id="5" name="Облачко с текстом: овальное 4">
            <a:extLst>
              <a:ext uri="{FF2B5EF4-FFF2-40B4-BE49-F238E27FC236}">
                <a16:creationId xmlns:a16="http://schemas.microsoft.com/office/drawing/2014/main" id="{2CC37B9C-05E9-4794-AB58-A75D17169EC1}"/>
              </a:ext>
            </a:extLst>
          </p:cNvPr>
          <p:cNvSpPr/>
          <p:nvPr/>
        </p:nvSpPr>
        <p:spPr>
          <a:xfrm>
            <a:off x="6521116" y="1913021"/>
            <a:ext cx="5493902" cy="1756611"/>
          </a:xfrm>
          <a:prstGeom prst="wedgeEllipse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b="1" dirty="0" err="1">
                <a:solidFill>
                  <a:srgbClr val="000000"/>
                </a:solidFill>
                <a:effectLst/>
                <a:latin typeface="Tahoma" panose="020B0604030504040204" pitchFamily="34" charset="0"/>
                <a:ea typeface="Tahoma" panose="020B0604030504040204" pitchFamily="34" charset="0"/>
              </a:rPr>
              <a:t>Сутність</a:t>
            </a:r>
            <a:r>
              <a:rPr lang="ru-RU" b="1" dirty="0">
                <a:solidFill>
                  <a:srgbClr val="000000"/>
                </a:solidFill>
                <a:effectLst/>
                <a:latin typeface="Tahoma" panose="020B0604030504040204" pitchFamily="34" charset="0"/>
                <a:ea typeface="Tahoma" panose="020B0604030504040204" pitchFamily="34" charset="0"/>
              </a:rPr>
              <a:t> </a:t>
            </a:r>
            <a:r>
              <a:rPr lang="ru-RU" b="1" dirty="0" err="1">
                <a:solidFill>
                  <a:srgbClr val="000000"/>
                </a:solidFill>
                <a:effectLst/>
                <a:latin typeface="Tahoma" panose="020B0604030504040204" pitchFamily="34" charset="0"/>
                <a:ea typeface="Tahoma" panose="020B0604030504040204" pitchFamily="34" charset="0"/>
              </a:rPr>
              <a:t>підприємництва</a:t>
            </a:r>
            <a:r>
              <a:rPr lang="ru-RU" b="1" dirty="0">
                <a:solidFill>
                  <a:srgbClr val="000000"/>
                </a:solidFill>
                <a:effectLst/>
                <a:latin typeface="Tahoma" panose="020B0604030504040204" pitchFamily="34" charset="0"/>
                <a:ea typeface="Tahoma" panose="020B0604030504040204" pitchFamily="34" charset="0"/>
              </a:rPr>
              <a:t> </a:t>
            </a:r>
            <a:r>
              <a:rPr lang="ru-RU" b="1" dirty="0" err="1">
                <a:solidFill>
                  <a:srgbClr val="000000"/>
                </a:solidFill>
                <a:effectLst/>
                <a:latin typeface="Tahoma" panose="020B0604030504040204" pitchFamily="34" charset="0"/>
                <a:ea typeface="Tahoma" panose="020B0604030504040204" pitchFamily="34" charset="0"/>
              </a:rPr>
              <a:t>повніше</a:t>
            </a:r>
            <a:r>
              <a:rPr lang="ru-RU" b="1" dirty="0">
                <a:solidFill>
                  <a:srgbClr val="000000"/>
                </a:solidFill>
                <a:effectLst/>
                <a:latin typeface="Tahoma" panose="020B0604030504040204" pitchFamily="34" charset="0"/>
                <a:ea typeface="Tahoma" panose="020B0604030504040204" pitchFamily="34" charset="0"/>
              </a:rPr>
              <a:t> </a:t>
            </a:r>
            <a:r>
              <a:rPr lang="ru-RU" b="1" dirty="0" err="1">
                <a:solidFill>
                  <a:srgbClr val="000000"/>
                </a:solidFill>
                <a:effectLst/>
                <a:latin typeface="Tahoma" panose="020B0604030504040204" pitchFamily="34" charset="0"/>
                <a:ea typeface="Tahoma" panose="020B0604030504040204" pitchFamily="34" charset="0"/>
              </a:rPr>
              <a:t>розкривається</a:t>
            </a:r>
            <a:r>
              <a:rPr lang="ru-RU" b="1" dirty="0">
                <a:solidFill>
                  <a:srgbClr val="000000"/>
                </a:solidFill>
                <a:effectLst/>
                <a:latin typeface="Tahoma" panose="020B0604030504040204" pitchFamily="34" charset="0"/>
                <a:ea typeface="Tahoma" panose="020B0604030504040204" pitchFamily="34" charset="0"/>
              </a:rPr>
              <a:t> через </a:t>
            </a:r>
            <a:r>
              <a:rPr lang="ru-RU" b="1" dirty="0" err="1">
                <a:solidFill>
                  <a:srgbClr val="000000"/>
                </a:solidFill>
                <a:effectLst/>
                <a:latin typeface="Tahoma" panose="020B0604030504040204" pitchFamily="34" charset="0"/>
                <a:ea typeface="Tahoma" panose="020B0604030504040204" pitchFamily="34" charset="0"/>
              </a:rPr>
              <a:t>його</a:t>
            </a:r>
            <a:r>
              <a:rPr lang="ru-RU" b="1" dirty="0">
                <a:solidFill>
                  <a:srgbClr val="000000"/>
                </a:solidFill>
                <a:effectLst/>
                <a:latin typeface="Tahoma" panose="020B0604030504040204" pitchFamily="34" charset="0"/>
                <a:ea typeface="Tahoma" panose="020B0604030504040204" pitchFamily="34" charset="0"/>
              </a:rPr>
              <a:t> </a:t>
            </a:r>
            <a:r>
              <a:rPr lang="ru-RU" b="1" dirty="0" err="1">
                <a:solidFill>
                  <a:srgbClr val="000000"/>
                </a:solidFill>
                <a:effectLst/>
                <a:latin typeface="Tahoma" panose="020B0604030504040204" pitchFamily="34" charset="0"/>
                <a:ea typeface="Tahoma" panose="020B0604030504040204" pitchFamily="34" charset="0"/>
              </a:rPr>
              <a:t>функції</a:t>
            </a:r>
            <a:r>
              <a:rPr lang="ru-RU" b="1" dirty="0">
                <a:solidFill>
                  <a:srgbClr val="000000"/>
                </a:solidFill>
                <a:effectLst/>
                <a:latin typeface="Tahoma" panose="020B0604030504040204" pitchFamily="34" charset="0"/>
                <a:ea typeface="Tahoma" panose="020B0604030504040204" pitchFamily="34" charset="0"/>
              </a:rPr>
              <a:t> (роль у </a:t>
            </a:r>
            <a:r>
              <a:rPr lang="ru-RU" b="1" dirty="0" err="1">
                <a:solidFill>
                  <a:srgbClr val="000000"/>
                </a:solidFill>
                <a:effectLst/>
                <a:latin typeface="Tahoma" panose="020B0604030504040204" pitchFamily="34" charset="0"/>
                <a:ea typeface="Tahoma" panose="020B0604030504040204" pitchFamily="34" charset="0"/>
              </a:rPr>
              <a:t>суспільстві</a:t>
            </a:r>
            <a:r>
              <a:rPr lang="ru-RU" b="1" dirty="0">
                <a:solidFill>
                  <a:srgbClr val="000000"/>
                </a:solidFill>
                <a:effectLst/>
                <a:latin typeface="Tahoma" panose="020B0604030504040204" pitchFamily="34" charset="0"/>
                <a:ea typeface="Tahoma" panose="020B0604030504040204" pitchFamily="34" charset="0"/>
              </a:rPr>
              <a:t>)</a:t>
            </a:r>
            <a:r>
              <a:rPr lang="ru-RU" dirty="0">
                <a:solidFill>
                  <a:srgbClr val="000000"/>
                </a:solidFill>
                <a:effectLst/>
                <a:latin typeface="Tahoma" panose="020B0604030504040204" pitchFamily="34" charset="0"/>
                <a:ea typeface="Tahoma" panose="020B0604030504040204" pitchFamily="34" charset="0"/>
              </a:rPr>
              <a:t> –</a:t>
            </a:r>
            <a:r>
              <a:rPr lang="ru-RU" dirty="0" err="1">
                <a:solidFill>
                  <a:srgbClr val="000000"/>
                </a:solidFill>
                <a:effectLst/>
                <a:latin typeface="Tahoma" panose="020B0604030504040204" pitchFamily="34" charset="0"/>
                <a:ea typeface="Tahoma" panose="020B0604030504040204" pitchFamily="34" charset="0"/>
              </a:rPr>
              <a:t>творчу</a:t>
            </a:r>
            <a:r>
              <a:rPr lang="ru-RU" dirty="0">
                <a:solidFill>
                  <a:srgbClr val="000000"/>
                </a:solidFill>
                <a:effectLst/>
                <a:latin typeface="Tahoma" panose="020B0604030504040204" pitchFamily="34" charset="0"/>
                <a:ea typeface="Tahoma" panose="020B0604030504040204" pitchFamily="34" charset="0"/>
              </a:rPr>
              <a:t>, </a:t>
            </a:r>
            <a:r>
              <a:rPr lang="ru-RU" dirty="0" err="1">
                <a:solidFill>
                  <a:srgbClr val="000000"/>
                </a:solidFill>
                <a:effectLst/>
                <a:latin typeface="Tahoma" panose="020B0604030504040204" pitchFamily="34" charset="0"/>
                <a:ea typeface="Tahoma" panose="020B0604030504040204" pitchFamily="34" charset="0"/>
              </a:rPr>
              <a:t>ресурсну</a:t>
            </a:r>
            <a:r>
              <a:rPr lang="ru-RU" dirty="0">
                <a:solidFill>
                  <a:srgbClr val="000000"/>
                </a:solidFill>
                <a:effectLst/>
                <a:latin typeface="Tahoma" panose="020B0604030504040204" pitchFamily="34" charset="0"/>
                <a:ea typeface="Tahoma" panose="020B0604030504040204" pitchFamily="34" charset="0"/>
              </a:rPr>
              <a:t>, </a:t>
            </a:r>
            <a:r>
              <a:rPr lang="ru-RU" dirty="0" err="1">
                <a:solidFill>
                  <a:srgbClr val="000000"/>
                </a:solidFill>
                <a:effectLst/>
                <a:latin typeface="Tahoma" panose="020B0604030504040204" pitchFamily="34" charset="0"/>
                <a:ea typeface="Tahoma" panose="020B0604030504040204" pitchFamily="34" charset="0"/>
              </a:rPr>
              <a:t>організаційну</a:t>
            </a:r>
            <a:r>
              <a:rPr lang="ru-RU" dirty="0">
                <a:solidFill>
                  <a:srgbClr val="000000"/>
                </a:solidFill>
                <a:effectLst/>
                <a:latin typeface="Tahoma" panose="020B0604030504040204" pitchFamily="34" charset="0"/>
                <a:ea typeface="Tahoma" panose="020B0604030504040204" pitchFamily="34" charset="0"/>
              </a:rPr>
              <a:t>, </a:t>
            </a:r>
            <a:r>
              <a:rPr lang="ru-RU" dirty="0" err="1">
                <a:solidFill>
                  <a:srgbClr val="000000"/>
                </a:solidFill>
                <a:effectLst/>
                <a:latin typeface="Tahoma" panose="020B0604030504040204" pitchFamily="34" charset="0"/>
                <a:ea typeface="Tahoma" panose="020B0604030504040204" pitchFamily="34" charset="0"/>
              </a:rPr>
              <a:t>мотиваційну</a:t>
            </a:r>
            <a:r>
              <a:rPr lang="ru-RU" dirty="0">
                <a:solidFill>
                  <a:srgbClr val="000000"/>
                </a:solidFill>
                <a:effectLst/>
                <a:latin typeface="Tahoma" panose="020B0604030504040204" pitchFamily="34" charset="0"/>
                <a:ea typeface="Tahoma" panose="020B0604030504040204" pitchFamily="34" charset="0"/>
              </a:rPr>
              <a:t>, </a:t>
            </a:r>
            <a:r>
              <a:rPr lang="ru-RU" dirty="0" err="1">
                <a:solidFill>
                  <a:srgbClr val="000000"/>
                </a:solidFill>
                <a:effectLst/>
                <a:latin typeface="Tahoma" panose="020B0604030504040204" pitchFamily="34" charset="0"/>
                <a:ea typeface="Tahoma" panose="020B0604030504040204" pitchFamily="34" charset="0"/>
              </a:rPr>
              <a:t>соціальну</a:t>
            </a:r>
            <a:r>
              <a:rPr lang="ru-RU" dirty="0">
                <a:solidFill>
                  <a:srgbClr val="000000"/>
                </a:solidFill>
                <a:effectLst/>
                <a:latin typeface="Tahoma" panose="020B0604030504040204" pitchFamily="34" charset="0"/>
                <a:ea typeface="Tahoma" panose="020B0604030504040204" pitchFamily="34" charset="0"/>
              </a:rPr>
              <a:t>.</a:t>
            </a:r>
            <a:endParaRPr kumimoji="0" lang="ru-UA"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V Boli" panose="02000500030200090000" pitchFamily="2" charset="0"/>
            </a:endParaRPr>
          </a:p>
        </p:txBody>
      </p:sp>
      <p:sp>
        <p:nvSpPr>
          <p:cNvPr id="3" name="TextBox 2">
            <a:extLst>
              <a:ext uri="{FF2B5EF4-FFF2-40B4-BE49-F238E27FC236}">
                <a16:creationId xmlns:a16="http://schemas.microsoft.com/office/drawing/2014/main" id="{388CB016-3893-AB33-55F5-8FD9741CEE47}"/>
              </a:ext>
            </a:extLst>
          </p:cNvPr>
          <p:cNvSpPr txBox="1"/>
          <p:nvPr/>
        </p:nvSpPr>
        <p:spPr>
          <a:xfrm flipH="1">
            <a:off x="727584" y="2298292"/>
            <a:ext cx="5368415" cy="39703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i="1" dirty="0">
                <a:solidFill>
                  <a:srgbClr val="FFFF00"/>
                </a:solidFill>
                <a:latin typeface="Arial Black" panose="020B0A04020102020204" pitchFamily="34" charset="0"/>
              </a:rPr>
              <a:t>Б</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ажання</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отримати</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прибуток</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основна</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рушійна</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сила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виробництва</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в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системі</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вільного</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підприємництва</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Підприємництво</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здійснюється</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на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постійній</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основі</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(систематична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діяльність</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а не на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основі</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разових</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угод</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Крім</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цього</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важливими</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рисами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підприємництва</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є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діяльність</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своїм</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коштом» (на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основі</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приватної</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власності</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з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власної</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ініціативи</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на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власний</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ризик</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Підприємництво</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є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складовою</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бізнесу</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як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особлива</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інноваційна</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a:t>
            </a:r>
            <a:r>
              <a:rPr kumimoji="0" lang="ru-RU" sz="1800" b="0" i="1" u="none" strike="noStrike" kern="1200" cap="none" spc="0" normalizeH="0" baseline="0" noProof="0" dirty="0" err="1">
                <a:ln>
                  <a:noFill/>
                </a:ln>
                <a:solidFill>
                  <a:srgbClr val="FFFF00"/>
                </a:solidFill>
                <a:effectLst/>
                <a:uLnTx/>
                <a:uFillTx/>
                <a:latin typeface="Arial Black" panose="020B0A04020102020204" pitchFamily="34" charset="0"/>
                <a:ea typeface="+mn-ea"/>
                <a:cs typeface="+mn-cs"/>
              </a:rPr>
              <a:t>його</a:t>
            </a:r>
            <a:r>
              <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rPr>
              <a:t> форма.</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1800" b="0" i="1" u="none" strike="noStrike" kern="1200" cap="none" spc="0" normalizeH="0" baseline="0" noProof="0" dirty="0">
              <a:ln>
                <a:noFill/>
              </a:ln>
              <a:solidFill>
                <a:srgbClr val="FFFF00"/>
              </a:solidFill>
              <a:effectLst/>
              <a:uLnTx/>
              <a:uFillTx/>
              <a:latin typeface="Arial Black" panose="020B0A04020102020204" pitchFamily="34" charset="0"/>
              <a:ea typeface="+mn-ea"/>
              <a:cs typeface="+mn-cs"/>
            </a:endParaRPr>
          </a:p>
        </p:txBody>
      </p:sp>
      <p:sp>
        <p:nvSpPr>
          <p:cNvPr id="7" name="TextBox 6">
            <a:extLst>
              <a:ext uri="{FF2B5EF4-FFF2-40B4-BE49-F238E27FC236}">
                <a16:creationId xmlns:a16="http://schemas.microsoft.com/office/drawing/2014/main" id="{623736BA-3DF6-7349-942F-CEE2BEBFC096}"/>
              </a:ext>
            </a:extLst>
          </p:cNvPr>
          <p:cNvSpPr txBox="1"/>
          <p:nvPr/>
        </p:nvSpPr>
        <p:spPr>
          <a:xfrm>
            <a:off x="5799221" y="3898232"/>
            <a:ext cx="5665194" cy="2862322"/>
          </a:xfrm>
          <a:prstGeom prst="rect">
            <a:avLst/>
          </a:prstGeom>
          <a:noFill/>
        </p:spPr>
        <p:txBody>
          <a:bodyPr wrap="square">
            <a:spAutoFit/>
          </a:bodyPr>
          <a:lstStyle/>
          <a:p>
            <a:r>
              <a:rPr lang="ru-RU" b="1" dirty="0">
                <a:solidFill>
                  <a:schemeClr val="bg1"/>
                </a:solidFill>
              </a:rPr>
              <a:t>У </a:t>
            </a:r>
            <a:r>
              <a:rPr lang="ru-RU" b="1" dirty="0" err="1">
                <a:solidFill>
                  <a:schemeClr val="bg1"/>
                </a:solidFill>
              </a:rPr>
              <a:t>процесі</a:t>
            </a:r>
            <a:r>
              <a:rPr lang="ru-RU" b="1" dirty="0">
                <a:solidFill>
                  <a:schemeClr val="bg1"/>
                </a:solidFill>
              </a:rPr>
              <a:t> </a:t>
            </a:r>
            <a:r>
              <a:rPr lang="ru-RU" b="1" dirty="0" err="1">
                <a:solidFill>
                  <a:schemeClr val="bg1"/>
                </a:solidFill>
              </a:rPr>
              <a:t>своєї</a:t>
            </a:r>
            <a:r>
              <a:rPr lang="ru-RU" b="1" dirty="0">
                <a:solidFill>
                  <a:schemeClr val="bg1"/>
                </a:solidFill>
              </a:rPr>
              <a:t> </a:t>
            </a:r>
            <a:r>
              <a:rPr lang="ru-RU" b="1" dirty="0" err="1">
                <a:solidFill>
                  <a:schemeClr val="bg1"/>
                </a:solidFill>
              </a:rPr>
              <a:t>діяльності</a:t>
            </a:r>
            <a:r>
              <a:rPr lang="ru-RU" b="1" dirty="0">
                <a:solidFill>
                  <a:schemeClr val="bg1"/>
                </a:solidFill>
              </a:rPr>
              <a:t> </a:t>
            </a:r>
            <a:r>
              <a:rPr lang="ru-RU" b="1" dirty="0" err="1">
                <a:solidFill>
                  <a:schemeClr val="bg1"/>
                </a:solidFill>
              </a:rPr>
              <a:t>підприємець</a:t>
            </a:r>
            <a:r>
              <a:rPr lang="ru-RU" b="1" dirty="0">
                <a:solidFill>
                  <a:schemeClr val="bg1"/>
                </a:solidFill>
              </a:rPr>
              <a:t> повинен </a:t>
            </a:r>
            <a:r>
              <a:rPr lang="ru-RU" b="1" dirty="0" err="1">
                <a:solidFill>
                  <a:schemeClr val="bg1"/>
                </a:solidFill>
              </a:rPr>
              <a:t>передбачати</a:t>
            </a:r>
            <a:r>
              <a:rPr lang="ru-RU" b="1" dirty="0">
                <a:solidFill>
                  <a:schemeClr val="bg1"/>
                </a:solidFill>
              </a:rPr>
              <a:t> </a:t>
            </a:r>
            <a:r>
              <a:rPr lang="ru-RU" b="1" dirty="0" err="1">
                <a:solidFill>
                  <a:schemeClr val="bg1"/>
                </a:solidFill>
              </a:rPr>
              <a:t>можливість</a:t>
            </a:r>
            <a:r>
              <a:rPr lang="ru-RU" b="1" dirty="0">
                <a:solidFill>
                  <a:schemeClr val="bg1"/>
                </a:solidFill>
              </a:rPr>
              <a:t> </a:t>
            </a:r>
            <a:r>
              <a:rPr lang="ru-RU" b="1" dirty="0" err="1">
                <a:solidFill>
                  <a:schemeClr val="bg1"/>
                </a:solidFill>
              </a:rPr>
              <a:t>отримання</a:t>
            </a:r>
            <a:r>
              <a:rPr lang="ru-RU" b="1" dirty="0">
                <a:solidFill>
                  <a:schemeClr val="bg1"/>
                </a:solidFill>
              </a:rPr>
              <a:t> </a:t>
            </a:r>
            <a:r>
              <a:rPr lang="ru-RU" b="1" dirty="0" err="1">
                <a:solidFill>
                  <a:schemeClr val="bg1"/>
                </a:solidFill>
              </a:rPr>
              <a:t>збитків</a:t>
            </a:r>
            <a:r>
              <a:rPr lang="ru-RU" b="1" dirty="0">
                <a:solidFill>
                  <a:schemeClr val="bg1"/>
                </a:solidFill>
              </a:rPr>
              <a:t> </a:t>
            </a:r>
            <a:r>
              <a:rPr lang="ru-RU" b="1" dirty="0" err="1">
                <a:solidFill>
                  <a:schemeClr val="bg1"/>
                </a:solidFill>
              </a:rPr>
              <a:t>замість</a:t>
            </a:r>
            <a:r>
              <a:rPr lang="ru-RU" b="1" dirty="0">
                <a:solidFill>
                  <a:schemeClr val="bg1"/>
                </a:solidFill>
              </a:rPr>
              <a:t> </a:t>
            </a:r>
            <a:r>
              <a:rPr lang="ru-RU" b="1" dirty="0" err="1">
                <a:solidFill>
                  <a:schemeClr val="bg1"/>
                </a:solidFill>
              </a:rPr>
              <a:t>прибутку</a:t>
            </a:r>
            <a:r>
              <a:rPr lang="ru-RU" b="1" dirty="0">
                <a:solidFill>
                  <a:schemeClr val="bg1"/>
                </a:solidFill>
              </a:rPr>
              <a:t> і </a:t>
            </a:r>
            <a:r>
              <a:rPr lang="ru-RU" b="1" dirty="0" err="1">
                <a:solidFill>
                  <a:schemeClr val="bg1"/>
                </a:solidFill>
              </a:rPr>
              <a:t>навіть</a:t>
            </a:r>
            <a:r>
              <a:rPr lang="ru-RU" b="1" dirty="0">
                <a:solidFill>
                  <a:schemeClr val="bg1"/>
                </a:solidFill>
              </a:rPr>
              <a:t> </a:t>
            </a:r>
            <a:r>
              <a:rPr lang="ru-RU" b="1" dirty="0" err="1">
                <a:solidFill>
                  <a:schemeClr val="bg1"/>
                </a:solidFill>
              </a:rPr>
              <a:t>банкрутство</a:t>
            </a:r>
            <a:r>
              <a:rPr lang="ru-RU" b="1" dirty="0">
                <a:solidFill>
                  <a:schemeClr val="bg1"/>
                </a:solidFill>
              </a:rPr>
              <a:t>. </a:t>
            </a:r>
            <a:r>
              <a:rPr lang="ru-RU" b="1" dirty="0" err="1">
                <a:solidFill>
                  <a:schemeClr val="bg1"/>
                </a:solidFill>
              </a:rPr>
              <a:t>Повністю</a:t>
            </a:r>
            <a:r>
              <a:rPr lang="ru-RU" b="1" dirty="0">
                <a:solidFill>
                  <a:schemeClr val="bg1"/>
                </a:solidFill>
              </a:rPr>
              <a:t> </a:t>
            </a:r>
            <a:r>
              <a:rPr lang="ru-RU" b="1" dirty="0" err="1">
                <a:solidFill>
                  <a:schemeClr val="bg1"/>
                </a:solidFill>
              </a:rPr>
              <a:t>запобігти</a:t>
            </a:r>
            <a:r>
              <a:rPr lang="ru-RU" b="1" dirty="0">
                <a:solidFill>
                  <a:schemeClr val="bg1"/>
                </a:solidFill>
              </a:rPr>
              <a:t> </a:t>
            </a:r>
            <a:r>
              <a:rPr lang="ru-RU" b="1" dirty="0" err="1">
                <a:solidFill>
                  <a:schemeClr val="bg1"/>
                </a:solidFill>
              </a:rPr>
              <a:t>ризику</a:t>
            </a:r>
            <a:r>
              <a:rPr lang="ru-RU" b="1" dirty="0">
                <a:solidFill>
                  <a:schemeClr val="bg1"/>
                </a:solidFill>
              </a:rPr>
              <a:t> </a:t>
            </a:r>
            <a:r>
              <a:rPr lang="ru-RU" b="1" dirty="0" err="1">
                <a:solidFill>
                  <a:schemeClr val="bg1"/>
                </a:solidFill>
              </a:rPr>
              <a:t>неможливо</a:t>
            </a:r>
            <a:r>
              <a:rPr lang="ru-RU" b="1" dirty="0">
                <a:solidFill>
                  <a:schemeClr val="bg1"/>
                </a:solidFill>
              </a:rPr>
              <a:t>, тому </a:t>
            </a:r>
            <a:r>
              <a:rPr lang="ru-RU" b="1" dirty="0" err="1">
                <a:solidFill>
                  <a:schemeClr val="bg1"/>
                </a:solidFill>
              </a:rPr>
              <a:t>що</a:t>
            </a:r>
            <a:r>
              <a:rPr lang="ru-RU" b="1" dirty="0">
                <a:solidFill>
                  <a:schemeClr val="bg1"/>
                </a:solidFill>
              </a:rPr>
              <a:t> складно </a:t>
            </a:r>
            <a:r>
              <a:rPr lang="ru-RU" b="1" dirty="0" err="1">
                <a:solidFill>
                  <a:schemeClr val="bg1"/>
                </a:solidFill>
              </a:rPr>
              <a:t>прогнозувати</a:t>
            </a:r>
            <a:r>
              <a:rPr lang="ru-RU" b="1" dirty="0">
                <a:solidFill>
                  <a:schemeClr val="bg1"/>
                </a:solidFill>
              </a:rPr>
              <a:t> </a:t>
            </a:r>
            <a:r>
              <a:rPr lang="ru-RU" b="1" dirty="0" err="1">
                <a:solidFill>
                  <a:schemeClr val="bg1"/>
                </a:solidFill>
              </a:rPr>
              <a:t>розвиток</a:t>
            </a:r>
            <a:r>
              <a:rPr lang="ru-RU" b="1" dirty="0">
                <a:solidFill>
                  <a:schemeClr val="bg1"/>
                </a:solidFill>
              </a:rPr>
              <a:t> </a:t>
            </a:r>
            <a:r>
              <a:rPr lang="ru-RU" b="1" dirty="0" err="1">
                <a:solidFill>
                  <a:schemeClr val="bg1"/>
                </a:solidFill>
              </a:rPr>
              <a:t>подій</a:t>
            </a:r>
            <a:r>
              <a:rPr lang="ru-RU" b="1" dirty="0">
                <a:solidFill>
                  <a:schemeClr val="bg1"/>
                </a:solidFill>
              </a:rPr>
              <a:t> на </a:t>
            </a:r>
            <a:r>
              <a:rPr lang="ru-RU" b="1" dirty="0" err="1">
                <a:solidFill>
                  <a:schemeClr val="bg1"/>
                </a:solidFill>
              </a:rPr>
              <a:t>товарних</a:t>
            </a:r>
            <a:r>
              <a:rPr lang="ru-RU" b="1" dirty="0">
                <a:solidFill>
                  <a:schemeClr val="bg1"/>
                </a:solidFill>
              </a:rPr>
              <a:t> ринках </a:t>
            </a:r>
            <a:r>
              <a:rPr lang="ru-RU" b="1" dirty="0" err="1">
                <a:solidFill>
                  <a:schemeClr val="bg1"/>
                </a:solidFill>
              </a:rPr>
              <a:t>або</a:t>
            </a:r>
            <a:r>
              <a:rPr lang="ru-RU" b="1" dirty="0">
                <a:solidFill>
                  <a:schemeClr val="bg1"/>
                </a:solidFill>
              </a:rPr>
              <a:t> </a:t>
            </a:r>
            <a:r>
              <a:rPr lang="ru-RU" b="1" dirty="0" err="1">
                <a:solidFill>
                  <a:schemeClr val="bg1"/>
                </a:solidFill>
              </a:rPr>
              <a:t>дії</a:t>
            </a:r>
            <a:r>
              <a:rPr lang="ru-RU" b="1" dirty="0">
                <a:solidFill>
                  <a:schemeClr val="bg1"/>
                </a:solidFill>
              </a:rPr>
              <a:t> </a:t>
            </a:r>
            <a:r>
              <a:rPr lang="ru-RU" b="1" dirty="0" err="1">
                <a:solidFill>
                  <a:schemeClr val="bg1"/>
                </a:solidFill>
              </a:rPr>
              <a:t>фірм-партнерів</a:t>
            </a:r>
            <a:r>
              <a:rPr lang="ru-RU" b="1" dirty="0">
                <a:solidFill>
                  <a:schemeClr val="bg1"/>
                </a:solidFill>
              </a:rPr>
              <a:t>, </a:t>
            </a:r>
            <a:r>
              <a:rPr lang="ru-RU" b="1" dirty="0" err="1">
                <a:solidFill>
                  <a:schemeClr val="bg1"/>
                </a:solidFill>
              </a:rPr>
              <a:t>конкурентів</a:t>
            </a:r>
            <a:r>
              <a:rPr lang="ru-RU" b="1" dirty="0">
                <a:solidFill>
                  <a:schemeClr val="bg1"/>
                </a:solidFill>
              </a:rPr>
              <a:t> </a:t>
            </a:r>
            <a:r>
              <a:rPr lang="ru-RU" b="1" dirty="0" err="1">
                <a:solidFill>
                  <a:schemeClr val="bg1"/>
                </a:solidFill>
              </a:rPr>
              <a:t>чи</a:t>
            </a:r>
            <a:r>
              <a:rPr lang="ru-RU" b="1" dirty="0">
                <a:solidFill>
                  <a:schemeClr val="bg1"/>
                </a:solidFill>
              </a:rPr>
              <a:t> </a:t>
            </a:r>
            <a:r>
              <a:rPr lang="ru-RU" b="1" dirty="0" err="1">
                <a:solidFill>
                  <a:schemeClr val="bg1"/>
                </a:solidFill>
              </a:rPr>
              <a:t>покупців</a:t>
            </a:r>
            <a:r>
              <a:rPr lang="ru-RU" b="1" dirty="0">
                <a:solidFill>
                  <a:schemeClr val="bg1"/>
                </a:solidFill>
              </a:rPr>
              <a:t>. </a:t>
            </a:r>
          </a:p>
          <a:p>
            <a:r>
              <a:rPr lang="ru-RU" b="1" dirty="0" err="1">
                <a:solidFill>
                  <a:srgbClr val="FFFF00"/>
                </a:solidFill>
              </a:rPr>
              <a:t>Отже</a:t>
            </a:r>
            <a:r>
              <a:rPr lang="ru-RU" b="1" dirty="0">
                <a:solidFill>
                  <a:srgbClr val="FFFF00"/>
                </a:solidFill>
              </a:rPr>
              <a:t>, </a:t>
            </a:r>
            <a:r>
              <a:rPr lang="ru-RU" b="1" dirty="0" err="1">
                <a:solidFill>
                  <a:srgbClr val="FFFF00"/>
                </a:solidFill>
              </a:rPr>
              <a:t>підприємництво</a:t>
            </a:r>
            <a:r>
              <a:rPr lang="ru-RU" b="1" dirty="0">
                <a:solidFill>
                  <a:srgbClr val="FFFF00"/>
                </a:solidFill>
              </a:rPr>
              <a:t> </a:t>
            </a:r>
            <a:r>
              <a:rPr lang="ru-RU" b="1" dirty="0">
                <a:solidFill>
                  <a:schemeClr val="bg1"/>
                </a:solidFill>
              </a:rPr>
              <a:t>– </a:t>
            </a:r>
            <a:r>
              <a:rPr lang="ru-RU" b="1" dirty="0" err="1">
                <a:solidFill>
                  <a:schemeClr val="bg1"/>
                </a:solidFill>
              </a:rPr>
              <a:t>це</a:t>
            </a:r>
            <a:r>
              <a:rPr lang="ru-RU" b="1" dirty="0">
                <a:solidFill>
                  <a:schemeClr val="bg1"/>
                </a:solidFill>
              </a:rPr>
              <a:t> тип </a:t>
            </a:r>
            <a:r>
              <a:rPr lang="ru-RU" b="1" dirty="0" err="1">
                <a:solidFill>
                  <a:schemeClr val="bg1"/>
                </a:solidFill>
              </a:rPr>
              <a:t>господарської</a:t>
            </a:r>
            <a:r>
              <a:rPr lang="ru-RU" b="1" dirty="0">
                <a:solidFill>
                  <a:schemeClr val="bg1"/>
                </a:solidFill>
              </a:rPr>
              <a:t> </a:t>
            </a:r>
            <a:r>
              <a:rPr lang="ru-RU" b="1" dirty="0" err="1">
                <a:solidFill>
                  <a:schemeClr val="bg1"/>
                </a:solidFill>
              </a:rPr>
              <a:t>поведінки</a:t>
            </a:r>
            <a:r>
              <a:rPr lang="ru-RU" b="1" dirty="0">
                <a:solidFill>
                  <a:schemeClr val="bg1"/>
                </a:solidFill>
              </a:rPr>
              <a:t>, </a:t>
            </a:r>
            <a:r>
              <a:rPr lang="ru-RU" b="1" dirty="0" err="1">
                <a:solidFill>
                  <a:schemeClr val="bg1"/>
                </a:solidFill>
              </a:rPr>
              <a:t>пов’язаний</a:t>
            </a:r>
            <a:r>
              <a:rPr lang="ru-RU" b="1" dirty="0">
                <a:solidFill>
                  <a:schemeClr val="bg1"/>
                </a:solidFill>
              </a:rPr>
              <a:t> з </a:t>
            </a:r>
            <a:r>
              <a:rPr lang="ru-RU" b="1" dirty="0" err="1">
                <a:solidFill>
                  <a:schemeClr val="bg1"/>
                </a:solidFill>
              </a:rPr>
              <a:t>ризиком</a:t>
            </a:r>
            <a:r>
              <a:rPr lang="ru-RU" b="1" dirty="0">
                <a:solidFill>
                  <a:schemeClr val="bg1"/>
                </a:solidFill>
              </a:rPr>
              <a:t> </a:t>
            </a:r>
            <a:r>
              <a:rPr lang="ru-RU" b="1" dirty="0" err="1">
                <a:solidFill>
                  <a:schemeClr val="bg1"/>
                </a:solidFill>
              </a:rPr>
              <a:t>неотримання</a:t>
            </a:r>
            <a:r>
              <a:rPr lang="ru-RU" b="1" dirty="0">
                <a:solidFill>
                  <a:schemeClr val="bg1"/>
                </a:solidFill>
              </a:rPr>
              <a:t> </a:t>
            </a:r>
            <a:r>
              <a:rPr lang="ru-RU" b="1" dirty="0" err="1">
                <a:solidFill>
                  <a:schemeClr val="bg1"/>
                </a:solidFill>
              </a:rPr>
              <a:t>прибутку</a:t>
            </a:r>
            <a:r>
              <a:rPr lang="ru-RU" b="1" dirty="0">
                <a:solidFill>
                  <a:schemeClr val="bg1"/>
                </a:solidFill>
              </a:rPr>
              <a:t> та </a:t>
            </a:r>
            <a:r>
              <a:rPr lang="ru-RU" b="1" dirty="0" err="1">
                <a:solidFill>
                  <a:schemeClr val="bg1"/>
                </a:solidFill>
              </a:rPr>
              <a:t>соціального</a:t>
            </a:r>
            <a:r>
              <a:rPr lang="ru-RU" b="1" dirty="0">
                <a:solidFill>
                  <a:schemeClr val="bg1"/>
                </a:solidFill>
              </a:rPr>
              <a:t> </a:t>
            </a:r>
            <a:r>
              <a:rPr lang="ru-RU" b="1" dirty="0" err="1">
                <a:solidFill>
                  <a:schemeClr val="bg1"/>
                </a:solidFill>
              </a:rPr>
              <a:t>ефекту</a:t>
            </a:r>
            <a:r>
              <a:rPr lang="ru-RU" b="1" dirty="0">
                <a:solidFill>
                  <a:schemeClr val="bg1"/>
                </a:solidFill>
              </a:rPr>
              <a:t>.</a:t>
            </a:r>
          </a:p>
        </p:txBody>
      </p:sp>
    </p:spTree>
    <p:extLst>
      <p:ext uri="{BB962C8B-B14F-4D97-AF65-F5344CB8AC3E}">
        <p14:creationId xmlns:p14="http://schemas.microsoft.com/office/powerpoint/2010/main" val="157897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917006-5019-9D55-517A-78C0C4DE139A}"/>
              </a:ext>
            </a:extLst>
          </p:cNvPr>
          <p:cNvSpPr>
            <a:spLocks noGrp="1"/>
          </p:cNvSpPr>
          <p:nvPr>
            <p:ph type="title"/>
          </p:nvPr>
        </p:nvSpPr>
        <p:spPr/>
        <p:txBody>
          <a:bodyPr/>
          <a:lstStyle/>
          <a:p>
            <a:pPr marL="342900" marR="0" lvl="0" indent="-342900" algn="ctr" defTabSz="457200" rtl="0" eaLnBrk="1" fontAlgn="auto" latinLnBrk="0" hangingPunct="1">
              <a:lnSpc>
                <a:spcPct val="100000"/>
              </a:lnSpc>
              <a:spcBef>
                <a:spcPts val="1000"/>
              </a:spcBef>
              <a:spcAft>
                <a:spcPts val="0"/>
              </a:spcAft>
              <a:tabLst/>
              <a:defRPr/>
            </a:pPr>
            <a:r>
              <a:rPr kumimoji="0" lang="ru-RU" sz="4800" b="1" i="0" u="none" strike="noStrike" kern="1200" cap="none" spc="0" normalizeH="0" baseline="0" noProof="0" dirty="0">
                <a:ln>
                  <a:noFill/>
                </a:ln>
                <a:solidFill>
                  <a:srgbClr val="00B050"/>
                </a:solidFill>
                <a:effectLst/>
                <a:uLnTx/>
                <a:uFillTx/>
                <a:latin typeface="Century Gothic" panose="020B0502020202020204"/>
                <a:ea typeface="+mj-ea"/>
                <a:cs typeface="+mj-cs"/>
              </a:rPr>
              <a:t>формула </a:t>
            </a:r>
            <a:r>
              <a:rPr kumimoji="0" lang="ru-RU" sz="4800" b="1" i="0" u="none" strike="noStrike" kern="1200" cap="none" spc="0" normalizeH="0" baseline="0" noProof="0" dirty="0" err="1">
                <a:ln>
                  <a:noFill/>
                </a:ln>
                <a:solidFill>
                  <a:srgbClr val="00B050"/>
                </a:solidFill>
                <a:effectLst/>
                <a:uLnTx/>
                <a:uFillTx/>
                <a:latin typeface="Century Gothic" panose="020B0502020202020204"/>
                <a:ea typeface="+mj-ea"/>
                <a:cs typeface="+mj-cs"/>
              </a:rPr>
              <a:t>розрахунку</a:t>
            </a:r>
            <a:r>
              <a:rPr kumimoji="0" lang="ru-RU" sz="4800" b="1" i="0" u="none" strike="noStrike" kern="1200" cap="none" spc="0" normalizeH="0" baseline="0" noProof="0" dirty="0">
                <a:ln>
                  <a:noFill/>
                </a:ln>
                <a:solidFill>
                  <a:srgbClr val="00B050"/>
                </a:solidFill>
                <a:effectLst/>
                <a:uLnTx/>
                <a:uFillTx/>
                <a:latin typeface="Century Gothic" panose="020B0502020202020204"/>
                <a:ea typeface="+mj-ea"/>
                <a:cs typeface="+mj-cs"/>
              </a:rPr>
              <a:t> </a:t>
            </a:r>
            <a:r>
              <a:rPr kumimoji="0" lang="ru-RU" sz="4800" b="1" i="0" u="none" strike="noStrike" kern="1200" cap="none" spc="0" normalizeH="0" baseline="0" noProof="0" dirty="0" err="1">
                <a:ln>
                  <a:noFill/>
                </a:ln>
                <a:solidFill>
                  <a:srgbClr val="00B050"/>
                </a:solidFill>
                <a:effectLst/>
                <a:uLnTx/>
                <a:uFillTx/>
                <a:latin typeface="Century Gothic" panose="020B0502020202020204"/>
                <a:ea typeface="+mj-ea"/>
                <a:cs typeface="+mj-cs"/>
              </a:rPr>
              <a:t>ціни</a:t>
            </a:r>
            <a:r>
              <a:rPr kumimoji="0" lang="ru-RU" sz="4800" b="1" i="0" u="none" strike="noStrike" kern="1200" cap="none" spc="0" normalizeH="0" baseline="0" noProof="0" dirty="0">
                <a:ln>
                  <a:noFill/>
                </a:ln>
                <a:solidFill>
                  <a:srgbClr val="00B050"/>
                </a:solidFill>
                <a:effectLst/>
                <a:uLnTx/>
                <a:uFillTx/>
                <a:latin typeface="Century Gothic" panose="020B0502020202020204"/>
                <a:ea typeface="+mj-ea"/>
                <a:cs typeface="+mj-cs"/>
              </a:rPr>
              <a:t>:</a:t>
            </a:r>
            <a:br>
              <a:rPr kumimoji="0" lang="ru-RU" sz="4800" b="1" i="0" u="none" strike="noStrike" kern="1200" cap="none" spc="0" normalizeH="0" baseline="0" noProof="0" dirty="0">
                <a:ln>
                  <a:noFill/>
                </a:ln>
                <a:solidFill>
                  <a:srgbClr val="00B050"/>
                </a:solidFill>
                <a:effectLst/>
                <a:uLnTx/>
                <a:uFillTx/>
                <a:latin typeface="Century Gothic" panose="020B0502020202020204"/>
                <a:ea typeface="+mj-ea"/>
                <a:cs typeface="+mj-cs"/>
              </a:rPr>
            </a:br>
            <a:endParaRPr lang="ru-RU" sz="4800" dirty="0">
              <a:solidFill>
                <a:srgbClr val="00B050"/>
              </a:solidFill>
            </a:endParaRPr>
          </a:p>
        </p:txBody>
      </p:sp>
      <p:sp>
        <p:nvSpPr>
          <p:cNvPr id="3" name="Объект 2">
            <a:extLst>
              <a:ext uri="{FF2B5EF4-FFF2-40B4-BE49-F238E27FC236}">
                <a16:creationId xmlns:a16="http://schemas.microsoft.com/office/drawing/2014/main" id="{DD44196B-1058-CCB7-5D23-503CEBDA1B11}"/>
              </a:ext>
            </a:extLst>
          </p:cNvPr>
          <p:cNvSpPr>
            <a:spLocks noGrp="1"/>
          </p:cNvSpPr>
          <p:nvPr>
            <p:ph idx="1"/>
          </p:nvPr>
        </p:nvSpPr>
        <p:spPr>
          <a:xfrm>
            <a:off x="1103312" y="2096086"/>
            <a:ext cx="9939826" cy="1153551"/>
          </a:xfrm>
        </p:spPr>
        <p:txBody>
          <a:bodyPr>
            <a:normAutofit/>
          </a:bodyPr>
          <a:lstStyle/>
          <a:p>
            <a:r>
              <a:rPr lang="ru-RU" sz="5400" b="0" i="0" dirty="0" err="1">
                <a:effectLst/>
                <a:latin typeface="roboto_regular"/>
              </a:rPr>
              <a:t>Ціна</a:t>
            </a:r>
            <a:r>
              <a:rPr lang="ru-RU" sz="5400" b="0" i="0" dirty="0">
                <a:effectLst/>
                <a:latin typeface="roboto_regular"/>
              </a:rPr>
              <a:t> =(</a:t>
            </a:r>
            <a:r>
              <a:rPr lang="en-US" sz="5400" b="0" i="0" dirty="0" err="1">
                <a:effectLst/>
                <a:latin typeface="roboto_regular"/>
              </a:rPr>
              <a:t>x+y</a:t>
            </a:r>
            <a:r>
              <a:rPr lang="en-US" sz="5400" b="0" i="0" dirty="0">
                <a:effectLst/>
                <a:latin typeface="roboto_regular"/>
              </a:rPr>
              <a:t>)/z </a:t>
            </a:r>
            <a:r>
              <a:rPr lang="en-US" sz="5400" b="1" i="0" dirty="0">
                <a:effectLst/>
                <a:latin typeface="roboto_regular"/>
              </a:rPr>
              <a:t>x</a:t>
            </a:r>
            <a:r>
              <a:rPr lang="en-US" sz="5400" b="0" i="0" dirty="0">
                <a:effectLst/>
                <a:latin typeface="roboto_regular"/>
              </a:rPr>
              <a:t> (a+100)/100</a:t>
            </a:r>
            <a:endParaRPr lang="ru-RU" sz="5400" dirty="0"/>
          </a:p>
        </p:txBody>
      </p:sp>
      <p:sp>
        <p:nvSpPr>
          <p:cNvPr id="5" name="TextBox 4">
            <a:extLst>
              <a:ext uri="{FF2B5EF4-FFF2-40B4-BE49-F238E27FC236}">
                <a16:creationId xmlns:a16="http://schemas.microsoft.com/office/drawing/2014/main" id="{C1576ADC-06DA-54EB-C2D5-7C9BB8670342}"/>
              </a:ext>
            </a:extLst>
          </p:cNvPr>
          <p:cNvSpPr txBox="1"/>
          <p:nvPr/>
        </p:nvSpPr>
        <p:spPr>
          <a:xfrm>
            <a:off x="1103312" y="3492474"/>
            <a:ext cx="10432196" cy="2554545"/>
          </a:xfrm>
          <a:prstGeom prst="rect">
            <a:avLst/>
          </a:prstGeom>
          <a:noFill/>
        </p:spPr>
        <p:txBody>
          <a:bodyPr wrap="square">
            <a:spAutoFit/>
          </a:bodyPr>
          <a:lstStyle/>
          <a:p>
            <a:r>
              <a:rPr lang="ru-RU" sz="2000" b="1" dirty="0">
                <a:solidFill>
                  <a:srgbClr val="00B050"/>
                </a:solidFill>
              </a:rPr>
              <a:t>X</a:t>
            </a:r>
            <a:r>
              <a:rPr lang="ru-RU" sz="2000" b="1" dirty="0"/>
              <a:t> -</a:t>
            </a:r>
            <a:r>
              <a:rPr lang="ru-RU" sz="2000" dirty="0"/>
              <a:t> </a:t>
            </a:r>
            <a:r>
              <a:rPr lang="ru-RU" sz="2000" dirty="0" err="1"/>
              <a:t>Постійні</a:t>
            </a:r>
            <a:r>
              <a:rPr lang="ru-RU" sz="2000" dirty="0"/>
              <a:t> </a:t>
            </a:r>
            <a:r>
              <a:rPr lang="ru-RU" sz="2000" dirty="0" err="1"/>
              <a:t>витрати</a:t>
            </a:r>
            <a:r>
              <a:rPr lang="ru-RU" sz="2000" dirty="0"/>
              <a:t>. </a:t>
            </a:r>
            <a:r>
              <a:rPr lang="ru-RU" sz="2000" dirty="0" err="1"/>
              <a:t>Це</a:t>
            </a:r>
            <a:r>
              <a:rPr lang="ru-RU" sz="2000" dirty="0"/>
              <a:t> те, </a:t>
            </a:r>
            <a:r>
              <a:rPr lang="ru-RU" sz="2000" dirty="0" err="1"/>
              <a:t>що</a:t>
            </a:r>
            <a:r>
              <a:rPr lang="ru-RU" sz="2000" dirty="0"/>
              <a:t> </a:t>
            </a:r>
            <a:r>
              <a:rPr lang="ru-RU" sz="2000" dirty="0" err="1"/>
              <a:t>ви</a:t>
            </a:r>
            <a:r>
              <a:rPr lang="ru-RU" sz="2000" dirty="0"/>
              <a:t> будете </a:t>
            </a:r>
            <a:r>
              <a:rPr lang="ru-RU" sz="2000" dirty="0" err="1"/>
              <a:t>витрачати</a:t>
            </a:r>
            <a:r>
              <a:rPr lang="ru-RU" sz="2000" dirty="0"/>
              <a:t> </a:t>
            </a:r>
            <a:r>
              <a:rPr lang="ru-RU" sz="2000" dirty="0" err="1"/>
              <a:t>незалежно</a:t>
            </a:r>
            <a:r>
              <a:rPr lang="ru-RU" sz="2000" dirty="0"/>
              <a:t> </a:t>
            </a:r>
            <a:r>
              <a:rPr lang="ru-RU" sz="2000" dirty="0" err="1"/>
              <a:t>від</a:t>
            </a:r>
            <a:r>
              <a:rPr lang="ru-RU" sz="2000" dirty="0"/>
              <a:t> </a:t>
            </a:r>
            <a:r>
              <a:rPr lang="ru-RU" sz="2000" dirty="0" err="1"/>
              <a:t>продажів</a:t>
            </a:r>
            <a:r>
              <a:rPr lang="ru-RU" sz="2000" dirty="0"/>
              <a:t>, </a:t>
            </a:r>
            <a:r>
              <a:rPr lang="ru-RU" sz="2000" dirty="0" err="1"/>
              <a:t>наприклад</a:t>
            </a:r>
            <a:r>
              <a:rPr lang="ru-RU" sz="2000" dirty="0"/>
              <a:t>, </a:t>
            </a:r>
            <a:r>
              <a:rPr lang="ru-RU" sz="2000" dirty="0" err="1"/>
              <a:t>оренда</a:t>
            </a:r>
            <a:r>
              <a:rPr lang="ru-RU" sz="2000" dirty="0"/>
              <a:t> </a:t>
            </a:r>
            <a:r>
              <a:rPr lang="ru-RU" sz="2000" dirty="0" err="1"/>
              <a:t>приміщень</a:t>
            </a:r>
            <a:r>
              <a:rPr lang="ru-RU" sz="2000" dirty="0"/>
              <a:t>, </a:t>
            </a:r>
            <a:r>
              <a:rPr lang="ru-RU" sz="2000" dirty="0" err="1"/>
              <a:t>постійні</a:t>
            </a:r>
            <a:r>
              <a:rPr lang="ru-RU" sz="2000" dirty="0"/>
              <a:t> </a:t>
            </a:r>
            <a:r>
              <a:rPr lang="ru-RU" sz="2000" dirty="0" err="1"/>
              <a:t>податки</a:t>
            </a:r>
            <a:r>
              <a:rPr lang="ru-RU" sz="2000" dirty="0"/>
              <a:t>, </a:t>
            </a:r>
            <a:r>
              <a:rPr lang="ru-RU" sz="2000" dirty="0" err="1"/>
              <a:t>фіксована</a:t>
            </a:r>
            <a:r>
              <a:rPr lang="ru-RU" sz="2000" dirty="0"/>
              <a:t> </a:t>
            </a:r>
            <a:r>
              <a:rPr lang="ru-RU" sz="2000" dirty="0" err="1"/>
              <a:t>заробітна</a:t>
            </a:r>
            <a:r>
              <a:rPr lang="ru-RU" sz="2000" dirty="0"/>
              <a:t> плата, </a:t>
            </a:r>
            <a:r>
              <a:rPr lang="ru-RU" sz="2000" dirty="0" err="1"/>
              <a:t>адміністративні</a:t>
            </a:r>
            <a:r>
              <a:rPr lang="ru-RU" sz="2000" dirty="0"/>
              <a:t> </a:t>
            </a:r>
            <a:r>
              <a:rPr lang="ru-RU" sz="2000" dirty="0" err="1"/>
              <a:t>витрати</a:t>
            </a:r>
            <a:r>
              <a:rPr lang="ru-RU" sz="2000" dirty="0"/>
              <a:t> </a:t>
            </a:r>
            <a:r>
              <a:rPr lang="ru-RU" sz="2000" dirty="0" err="1"/>
              <a:t>тощо</a:t>
            </a:r>
            <a:r>
              <a:rPr lang="ru-RU" sz="2000" dirty="0"/>
              <a:t> за </a:t>
            </a:r>
            <a:r>
              <a:rPr lang="ru-RU" sz="2000" dirty="0" err="1"/>
              <a:t>певний</a:t>
            </a:r>
            <a:r>
              <a:rPr lang="ru-RU" sz="2000" dirty="0"/>
              <a:t> </a:t>
            </a:r>
            <a:r>
              <a:rPr lang="ru-RU" sz="2000" dirty="0" err="1"/>
              <a:t>період</a:t>
            </a:r>
            <a:r>
              <a:rPr lang="ru-RU" sz="2000" dirty="0"/>
              <a:t> часу, </a:t>
            </a:r>
            <a:r>
              <a:rPr lang="ru-RU" sz="2000" dirty="0" err="1"/>
              <a:t>наприклад</a:t>
            </a:r>
            <a:r>
              <a:rPr lang="ru-RU" sz="2000" dirty="0"/>
              <a:t>, за </a:t>
            </a:r>
            <a:r>
              <a:rPr lang="ru-RU" sz="2000" dirty="0" err="1"/>
              <a:t>місяць</a:t>
            </a:r>
            <a:r>
              <a:rPr lang="ru-RU" sz="2000" dirty="0"/>
              <a:t>.</a:t>
            </a:r>
          </a:p>
          <a:p>
            <a:r>
              <a:rPr lang="ru-RU" sz="2000" b="1" dirty="0">
                <a:solidFill>
                  <a:srgbClr val="00B050"/>
                </a:solidFill>
              </a:rPr>
              <a:t>Y</a:t>
            </a:r>
            <a:r>
              <a:rPr lang="ru-RU" sz="2000" dirty="0"/>
              <a:t> - </a:t>
            </a:r>
            <a:r>
              <a:rPr lang="ru-RU" sz="2000" dirty="0" err="1"/>
              <a:t>Вартість</a:t>
            </a:r>
            <a:r>
              <a:rPr lang="ru-RU" sz="2000" dirty="0"/>
              <a:t> </a:t>
            </a:r>
            <a:r>
              <a:rPr lang="ru-RU" sz="2000" dirty="0" err="1"/>
              <a:t>виготовлення</a:t>
            </a:r>
            <a:r>
              <a:rPr lang="ru-RU" sz="2000" dirty="0"/>
              <a:t> </a:t>
            </a:r>
            <a:r>
              <a:rPr lang="ru-RU" sz="2000" dirty="0" err="1"/>
              <a:t>чи</a:t>
            </a:r>
            <a:r>
              <a:rPr lang="ru-RU" sz="2000" dirty="0"/>
              <a:t> покупки товару, </a:t>
            </a:r>
            <a:r>
              <a:rPr lang="ru-RU" sz="2000" dirty="0" err="1"/>
              <a:t>тобто</a:t>
            </a:r>
            <a:r>
              <a:rPr lang="ru-RU" sz="2000" dirty="0"/>
              <a:t> </a:t>
            </a:r>
            <a:r>
              <a:rPr lang="ru-RU" sz="2000" dirty="0" err="1"/>
              <a:t>вартість</a:t>
            </a:r>
            <a:r>
              <a:rPr lang="ru-RU" sz="2000" dirty="0"/>
              <a:t> </a:t>
            </a:r>
            <a:r>
              <a:rPr lang="ru-RU" sz="2000" dirty="0" err="1"/>
              <a:t>матеріалів</a:t>
            </a:r>
            <a:r>
              <a:rPr lang="ru-RU" sz="2000" dirty="0"/>
              <a:t>, </a:t>
            </a:r>
            <a:r>
              <a:rPr lang="ru-RU" sz="2000" dirty="0" err="1"/>
              <a:t>реклами</a:t>
            </a:r>
            <a:r>
              <a:rPr lang="ru-RU" sz="2000" dirty="0"/>
              <a:t>, транспорту за </a:t>
            </a:r>
            <a:r>
              <a:rPr lang="ru-RU" sz="2000" dirty="0" err="1"/>
              <a:t>певний</a:t>
            </a:r>
            <a:r>
              <a:rPr lang="ru-RU" sz="2000" dirty="0"/>
              <a:t> </a:t>
            </a:r>
            <a:r>
              <a:rPr lang="ru-RU" sz="2000" dirty="0" err="1"/>
              <a:t>період</a:t>
            </a:r>
            <a:r>
              <a:rPr lang="ru-RU" sz="2000" dirty="0"/>
              <a:t> часу, </a:t>
            </a:r>
            <a:r>
              <a:rPr lang="ru-RU" sz="2000" dirty="0" err="1"/>
              <a:t>наприклад</a:t>
            </a:r>
            <a:r>
              <a:rPr lang="ru-RU" sz="2000" dirty="0"/>
              <a:t>, за </a:t>
            </a:r>
            <a:r>
              <a:rPr lang="ru-RU" sz="2000" dirty="0" err="1"/>
              <a:t>місяць</a:t>
            </a:r>
            <a:r>
              <a:rPr lang="ru-RU" sz="2000" dirty="0"/>
              <a:t>.</a:t>
            </a:r>
          </a:p>
          <a:p>
            <a:r>
              <a:rPr lang="ru-RU" sz="2000" b="1" dirty="0">
                <a:solidFill>
                  <a:srgbClr val="00B050"/>
                </a:solidFill>
              </a:rPr>
              <a:t>Z</a:t>
            </a:r>
            <a:r>
              <a:rPr lang="ru-RU" sz="2000" dirty="0"/>
              <a:t> - </a:t>
            </a:r>
            <a:r>
              <a:rPr lang="ru-RU" sz="2000" dirty="0" err="1"/>
              <a:t>Кількість</a:t>
            </a:r>
            <a:r>
              <a:rPr lang="ru-RU" sz="2000" dirty="0"/>
              <a:t> </a:t>
            </a:r>
            <a:r>
              <a:rPr lang="ru-RU" sz="2000" dirty="0" err="1"/>
              <a:t>продуктів</a:t>
            </a:r>
            <a:r>
              <a:rPr lang="ru-RU" sz="2000" dirty="0"/>
              <a:t>, яку </a:t>
            </a:r>
            <a:r>
              <a:rPr lang="ru-RU" sz="2000" dirty="0" err="1"/>
              <a:t>плануєте</a:t>
            </a:r>
            <a:r>
              <a:rPr lang="ru-RU" sz="2000" dirty="0"/>
              <a:t> </a:t>
            </a:r>
            <a:r>
              <a:rPr lang="ru-RU" sz="2000" dirty="0" err="1"/>
              <a:t>продавати</a:t>
            </a:r>
            <a:r>
              <a:rPr lang="ru-RU" sz="2000" dirty="0"/>
              <a:t> за </a:t>
            </a:r>
            <a:r>
              <a:rPr lang="ru-RU" sz="2000" dirty="0" err="1"/>
              <a:t>цей</a:t>
            </a:r>
            <a:r>
              <a:rPr lang="ru-RU" sz="2000" dirty="0"/>
              <a:t> же </a:t>
            </a:r>
            <a:r>
              <a:rPr lang="ru-RU" sz="2000" dirty="0" err="1"/>
              <a:t>період</a:t>
            </a:r>
            <a:r>
              <a:rPr lang="ru-RU" sz="2000" dirty="0"/>
              <a:t>.</a:t>
            </a:r>
          </a:p>
          <a:p>
            <a:r>
              <a:rPr lang="ru-RU" sz="2000" b="1" dirty="0">
                <a:solidFill>
                  <a:srgbClr val="00B050"/>
                </a:solidFill>
              </a:rPr>
              <a:t>A</a:t>
            </a:r>
            <a:r>
              <a:rPr lang="ru-RU" sz="2000" dirty="0"/>
              <a:t> - </a:t>
            </a:r>
            <a:r>
              <a:rPr lang="ru-RU" sz="2000" dirty="0" err="1"/>
              <a:t>Прибуток</a:t>
            </a:r>
            <a:r>
              <a:rPr lang="ru-RU" sz="2000" dirty="0"/>
              <a:t>, </a:t>
            </a:r>
            <a:r>
              <a:rPr lang="ru-RU" sz="2000" dirty="0" err="1"/>
              <a:t>який</a:t>
            </a:r>
            <a:r>
              <a:rPr lang="ru-RU" sz="2000" dirty="0"/>
              <a:t> </a:t>
            </a:r>
            <a:r>
              <a:rPr lang="ru-RU" sz="2000" dirty="0" err="1"/>
              <a:t>ви</a:t>
            </a:r>
            <a:r>
              <a:rPr lang="ru-RU" sz="2000" dirty="0"/>
              <a:t> </a:t>
            </a:r>
            <a:r>
              <a:rPr lang="ru-RU" sz="2000" dirty="0" err="1"/>
              <a:t>хочете</a:t>
            </a:r>
            <a:r>
              <a:rPr lang="ru-RU" sz="2000" dirty="0"/>
              <a:t> </a:t>
            </a:r>
            <a:r>
              <a:rPr lang="ru-RU" sz="2000" dirty="0" err="1"/>
              <a:t>отримати</a:t>
            </a:r>
            <a:r>
              <a:rPr lang="ru-RU" sz="2000" dirty="0"/>
              <a:t>. </a:t>
            </a:r>
            <a:r>
              <a:rPr lang="ru-RU" sz="2000" dirty="0" err="1"/>
              <a:t>Наприклад</a:t>
            </a:r>
            <a:r>
              <a:rPr lang="ru-RU" sz="2000" dirty="0"/>
              <a:t>, </a:t>
            </a:r>
            <a:r>
              <a:rPr lang="ru-RU" sz="2000" dirty="0" err="1"/>
              <a:t>якщо</a:t>
            </a:r>
            <a:r>
              <a:rPr lang="ru-RU" sz="2000" dirty="0"/>
              <a:t> </a:t>
            </a:r>
            <a:r>
              <a:rPr lang="ru-RU" sz="2000" dirty="0" err="1"/>
              <a:t>ви</a:t>
            </a:r>
            <a:r>
              <a:rPr lang="ru-RU" sz="2000" dirty="0"/>
              <a:t> </a:t>
            </a:r>
            <a:r>
              <a:rPr lang="ru-RU" sz="2000" dirty="0" err="1"/>
              <a:t>хочете</a:t>
            </a:r>
            <a:r>
              <a:rPr lang="ru-RU" sz="2000" dirty="0"/>
              <a:t> </a:t>
            </a:r>
            <a:r>
              <a:rPr lang="ru-RU" sz="2000" dirty="0" err="1"/>
              <a:t>заробляти</a:t>
            </a:r>
            <a:r>
              <a:rPr lang="ru-RU" sz="2000" dirty="0"/>
              <a:t> 30% </a:t>
            </a:r>
            <a:r>
              <a:rPr lang="ru-RU" sz="2000" dirty="0" err="1"/>
              <a:t>від</a:t>
            </a:r>
            <a:r>
              <a:rPr lang="ru-RU" sz="2000" dirty="0"/>
              <a:t> </a:t>
            </a:r>
            <a:r>
              <a:rPr lang="ru-RU" sz="2000" dirty="0" err="1"/>
              <a:t>ціни</a:t>
            </a:r>
            <a:r>
              <a:rPr lang="ru-RU" sz="2000" dirty="0"/>
              <a:t>, то а=30.</a:t>
            </a:r>
          </a:p>
        </p:txBody>
      </p:sp>
      <p:sp>
        <p:nvSpPr>
          <p:cNvPr id="7" name="TextBox 6">
            <a:extLst>
              <a:ext uri="{FF2B5EF4-FFF2-40B4-BE49-F238E27FC236}">
                <a16:creationId xmlns:a16="http://schemas.microsoft.com/office/drawing/2014/main" id="{7A4ACD55-1BB6-A59E-805C-9264972A38AD}"/>
              </a:ext>
            </a:extLst>
          </p:cNvPr>
          <p:cNvSpPr txBox="1"/>
          <p:nvPr/>
        </p:nvSpPr>
        <p:spPr>
          <a:xfrm>
            <a:off x="5570805" y="5767754"/>
            <a:ext cx="5176909" cy="923330"/>
          </a:xfrm>
          <a:prstGeom prst="rect">
            <a:avLst/>
          </a:prstGeom>
          <a:noFill/>
        </p:spPr>
        <p:txBody>
          <a:bodyPr wrap="square">
            <a:spAutoFit/>
          </a:bodyPr>
          <a:lstStyle/>
          <a:p>
            <a:r>
              <a:rPr lang="ru-RU" dirty="0" err="1">
                <a:solidFill>
                  <a:srgbClr val="92D050"/>
                </a:solidFill>
              </a:rPr>
              <a:t>Виглядає</a:t>
            </a:r>
            <a:r>
              <a:rPr lang="ru-RU" dirty="0">
                <a:solidFill>
                  <a:srgbClr val="92D050"/>
                </a:solidFill>
              </a:rPr>
              <a:t> </a:t>
            </a:r>
            <a:r>
              <a:rPr lang="ru-RU" dirty="0" err="1">
                <a:solidFill>
                  <a:srgbClr val="92D050"/>
                </a:solidFill>
              </a:rPr>
              <a:t>важко</a:t>
            </a:r>
            <a:r>
              <a:rPr lang="ru-RU" dirty="0">
                <a:solidFill>
                  <a:srgbClr val="92D050"/>
                </a:solidFill>
              </a:rPr>
              <a:t>? </a:t>
            </a:r>
            <a:r>
              <a:rPr lang="ru-RU" dirty="0" err="1">
                <a:solidFill>
                  <a:srgbClr val="92D050"/>
                </a:solidFill>
              </a:rPr>
              <a:t>Зробіть</a:t>
            </a:r>
            <a:r>
              <a:rPr lang="ru-RU" dirty="0">
                <a:solidFill>
                  <a:srgbClr val="92D050"/>
                </a:solidFill>
              </a:rPr>
              <a:t> </a:t>
            </a:r>
            <a:r>
              <a:rPr lang="ru-RU" dirty="0" err="1">
                <a:solidFill>
                  <a:srgbClr val="92D050"/>
                </a:solidFill>
              </a:rPr>
              <a:t>це</a:t>
            </a:r>
            <a:r>
              <a:rPr lang="ru-RU" dirty="0">
                <a:solidFill>
                  <a:srgbClr val="92D050"/>
                </a:solidFill>
              </a:rPr>
              <a:t> на конкретному </a:t>
            </a:r>
            <a:r>
              <a:rPr lang="ru-RU" dirty="0" err="1">
                <a:solidFill>
                  <a:srgbClr val="92D050"/>
                </a:solidFill>
              </a:rPr>
              <a:t>прикладі</a:t>
            </a:r>
            <a:r>
              <a:rPr lang="ru-RU" dirty="0">
                <a:solidFill>
                  <a:srgbClr val="92D050"/>
                </a:solidFill>
              </a:rPr>
              <a:t> і все стане на </a:t>
            </a:r>
            <a:r>
              <a:rPr lang="ru-RU" dirty="0" err="1">
                <a:solidFill>
                  <a:srgbClr val="92D050"/>
                </a:solidFill>
              </a:rPr>
              <a:t>свої</a:t>
            </a:r>
            <a:r>
              <a:rPr lang="ru-RU" dirty="0">
                <a:solidFill>
                  <a:srgbClr val="92D050"/>
                </a:solidFill>
              </a:rPr>
              <a:t> </a:t>
            </a:r>
            <a:r>
              <a:rPr lang="ru-RU" dirty="0" err="1">
                <a:solidFill>
                  <a:srgbClr val="92D050"/>
                </a:solidFill>
              </a:rPr>
              <a:t>місця</a:t>
            </a:r>
            <a:endParaRPr lang="ru-RU" dirty="0">
              <a:solidFill>
                <a:srgbClr val="92D050"/>
              </a:solidFill>
            </a:endParaRPr>
          </a:p>
        </p:txBody>
      </p:sp>
    </p:spTree>
    <p:extLst>
      <p:ext uri="{BB962C8B-B14F-4D97-AF65-F5344CB8AC3E}">
        <p14:creationId xmlns:p14="http://schemas.microsoft.com/office/powerpoint/2010/main" val="3797635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F3581C-1630-AE0A-E044-5B1E9C720402}"/>
              </a:ext>
            </a:extLst>
          </p:cNvPr>
          <p:cNvSpPr>
            <a:spLocks noGrp="1"/>
          </p:cNvSpPr>
          <p:nvPr>
            <p:ph type="title"/>
          </p:nvPr>
        </p:nvSpPr>
        <p:spPr/>
        <p:txBody>
          <a:bodyPr/>
          <a:lstStyle/>
          <a:p>
            <a:pPr fontAlgn="base"/>
            <a:r>
              <a:rPr lang="ru-RU" b="1" dirty="0" err="1">
                <a:solidFill>
                  <a:srgbClr val="92D050"/>
                </a:solidFill>
                <a:latin typeface="roboto_regular"/>
              </a:rPr>
              <a:t>Порівняйте</a:t>
            </a:r>
            <a:r>
              <a:rPr lang="ru-RU" b="1" i="0" dirty="0">
                <a:solidFill>
                  <a:srgbClr val="92D050"/>
                </a:solidFill>
                <a:effectLst/>
                <a:latin typeface="roboto_regular"/>
              </a:rPr>
              <a:t> </a:t>
            </a:r>
            <a:r>
              <a:rPr lang="ru-RU" b="1" i="0" dirty="0" err="1">
                <a:solidFill>
                  <a:srgbClr val="92D050"/>
                </a:solidFill>
                <a:effectLst/>
                <a:latin typeface="roboto_regular"/>
              </a:rPr>
              <a:t>отримане</a:t>
            </a:r>
            <a:r>
              <a:rPr lang="ru-RU" b="1" i="0" dirty="0">
                <a:solidFill>
                  <a:srgbClr val="92D050"/>
                </a:solidFill>
                <a:effectLst/>
                <a:latin typeface="roboto_regular"/>
              </a:rPr>
              <a:t> </a:t>
            </a:r>
            <a:r>
              <a:rPr lang="ru-RU" b="1" i="0" dirty="0" err="1">
                <a:solidFill>
                  <a:srgbClr val="92D050"/>
                </a:solidFill>
                <a:effectLst/>
                <a:latin typeface="roboto_regular"/>
              </a:rPr>
              <a:t>значення</a:t>
            </a:r>
            <a:r>
              <a:rPr lang="ru-RU" b="1" i="0" dirty="0">
                <a:solidFill>
                  <a:srgbClr val="92D050"/>
                </a:solidFill>
                <a:effectLst/>
                <a:latin typeface="roboto_regular"/>
              </a:rPr>
              <a:t>  з </a:t>
            </a:r>
            <a:r>
              <a:rPr lang="ru-RU" b="1" i="0" dirty="0" err="1">
                <a:solidFill>
                  <a:srgbClr val="92D050"/>
                </a:solidFill>
                <a:effectLst/>
                <a:latin typeface="roboto_regular"/>
              </a:rPr>
              <a:t>пропозиціями</a:t>
            </a:r>
            <a:r>
              <a:rPr lang="ru-RU" b="1" i="0" dirty="0">
                <a:solidFill>
                  <a:srgbClr val="92D050"/>
                </a:solidFill>
                <a:effectLst/>
                <a:latin typeface="roboto_regular"/>
              </a:rPr>
              <a:t> на ринку.</a:t>
            </a:r>
            <a:br>
              <a:rPr lang="ru-RU" b="1" i="0" dirty="0">
                <a:solidFill>
                  <a:srgbClr val="92D050"/>
                </a:solidFill>
                <a:effectLst/>
                <a:latin typeface="roboto_regular"/>
              </a:rPr>
            </a:br>
            <a:endParaRPr lang="ru-RU" b="1" dirty="0">
              <a:solidFill>
                <a:srgbClr val="92D050"/>
              </a:solidFill>
            </a:endParaRPr>
          </a:p>
        </p:txBody>
      </p:sp>
      <p:sp>
        <p:nvSpPr>
          <p:cNvPr id="3" name="Объект 2">
            <a:extLst>
              <a:ext uri="{FF2B5EF4-FFF2-40B4-BE49-F238E27FC236}">
                <a16:creationId xmlns:a16="http://schemas.microsoft.com/office/drawing/2014/main" id="{91B92993-A61F-B628-E5CE-591E54371D5D}"/>
              </a:ext>
            </a:extLst>
          </p:cNvPr>
          <p:cNvSpPr>
            <a:spLocks noGrp="1"/>
          </p:cNvSpPr>
          <p:nvPr>
            <p:ph idx="1"/>
          </p:nvPr>
        </p:nvSpPr>
        <p:spPr>
          <a:xfrm>
            <a:off x="1103312" y="1853248"/>
            <a:ext cx="8947522" cy="4871109"/>
          </a:xfrm>
        </p:spPr>
        <p:txBody>
          <a:bodyPr>
            <a:noAutofit/>
          </a:bodyPr>
          <a:lstStyle/>
          <a:p>
            <a:r>
              <a:rPr lang="ru-RU" b="1" dirty="0" err="1"/>
              <a:t>Існує</a:t>
            </a:r>
            <a:r>
              <a:rPr lang="ru-RU" b="1" dirty="0"/>
              <a:t> три </a:t>
            </a:r>
            <a:r>
              <a:rPr lang="ru-RU" b="1" dirty="0" err="1"/>
              <a:t>варіанти</a:t>
            </a:r>
            <a:r>
              <a:rPr lang="ru-RU" b="1" dirty="0"/>
              <a:t>:</a:t>
            </a:r>
          </a:p>
          <a:p>
            <a:r>
              <a:rPr lang="ru-RU" b="1" dirty="0">
                <a:solidFill>
                  <a:srgbClr val="92D050"/>
                </a:solidFill>
              </a:rPr>
              <a:t>1.Ваша </a:t>
            </a:r>
            <a:r>
              <a:rPr lang="ru-RU" b="1" dirty="0" err="1">
                <a:solidFill>
                  <a:srgbClr val="92D050"/>
                </a:solidFill>
              </a:rPr>
              <a:t>ціна</a:t>
            </a:r>
            <a:r>
              <a:rPr lang="ru-RU" b="1" dirty="0">
                <a:solidFill>
                  <a:srgbClr val="92D050"/>
                </a:solidFill>
              </a:rPr>
              <a:t> </a:t>
            </a:r>
            <a:r>
              <a:rPr lang="ru-RU" b="1" dirty="0" err="1">
                <a:solidFill>
                  <a:srgbClr val="92D050"/>
                </a:solidFill>
              </a:rPr>
              <a:t>вища</a:t>
            </a:r>
            <a:r>
              <a:rPr lang="ru-RU" b="1" dirty="0">
                <a:solidFill>
                  <a:srgbClr val="92D050"/>
                </a:solidFill>
              </a:rPr>
              <a:t> </a:t>
            </a:r>
            <a:r>
              <a:rPr lang="ru-RU" b="1" dirty="0" err="1">
                <a:solidFill>
                  <a:srgbClr val="92D050"/>
                </a:solidFill>
              </a:rPr>
              <a:t>середньої</a:t>
            </a:r>
            <a:r>
              <a:rPr lang="ru-RU" b="1" dirty="0">
                <a:solidFill>
                  <a:srgbClr val="92D050"/>
                </a:solidFill>
              </a:rPr>
              <a:t> по ринку</a:t>
            </a:r>
            <a:r>
              <a:rPr lang="ru-RU" b="1" dirty="0"/>
              <a:t>. В </a:t>
            </a:r>
            <a:r>
              <a:rPr lang="ru-RU" b="1" dirty="0" err="1"/>
              <a:t>такій</a:t>
            </a:r>
            <a:r>
              <a:rPr lang="ru-RU" b="1" dirty="0"/>
              <a:t> </a:t>
            </a:r>
            <a:r>
              <a:rPr lang="ru-RU" b="1" dirty="0" err="1"/>
              <a:t>ситуації</a:t>
            </a:r>
            <a:r>
              <a:rPr lang="ru-RU" b="1" dirty="0"/>
              <a:t> </a:t>
            </a:r>
            <a:r>
              <a:rPr lang="ru-RU" b="1" dirty="0" err="1"/>
              <a:t>або</a:t>
            </a:r>
            <a:r>
              <a:rPr lang="ru-RU" b="1" dirty="0"/>
              <a:t> подумайте, </a:t>
            </a:r>
            <a:r>
              <a:rPr lang="ru-RU" b="1" dirty="0" err="1"/>
              <a:t>чому</a:t>
            </a:r>
            <a:r>
              <a:rPr lang="ru-RU" b="1" dirty="0"/>
              <a:t> </a:t>
            </a:r>
            <a:r>
              <a:rPr lang="ru-RU" b="1" dirty="0" err="1"/>
              <a:t>покупець</a:t>
            </a:r>
            <a:r>
              <a:rPr lang="ru-RU" b="1" dirty="0"/>
              <a:t> </a:t>
            </a:r>
            <a:r>
              <a:rPr lang="ru-RU" b="1" dirty="0" err="1"/>
              <a:t>має</a:t>
            </a:r>
            <a:r>
              <a:rPr lang="ru-RU" b="1" dirty="0"/>
              <a:t> </a:t>
            </a:r>
            <a:r>
              <a:rPr lang="ru-RU" b="1" dirty="0" err="1"/>
              <a:t>придбати</a:t>
            </a:r>
            <a:r>
              <a:rPr lang="ru-RU" b="1" dirty="0"/>
              <a:t> ваш </a:t>
            </a:r>
            <a:r>
              <a:rPr lang="ru-RU" b="1" dirty="0" err="1"/>
              <a:t>дорожчий</a:t>
            </a:r>
            <a:r>
              <a:rPr lang="ru-RU" b="1" dirty="0"/>
              <a:t> продукт, </a:t>
            </a:r>
            <a:r>
              <a:rPr lang="ru-RU" b="1" dirty="0" err="1"/>
              <a:t>які</a:t>
            </a:r>
            <a:r>
              <a:rPr lang="ru-RU" b="1" dirty="0"/>
              <a:t> у </a:t>
            </a:r>
            <a:r>
              <a:rPr lang="ru-RU" b="1" dirty="0" err="1"/>
              <a:t>нього</a:t>
            </a:r>
            <a:r>
              <a:rPr lang="ru-RU" b="1" dirty="0"/>
              <a:t> </a:t>
            </a:r>
            <a:r>
              <a:rPr lang="ru-RU" b="1" dirty="0" err="1"/>
              <a:t>конкурентні</a:t>
            </a:r>
            <a:r>
              <a:rPr lang="ru-RU" b="1" dirty="0"/>
              <a:t> </a:t>
            </a:r>
            <a:r>
              <a:rPr lang="ru-RU" b="1" dirty="0" err="1"/>
              <a:t>переваги</a:t>
            </a:r>
            <a:r>
              <a:rPr lang="ru-RU" b="1" dirty="0"/>
              <a:t>. </a:t>
            </a:r>
            <a:r>
              <a:rPr lang="ru-RU" b="1" dirty="0" err="1"/>
              <a:t>Якщо</a:t>
            </a:r>
            <a:r>
              <a:rPr lang="ru-RU" b="1" dirty="0"/>
              <a:t> є </a:t>
            </a:r>
            <a:r>
              <a:rPr lang="ru-RU" b="1" dirty="0" err="1"/>
              <a:t>вагомі</a:t>
            </a:r>
            <a:r>
              <a:rPr lang="ru-RU" b="1" dirty="0"/>
              <a:t> причини для </a:t>
            </a:r>
            <a:r>
              <a:rPr lang="ru-RU" b="1" dirty="0" err="1"/>
              <a:t>високої</a:t>
            </a:r>
            <a:r>
              <a:rPr lang="ru-RU" b="1" dirty="0"/>
              <a:t> </a:t>
            </a:r>
            <a:r>
              <a:rPr lang="ru-RU" b="1" dirty="0" err="1"/>
              <a:t>ціни</a:t>
            </a:r>
            <a:r>
              <a:rPr lang="ru-RU" b="1" dirty="0"/>
              <a:t> ― </a:t>
            </a:r>
            <a:r>
              <a:rPr lang="ru-RU" b="1" dirty="0" err="1"/>
              <a:t>розповідайте</a:t>
            </a:r>
            <a:r>
              <a:rPr lang="ru-RU" b="1" dirty="0"/>
              <a:t> про них у </a:t>
            </a:r>
            <a:r>
              <a:rPr lang="ru-RU" b="1" dirty="0" err="1"/>
              <a:t>рекламі</a:t>
            </a:r>
            <a:r>
              <a:rPr lang="ru-RU" b="1" dirty="0"/>
              <a:t>. </a:t>
            </a:r>
            <a:r>
              <a:rPr lang="ru-RU" b="1" dirty="0" err="1"/>
              <a:t>Якщо</a:t>
            </a:r>
            <a:r>
              <a:rPr lang="ru-RU" b="1" dirty="0"/>
              <a:t> таких причин </a:t>
            </a:r>
            <a:r>
              <a:rPr lang="ru-RU" b="1" dirty="0" err="1"/>
              <a:t>немає</a:t>
            </a:r>
            <a:r>
              <a:rPr lang="ru-RU" b="1" dirty="0"/>
              <a:t>, то шукайте шляхи </a:t>
            </a:r>
            <a:r>
              <a:rPr lang="ru-RU" b="1" dirty="0" err="1"/>
              <a:t>зменшення</a:t>
            </a:r>
            <a:r>
              <a:rPr lang="ru-RU" b="1" dirty="0"/>
              <a:t> </a:t>
            </a:r>
            <a:r>
              <a:rPr lang="ru-RU" b="1" dirty="0" err="1"/>
              <a:t>собівартості</a:t>
            </a:r>
            <a:r>
              <a:rPr lang="ru-RU" b="1" dirty="0"/>
              <a:t> </a:t>
            </a:r>
            <a:r>
              <a:rPr lang="ru-RU" b="1" dirty="0" err="1"/>
              <a:t>або</a:t>
            </a:r>
            <a:r>
              <a:rPr lang="ru-RU" b="1" dirty="0"/>
              <a:t> </a:t>
            </a:r>
            <a:r>
              <a:rPr lang="ru-RU" b="1" dirty="0" err="1"/>
              <a:t>зменшіть</a:t>
            </a:r>
            <a:r>
              <a:rPr lang="ru-RU" b="1" dirty="0"/>
              <a:t> </a:t>
            </a:r>
            <a:r>
              <a:rPr lang="ru-RU" b="1" dirty="0" err="1"/>
              <a:t>запланований</a:t>
            </a:r>
            <a:r>
              <a:rPr lang="ru-RU" b="1" dirty="0"/>
              <a:t> </a:t>
            </a:r>
            <a:r>
              <a:rPr lang="ru-RU" b="1" dirty="0" err="1"/>
              <a:t>розмір</a:t>
            </a:r>
            <a:r>
              <a:rPr lang="ru-RU" b="1" dirty="0"/>
              <a:t> </a:t>
            </a:r>
            <a:r>
              <a:rPr lang="ru-RU" b="1" dirty="0" err="1"/>
              <a:t>прибутку</a:t>
            </a:r>
            <a:r>
              <a:rPr lang="ru-RU" b="1" dirty="0"/>
              <a:t>.</a:t>
            </a:r>
          </a:p>
          <a:p>
            <a:r>
              <a:rPr lang="ru-RU" b="1" dirty="0"/>
              <a:t>Та в </a:t>
            </a:r>
            <a:r>
              <a:rPr lang="ru-RU" b="1" dirty="0" err="1"/>
              <a:t>жодному</a:t>
            </a:r>
            <a:r>
              <a:rPr lang="ru-RU" b="1" dirty="0"/>
              <a:t> </a:t>
            </a:r>
            <a:r>
              <a:rPr lang="ru-RU" b="1" dirty="0" err="1"/>
              <a:t>разі</a:t>
            </a:r>
            <a:r>
              <a:rPr lang="ru-RU" b="1" dirty="0"/>
              <a:t> не </a:t>
            </a:r>
            <a:r>
              <a:rPr lang="ru-RU" b="1" dirty="0" err="1"/>
              <a:t>знижуйте</a:t>
            </a:r>
            <a:r>
              <a:rPr lang="ru-RU" b="1" dirty="0"/>
              <a:t> </a:t>
            </a:r>
            <a:r>
              <a:rPr lang="ru-RU" b="1" dirty="0" err="1"/>
              <a:t>собівартість</a:t>
            </a:r>
            <a:r>
              <a:rPr lang="ru-RU" b="1" dirty="0"/>
              <a:t> за </a:t>
            </a:r>
            <a:r>
              <a:rPr lang="ru-RU" b="1" dirty="0" err="1"/>
              <a:t>рахунок</a:t>
            </a:r>
            <a:r>
              <a:rPr lang="ru-RU" b="1" dirty="0"/>
              <a:t> </a:t>
            </a:r>
            <a:r>
              <a:rPr lang="ru-RU" b="1" dirty="0" err="1"/>
              <a:t>якості</a:t>
            </a:r>
            <a:r>
              <a:rPr lang="ru-RU" b="1" dirty="0"/>
              <a:t>.</a:t>
            </a:r>
          </a:p>
          <a:p>
            <a:r>
              <a:rPr lang="ru-RU" b="1" dirty="0">
                <a:solidFill>
                  <a:srgbClr val="92D050"/>
                </a:solidFill>
              </a:rPr>
              <a:t>2.Ваша </a:t>
            </a:r>
            <a:r>
              <a:rPr lang="ru-RU" b="1" dirty="0" err="1">
                <a:solidFill>
                  <a:srgbClr val="92D050"/>
                </a:solidFill>
              </a:rPr>
              <a:t>ціна</a:t>
            </a:r>
            <a:r>
              <a:rPr lang="ru-RU" b="1" dirty="0">
                <a:solidFill>
                  <a:srgbClr val="92D050"/>
                </a:solidFill>
              </a:rPr>
              <a:t> </a:t>
            </a:r>
            <a:r>
              <a:rPr lang="ru-RU" b="1" dirty="0" err="1">
                <a:solidFill>
                  <a:srgbClr val="92D050"/>
                </a:solidFill>
              </a:rPr>
              <a:t>нижча</a:t>
            </a:r>
            <a:r>
              <a:rPr lang="ru-RU" b="1" dirty="0">
                <a:solidFill>
                  <a:srgbClr val="92D050"/>
                </a:solidFill>
              </a:rPr>
              <a:t> </a:t>
            </a:r>
            <a:r>
              <a:rPr lang="ru-RU" b="1" dirty="0" err="1">
                <a:solidFill>
                  <a:srgbClr val="92D050"/>
                </a:solidFill>
              </a:rPr>
              <a:t>середньої</a:t>
            </a:r>
            <a:r>
              <a:rPr lang="ru-RU" b="1" dirty="0">
                <a:solidFill>
                  <a:srgbClr val="92D050"/>
                </a:solidFill>
              </a:rPr>
              <a:t> по ринку</a:t>
            </a:r>
            <a:r>
              <a:rPr lang="ru-RU" b="1" dirty="0"/>
              <a:t>. Продавайте просто зараз! Але </a:t>
            </a:r>
            <a:r>
              <a:rPr lang="ru-RU" b="1" dirty="0" err="1"/>
              <a:t>врахуйте</a:t>
            </a:r>
            <a:r>
              <a:rPr lang="ru-RU" b="1" dirty="0"/>
              <a:t> те, </a:t>
            </a:r>
            <a:r>
              <a:rPr lang="ru-RU" b="1" dirty="0" err="1"/>
              <a:t>що</a:t>
            </a:r>
            <a:r>
              <a:rPr lang="ru-RU" b="1" dirty="0"/>
              <a:t> часто </a:t>
            </a:r>
            <a:r>
              <a:rPr lang="ru-RU" b="1" dirty="0" err="1"/>
              <a:t>покупці</a:t>
            </a:r>
            <a:r>
              <a:rPr lang="ru-RU" b="1" dirty="0"/>
              <a:t> не </a:t>
            </a:r>
            <a:r>
              <a:rPr lang="ru-RU" b="1" dirty="0" err="1"/>
              <a:t>довіряють</a:t>
            </a:r>
            <a:r>
              <a:rPr lang="ru-RU" b="1" dirty="0"/>
              <a:t> </a:t>
            </a:r>
            <a:r>
              <a:rPr lang="ru-RU" b="1" dirty="0" err="1"/>
              <a:t>дуже</a:t>
            </a:r>
            <a:r>
              <a:rPr lang="ru-RU" b="1" dirty="0"/>
              <a:t> </a:t>
            </a:r>
            <a:r>
              <a:rPr lang="ru-RU" b="1" dirty="0" err="1"/>
              <a:t>низькій</a:t>
            </a:r>
            <a:r>
              <a:rPr lang="ru-RU" b="1" dirty="0"/>
              <a:t> </a:t>
            </a:r>
            <a:r>
              <a:rPr lang="ru-RU" b="1" dirty="0" err="1"/>
              <a:t>ціні</a:t>
            </a:r>
            <a:r>
              <a:rPr lang="ru-RU" b="1" dirty="0"/>
              <a:t>. </a:t>
            </a:r>
            <a:r>
              <a:rPr lang="ru-RU" b="1" dirty="0" err="1"/>
              <a:t>Можливо</a:t>
            </a:r>
            <a:r>
              <a:rPr lang="ru-RU" b="1" dirty="0"/>
              <a:t> Ви можете </a:t>
            </a:r>
            <a:r>
              <a:rPr lang="ru-RU" b="1" dirty="0" err="1"/>
              <a:t>заробляти</a:t>
            </a:r>
            <a:r>
              <a:rPr lang="ru-RU" b="1" dirty="0"/>
              <a:t> </a:t>
            </a:r>
            <a:r>
              <a:rPr lang="ru-RU" b="1" dirty="0" err="1"/>
              <a:t>більше</a:t>
            </a:r>
            <a:r>
              <a:rPr lang="ru-RU" b="1" dirty="0"/>
              <a:t>?</a:t>
            </a:r>
          </a:p>
          <a:p>
            <a:r>
              <a:rPr lang="ru-RU" b="1" dirty="0">
                <a:solidFill>
                  <a:srgbClr val="92D050"/>
                </a:solidFill>
              </a:rPr>
              <a:t>3.Ваша </a:t>
            </a:r>
            <a:r>
              <a:rPr lang="ru-RU" b="1" dirty="0" err="1">
                <a:solidFill>
                  <a:srgbClr val="92D050"/>
                </a:solidFill>
              </a:rPr>
              <a:t>ціна</a:t>
            </a:r>
            <a:r>
              <a:rPr lang="ru-RU" b="1" dirty="0">
                <a:solidFill>
                  <a:srgbClr val="92D050"/>
                </a:solidFill>
              </a:rPr>
              <a:t> </a:t>
            </a:r>
            <a:r>
              <a:rPr lang="ru-RU" b="1" dirty="0" err="1">
                <a:solidFill>
                  <a:srgbClr val="92D050"/>
                </a:solidFill>
              </a:rPr>
              <a:t>середня</a:t>
            </a:r>
            <a:r>
              <a:rPr lang="ru-RU" b="1" dirty="0">
                <a:solidFill>
                  <a:srgbClr val="92D050"/>
                </a:solidFill>
              </a:rPr>
              <a:t> по ринку</a:t>
            </a:r>
            <a:r>
              <a:rPr lang="ru-RU" b="1" dirty="0"/>
              <a:t>. </a:t>
            </a:r>
            <a:r>
              <a:rPr lang="ru-RU" b="1" dirty="0" err="1"/>
              <a:t>Якщо</a:t>
            </a:r>
            <a:r>
              <a:rPr lang="ru-RU" b="1" dirty="0"/>
              <a:t> ваш продукт </a:t>
            </a:r>
            <a:r>
              <a:rPr lang="ru-RU" b="1" dirty="0" err="1"/>
              <a:t>дійсно</a:t>
            </a:r>
            <a:r>
              <a:rPr lang="ru-RU" b="1" dirty="0"/>
              <a:t> </a:t>
            </a:r>
            <a:r>
              <a:rPr lang="ru-RU" b="1" dirty="0" err="1"/>
              <a:t>відрізняється</a:t>
            </a:r>
            <a:r>
              <a:rPr lang="ru-RU" b="1" dirty="0"/>
              <a:t> </a:t>
            </a:r>
            <a:r>
              <a:rPr lang="ru-RU" b="1" dirty="0" err="1"/>
              <a:t>від</a:t>
            </a:r>
            <a:r>
              <a:rPr lang="ru-RU" b="1" dirty="0"/>
              <a:t> </a:t>
            </a:r>
            <a:r>
              <a:rPr lang="ru-RU" b="1" dirty="0" err="1"/>
              <a:t>конкурентів</a:t>
            </a:r>
            <a:r>
              <a:rPr lang="ru-RU" b="1" dirty="0"/>
              <a:t> у </a:t>
            </a:r>
            <a:r>
              <a:rPr lang="ru-RU" b="1" dirty="0" err="1"/>
              <a:t>кращу</a:t>
            </a:r>
            <a:r>
              <a:rPr lang="ru-RU" b="1" dirty="0"/>
              <a:t> сторону, то </a:t>
            </a:r>
            <a:r>
              <a:rPr lang="ru-RU" b="1" dirty="0" err="1"/>
              <a:t>ви</a:t>
            </a:r>
            <a:r>
              <a:rPr lang="ru-RU" b="1" dirty="0"/>
              <a:t> у </a:t>
            </a:r>
            <a:r>
              <a:rPr lang="ru-RU" b="1" dirty="0" err="1"/>
              <a:t>вигідній</a:t>
            </a:r>
            <a:r>
              <a:rPr lang="ru-RU" b="1" dirty="0"/>
              <a:t> </a:t>
            </a:r>
            <a:r>
              <a:rPr lang="ru-RU" b="1" dirty="0" err="1"/>
              <a:t>ситуації</a:t>
            </a:r>
            <a:r>
              <a:rPr lang="ru-RU" b="1" dirty="0"/>
              <a:t>.</a:t>
            </a:r>
          </a:p>
        </p:txBody>
      </p:sp>
    </p:spTree>
    <p:extLst>
      <p:ext uri="{BB962C8B-B14F-4D97-AF65-F5344CB8AC3E}">
        <p14:creationId xmlns:p14="http://schemas.microsoft.com/office/powerpoint/2010/main" val="976417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7A3807-760D-A814-99BB-D1D940B62178}"/>
              </a:ext>
            </a:extLst>
          </p:cNvPr>
          <p:cNvSpPr>
            <a:spLocks noGrp="1"/>
          </p:cNvSpPr>
          <p:nvPr>
            <p:ph type="title"/>
          </p:nvPr>
        </p:nvSpPr>
        <p:spPr/>
        <p:txBody>
          <a:bodyPr/>
          <a:lstStyle/>
          <a:p>
            <a:pPr algn="ctr"/>
            <a:r>
              <a:rPr lang="uk-UA" b="1" dirty="0">
                <a:solidFill>
                  <a:srgbClr val="92D050"/>
                </a:solidFill>
              </a:rPr>
              <a:t>ЦІНОУТВОРЕННЯ</a:t>
            </a:r>
            <a:endParaRPr lang="ru-RU" b="1" dirty="0">
              <a:solidFill>
                <a:srgbClr val="92D050"/>
              </a:solidFill>
            </a:endParaRPr>
          </a:p>
        </p:txBody>
      </p:sp>
      <p:sp>
        <p:nvSpPr>
          <p:cNvPr id="3" name="Объект 2">
            <a:extLst>
              <a:ext uri="{FF2B5EF4-FFF2-40B4-BE49-F238E27FC236}">
                <a16:creationId xmlns:a16="http://schemas.microsoft.com/office/drawing/2014/main" id="{510F056C-FE47-1660-3D10-EAC62563484C}"/>
              </a:ext>
            </a:extLst>
          </p:cNvPr>
          <p:cNvSpPr>
            <a:spLocks noGrp="1"/>
          </p:cNvSpPr>
          <p:nvPr>
            <p:ph idx="1"/>
          </p:nvPr>
        </p:nvSpPr>
        <p:spPr>
          <a:xfrm>
            <a:off x="1103312" y="1434906"/>
            <a:ext cx="8946541" cy="4813494"/>
          </a:xfrm>
        </p:spPr>
        <p:txBody>
          <a:bodyPr>
            <a:normAutofit fontScale="92500" lnSpcReduction="20000"/>
          </a:bodyPr>
          <a:lstStyle/>
          <a:p>
            <a:pPr marL="0" indent="0">
              <a:buNone/>
            </a:pPr>
            <a:r>
              <a:rPr lang="ru-RU" b="1" dirty="0"/>
              <a:t>Як </a:t>
            </a:r>
            <a:r>
              <a:rPr lang="ru-RU" b="1" dirty="0" err="1"/>
              <a:t>визначити</a:t>
            </a:r>
            <a:r>
              <a:rPr lang="ru-RU" b="1" dirty="0"/>
              <a:t> </a:t>
            </a:r>
            <a:r>
              <a:rPr lang="ru-RU" b="1" dirty="0" err="1"/>
              <a:t>оптимальну</a:t>
            </a:r>
            <a:r>
              <a:rPr lang="ru-RU" b="1" dirty="0"/>
              <a:t> </a:t>
            </a:r>
            <a:r>
              <a:rPr lang="ru-RU" b="1" dirty="0" err="1"/>
              <a:t>ціну</a:t>
            </a:r>
            <a:r>
              <a:rPr lang="ru-RU" b="1" dirty="0"/>
              <a:t> продукту та </a:t>
            </a:r>
            <a:r>
              <a:rPr lang="ru-RU" b="1" dirty="0" err="1"/>
              <a:t>продавати</a:t>
            </a:r>
            <a:r>
              <a:rPr lang="ru-RU" b="1" dirty="0"/>
              <a:t> без </a:t>
            </a:r>
            <a:r>
              <a:rPr lang="ru-RU" b="1" dirty="0" err="1"/>
              <a:t>збитків</a:t>
            </a:r>
            <a:r>
              <a:rPr lang="ru-RU" b="1" dirty="0"/>
              <a:t>?</a:t>
            </a:r>
          </a:p>
          <a:p>
            <a:r>
              <a:rPr lang="ru-RU" b="1" dirty="0">
                <a:solidFill>
                  <a:srgbClr val="92D050"/>
                </a:solidFill>
              </a:rPr>
              <a:t>Крок 1 </a:t>
            </a:r>
            <a:r>
              <a:rPr lang="ru-RU" dirty="0"/>
              <a:t>- </a:t>
            </a:r>
            <a:r>
              <a:rPr lang="ru-RU" dirty="0" err="1"/>
              <a:t>складаємо</a:t>
            </a:r>
            <a:r>
              <a:rPr lang="ru-RU" dirty="0"/>
              <a:t> </a:t>
            </a:r>
            <a:r>
              <a:rPr lang="ru-RU" dirty="0" err="1"/>
              <a:t>калькуляцію</a:t>
            </a:r>
            <a:r>
              <a:rPr lang="ru-RU" dirty="0"/>
              <a:t> на Продукт: 1. </a:t>
            </a:r>
            <a:r>
              <a:rPr lang="ru-RU" dirty="0" err="1"/>
              <a:t>Визначаємо</a:t>
            </a:r>
            <a:r>
              <a:rPr lang="ru-RU" dirty="0"/>
              <a:t> </a:t>
            </a:r>
            <a:r>
              <a:rPr lang="ru-RU" dirty="0" err="1"/>
              <a:t>всі</a:t>
            </a:r>
            <a:r>
              <a:rPr lang="ru-RU" dirty="0"/>
              <a:t> </a:t>
            </a:r>
            <a:r>
              <a:rPr lang="ru-RU" dirty="0" err="1"/>
              <a:t>щомісячні</a:t>
            </a:r>
            <a:r>
              <a:rPr lang="ru-RU" dirty="0"/>
              <a:t> </a:t>
            </a:r>
            <a:r>
              <a:rPr lang="ru-RU" dirty="0" err="1"/>
              <a:t>постійні</a:t>
            </a:r>
            <a:r>
              <a:rPr lang="ru-RU" dirty="0"/>
              <a:t> </a:t>
            </a:r>
            <a:r>
              <a:rPr lang="ru-RU" dirty="0" err="1"/>
              <a:t>витрати</a:t>
            </a:r>
            <a:r>
              <a:rPr lang="ru-RU" dirty="0"/>
              <a:t> по </a:t>
            </a:r>
            <a:r>
              <a:rPr lang="ru-RU" dirty="0" err="1"/>
              <a:t>бізнесу</a:t>
            </a:r>
            <a:r>
              <a:rPr lang="ru-RU" dirty="0"/>
              <a:t>: </a:t>
            </a:r>
            <a:r>
              <a:rPr lang="ru-RU" dirty="0" err="1"/>
              <a:t>оренда</a:t>
            </a:r>
            <a:r>
              <a:rPr lang="ru-RU" dirty="0"/>
              <a:t>, </a:t>
            </a:r>
            <a:r>
              <a:rPr lang="ru-RU" dirty="0" err="1"/>
              <a:t>податки</a:t>
            </a:r>
            <a:r>
              <a:rPr lang="ru-RU" dirty="0"/>
              <a:t>, </a:t>
            </a:r>
            <a:r>
              <a:rPr lang="ru-RU" dirty="0" err="1"/>
              <a:t>охорона</a:t>
            </a:r>
            <a:r>
              <a:rPr lang="ru-RU" dirty="0"/>
              <a:t>, то </a:t>
            </a:r>
            <a:r>
              <a:rPr lang="ru-RU" dirty="0" err="1"/>
              <a:t>що</a:t>
            </a:r>
            <a:r>
              <a:rPr lang="ru-RU" dirty="0"/>
              <a:t>… ( А);  </a:t>
            </a:r>
          </a:p>
          <a:p>
            <a:r>
              <a:rPr lang="ru-RU" dirty="0"/>
              <a:t>2. </a:t>
            </a:r>
            <a:r>
              <a:rPr lang="ru-RU" dirty="0" err="1"/>
              <a:t>Визначаємо</a:t>
            </a:r>
            <a:r>
              <a:rPr lang="ru-RU" dirty="0"/>
              <a:t> </a:t>
            </a:r>
            <a:r>
              <a:rPr lang="ru-RU" dirty="0" err="1"/>
              <a:t>кількість</a:t>
            </a:r>
            <a:r>
              <a:rPr lang="ru-RU" dirty="0"/>
              <a:t> Продукту </a:t>
            </a:r>
            <a:r>
              <a:rPr lang="ru-RU" dirty="0" err="1"/>
              <a:t>що</a:t>
            </a:r>
            <a:r>
              <a:rPr lang="ru-RU" dirty="0"/>
              <a:t> </a:t>
            </a:r>
            <a:r>
              <a:rPr lang="ru-RU" dirty="0" err="1"/>
              <a:t>продається</a:t>
            </a:r>
            <a:r>
              <a:rPr lang="ru-RU" dirty="0"/>
              <a:t> в </a:t>
            </a:r>
            <a:r>
              <a:rPr lang="ru-RU" dirty="0" err="1"/>
              <a:t>місяць</a:t>
            </a:r>
            <a:r>
              <a:rPr lang="ru-RU" dirty="0"/>
              <a:t> (</a:t>
            </a:r>
            <a:r>
              <a:rPr lang="ru-RU" dirty="0" err="1"/>
              <a:t>партія</a:t>
            </a:r>
            <a:r>
              <a:rPr lang="ru-RU" dirty="0"/>
              <a:t>).</a:t>
            </a:r>
          </a:p>
          <a:p>
            <a:r>
              <a:rPr lang="ru-RU" dirty="0"/>
              <a:t>3. </a:t>
            </a:r>
            <a:r>
              <a:rPr lang="ru-RU" dirty="0" err="1"/>
              <a:t>Рахуємо</a:t>
            </a:r>
            <a:r>
              <a:rPr lang="ru-RU" dirty="0"/>
              <a:t> </a:t>
            </a:r>
            <a:r>
              <a:rPr lang="ru-RU" dirty="0" err="1"/>
              <a:t>витрати</a:t>
            </a:r>
            <a:r>
              <a:rPr lang="ru-RU" dirty="0"/>
              <a:t> на </a:t>
            </a:r>
            <a:r>
              <a:rPr lang="ru-RU" dirty="0" err="1"/>
              <a:t>виробництво</a:t>
            </a:r>
            <a:r>
              <a:rPr lang="ru-RU" dirty="0"/>
              <a:t> </a:t>
            </a:r>
            <a:r>
              <a:rPr lang="ru-RU" dirty="0" err="1"/>
              <a:t>одиниці</a:t>
            </a:r>
            <a:r>
              <a:rPr lang="ru-RU" dirty="0"/>
              <a:t> продукту: </a:t>
            </a:r>
            <a:r>
              <a:rPr lang="ru-RU" dirty="0" err="1"/>
              <a:t>розхід</a:t>
            </a:r>
            <a:r>
              <a:rPr lang="ru-RU" dirty="0"/>
              <a:t> та </a:t>
            </a:r>
            <a:r>
              <a:rPr lang="ru-RU" dirty="0" err="1"/>
              <a:t>вартість</a:t>
            </a:r>
            <a:r>
              <a:rPr lang="ru-RU" dirty="0"/>
              <a:t> </a:t>
            </a:r>
            <a:r>
              <a:rPr lang="ru-RU" dirty="0" err="1"/>
              <a:t>матеріалів</a:t>
            </a:r>
            <a:r>
              <a:rPr lang="ru-RU" dirty="0"/>
              <a:t>, </a:t>
            </a:r>
            <a:r>
              <a:rPr lang="ru-RU" dirty="0" err="1"/>
              <a:t>витрати</a:t>
            </a:r>
            <a:r>
              <a:rPr lang="ru-RU" dirty="0"/>
              <a:t> на оплату </a:t>
            </a:r>
            <a:r>
              <a:rPr lang="ru-RU" dirty="0" err="1"/>
              <a:t>праці</a:t>
            </a:r>
            <a:r>
              <a:rPr lang="ru-RU" dirty="0"/>
              <a:t> за </a:t>
            </a:r>
            <a:r>
              <a:rPr lang="ru-RU" dirty="0" err="1"/>
              <a:t>виробництво</a:t>
            </a:r>
            <a:r>
              <a:rPr lang="ru-RU" dirty="0"/>
              <a:t> Продукту та </a:t>
            </a:r>
            <a:r>
              <a:rPr lang="ru-RU" dirty="0" err="1"/>
              <a:t>інші</a:t>
            </a:r>
            <a:r>
              <a:rPr lang="ru-RU" dirty="0"/>
              <a:t>… (С); </a:t>
            </a:r>
          </a:p>
          <a:p>
            <a:r>
              <a:rPr lang="ru-RU" dirty="0"/>
              <a:t> 4. </a:t>
            </a:r>
            <a:r>
              <a:rPr lang="ru-RU" dirty="0" err="1"/>
              <a:t>Визначаємо</a:t>
            </a:r>
            <a:r>
              <a:rPr lang="ru-RU" dirty="0"/>
              <a:t> </a:t>
            </a:r>
            <a:r>
              <a:rPr lang="ru-RU" dirty="0" err="1"/>
              <a:t>розмір</a:t>
            </a:r>
            <a:r>
              <a:rPr lang="ru-RU" dirty="0"/>
              <a:t> </a:t>
            </a:r>
            <a:r>
              <a:rPr lang="ru-RU" dirty="0" err="1"/>
              <a:t>прибутку</a:t>
            </a:r>
            <a:r>
              <a:rPr lang="ru-RU" dirty="0"/>
              <a:t> % </a:t>
            </a:r>
            <a:r>
              <a:rPr lang="ru-RU" dirty="0" err="1"/>
              <a:t>який</a:t>
            </a:r>
            <a:r>
              <a:rPr lang="ru-RU" dirty="0"/>
              <a:t> </a:t>
            </a:r>
            <a:r>
              <a:rPr lang="ru-RU" dirty="0" err="1"/>
              <a:t>хочемо</a:t>
            </a:r>
            <a:r>
              <a:rPr lang="ru-RU" dirty="0"/>
              <a:t> </a:t>
            </a:r>
            <a:r>
              <a:rPr lang="ru-RU" dirty="0" err="1"/>
              <a:t>заробити</a:t>
            </a:r>
            <a:r>
              <a:rPr lang="ru-RU" dirty="0"/>
              <a:t> на </a:t>
            </a:r>
            <a:r>
              <a:rPr lang="ru-RU" dirty="0" err="1"/>
              <a:t>одиниці</a:t>
            </a:r>
            <a:r>
              <a:rPr lang="ru-RU" dirty="0"/>
              <a:t> Продукту (Р). </a:t>
            </a:r>
          </a:p>
          <a:p>
            <a:r>
              <a:rPr lang="ru-RU" dirty="0"/>
              <a:t>Формула </a:t>
            </a:r>
            <a:r>
              <a:rPr lang="ru-RU" dirty="0" err="1"/>
              <a:t>розрахунку</a:t>
            </a:r>
            <a:r>
              <a:rPr lang="ru-RU" dirty="0"/>
              <a:t> </a:t>
            </a:r>
            <a:r>
              <a:rPr lang="ru-RU" dirty="0" err="1"/>
              <a:t>ціни</a:t>
            </a:r>
            <a:r>
              <a:rPr lang="ru-RU" dirty="0"/>
              <a:t> на Продукт:</a:t>
            </a:r>
          </a:p>
          <a:p>
            <a:pPr algn="ctr"/>
            <a:r>
              <a:rPr lang="ru-RU" b="1" dirty="0">
                <a:solidFill>
                  <a:srgbClr val="92D050"/>
                </a:solidFill>
              </a:rPr>
              <a:t>Ц оптимальна = С + А + Р(С+А), </a:t>
            </a:r>
          </a:p>
          <a:p>
            <a:r>
              <a:rPr lang="ru-RU" b="1" dirty="0">
                <a:solidFill>
                  <a:srgbClr val="92D050"/>
                </a:solidFill>
              </a:rPr>
              <a:t>Крок 2</a:t>
            </a:r>
            <a:r>
              <a:rPr lang="ru-RU" dirty="0"/>
              <a:t> – </a:t>
            </a:r>
            <a:r>
              <a:rPr lang="ru-RU" dirty="0" err="1"/>
              <a:t>порівнюємо</a:t>
            </a:r>
            <a:r>
              <a:rPr lang="ru-RU" dirty="0"/>
              <a:t> </a:t>
            </a:r>
            <a:r>
              <a:rPr lang="ru-RU" dirty="0" err="1"/>
              <a:t>отриману</a:t>
            </a:r>
            <a:r>
              <a:rPr lang="ru-RU" dirty="0"/>
              <a:t> </a:t>
            </a:r>
            <a:r>
              <a:rPr lang="ru-RU" dirty="0" err="1"/>
              <a:t>ціну</a:t>
            </a:r>
            <a:r>
              <a:rPr lang="ru-RU" dirty="0"/>
              <a:t> з </a:t>
            </a:r>
            <a:r>
              <a:rPr lang="ru-RU" dirty="0" err="1"/>
              <a:t>ціною</a:t>
            </a:r>
            <a:r>
              <a:rPr lang="ru-RU" dirty="0"/>
              <a:t> </a:t>
            </a:r>
            <a:r>
              <a:rPr lang="ru-RU" dirty="0" err="1"/>
              <a:t>конкурентів</a:t>
            </a:r>
            <a:r>
              <a:rPr lang="ru-RU" dirty="0"/>
              <a:t>. </a:t>
            </a:r>
          </a:p>
          <a:p>
            <a:r>
              <a:rPr lang="ru-RU" b="1" dirty="0">
                <a:solidFill>
                  <a:srgbClr val="92D050"/>
                </a:solidFill>
              </a:rPr>
              <a:t>Крок 3 </a:t>
            </a:r>
            <a:r>
              <a:rPr lang="ru-RU" dirty="0"/>
              <a:t>– </a:t>
            </a:r>
            <a:r>
              <a:rPr lang="ru-RU" dirty="0" err="1"/>
              <a:t>корегуємо</a:t>
            </a:r>
            <a:r>
              <a:rPr lang="ru-RU" dirty="0"/>
              <a:t> % </a:t>
            </a:r>
            <a:r>
              <a:rPr lang="ru-RU" dirty="0" err="1"/>
              <a:t>прибутку</a:t>
            </a:r>
            <a:r>
              <a:rPr lang="ru-RU" dirty="0"/>
              <a:t>, </a:t>
            </a:r>
            <a:r>
              <a:rPr lang="ru-RU" dirty="0" err="1"/>
              <a:t>який</a:t>
            </a:r>
            <a:r>
              <a:rPr lang="ru-RU" dirty="0"/>
              <a:t> </a:t>
            </a:r>
            <a:r>
              <a:rPr lang="ru-RU" dirty="0" err="1"/>
              <a:t>хочемо</a:t>
            </a:r>
            <a:r>
              <a:rPr lang="ru-RU" dirty="0"/>
              <a:t> </a:t>
            </a:r>
            <a:r>
              <a:rPr lang="ru-RU" dirty="0" err="1"/>
              <a:t>заробити</a:t>
            </a:r>
            <a:r>
              <a:rPr lang="ru-RU" dirty="0"/>
              <a:t> (Р)</a:t>
            </a:r>
          </a:p>
          <a:p>
            <a:r>
              <a:rPr lang="ru-RU" b="1" dirty="0">
                <a:solidFill>
                  <a:srgbClr val="92D050"/>
                </a:solidFill>
              </a:rPr>
              <a:t>Крок 4</a:t>
            </a:r>
            <a:r>
              <a:rPr lang="ru-RU" dirty="0">
                <a:solidFill>
                  <a:srgbClr val="92D050"/>
                </a:solidFill>
              </a:rPr>
              <a:t> </a:t>
            </a:r>
            <a:r>
              <a:rPr lang="ru-RU" dirty="0"/>
              <a:t>– </a:t>
            </a:r>
            <a:r>
              <a:rPr lang="ru-RU" dirty="0" err="1"/>
              <a:t>перераховуємо</a:t>
            </a:r>
            <a:r>
              <a:rPr lang="ru-RU" dirty="0"/>
              <a:t> </a:t>
            </a:r>
            <a:r>
              <a:rPr lang="ru-RU" dirty="0" err="1"/>
              <a:t>ціну</a:t>
            </a:r>
            <a:r>
              <a:rPr lang="ru-RU" dirty="0"/>
              <a:t> з </a:t>
            </a:r>
            <a:r>
              <a:rPr lang="ru-RU" dirty="0" err="1"/>
              <a:t>урахуванням</a:t>
            </a:r>
            <a:r>
              <a:rPr lang="ru-RU" dirty="0"/>
              <a:t> ринку.</a:t>
            </a:r>
          </a:p>
        </p:txBody>
      </p:sp>
      <p:pic>
        <p:nvPicPr>
          <p:cNvPr id="4" name="Рисунок 3">
            <a:extLst>
              <a:ext uri="{FF2B5EF4-FFF2-40B4-BE49-F238E27FC236}">
                <a16:creationId xmlns:a16="http://schemas.microsoft.com/office/drawing/2014/main" id="{55344A39-26A3-4DC1-769F-5C4609224239}"/>
              </a:ext>
            </a:extLst>
          </p:cNvPr>
          <p:cNvPicPr>
            <a:picLocks noChangeAspect="1"/>
          </p:cNvPicPr>
          <p:nvPr/>
        </p:nvPicPr>
        <p:blipFill>
          <a:blip r:embed="rId2"/>
          <a:stretch>
            <a:fillRect/>
          </a:stretch>
        </p:blipFill>
        <p:spPr>
          <a:xfrm>
            <a:off x="9903655" y="2574388"/>
            <a:ext cx="1702190" cy="2630658"/>
          </a:xfrm>
          <a:prstGeom prst="rect">
            <a:avLst/>
          </a:prstGeom>
        </p:spPr>
      </p:pic>
      <p:sp>
        <p:nvSpPr>
          <p:cNvPr id="6" name="TextBox 5">
            <a:extLst>
              <a:ext uri="{FF2B5EF4-FFF2-40B4-BE49-F238E27FC236}">
                <a16:creationId xmlns:a16="http://schemas.microsoft.com/office/drawing/2014/main" id="{4A6ED8C3-7419-0978-ECC0-5789AD6CED4B}"/>
              </a:ext>
            </a:extLst>
          </p:cNvPr>
          <p:cNvSpPr txBox="1"/>
          <p:nvPr/>
        </p:nvSpPr>
        <p:spPr>
          <a:xfrm>
            <a:off x="10241280" y="5205046"/>
            <a:ext cx="1364565" cy="338554"/>
          </a:xfrm>
          <a:prstGeom prst="rect">
            <a:avLst/>
          </a:prstGeom>
          <a:noFill/>
        </p:spPr>
        <p:txBody>
          <a:bodyPr wrap="square">
            <a:spAutoFit/>
          </a:bodyPr>
          <a:lstStyle/>
          <a:p>
            <a:r>
              <a:rPr lang="ru-RU" sz="1600" b="0" i="0" dirty="0">
                <a:effectLst/>
                <a:latin typeface="roboto_regular"/>
              </a:rPr>
              <a:t>Джон </a:t>
            </a:r>
            <a:r>
              <a:rPr lang="ru-RU" sz="1600" b="0" i="0" dirty="0" err="1">
                <a:effectLst/>
                <a:latin typeface="roboto_regular"/>
              </a:rPr>
              <a:t>Дейлі</a:t>
            </a:r>
            <a:endParaRPr lang="ru-RU" sz="1600" dirty="0"/>
          </a:p>
        </p:txBody>
      </p:sp>
    </p:spTree>
    <p:extLst>
      <p:ext uri="{BB962C8B-B14F-4D97-AF65-F5344CB8AC3E}">
        <p14:creationId xmlns:p14="http://schemas.microsoft.com/office/powerpoint/2010/main" val="312527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DE17D15-D6E5-671B-2F53-0018B9502502}"/>
              </a:ext>
            </a:extLst>
          </p:cNvPr>
          <p:cNvPicPr>
            <a:picLocks noChangeAspect="1"/>
          </p:cNvPicPr>
          <p:nvPr/>
        </p:nvPicPr>
        <p:blipFill>
          <a:blip r:embed="rId2"/>
          <a:stretch>
            <a:fillRect/>
          </a:stretch>
        </p:blipFill>
        <p:spPr>
          <a:xfrm>
            <a:off x="229772" y="-520505"/>
            <a:ext cx="11732456" cy="7258930"/>
          </a:xfrm>
          <a:prstGeom prst="rect">
            <a:avLst/>
          </a:prstGeom>
        </p:spPr>
      </p:pic>
    </p:spTree>
    <p:extLst>
      <p:ext uri="{BB962C8B-B14F-4D97-AF65-F5344CB8AC3E}">
        <p14:creationId xmlns:p14="http://schemas.microsoft.com/office/powerpoint/2010/main" val="1480959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BA2BA8-E50E-476F-BEF1-71BEE089D250}"/>
              </a:ext>
            </a:extLst>
          </p:cNvPr>
          <p:cNvSpPr>
            <a:spLocks noGrp="1"/>
          </p:cNvSpPr>
          <p:nvPr>
            <p:ph type="title"/>
          </p:nvPr>
        </p:nvSpPr>
        <p:spPr>
          <a:xfrm>
            <a:off x="1009904" y="197079"/>
            <a:ext cx="9404723" cy="1400530"/>
          </a:xfrm>
        </p:spPr>
        <p:txBody>
          <a:bodyPr/>
          <a:lstStyle/>
          <a:p>
            <a:r>
              <a:rPr lang="ru-RU"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ЮРИДИЧНІ АСПЕКТИ</a:t>
            </a:r>
            <a:endParaRPr lang="ru-UA"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Свиток: горизонтальный 3">
            <a:extLst>
              <a:ext uri="{FF2B5EF4-FFF2-40B4-BE49-F238E27FC236}">
                <a16:creationId xmlns:a16="http://schemas.microsoft.com/office/drawing/2014/main" id="{C3CA6068-8D07-4DCB-AEFD-411BA4C9DD7F}"/>
              </a:ext>
            </a:extLst>
          </p:cNvPr>
          <p:cNvSpPr/>
          <p:nvPr/>
        </p:nvSpPr>
        <p:spPr>
          <a:xfrm>
            <a:off x="1337186" y="1685798"/>
            <a:ext cx="9404723" cy="497512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ru-RU" sz="3200" b="1" i="1" dirty="0" err="1">
                <a:solidFill>
                  <a:schemeClr val="bg1"/>
                </a:solidFill>
                <a:latin typeface="Times New Roman" panose="02020603050405020304" pitchFamily="18" charset="0"/>
                <a:cs typeface="Times New Roman" panose="02020603050405020304" pitchFamily="18" charset="0"/>
              </a:rPr>
              <a:t>Спокуса</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працювати</a:t>
            </a:r>
            <a:r>
              <a:rPr lang="ru-RU" sz="3200" b="1" i="1" dirty="0">
                <a:solidFill>
                  <a:schemeClr val="bg1"/>
                </a:solidFill>
                <a:latin typeface="Times New Roman" panose="02020603050405020304" pitchFamily="18" charset="0"/>
                <a:cs typeface="Times New Roman" panose="02020603050405020304" pitchFamily="18" charset="0"/>
              </a:rPr>
              <a:t> «в </a:t>
            </a:r>
            <a:r>
              <a:rPr lang="ru-RU" sz="3200" b="1" i="1" dirty="0" err="1">
                <a:solidFill>
                  <a:schemeClr val="bg1"/>
                </a:solidFill>
                <a:latin typeface="Times New Roman" panose="02020603050405020304" pitchFamily="18" charset="0"/>
                <a:cs typeface="Times New Roman" panose="02020603050405020304" pitchFamily="18" charset="0"/>
              </a:rPr>
              <a:t>чорну</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завжди</a:t>
            </a:r>
            <a:r>
              <a:rPr lang="ru-RU" sz="3200" b="1" i="1" dirty="0">
                <a:solidFill>
                  <a:schemeClr val="bg1"/>
                </a:solidFill>
                <a:latin typeface="Times New Roman" panose="02020603050405020304" pitchFamily="18" charset="0"/>
                <a:cs typeface="Times New Roman" panose="02020603050405020304" pitchFamily="18" charset="0"/>
              </a:rPr>
              <a:t> велика,</a:t>
            </a:r>
          </a:p>
          <a:p>
            <a:pPr lvl="1" algn="ctr"/>
            <a:r>
              <a:rPr lang="ru-RU" sz="3200" b="1" i="1" dirty="0">
                <a:solidFill>
                  <a:schemeClr val="bg1"/>
                </a:solidFill>
                <a:latin typeface="Times New Roman" panose="02020603050405020304" pitchFamily="18" charset="0"/>
                <a:cs typeface="Times New Roman" panose="02020603050405020304" pitchFamily="18" charset="0"/>
              </a:rPr>
              <a:t>і не нам </a:t>
            </a:r>
            <a:r>
              <a:rPr lang="ru-RU" sz="3200" b="1" i="1" dirty="0" err="1">
                <a:solidFill>
                  <a:schemeClr val="bg1"/>
                </a:solidFill>
                <a:latin typeface="Times New Roman" panose="02020603050405020304" pitchFamily="18" charset="0"/>
                <a:cs typeface="Times New Roman" panose="02020603050405020304" pitchFamily="18" charset="0"/>
              </a:rPr>
              <a:t>пояснювати</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чому</a:t>
            </a:r>
            <a:r>
              <a:rPr lang="ru-RU" sz="3200" b="1" i="1" dirty="0">
                <a:solidFill>
                  <a:schemeClr val="bg1"/>
                </a:solidFill>
                <a:latin typeface="Times New Roman" panose="02020603050405020304" pitchFamily="18" charset="0"/>
                <a:cs typeface="Times New Roman" panose="02020603050405020304" pitchFamily="18" charset="0"/>
              </a:rPr>
              <a:t>. Давайте </a:t>
            </a:r>
            <a:r>
              <a:rPr lang="ru-RU" sz="3200" b="1" i="1" dirty="0" err="1">
                <a:solidFill>
                  <a:schemeClr val="bg1"/>
                </a:solidFill>
                <a:latin typeface="Times New Roman" panose="02020603050405020304" pitchFamily="18" charset="0"/>
                <a:cs typeface="Times New Roman" panose="02020603050405020304" pitchFamily="18" charset="0"/>
              </a:rPr>
              <a:t>краще</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розбиратися</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навіщо</a:t>
            </a:r>
            <a:r>
              <a:rPr lang="ru-RU" sz="3200" b="1" i="1" dirty="0">
                <a:solidFill>
                  <a:schemeClr val="bg1"/>
                </a:solidFill>
                <a:latin typeface="Times New Roman" panose="02020603050405020304" pitchFamily="18" charset="0"/>
                <a:cs typeface="Times New Roman" panose="02020603050405020304" pitchFamily="18" charset="0"/>
              </a:rPr>
              <a:t> і </a:t>
            </a:r>
            <a:r>
              <a:rPr lang="ru-RU" sz="3200" b="1" i="1" dirty="0" err="1">
                <a:solidFill>
                  <a:schemeClr val="bg1"/>
                </a:solidFill>
                <a:latin typeface="Times New Roman" panose="02020603050405020304" pitchFamily="18" charset="0"/>
                <a:cs typeface="Times New Roman" panose="02020603050405020304" pitchFamily="18" charset="0"/>
              </a:rPr>
              <a:t>хто</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може</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зареєструвати</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свій</a:t>
            </a:r>
            <a:r>
              <a:rPr lang="ru-RU" sz="3200" b="1" i="1" dirty="0">
                <a:solidFill>
                  <a:schemeClr val="bg1"/>
                </a:solidFill>
                <a:latin typeface="Times New Roman" panose="02020603050405020304" pitchFamily="18" charset="0"/>
                <a:cs typeface="Times New Roman" panose="02020603050405020304" pitchFamily="18" charset="0"/>
              </a:rPr>
              <a:t> </a:t>
            </a:r>
            <a:r>
              <a:rPr lang="ru-RU" sz="3200" b="1" i="1" dirty="0" err="1">
                <a:solidFill>
                  <a:schemeClr val="bg1"/>
                </a:solidFill>
                <a:latin typeface="Times New Roman" panose="02020603050405020304" pitchFamily="18" charset="0"/>
                <a:cs typeface="Times New Roman" panose="02020603050405020304" pitchFamily="18" charset="0"/>
              </a:rPr>
              <a:t>бізнес</a:t>
            </a:r>
            <a:r>
              <a:rPr lang="ru-RU" sz="3200" b="1" i="1" dirty="0">
                <a:solidFill>
                  <a:schemeClr val="bg1"/>
                </a:solidFill>
                <a:latin typeface="Times New Roman" panose="02020603050405020304" pitchFamily="18" charset="0"/>
                <a:cs typeface="Times New Roman" panose="02020603050405020304" pitchFamily="18" charset="0"/>
              </a:rPr>
              <a:t>.</a:t>
            </a:r>
            <a:endParaRPr lang="ru-UA" sz="3200" b="1" i="1" dirty="0">
              <a:solidFill>
                <a:schemeClr val="bg1"/>
              </a:solidFill>
              <a:latin typeface="Times New Roman" panose="02020603050405020304" pitchFamily="18" charset="0"/>
              <a:cs typeface="Times New Roman" panose="02020603050405020304" pitchFamily="18" charset="0"/>
            </a:endParaRPr>
          </a:p>
        </p:txBody>
      </p:sp>
      <p:pic>
        <p:nvPicPr>
          <p:cNvPr id="11266" name="Picture 2" descr="Фемида - правосудие или проституция... (Юрий Ульянов 2) / Стихи.ру">
            <a:extLst>
              <a:ext uri="{FF2B5EF4-FFF2-40B4-BE49-F238E27FC236}">
                <a16:creationId xmlns:a16="http://schemas.microsoft.com/office/drawing/2014/main" id="{6D466C84-35E6-DF0A-D8FA-E0A755CC1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465" y="197078"/>
            <a:ext cx="2547453" cy="263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798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CEB19E-B75C-A9C2-5624-327C2676148E}"/>
              </a:ext>
            </a:extLst>
          </p:cNvPr>
          <p:cNvSpPr>
            <a:spLocks noGrp="1"/>
          </p:cNvSpPr>
          <p:nvPr>
            <p:ph type="title"/>
          </p:nvPr>
        </p:nvSpPr>
        <p:spPr>
          <a:xfrm>
            <a:off x="646111" y="452718"/>
            <a:ext cx="9404723" cy="813374"/>
          </a:xfrm>
        </p:spPr>
        <p:txBody>
          <a:bodyPr/>
          <a:lstStyle/>
          <a:p>
            <a:r>
              <a:rPr kumimoji="0" lang="ru-RU" sz="42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РЕЄСТРАЦІЯ</a:t>
            </a:r>
            <a:r>
              <a:rPr kumimoji="0" lang="uk-UA" sz="42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 БІЗНЕСУ</a:t>
            </a:r>
            <a:endParaRPr lang="ru-RU" dirty="0"/>
          </a:p>
        </p:txBody>
      </p:sp>
      <p:sp>
        <p:nvSpPr>
          <p:cNvPr id="3" name="Объект 2">
            <a:extLst>
              <a:ext uri="{FF2B5EF4-FFF2-40B4-BE49-F238E27FC236}">
                <a16:creationId xmlns:a16="http://schemas.microsoft.com/office/drawing/2014/main" id="{8528B637-9174-8032-8DDD-30200ACC60B9}"/>
              </a:ext>
            </a:extLst>
          </p:cNvPr>
          <p:cNvSpPr>
            <a:spLocks noGrp="1"/>
          </p:cNvSpPr>
          <p:nvPr>
            <p:ph idx="1"/>
          </p:nvPr>
        </p:nvSpPr>
        <p:spPr>
          <a:xfrm>
            <a:off x="253218" y="1364565"/>
            <a:ext cx="10888394" cy="5345723"/>
          </a:xfrm>
        </p:spPr>
        <p:txBody>
          <a:bodyPr>
            <a:normAutofit/>
          </a:bodyPr>
          <a:lstStyle/>
          <a:p>
            <a:r>
              <a:rPr lang="ru-RU" b="1" i="0" cap="all" dirty="0">
                <a:solidFill>
                  <a:srgbClr val="92D050"/>
                </a:solidFill>
                <a:effectLst/>
                <a:latin typeface="roboto_regular"/>
              </a:rPr>
              <a:t>ЧИ ВАРТО РЕЄСТРУВАТИСЬ?</a:t>
            </a:r>
            <a:r>
              <a:rPr lang="ru-RU" b="0" i="0" dirty="0">
                <a:solidFill>
                  <a:srgbClr val="92D050"/>
                </a:solidFill>
                <a:effectLst/>
                <a:latin typeface="Arial" panose="020B0604020202020204" pitchFamily="34" charset="0"/>
              </a:rPr>
              <a:t> </a:t>
            </a:r>
          </a:p>
          <a:p>
            <a:r>
              <a:rPr lang="ru-RU" b="0" i="0" dirty="0" err="1">
                <a:effectLst/>
                <a:latin typeface="Arial" panose="020B0604020202020204" pitchFamily="34" charset="0"/>
              </a:rPr>
              <a:t>Здійснення</a:t>
            </a:r>
            <a:r>
              <a:rPr lang="ru-RU" b="0" i="0" dirty="0">
                <a:effectLst/>
                <a:latin typeface="Arial" panose="020B0604020202020204" pitchFamily="34" charset="0"/>
              </a:rPr>
              <a:t> </a:t>
            </a:r>
            <a:r>
              <a:rPr lang="ru-RU" b="0" i="0" dirty="0" err="1">
                <a:effectLst/>
                <a:latin typeface="Arial" panose="020B0604020202020204" pitchFamily="34" charset="0"/>
              </a:rPr>
              <a:t>підприємницької</a:t>
            </a:r>
            <a:r>
              <a:rPr lang="ru-RU" b="0" i="0" dirty="0">
                <a:effectLst/>
                <a:latin typeface="Arial" panose="020B0604020202020204" pitchFamily="34" charset="0"/>
              </a:rPr>
              <a:t> </a:t>
            </a:r>
            <a:r>
              <a:rPr lang="ru-RU" b="0" i="0" dirty="0" err="1">
                <a:effectLst/>
                <a:latin typeface="Arial" panose="020B0604020202020204" pitchFamily="34" charset="0"/>
              </a:rPr>
              <a:t>діяльності</a:t>
            </a:r>
            <a:r>
              <a:rPr lang="ru-RU" b="0" i="0" dirty="0">
                <a:effectLst/>
                <a:latin typeface="Arial" panose="020B0604020202020204" pitchFamily="34" charset="0"/>
              </a:rPr>
              <a:t> без </a:t>
            </a:r>
            <a:r>
              <a:rPr lang="ru-RU" b="0" i="0" dirty="0" err="1">
                <a:effectLst/>
                <a:latin typeface="Arial" panose="020B0604020202020204" pitchFamily="34" charset="0"/>
              </a:rPr>
              <a:t>її</a:t>
            </a:r>
            <a:r>
              <a:rPr lang="ru-RU" b="0" i="0" dirty="0">
                <a:effectLst/>
                <a:latin typeface="Arial" panose="020B0604020202020204" pitchFamily="34" charset="0"/>
              </a:rPr>
              <a:t> </a:t>
            </a:r>
            <a:r>
              <a:rPr lang="ru-RU" b="0" i="0" dirty="0" err="1">
                <a:effectLst/>
                <a:latin typeface="Arial" panose="020B0604020202020204" pitchFamily="34" charset="0"/>
              </a:rPr>
              <a:t>реєстрації</a:t>
            </a:r>
            <a:r>
              <a:rPr lang="ru-RU" b="0" i="0" dirty="0">
                <a:effectLst/>
                <a:latin typeface="Arial" panose="020B0604020202020204" pitchFamily="34" charset="0"/>
              </a:rPr>
              <a:t> ― </a:t>
            </a:r>
            <a:r>
              <a:rPr lang="ru-RU" b="0" i="0" dirty="0" err="1">
                <a:effectLst/>
                <a:latin typeface="Arial" panose="020B0604020202020204" pitchFamily="34" charset="0"/>
              </a:rPr>
              <a:t>незаконне</a:t>
            </a:r>
            <a:r>
              <a:rPr lang="ru-RU" b="0" i="0" dirty="0">
                <a:effectLst/>
                <a:latin typeface="Arial" panose="020B0604020202020204" pitchFamily="34" charset="0"/>
              </a:rPr>
              <a:t>! І </a:t>
            </a:r>
            <a:r>
              <a:rPr lang="ru-RU" b="0" i="0" dirty="0" err="1">
                <a:effectLst/>
                <a:latin typeface="Arial" panose="020B0604020202020204" pitchFamily="34" charset="0"/>
              </a:rPr>
              <a:t>відмовки</a:t>
            </a:r>
            <a:r>
              <a:rPr lang="ru-RU" b="0" i="0" dirty="0">
                <a:effectLst/>
                <a:latin typeface="Arial" panose="020B0604020202020204" pitchFamily="34" charset="0"/>
              </a:rPr>
              <a:t>, на </a:t>
            </a:r>
            <a:r>
              <a:rPr lang="ru-RU" b="0" i="0" dirty="0" err="1">
                <a:effectLst/>
                <a:latin typeface="Arial" panose="020B0604020202020204" pitchFamily="34" charset="0"/>
              </a:rPr>
              <a:t>кшталт</a:t>
            </a:r>
            <a:r>
              <a:rPr lang="ru-RU" b="0" i="0" dirty="0">
                <a:effectLst/>
                <a:latin typeface="Arial" panose="020B0604020202020204" pitchFamily="34" charset="0"/>
              </a:rPr>
              <a:t> «та я ж трошки», «та </a:t>
            </a:r>
            <a:r>
              <a:rPr lang="ru-RU" b="0" i="0" dirty="0" err="1">
                <a:effectLst/>
                <a:latin typeface="Arial" panose="020B0604020202020204" pitchFamily="34" charset="0"/>
              </a:rPr>
              <a:t>ніхто</a:t>
            </a:r>
            <a:r>
              <a:rPr lang="ru-RU" b="0" i="0" dirty="0">
                <a:effectLst/>
                <a:latin typeface="Arial" panose="020B0604020202020204" pitchFamily="34" charset="0"/>
              </a:rPr>
              <a:t> ж не </a:t>
            </a:r>
            <a:r>
              <a:rPr lang="ru-RU" b="0" i="0" dirty="0" err="1">
                <a:effectLst/>
                <a:latin typeface="Arial" panose="020B0604020202020204" pitchFamily="34" charset="0"/>
              </a:rPr>
              <a:t>взнає</a:t>
            </a:r>
            <a:r>
              <a:rPr lang="ru-RU" b="0" i="0" dirty="0">
                <a:effectLst/>
                <a:latin typeface="Arial" panose="020B0604020202020204" pitchFamily="34" charset="0"/>
              </a:rPr>
              <a:t>» та «а </a:t>
            </a:r>
            <a:r>
              <a:rPr lang="ru-RU" b="0" i="0" dirty="0" err="1">
                <a:effectLst/>
                <a:latin typeface="Arial" panose="020B0604020202020204" pitchFamily="34" charset="0"/>
              </a:rPr>
              <a:t>що</a:t>
            </a:r>
            <a:r>
              <a:rPr lang="ru-RU" b="0" i="0" dirty="0">
                <a:effectLst/>
                <a:latin typeface="Arial" panose="020B0604020202020204" pitchFamily="34" charset="0"/>
              </a:rPr>
              <a:t>, треба </a:t>
            </a:r>
            <a:r>
              <a:rPr lang="ru-RU" b="0" i="0" dirty="0" err="1">
                <a:effectLst/>
                <a:latin typeface="Arial" panose="020B0604020202020204" pitchFamily="34" charset="0"/>
              </a:rPr>
              <a:t>було</a:t>
            </a:r>
            <a:r>
              <a:rPr lang="ru-RU" b="0" i="0" dirty="0">
                <a:effectLst/>
                <a:latin typeface="Arial" panose="020B0604020202020204" pitchFamily="34" charset="0"/>
              </a:rPr>
              <a:t>?», не </a:t>
            </a:r>
            <a:r>
              <a:rPr lang="ru-RU" b="0" i="0" dirty="0" err="1">
                <a:effectLst/>
                <a:latin typeface="Arial" panose="020B0604020202020204" pitchFamily="34" charset="0"/>
              </a:rPr>
              <a:t>знімуть</a:t>
            </a:r>
            <a:r>
              <a:rPr lang="ru-RU" b="0" i="0" dirty="0">
                <a:effectLst/>
                <a:latin typeface="Arial" panose="020B0604020202020204" pitchFamily="34" charset="0"/>
              </a:rPr>
              <a:t> з вас </a:t>
            </a:r>
            <a:r>
              <a:rPr lang="ru-RU" b="0" i="0" dirty="0" err="1">
                <a:effectLst/>
                <a:latin typeface="Arial" panose="020B0604020202020204" pitchFamily="34" charset="0"/>
              </a:rPr>
              <a:t>адміністративної</a:t>
            </a:r>
            <a:r>
              <a:rPr lang="ru-RU" b="0" i="0" dirty="0">
                <a:effectLst/>
                <a:latin typeface="Arial" panose="020B0604020202020204" pitchFamily="34" charset="0"/>
              </a:rPr>
              <a:t> </a:t>
            </a:r>
            <a:r>
              <a:rPr lang="ru-RU" b="0" i="0" dirty="0" err="1">
                <a:effectLst/>
                <a:latin typeface="Arial" panose="020B0604020202020204" pitchFamily="34" charset="0"/>
              </a:rPr>
              <a:t>відповідальності</a:t>
            </a:r>
            <a:r>
              <a:rPr lang="ru-RU" b="0" i="0" dirty="0">
                <a:effectLst/>
                <a:latin typeface="Arial" panose="020B0604020202020204" pitchFamily="34" charset="0"/>
              </a:rPr>
              <a:t>. За </a:t>
            </a:r>
            <a:r>
              <a:rPr lang="ru-RU" b="0" i="0" dirty="0" err="1">
                <a:effectLst/>
                <a:latin typeface="Arial" panose="020B0604020202020204" pitchFamily="34" charset="0"/>
              </a:rPr>
              <a:t>це</a:t>
            </a:r>
            <a:r>
              <a:rPr lang="ru-RU" b="0" i="0" dirty="0">
                <a:effectLst/>
                <a:latin typeface="Arial" panose="020B0604020202020204" pitchFamily="34" charset="0"/>
              </a:rPr>
              <a:t> </a:t>
            </a:r>
            <a:r>
              <a:rPr lang="ru-RU" b="0" i="0" dirty="0" err="1">
                <a:effectLst/>
                <a:latin typeface="Arial" panose="020B0604020202020204" pitchFamily="34" charset="0"/>
              </a:rPr>
              <a:t>передбачено</a:t>
            </a:r>
            <a:r>
              <a:rPr lang="ru-RU" b="0" i="0" dirty="0">
                <a:effectLst/>
                <a:latin typeface="Arial" panose="020B0604020202020204" pitchFamily="34" charset="0"/>
              </a:rPr>
              <a:t> </a:t>
            </a:r>
            <a:r>
              <a:rPr lang="ru-RU" b="0" i="0" dirty="0" err="1">
                <a:effectLst/>
                <a:latin typeface="Arial" panose="020B0604020202020204" pitchFamily="34" charset="0"/>
              </a:rPr>
              <a:t>певні</a:t>
            </a:r>
            <a:r>
              <a:rPr lang="ru-RU" b="0" i="0" dirty="0">
                <a:effectLst/>
                <a:latin typeface="Arial" panose="020B0604020202020204" pitchFamily="34" charset="0"/>
              </a:rPr>
              <a:t> </a:t>
            </a:r>
            <a:r>
              <a:rPr lang="ru-RU" b="0" i="0" dirty="0" err="1">
                <a:effectLst/>
                <a:latin typeface="Arial" panose="020B0604020202020204" pitchFamily="34" charset="0"/>
              </a:rPr>
              <a:t>штрафи</a:t>
            </a:r>
            <a:r>
              <a:rPr lang="ru-RU" b="0" i="0" dirty="0">
                <a:effectLst/>
                <a:latin typeface="Arial" panose="020B0604020202020204" pitchFamily="34" charset="0"/>
              </a:rPr>
              <a:t>.</a:t>
            </a:r>
          </a:p>
          <a:p>
            <a:r>
              <a:rPr lang="ru-RU" b="0" i="0" dirty="0">
                <a:solidFill>
                  <a:srgbClr val="333333"/>
                </a:solidFill>
                <a:effectLst/>
                <a:latin typeface="Arial" panose="020B0604020202020204" pitchFamily="34" charset="0"/>
              </a:rPr>
              <a:t> </a:t>
            </a:r>
            <a:r>
              <a:rPr lang="ru-RU" b="0" i="0" dirty="0" err="1">
                <a:effectLst/>
                <a:latin typeface="Arial" panose="020B0604020202020204" pitchFamily="34" charset="0"/>
              </a:rPr>
              <a:t>Зареєстрований</a:t>
            </a:r>
            <a:r>
              <a:rPr lang="ru-RU" b="0" i="0" dirty="0">
                <a:effectLst/>
                <a:latin typeface="Arial" panose="020B0604020202020204" pitchFamily="34" charset="0"/>
              </a:rPr>
              <a:t> </a:t>
            </a:r>
            <a:r>
              <a:rPr lang="ru-RU" b="0" i="0" dirty="0" err="1">
                <a:effectLst/>
                <a:latin typeface="Arial" panose="020B0604020202020204" pitchFamily="34" charset="0"/>
              </a:rPr>
              <a:t>бізнес</a:t>
            </a:r>
            <a:r>
              <a:rPr lang="ru-RU" b="0" i="0" dirty="0">
                <a:effectLst/>
                <a:latin typeface="Arial" panose="020B0604020202020204" pitchFamily="34" charset="0"/>
              </a:rPr>
              <a:t> </a:t>
            </a:r>
            <a:r>
              <a:rPr lang="ru-RU" b="0" i="0" dirty="0" err="1">
                <a:effectLst/>
                <a:latin typeface="Arial" panose="020B0604020202020204" pitchFamily="34" charset="0"/>
              </a:rPr>
              <a:t>окрім</a:t>
            </a:r>
            <a:r>
              <a:rPr lang="ru-RU" b="0" i="0" dirty="0">
                <a:effectLst/>
                <a:latin typeface="Arial" panose="020B0604020202020204" pitchFamily="34" charset="0"/>
              </a:rPr>
              <a:t> </a:t>
            </a:r>
            <a:r>
              <a:rPr lang="ru-RU" b="0" i="0" dirty="0" err="1">
                <a:effectLst/>
                <a:latin typeface="Arial" panose="020B0604020202020204" pitchFamily="34" charset="0"/>
              </a:rPr>
              <a:t>спокійного</a:t>
            </a:r>
            <a:r>
              <a:rPr lang="ru-RU" b="0" i="0" dirty="0">
                <a:effectLst/>
                <a:latin typeface="Arial" panose="020B0604020202020204" pitchFamily="34" charset="0"/>
              </a:rPr>
              <a:t>, </a:t>
            </a:r>
            <a:r>
              <a:rPr lang="ru-RU" b="0" i="0" dirty="0" err="1">
                <a:effectLst/>
                <a:latin typeface="Arial" panose="020B0604020202020204" pitchFamily="34" charset="0"/>
              </a:rPr>
              <a:t>міцного</a:t>
            </a:r>
            <a:r>
              <a:rPr lang="ru-RU" b="0" i="0" dirty="0">
                <a:effectLst/>
                <a:latin typeface="Arial" panose="020B0604020202020204" pitchFamily="34" charset="0"/>
              </a:rPr>
              <a:t> сну </a:t>
            </a:r>
            <a:r>
              <a:rPr lang="ru-RU" b="0" i="0" dirty="0" err="1">
                <a:effectLst/>
                <a:latin typeface="Arial" panose="020B0604020202020204" pitchFamily="34" charset="0"/>
              </a:rPr>
              <a:t>дає</a:t>
            </a:r>
            <a:r>
              <a:rPr lang="ru-RU" b="0" i="0" dirty="0">
                <a:effectLst/>
                <a:latin typeface="Arial" panose="020B0604020202020204" pitchFamily="34" charset="0"/>
              </a:rPr>
              <a:t> й </a:t>
            </a:r>
            <a:r>
              <a:rPr lang="ru-RU" b="0" i="0" dirty="0" err="1">
                <a:effectLst/>
                <a:latin typeface="Arial" panose="020B0604020202020204" pitchFamily="34" charset="0"/>
              </a:rPr>
              <a:t>інші</a:t>
            </a:r>
            <a:r>
              <a:rPr lang="ru-RU" b="0" i="0" dirty="0">
                <a:effectLst/>
                <a:latin typeface="Arial" panose="020B0604020202020204" pitchFamily="34" charset="0"/>
              </a:rPr>
              <a:t> </a:t>
            </a:r>
            <a:r>
              <a:rPr lang="ru-RU" b="0" i="0" dirty="0" err="1">
                <a:effectLst/>
                <a:latin typeface="Arial" panose="020B0604020202020204" pitchFamily="34" charset="0"/>
              </a:rPr>
              <a:t>привілеї</a:t>
            </a:r>
            <a:r>
              <a:rPr lang="ru-RU" b="0" i="0" dirty="0">
                <a:effectLst/>
                <a:latin typeface="Arial" panose="020B0604020202020204" pitchFamily="34" charset="0"/>
              </a:rPr>
              <a:t>. Так, </a:t>
            </a:r>
            <a:r>
              <a:rPr lang="ru-RU" b="0" i="0" dirty="0" err="1">
                <a:effectLst/>
                <a:latin typeface="Arial" panose="020B0604020202020204" pitchFamily="34" charset="0"/>
              </a:rPr>
              <a:t>підприємства</a:t>
            </a:r>
            <a:r>
              <a:rPr lang="ru-RU" b="0" i="0" dirty="0">
                <a:effectLst/>
                <a:latin typeface="Arial" panose="020B0604020202020204" pitchFamily="34" charset="0"/>
              </a:rPr>
              <a:t>, </a:t>
            </a:r>
            <a:r>
              <a:rPr lang="ru-RU" b="0" i="0" dirty="0" err="1">
                <a:effectLst/>
                <a:latin typeface="Arial" panose="020B0604020202020204" pitchFamily="34" charset="0"/>
              </a:rPr>
              <a:t>що</a:t>
            </a:r>
            <a:r>
              <a:rPr lang="ru-RU" b="0" i="0" dirty="0">
                <a:effectLst/>
                <a:latin typeface="Arial" panose="020B0604020202020204" pitchFamily="34" charset="0"/>
              </a:rPr>
              <a:t> </a:t>
            </a:r>
            <a:r>
              <a:rPr lang="ru-RU" b="0" i="0" dirty="0" err="1">
                <a:effectLst/>
                <a:latin typeface="Arial" panose="020B0604020202020204" pitchFamily="34" charset="0"/>
              </a:rPr>
              <a:t>можуть</a:t>
            </a:r>
            <a:r>
              <a:rPr lang="ru-RU" b="0" i="0" dirty="0">
                <a:effectLst/>
                <a:latin typeface="Arial" panose="020B0604020202020204" pitchFamily="34" charset="0"/>
              </a:rPr>
              <a:t> бути вашими </a:t>
            </a:r>
            <a:r>
              <a:rPr lang="ru-RU" b="0" i="0" dirty="0" err="1">
                <a:effectLst/>
                <a:latin typeface="Arial" panose="020B0604020202020204" pitchFamily="34" charset="0"/>
              </a:rPr>
              <a:t>клієнтами</a:t>
            </a:r>
            <a:r>
              <a:rPr lang="ru-RU" b="0" i="0" dirty="0">
                <a:effectLst/>
                <a:latin typeface="Arial" panose="020B0604020202020204" pitchFamily="34" charset="0"/>
              </a:rPr>
              <a:t>, часто просто </a:t>
            </a:r>
            <a:r>
              <a:rPr lang="ru-RU" b="0" i="0" dirty="0" err="1">
                <a:effectLst/>
                <a:latin typeface="Arial" panose="020B0604020202020204" pitchFamily="34" charset="0"/>
              </a:rPr>
              <a:t>відмовляються</a:t>
            </a:r>
            <a:r>
              <a:rPr lang="ru-RU" b="0" i="0" dirty="0">
                <a:effectLst/>
                <a:latin typeface="Arial" panose="020B0604020202020204" pitchFamily="34" charset="0"/>
              </a:rPr>
              <a:t> </a:t>
            </a:r>
            <a:r>
              <a:rPr lang="ru-RU" b="0" i="0" dirty="0" err="1">
                <a:effectLst/>
                <a:latin typeface="Arial" panose="020B0604020202020204" pitchFamily="34" charset="0"/>
              </a:rPr>
              <a:t>працювати</a:t>
            </a:r>
            <a:r>
              <a:rPr lang="ru-RU" b="0" i="0" dirty="0">
                <a:effectLst/>
                <a:latin typeface="Arial" panose="020B0604020202020204" pitchFamily="34" charset="0"/>
              </a:rPr>
              <a:t> з </a:t>
            </a:r>
            <a:r>
              <a:rPr lang="ru-RU" b="0" i="0" dirty="0" err="1">
                <a:effectLst/>
                <a:latin typeface="Arial" panose="020B0604020202020204" pitchFamily="34" charset="0"/>
              </a:rPr>
              <a:t>фізичними</a:t>
            </a:r>
            <a:r>
              <a:rPr lang="ru-RU" b="0" i="0" dirty="0">
                <a:effectLst/>
                <a:latin typeface="Arial" panose="020B0604020202020204" pitchFamily="34" charset="0"/>
              </a:rPr>
              <a:t> особами. Та й </a:t>
            </a:r>
            <a:r>
              <a:rPr lang="ru-RU" b="0" i="0" dirty="0" err="1">
                <a:effectLst/>
                <a:latin typeface="Arial" panose="020B0604020202020204" pitchFamily="34" charset="0"/>
              </a:rPr>
              <a:t>дешевше</a:t>
            </a:r>
            <a:r>
              <a:rPr lang="ru-RU" b="0" i="0" dirty="0">
                <a:effectLst/>
                <a:latin typeface="Arial" panose="020B0604020202020204" pitchFamily="34" charset="0"/>
              </a:rPr>
              <a:t> бути </a:t>
            </a:r>
            <a:r>
              <a:rPr lang="ru-RU" b="0" i="0" dirty="0" err="1">
                <a:effectLst/>
                <a:latin typeface="Arial" panose="020B0604020202020204" pitchFamily="34" charset="0"/>
              </a:rPr>
              <a:t>зареєстрованим</a:t>
            </a:r>
            <a:r>
              <a:rPr lang="ru-RU" b="0" i="0" dirty="0">
                <a:effectLst/>
                <a:latin typeface="Arial" panose="020B0604020202020204" pitchFamily="34" charset="0"/>
              </a:rPr>
              <a:t>. </a:t>
            </a:r>
            <a:r>
              <a:rPr lang="ru-RU" b="0" i="0" dirty="0" err="1">
                <a:effectLst/>
                <a:latin typeface="Arial" panose="020B0604020202020204" pitchFamily="34" charset="0"/>
              </a:rPr>
              <a:t>Рахуйте</a:t>
            </a:r>
            <a:r>
              <a:rPr lang="ru-RU" b="0" i="0" dirty="0">
                <a:effectLst/>
                <a:latin typeface="Arial" panose="020B0604020202020204" pitchFamily="34" charset="0"/>
              </a:rPr>
              <a:t> </a:t>
            </a:r>
            <a:r>
              <a:rPr lang="ru-RU" b="0" i="0" dirty="0" err="1">
                <a:effectLst/>
                <a:latin typeface="Arial" panose="020B0604020202020204" pitchFamily="34" charset="0"/>
              </a:rPr>
              <a:t>самі</a:t>
            </a:r>
            <a:r>
              <a:rPr lang="ru-RU" b="0" i="0" dirty="0">
                <a:effectLst/>
                <a:latin typeface="Arial" panose="020B0604020202020204" pitchFamily="34" charset="0"/>
              </a:rPr>
              <a:t>: </a:t>
            </a:r>
            <a:r>
              <a:rPr lang="ru-RU" b="0" i="0" dirty="0" err="1">
                <a:effectLst/>
                <a:latin typeface="Arial" panose="020B0604020202020204" pitchFamily="34" charset="0"/>
              </a:rPr>
              <a:t>такі</a:t>
            </a:r>
            <a:r>
              <a:rPr lang="ru-RU" b="0" i="0" dirty="0">
                <a:effectLst/>
                <a:latin typeface="Arial" panose="020B0604020202020204" pitchFamily="34" charset="0"/>
              </a:rPr>
              <a:t> </a:t>
            </a:r>
            <a:r>
              <a:rPr lang="ru-RU" b="0" i="0" dirty="0" err="1">
                <a:effectLst/>
                <a:latin typeface="Arial" panose="020B0604020202020204" pitchFamily="34" charset="0"/>
              </a:rPr>
              <a:t>підприємства</a:t>
            </a:r>
            <a:r>
              <a:rPr lang="ru-RU" b="0" i="0" dirty="0">
                <a:effectLst/>
                <a:latin typeface="Arial" panose="020B0604020202020204" pitchFamily="34" charset="0"/>
              </a:rPr>
              <a:t> </a:t>
            </a:r>
            <a:r>
              <a:rPr lang="ru-RU" b="0" i="0" dirty="0" err="1">
                <a:effectLst/>
                <a:latin typeface="Arial" panose="020B0604020202020204" pitchFamily="34" charset="0"/>
              </a:rPr>
              <a:t>сплачують</a:t>
            </a:r>
            <a:r>
              <a:rPr lang="ru-RU" b="0" i="0" dirty="0">
                <a:effectLst/>
                <a:latin typeface="Arial" panose="020B0604020202020204" pitchFamily="34" charset="0"/>
              </a:rPr>
              <a:t> </a:t>
            </a:r>
            <a:r>
              <a:rPr lang="ru-RU" b="0" i="0" dirty="0" err="1">
                <a:effectLst/>
                <a:latin typeface="Arial" panose="020B0604020202020204" pitchFamily="34" charset="0"/>
              </a:rPr>
              <a:t>податок</a:t>
            </a:r>
            <a:r>
              <a:rPr lang="ru-RU" b="0" i="0" dirty="0">
                <a:effectLst/>
                <a:latin typeface="Arial" panose="020B0604020202020204" pitchFamily="34" charset="0"/>
              </a:rPr>
              <a:t> в </a:t>
            </a:r>
            <a:r>
              <a:rPr lang="ru-RU" b="0" i="0" dirty="0" err="1">
                <a:effectLst/>
                <a:latin typeface="Arial" panose="020B0604020202020204" pitchFamily="34" charset="0"/>
              </a:rPr>
              <a:t>розмірі</a:t>
            </a:r>
            <a:r>
              <a:rPr lang="ru-RU" b="0" i="0" dirty="0">
                <a:effectLst/>
                <a:latin typeface="Arial" panose="020B0604020202020204" pitchFamily="34" charset="0"/>
              </a:rPr>
              <a:t> </a:t>
            </a:r>
            <a:r>
              <a:rPr lang="ru-RU" b="0" i="0" dirty="0" err="1">
                <a:effectLst/>
                <a:latin typeface="Arial" panose="020B0604020202020204" pitchFamily="34" charset="0"/>
              </a:rPr>
              <a:t>від</a:t>
            </a:r>
            <a:r>
              <a:rPr lang="ru-RU" b="0" i="0" dirty="0">
                <a:effectLst/>
                <a:latin typeface="Arial" panose="020B0604020202020204" pitchFamily="34" charset="0"/>
              </a:rPr>
              <a:t> 160 </a:t>
            </a:r>
            <a:r>
              <a:rPr lang="ru-RU" b="0" i="0" dirty="0" err="1">
                <a:effectLst/>
                <a:latin typeface="Arial" panose="020B0604020202020204" pitchFamily="34" charset="0"/>
              </a:rPr>
              <a:t>грн</a:t>
            </a:r>
            <a:r>
              <a:rPr lang="ru-RU" b="0" i="0" dirty="0">
                <a:effectLst/>
                <a:latin typeface="Arial" panose="020B0604020202020204" pitchFamily="34" charset="0"/>
              </a:rPr>
              <a:t> до 5% </a:t>
            </a:r>
            <a:r>
              <a:rPr lang="ru-RU" b="0" i="0" dirty="0" err="1">
                <a:effectLst/>
                <a:latin typeface="Arial" panose="020B0604020202020204" pitchFamily="34" charset="0"/>
              </a:rPr>
              <a:t>від</a:t>
            </a:r>
            <a:r>
              <a:rPr lang="ru-RU" b="0" i="0" dirty="0">
                <a:effectLst/>
                <a:latin typeface="Arial" panose="020B0604020202020204" pitchFamily="34" charset="0"/>
              </a:rPr>
              <a:t> доходу. А доходи, </a:t>
            </a:r>
            <a:r>
              <a:rPr lang="ru-RU" b="0" i="0" dirty="0" err="1">
                <a:effectLst/>
                <a:latin typeface="Arial" panose="020B0604020202020204" pitchFamily="34" charset="0"/>
              </a:rPr>
              <a:t>які</a:t>
            </a:r>
            <a:r>
              <a:rPr lang="ru-RU" b="0" i="0" dirty="0">
                <a:effectLst/>
                <a:latin typeface="Arial" panose="020B0604020202020204" pitchFamily="34" charset="0"/>
              </a:rPr>
              <a:t> </a:t>
            </a:r>
            <a:r>
              <a:rPr lang="ru-RU" b="0" i="0" dirty="0" err="1">
                <a:effectLst/>
                <a:latin typeface="Arial" panose="020B0604020202020204" pitchFamily="34" charset="0"/>
              </a:rPr>
              <a:t>ви</a:t>
            </a:r>
            <a:r>
              <a:rPr lang="ru-RU" b="0" i="0" dirty="0">
                <a:effectLst/>
                <a:latin typeface="Arial" panose="020B0604020202020204" pitchFamily="34" charset="0"/>
              </a:rPr>
              <a:t> </a:t>
            </a:r>
            <a:r>
              <a:rPr lang="ru-RU" b="0" i="0" dirty="0" err="1">
                <a:effectLst/>
                <a:latin typeface="Arial" panose="020B0604020202020204" pitchFamily="34" charset="0"/>
              </a:rPr>
              <a:t>отримаєте</a:t>
            </a:r>
            <a:r>
              <a:rPr lang="ru-RU" b="0" i="0" dirty="0">
                <a:effectLst/>
                <a:latin typeface="Arial" panose="020B0604020202020204" pitchFamily="34" charset="0"/>
              </a:rPr>
              <a:t>, не будучи </a:t>
            </a:r>
            <a:r>
              <a:rPr lang="ru-RU" b="0" i="0" dirty="0" err="1">
                <a:effectLst/>
                <a:latin typeface="Arial" panose="020B0604020202020204" pitchFamily="34" charset="0"/>
              </a:rPr>
              <a:t>підприємцем</a:t>
            </a:r>
            <a:r>
              <a:rPr lang="ru-RU" b="0" i="0" dirty="0">
                <a:effectLst/>
                <a:latin typeface="Arial" panose="020B0604020202020204" pitchFamily="34" charset="0"/>
              </a:rPr>
              <a:t>, </a:t>
            </a:r>
            <a:r>
              <a:rPr lang="ru-RU" b="0" i="0" dirty="0" err="1">
                <a:effectLst/>
                <a:latin typeface="Arial" panose="020B0604020202020204" pitchFamily="34" charset="0"/>
              </a:rPr>
              <a:t>потрібно</a:t>
            </a:r>
            <a:r>
              <a:rPr lang="ru-RU" b="0" i="0" dirty="0">
                <a:effectLst/>
                <a:latin typeface="Arial" panose="020B0604020202020204" pitchFamily="34" charset="0"/>
              </a:rPr>
              <a:t> </a:t>
            </a:r>
            <a:r>
              <a:rPr lang="ru-RU" b="0" i="0" dirty="0" err="1">
                <a:effectLst/>
                <a:latin typeface="Arial" panose="020B0604020202020204" pitchFamily="34" charset="0"/>
              </a:rPr>
              <a:t>задекларувати</a:t>
            </a:r>
            <a:r>
              <a:rPr lang="ru-RU" b="0" i="0" dirty="0">
                <a:effectLst/>
                <a:latin typeface="Arial" panose="020B0604020202020204" pitchFamily="34" charset="0"/>
              </a:rPr>
              <a:t> і </a:t>
            </a:r>
            <a:r>
              <a:rPr lang="ru-RU" b="0" i="0" dirty="0" err="1">
                <a:effectLst/>
                <a:latin typeface="Arial" panose="020B0604020202020204" pitchFamily="34" charset="0"/>
              </a:rPr>
              <a:t>сплатити</a:t>
            </a:r>
            <a:r>
              <a:rPr lang="ru-RU" b="0" i="0" dirty="0">
                <a:effectLst/>
                <a:latin typeface="Arial" panose="020B0604020202020204" pitchFamily="34" charset="0"/>
              </a:rPr>
              <a:t> </a:t>
            </a:r>
            <a:r>
              <a:rPr lang="ru-RU" b="0" i="0" dirty="0" err="1">
                <a:effectLst/>
                <a:latin typeface="Arial" panose="020B0604020202020204" pitchFamily="34" charset="0"/>
              </a:rPr>
              <a:t>державі</a:t>
            </a:r>
            <a:r>
              <a:rPr lang="ru-RU" b="0" i="0" dirty="0">
                <a:effectLst/>
                <a:latin typeface="Arial" panose="020B0604020202020204" pitchFamily="34" charset="0"/>
              </a:rPr>
              <a:t> 18% </a:t>
            </a:r>
            <a:r>
              <a:rPr lang="ru-RU" b="0" i="0" dirty="0" err="1">
                <a:effectLst/>
                <a:latin typeface="Arial" panose="020B0604020202020204" pitchFamily="34" charset="0"/>
              </a:rPr>
              <a:t>податку</a:t>
            </a:r>
            <a:r>
              <a:rPr lang="ru-RU" b="0" i="0" dirty="0">
                <a:effectLst/>
                <a:latin typeface="Arial" panose="020B0604020202020204" pitchFamily="34" charset="0"/>
              </a:rPr>
              <a:t> з них. Не </a:t>
            </a:r>
            <a:r>
              <a:rPr lang="ru-RU" b="0" i="0" dirty="0" err="1">
                <a:effectLst/>
                <a:latin typeface="Arial" panose="020B0604020202020204" pitchFamily="34" charset="0"/>
              </a:rPr>
              <a:t>хочете</a:t>
            </a:r>
            <a:r>
              <a:rPr lang="ru-RU" b="0" i="0" dirty="0">
                <a:effectLst/>
                <a:latin typeface="Arial" panose="020B0604020202020204" pitchFamily="34" charset="0"/>
              </a:rPr>
              <a:t> </a:t>
            </a:r>
            <a:r>
              <a:rPr lang="ru-RU" b="0" i="0" dirty="0" err="1">
                <a:effectLst/>
                <a:latin typeface="Arial" panose="020B0604020202020204" pitchFamily="34" charset="0"/>
              </a:rPr>
              <a:t>платити</a:t>
            </a:r>
            <a:r>
              <a:rPr lang="ru-RU" b="0" i="0" dirty="0">
                <a:effectLst/>
                <a:latin typeface="Arial" panose="020B0604020202020204" pitchFamily="34" charset="0"/>
              </a:rPr>
              <a:t>? </a:t>
            </a:r>
            <a:r>
              <a:rPr lang="ru-RU" b="0" i="0" dirty="0" err="1">
                <a:effectLst/>
                <a:latin typeface="Arial" panose="020B0604020202020204" pitchFamily="34" charset="0"/>
              </a:rPr>
              <a:t>Платіть</a:t>
            </a:r>
            <a:r>
              <a:rPr lang="ru-RU" b="0" i="0" dirty="0">
                <a:effectLst/>
                <a:latin typeface="Arial" panose="020B0604020202020204" pitchFamily="34" charset="0"/>
              </a:rPr>
              <a:t> </a:t>
            </a:r>
            <a:r>
              <a:rPr lang="ru-RU" b="0" i="0" dirty="0" err="1">
                <a:effectLst/>
                <a:latin typeface="Arial" panose="020B0604020202020204" pitchFamily="34" charset="0"/>
              </a:rPr>
              <a:t>більше</a:t>
            </a:r>
            <a:r>
              <a:rPr lang="ru-RU" b="0" i="0" dirty="0">
                <a:effectLst/>
                <a:latin typeface="Arial" panose="020B0604020202020204" pitchFamily="34" charset="0"/>
              </a:rPr>
              <a:t> ― штраф у </a:t>
            </a:r>
            <a:r>
              <a:rPr lang="ru-RU" b="0" i="0" dirty="0" err="1">
                <a:effectLst/>
                <a:latin typeface="Arial" panose="020B0604020202020204" pitchFamily="34" charset="0"/>
              </a:rPr>
              <a:t>розмірі</a:t>
            </a:r>
            <a:r>
              <a:rPr lang="ru-RU" b="0" i="0" dirty="0">
                <a:effectLst/>
                <a:latin typeface="Arial" panose="020B0604020202020204" pitchFamily="34" charset="0"/>
              </a:rPr>
              <a:t> 50% </a:t>
            </a:r>
            <a:r>
              <a:rPr lang="ru-RU" b="0" i="0" dirty="0" err="1">
                <a:effectLst/>
                <a:latin typeface="Arial" panose="020B0604020202020204" pitchFamily="34" charset="0"/>
              </a:rPr>
              <a:t>від</a:t>
            </a:r>
            <a:r>
              <a:rPr lang="ru-RU" b="0" i="0" dirty="0">
                <a:effectLst/>
                <a:latin typeface="Arial" panose="020B0604020202020204" pitchFamily="34" charset="0"/>
              </a:rPr>
              <a:t> </a:t>
            </a:r>
            <a:r>
              <a:rPr lang="ru-RU" b="0" i="0" dirty="0" err="1">
                <a:effectLst/>
                <a:latin typeface="Arial" panose="020B0604020202020204" pitchFamily="34" charset="0"/>
              </a:rPr>
              <a:t>отриманого</a:t>
            </a:r>
            <a:r>
              <a:rPr lang="ru-RU" b="0" i="0" dirty="0">
                <a:effectLst/>
                <a:latin typeface="Arial" panose="020B0604020202020204" pitchFamily="34" charset="0"/>
              </a:rPr>
              <a:t> доходу. Ось </a:t>
            </a:r>
            <a:r>
              <a:rPr lang="ru-RU" b="0" i="0" dirty="0" err="1">
                <a:effectLst/>
                <a:latin typeface="Arial" panose="020B0604020202020204" pitchFamily="34" charset="0"/>
              </a:rPr>
              <a:t>така</a:t>
            </a:r>
            <a:r>
              <a:rPr lang="ru-RU" b="0" i="0" dirty="0">
                <a:effectLst/>
                <a:latin typeface="Arial" panose="020B0604020202020204" pitchFamily="34" charset="0"/>
              </a:rPr>
              <a:t> нескладна арифметика.</a:t>
            </a:r>
          </a:p>
          <a:p>
            <a:r>
              <a:rPr lang="ru-RU" b="0" i="0" dirty="0">
                <a:effectLst/>
                <a:latin typeface="Arial" panose="020B0604020202020204" pitchFamily="34" charset="0"/>
              </a:rPr>
              <a:t> Тому, </a:t>
            </a:r>
            <a:r>
              <a:rPr lang="ru-RU" b="0" i="0" dirty="0" err="1">
                <a:effectLst/>
                <a:latin typeface="Arial" panose="020B0604020202020204" pitchFamily="34" charset="0"/>
              </a:rPr>
              <a:t>якщо</a:t>
            </a:r>
            <a:r>
              <a:rPr lang="ru-RU" b="0" i="0" dirty="0">
                <a:effectLst/>
                <a:latin typeface="Arial" panose="020B0604020202020204" pitchFamily="34" charset="0"/>
              </a:rPr>
              <a:t> </a:t>
            </a:r>
            <a:r>
              <a:rPr lang="ru-RU" b="0" i="0" dirty="0" err="1">
                <a:effectLst/>
                <a:latin typeface="Arial" panose="020B0604020202020204" pitchFamily="34" charset="0"/>
              </a:rPr>
              <a:t>ви</a:t>
            </a:r>
            <a:r>
              <a:rPr lang="ru-RU" b="0" i="0" dirty="0">
                <a:effectLst/>
                <a:latin typeface="Arial" panose="020B0604020202020204" pitchFamily="34" charset="0"/>
              </a:rPr>
              <a:t> </a:t>
            </a:r>
            <a:r>
              <a:rPr lang="ru-RU" b="0" i="0" dirty="0" err="1">
                <a:effectLst/>
                <a:latin typeface="Arial" panose="020B0604020202020204" pitchFamily="34" charset="0"/>
              </a:rPr>
              <a:t>тричі</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більше</a:t>
            </a:r>
            <a:r>
              <a:rPr lang="ru-RU" b="0" i="0" dirty="0">
                <a:effectLst/>
                <a:latin typeface="Arial" panose="020B0604020202020204" pitchFamily="34" charset="0"/>
              </a:rPr>
              <a:t> </a:t>
            </a:r>
            <a:r>
              <a:rPr lang="ru-RU" b="0" i="0" dirty="0" err="1">
                <a:effectLst/>
                <a:latin typeface="Arial" panose="020B0604020202020204" pitchFamily="34" charset="0"/>
              </a:rPr>
              <a:t>разів</a:t>
            </a:r>
            <a:r>
              <a:rPr lang="ru-RU" b="0" i="0" dirty="0">
                <a:effectLst/>
                <a:latin typeface="Arial" panose="020B0604020202020204" pitchFamily="34" charset="0"/>
              </a:rPr>
              <a:t> на </a:t>
            </a:r>
            <a:r>
              <a:rPr lang="ru-RU" b="0" i="0" dirty="0" err="1">
                <a:effectLst/>
                <a:latin typeface="Arial" panose="020B0604020202020204" pitchFamily="34" charset="0"/>
              </a:rPr>
              <a:t>рік</a:t>
            </a:r>
            <a:r>
              <a:rPr lang="ru-RU" b="0" i="0" dirty="0">
                <a:effectLst/>
                <a:latin typeface="Arial" panose="020B0604020202020204" pitchFamily="34" charset="0"/>
              </a:rPr>
              <a:t> </a:t>
            </a:r>
            <a:r>
              <a:rPr lang="ru-RU" b="0" i="0" dirty="0" err="1">
                <a:effectLst/>
                <a:latin typeface="Arial" panose="020B0604020202020204" pitchFamily="34" charset="0"/>
              </a:rPr>
              <a:t>здійснюєте</a:t>
            </a:r>
            <a:r>
              <a:rPr lang="ru-RU" b="0" i="0" dirty="0">
                <a:effectLst/>
                <a:latin typeface="Arial" panose="020B0604020202020204" pitchFamily="34" charset="0"/>
              </a:rPr>
              <a:t> </a:t>
            </a:r>
            <a:r>
              <a:rPr lang="ru-RU" b="0" i="0" dirty="0" err="1">
                <a:effectLst/>
                <a:latin typeface="Arial" panose="020B0604020202020204" pitchFamily="34" charset="0"/>
              </a:rPr>
              <a:t>якісь</a:t>
            </a:r>
            <a:r>
              <a:rPr lang="ru-RU" b="0" i="0" dirty="0">
                <a:effectLst/>
                <a:latin typeface="Arial" panose="020B0604020202020204" pitchFamily="34" charset="0"/>
              </a:rPr>
              <a:t> </a:t>
            </a:r>
            <a:r>
              <a:rPr lang="ru-RU" b="0" i="0" dirty="0" err="1">
                <a:effectLst/>
                <a:latin typeface="Arial" panose="020B0604020202020204" pitchFamily="34" charset="0"/>
              </a:rPr>
              <a:t>операції</a:t>
            </a:r>
            <a:r>
              <a:rPr lang="ru-RU" b="0" i="0" dirty="0">
                <a:effectLst/>
                <a:latin typeface="Arial" panose="020B0604020202020204" pitchFamily="34" charset="0"/>
              </a:rPr>
              <a:t> для </a:t>
            </a:r>
            <a:r>
              <a:rPr lang="ru-RU" b="0" i="0" dirty="0" err="1">
                <a:effectLst/>
                <a:latin typeface="Arial" panose="020B0604020202020204" pitchFamily="34" charset="0"/>
              </a:rPr>
              <a:t>отримання</a:t>
            </a:r>
            <a:r>
              <a:rPr lang="ru-RU" b="0" i="0" dirty="0">
                <a:effectLst/>
                <a:latin typeface="Arial" panose="020B0604020202020204" pitchFamily="34" charset="0"/>
              </a:rPr>
              <a:t> </a:t>
            </a:r>
            <a:r>
              <a:rPr lang="ru-RU" b="0" i="0" dirty="0" err="1">
                <a:effectLst/>
                <a:latin typeface="Arial" panose="020B0604020202020204" pitchFamily="34" charset="0"/>
              </a:rPr>
              <a:t>прибутку</a:t>
            </a:r>
            <a:r>
              <a:rPr lang="ru-RU" b="0" i="0" dirty="0">
                <a:effectLst/>
                <a:latin typeface="Arial" panose="020B0604020202020204" pitchFamily="34" charset="0"/>
              </a:rPr>
              <a:t> ― </a:t>
            </a:r>
            <a:r>
              <a:rPr lang="ru-RU" b="0" i="0" dirty="0" err="1">
                <a:effectLst/>
                <a:latin typeface="Arial" panose="020B0604020202020204" pitchFamily="34" charset="0"/>
              </a:rPr>
              <a:t>обов’язково</a:t>
            </a:r>
            <a:r>
              <a:rPr lang="ru-RU" b="0" i="0" dirty="0">
                <a:effectLst/>
                <a:latin typeface="Arial" panose="020B0604020202020204" pitchFamily="34" charset="0"/>
              </a:rPr>
              <a:t> </a:t>
            </a:r>
            <a:r>
              <a:rPr lang="ru-RU" b="0" i="0" dirty="0" err="1">
                <a:effectLst/>
                <a:latin typeface="Arial" panose="020B0604020202020204" pitchFamily="34" charset="0"/>
              </a:rPr>
              <a:t>зареєструйтесь</a:t>
            </a:r>
            <a:r>
              <a:rPr lang="ru-RU" b="0" i="0" dirty="0">
                <a:effectLst/>
                <a:latin typeface="Arial" panose="020B0604020202020204" pitchFamily="34" charset="0"/>
              </a:rPr>
              <a:t>, </a:t>
            </a:r>
            <a:r>
              <a:rPr lang="ru-RU" b="0" i="0" dirty="0" err="1">
                <a:effectLst/>
                <a:latin typeface="Arial" panose="020B0604020202020204" pitchFamily="34" charset="0"/>
              </a:rPr>
              <a:t>щоб</a:t>
            </a:r>
            <a:r>
              <a:rPr lang="ru-RU" b="0" i="0" dirty="0">
                <a:effectLst/>
                <a:latin typeface="Arial" panose="020B0604020202020204" pitchFamily="34" charset="0"/>
              </a:rPr>
              <a:t> не </a:t>
            </a:r>
            <a:r>
              <a:rPr lang="ru-RU" b="0" i="0" dirty="0" err="1">
                <a:effectLst/>
                <a:latin typeface="Arial" panose="020B0604020202020204" pitchFamily="34" charset="0"/>
              </a:rPr>
              <a:t>ризикувати</a:t>
            </a:r>
            <a:r>
              <a:rPr lang="ru-RU" b="0" i="0" dirty="0">
                <a:effectLst/>
                <a:latin typeface="Arial" panose="020B0604020202020204" pitchFamily="34" charset="0"/>
              </a:rPr>
              <a:t> </a:t>
            </a:r>
            <a:r>
              <a:rPr lang="ru-RU" b="0" i="0" dirty="0" err="1">
                <a:effectLst/>
                <a:latin typeface="Arial" panose="020B0604020202020204" pitchFamily="34" charset="0"/>
              </a:rPr>
              <a:t>власними</a:t>
            </a:r>
            <a:r>
              <a:rPr lang="ru-RU" b="0" i="0" dirty="0">
                <a:effectLst/>
                <a:latin typeface="Arial" panose="020B0604020202020204" pitchFamily="34" charset="0"/>
              </a:rPr>
              <a:t> ж </a:t>
            </a:r>
            <a:r>
              <a:rPr lang="ru-RU" b="0" i="0" dirty="0" err="1">
                <a:effectLst/>
                <a:latin typeface="Arial" panose="020B0604020202020204" pitchFamily="34" charset="0"/>
              </a:rPr>
              <a:t>грошима</a:t>
            </a:r>
            <a:r>
              <a:rPr lang="ru-RU" b="0" i="0" dirty="0">
                <a:effectLst/>
                <a:latin typeface="Arial" panose="020B0604020202020204" pitchFamily="34" charset="0"/>
              </a:rPr>
              <a:t>. </a:t>
            </a:r>
            <a:r>
              <a:rPr lang="ru-RU" b="0" i="0" dirty="0" err="1">
                <a:effectLst/>
                <a:latin typeface="Arial" panose="020B0604020202020204" pitchFamily="34" charset="0"/>
              </a:rPr>
              <a:t>Нагадуємо</a:t>
            </a:r>
            <a:r>
              <a:rPr lang="ru-RU" b="0" i="0" dirty="0">
                <a:effectLst/>
                <a:latin typeface="Arial" panose="020B0604020202020204" pitchFamily="34" charset="0"/>
              </a:rPr>
              <a:t>, </a:t>
            </a:r>
            <a:r>
              <a:rPr lang="ru-RU" b="0" i="0" dirty="0" err="1">
                <a:effectLst/>
                <a:latin typeface="Arial" panose="020B0604020202020204" pitchFamily="34" charset="0"/>
              </a:rPr>
              <a:t>що</a:t>
            </a:r>
            <a:r>
              <a:rPr lang="ru-RU" b="0" i="0" dirty="0">
                <a:effectLst/>
                <a:latin typeface="Arial" panose="020B0604020202020204" pitchFamily="34" charset="0"/>
              </a:rPr>
              <a:t> </a:t>
            </a:r>
            <a:r>
              <a:rPr lang="ru-RU" b="0" i="0" dirty="0" err="1">
                <a:effectLst/>
                <a:latin typeface="Arial" panose="020B0604020202020204" pitchFamily="34" charset="0"/>
              </a:rPr>
              <a:t>всі</a:t>
            </a:r>
            <a:r>
              <a:rPr lang="ru-RU" b="0" i="0" dirty="0">
                <a:effectLst/>
                <a:latin typeface="Arial" panose="020B0604020202020204" pitchFamily="34" charset="0"/>
              </a:rPr>
              <a:t> </a:t>
            </a:r>
            <a:r>
              <a:rPr lang="ru-RU" b="0" i="0" dirty="0" err="1">
                <a:effectLst/>
                <a:latin typeface="Arial" panose="020B0604020202020204" pitchFamily="34" charset="0"/>
              </a:rPr>
              <a:t>громадяни</a:t>
            </a:r>
            <a:r>
              <a:rPr lang="ru-RU" b="0" i="0" dirty="0">
                <a:effectLst/>
                <a:latin typeface="Arial" panose="020B0604020202020204" pitchFamily="34" charset="0"/>
              </a:rPr>
              <a:t> </a:t>
            </a:r>
            <a:r>
              <a:rPr lang="ru-RU" b="0" i="0" dirty="0" err="1">
                <a:effectLst/>
                <a:latin typeface="Arial" panose="020B0604020202020204" pitchFamily="34" charset="0"/>
              </a:rPr>
              <a:t>України</a:t>
            </a:r>
            <a:r>
              <a:rPr lang="ru-RU" b="0" i="0" dirty="0">
                <a:effectLst/>
                <a:latin typeface="Arial" panose="020B0604020202020204" pitchFamily="34" charset="0"/>
              </a:rPr>
              <a:t>, </a:t>
            </a:r>
            <a:r>
              <a:rPr lang="ru-RU" b="0" i="0" dirty="0" err="1">
                <a:effectLst/>
                <a:latin typeface="Arial" panose="020B0604020202020204" pitchFamily="34" charset="0"/>
              </a:rPr>
              <a:t>що</a:t>
            </a:r>
            <a:r>
              <a:rPr lang="ru-RU" b="0" i="0" dirty="0">
                <a:effectLst/>
                <a:latin typeface="Arial" panose="020B0604020202020204" pitchFamily="34" charset="0"/>
              </a:rPr>
              <a:t> </a:t>
            </a:r>
            <a:r>
              <a:rPr lang="ru-RU" b="0" i="0" dirty="0" err="1">
                <a:effectLst/>
                <a:latin typeface="Arial" panose="020B0604020202020204" pitchFamily="34" charset="0"/>
              </a:rPr>
              <a:t>досягли</a:t>
            </a:r>
            <a:r>
              <a:rPr lang="ru-RU" b="0" i="0" dirty="0">
                <a:effectLst/>
                <a:latin typeface="Arial" panose="020B0604020202020204" pitchFamily="34" charset="0"/>
              </a:rPr>
              <a:t> 18 </a:t>
            </a:r>
            <a:r>
              <a:rPr lang="ru-RU" b="0" i="0" dirty="0" err="1">
                <a:effectLst/>
                <a:latin typeface="Arial" panose="020B0604020202020204" pitchFamily="34" charset="0"/>
              </a:rPr>
              <a:t>років</a:t>
            </a:r>
            <a:r>
              <a:rPr lang="ru-RU" b="0" i="0" dirty="0">
                <a:effectLst/>
                <a:latin typeface="Arial" panose="020B0604020202020204" pitchFamily="34" charset="0"/>
              </a:rPr>
              <a:t>, </a:t>
            </a:r>
            <a:r>
              <a:rPr lang="ru-RU" b="0" i="0" dirty="0" err="1">
                <a:effectLst/>
                <a:latin typeface="Arial" panose="020B0604020202020204" pitchFamily="34" charset="0"/>
              </a:rPr>
              <a:t>можуть</a:t>
            </a:r>
            <a:r>
              <a:rPr lang="ru-RU" b="0" i="0" dirty="0">
                <a:effectLst/>
                <a:latin typeface="Arial" panose="020B0604020202020204" pitchFamily="34" charset="0"/>
              </a:rPr>
              <a:t> </a:t>
            </a:r>
            <a:r>
              <a:rPr lang="ru-RU" b="0" i="0" dirty="0" err="1">
                <a:effectLst/>
                <a:latin typeface="Arial" panose="020B0604020202020204" pitchFamily="34" charset="0"/>
              </a:rPr>
              <a:t>відкрити</a:t>
            </a:r>
            <a:r>
              <a:rPr lang="ru-RU" b="0" i="0" dirty="0">
                <a:effectLst/>
                <a:latin typeface="Arial" panose="020B0604020202020204" pitchFamily="34" charset="0"/>
              </a:rPr>
              <a:t> </a:t>
            </a:r>
            <a:r>
              <a:rPr lang="ru-RU" b="0" i="0" dirty="0" err="1">
                <a:effectLst/>
                <a:latin typeface="Arial" panose="020B0604020202020204" pitchFamily="34" charset="0"/>
              </a:rPr>
              <a:t>підприємство</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зареєструватись</a:t>
            </a:r>
            <a:r>
              <a:rPr lang="ru-RU" b="0" i="0" dirty="0">
                <a:effectLst/>
                <a:latin typeface="Arial" panose="020B0604020202020204" pitchFamily="34" charset="0"/>
              </a:rPr>
              <a:t> </a:t>
            </a:r>
            <a:r>
              <a:rPr lang="ru-RU" b="0" i="0" dirty="0" err="1">
                <a:effectLst/>
                <a:latin typeface="Arial" panose="020B0604020202020204" pitchFamily="34" charset="0"/>
              </a:rPr>
              <a:t>підприємцем</a:t>
            </a:r>
            <a:r>
              <a:rPr lang="ru-RU" b="0" i="0" dirty="0">
                <a:effectLst/>
                <a:latin typeface="Arial" panose="020B0604020202020204" pitchFamily="34" charset="0"/>
              </a:rPr>
              <a:t> </a:t>
            </a:r>
          </a:p>
          <a:p>
            <a:endParaRPr lang="ru-RU" dirty="0"/>
          </a:p>
        </p:txBody>
      </p:sp>
      <p:pic>
        <p:nvPicPr>
          <p:cNvPr id="12290" name="Picture 2" descr="Найчастіші питання студентів та відповіді на них">
            <a:extLst>
              <a:ext uri="{FF2B5EF4-FFF2-40B4-BE49-F238E27FC236}">
                <a16:creationId xmlns:a16="http://schemas.microsoft.com/office/drawing/2014/main" id="{6467013E-8037-9E0A-035E-D45DE4016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39" y="323558"/>
            <a:ext cx="2665295" cy="157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04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37E477-F514-9BA7-2543-C9E28C22B341}"/>
              </a:ext>
            </a:extLst>
          </p:cNvPr>
          <p:cNvSpPr>
            <a:spLocks noGrp="1"/>
          </p:cNvSpPr>
          <p:nvPr>
            <p:ph type="title"/>
          </p:nvPr>
        </p:nvSpPr>
        <p:spPr>
          <a:xfrm>
            <a:off x="886265" y="379828"/>
            <a:ext cx="10325686" cy="1308295"/>
          </a:xfrm>
        </p:spPr>
        <p:txBody>
          <a:bodyPr/>
          <a:lstStyle/>
          <a:p>
            <a:pPr algn="ctr"/>
            <a:r>
              <a:rPr lang="ru-RU" b="1" i="0" dirty="0">
                <a:solidFill>
                  <a:srgbClr val="F54923"/>
                </a:solidFill>
                <a:effectLst/>
                <a:latin typeface="roboto_regular"/>
              </a:rPr>
              <a:t>Крок ІІ.</a:t>
            </a:r>
            <a:r>
              <a:rPr lang="ru-RU" b="1" i="0" cap="all" dirty="0">
                <a:solidFill>
                  <a:srgbClr val="403539"/>
                </a:solidFill>
                <a:effectLst/>
                <a:latin typeface="roboto_regular"/>
              </a:rPr>
              <a:t> </a:t>
            </a:r>
            <a:r>
              <a:rPr lang="ru-RU"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ОБИРАЄМО ОРГАНІЗАЦІЙНУ ФОРМУ.</a:t>
            </a:r>
          </a:p>
        </p:txBody>
      </p:sp>
      <p:sp>
        <p:nvSpPr>
          <p:cNvPr id="3" name="Объект 2">
            <a:extLst>
              <a:ext uri="{FF2B5EF4-FFF2-40B4-BE49-F238E27FC236}">
                <a16:creationId xmlns:a16="http://schemas.microsoft.com/office/drawing/2014/main" id="{D879AF45-DFF4-4688-ED3E-0611D0B53FC6}"/>
              </a:ext>
            </a:extLst>
          </p:cNvPr>
          <p:cNvSpPr>
            <a:spLocks noGrp="1"/>
          </p:cNvSpPr>
          <p:nvPr>
            <p:ph idx="1"/>
          </p:nvPr>
        </p:nvSpPr>
        <p:spPr>
          <a:xfrm>
            <a:off x="1103312" y="2052918"/>
            <a:ext cx="10325686" cy="4805082"/>
          </a:xfrm>
        </p:spPr>
        <p:txBody>
          <a:bodyPr>
            <a:normAutofit fontScale="92500" lnSpcReduction="10000"/>
          </a:bodyPr>
          <a:lstStyle/>
          <a:p>
            <a:r>
              <a:rPr lang="ru-RU" b="1" dirty="0">
                <a:solidFill>
                  <a:srgbClr val="00B050"/>
                </a:solidFill>
              </a:rPr>
              <a:t>Ви можете як </a:t>
            </a:r>
            <a:r>
              <a:rPr lang="ru-RU" b="1" dirty="0" err="1">
                <a:solidFill>
                  <a:srgbClr val="00B050"/>
                </a:solidFill>
              </a:rPr>
              <a:t>створити</a:t>
            </a:r>
            <a:r>
              <a:rPr lang="ru-RU" b="1" dirty="0">
                <a:solidFill>
                  <a:srgbClr val="00B050"/>
                </a:solidFill>
              </a:rPr>
              <a:t> </a:t>
            </a:r>
            <a:r>
              <a:rPr lang="ru-RU" b="1" dirty="0" err="1">
                <a:solidFill>
                  <a:srgbClr val="00B050"/>
                </a:solidFill>
              </a:rPr>
              <a:t>підприємство</a:t>
            </a:r>
            <a:r>
              <a:rPr lang="ru-RU" b="1" dirty="0">
                <a:solidFill>
                  <a:srgbClr val="00B050"/>
                </a:solidFill>
              </a:rPr>
              <a:t> ― </a:t>
            </a:r>
            <a:r>
              <a:rPr lang="ru-RU" b="1" dirty="0" err="1">
                <a:solidFill>
                  <a:srgbClr val="00B050"/>
                </a:solidFill>
              </a:rPr>
              <a:t>відкрити</a:t>
            </a:r>
            <a:r>
              <a:rPr lang="ru-RU" b="1" dirty="0">
                <a:solidFill>
                  <a:srgbClr val="00B050"/>
                </a:solidFill>
              </a:rPr>
              <a:t> </a:t>
            </a:r>
            <a:r>
              <a:rPr lang="ru-RU" b="1" dirty="0" err="1">
                <a:solidFill>
                  <a:srgbClr val="00B050"/>
                </a:solidFill>
              </a:rPr>
              <a:t>юридичну</a:t>
            </a:r>
            <a:r>
              <a:rPr lang="ru-RU" b="1" dirty="0">
                <a:solidFill>
                  <a:srgbClr val="00B050"/>
                </a:solidFill>
              </a:rPr>
              <a:t> особу, так і бути просто </a:t>
            </a:r>
            <a:r>
              <a:rPr lang="ru-RU" b="1" dirty="0" err="1">
                <a:solidFill>
                  <a:srgbClr val="00B050"/>
                </a:solidFill>
              </a:rPr>
              <a:t>фізичною</a:t>
            </a:r>
            <a:r>
              <a:rPr lang="ru-RU" b="1" dirty="0">
                <a:solidFill>
                  <a:srgbClr val="00B050"/>
                </a:solidFill>
              </a:rPr>
              <a:t> особою-</a:t>
            </a:r>
            <a:r>
              <a:rPr lang="ru-RU" b="1" dirty="0" err="1">
                <a:solidFill>
                  <a:srgbClr val="00B050"/>
                </a:solidFill>
              </a:rPr>
              <a:t>підприємцем</a:t>
            </a:r>
            <a:r>
              <a:rPr lang="ru-RU" b="1" dirty="0">
                <a:solidFill>
                  <a:srgbClr val="00B050"/>
                </a:solidFill>
              </a:rPr>
              <a:t> (ФОП). Давайте </a:t>
            </a:r>
            <a:r>
              <a:rPr lang="ru-RU" b="1" dirty="0" err="1">
                <a:solidFill>
                  <a:srgbClr val="00B050"/>
                </a:solidFill>
              </a:rPr>
              <a:t>розглянемо</a:t>
            </a:r>
            <a:r>
              <a:rPr lang="ru-RU" b="1" dirty="0">
                <a:solidFill>
                  <a:srgbClr val="00B050"/>
                </a:solidFill>
              </a:rPr>
              <a:t> </a:t>
            </a:r>
            <a:r>
              <a:rPr lang="ru-RU" b="1" dirty="0" err="1">
                <a:solidFill>
                  <a:srgbClr val="00B050"/>
                </a:solidFill>
              </a:rPr>
              <a:t>відмінності</a:t>
            </a:r>
            <a:r>
              <a:rPr lang="ru-RU" b="1" dirty="0"/>
              <a:t>.</a:t>
            </a:r>
          </a:p>
          <a:p>
            <a:pPr algn="ctr"/>
            <a:r>
              <a:rPr lang="ru-RU" b="1" dirty="0">
                <a:solidFill>
                  <a:srgbClr val="92D050"/>
                </a:solidFill>
              </a:rPr>
              <a:t>ПІДПРИЄМЕЦЬ ФОП:</a:t>
            </a:r>
          </a:p>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самостійно</a:t>
            </a:r>
            <a:r>
              <a:rPr lang="ru-RU" b="0" i="0" dirty="0">
                <a:effectLst/>
                <a:latin typeface="Arial" panose="020B0604020202020204" pitchFamily="34" charset="0"/>
              </a:rPr>
              <a:t> </a:t>
            </a:r>
            <a:r>
              <a:rPr lang="ru-RU" b="0" i="0" dirty="0" err="1">
                <a:effectLst/>
                <a:latin typeface="Arial" panose="020B0604020202020204" pitchFamily="34" charset="0"/>
              </a:rPr>
              <a:t>приймати</a:t>
            </a:r>
            <a:r>
              <a:rPr lang="ru-RU" b="0" i="0" dirty="0">
                <a:effectLst/>
                <a:latin typeface="Arial" panose="020B0604020202020204" pitchFamily="34" charset="0"/>
              </a:rPr>
              <a:t> </a:t>
            </a:r>
            <a:r>
              <a:rPr lang="ru-RU" b="0" i="0" dirty="0" err="1">
                <a:effectLst/>
                <a:latin typeface="Arial" panose="020B0604020202020204" pitchFamily="34" charset="0"/>
              </a:rPr>
              <a:t>рішення</a:t>
            </a:r>
            <a:r>
              <a:rPr lang="ru-RU" b="0" i="0" dirty="0">
                <a:effectLst/>
                <a:latin typeface="Arial" panose="020B0604020202020204" pitchFamily="34" charset="0"/>
              </a:rPr>
              <a:t> </a:t>
            </a:r>
            <a:r>
              <a:rPr lang="ru-RU" b="0" i="0" dirty="0" err="1">
                <a:effectLst/>
                <a:latin typeface="Arial" panose="020B0604020202020204" pitchFamily="34" charset="0"/>
              </a:rPr>
              <a:t>щодо</a:t>
            </a:r>
            <a:r>
              <a:rPr lang="ru-RU" b="0" i="0" dirty="0">
                <a:effectLst/>
                <a:latin typeface="Arial" panose="020B0604020202020204" pitchFamily="34" charset="0"/>
              </a:rPr>
              <a:t> </a:t>
            </a:r>
            <a:r>
              <a:rPr lang="ru-RU" b="0" i="0" dirty="0" err="1">
                <a:effectLst/>
                <a:latin typeface="Arial" panose="020B0604020202020204" pitchFamily="34" charset="0"/>
              </a:rPr>
              <a:t>діяльності</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зареєструватись</a:t>
            </a:r>
            <a:r>
              <a:rPr lang="ru-RU" b="0" i="0" dirty="0">
                <a:effectLst/>
                <a:latin typeface="Arial" panose="020B0604020202020204" pitchFamily="34" charset="0"/>
              </a:rPr>
              <a:t> </a:t>
            </a:r>
            <a:r>
              <a:rPr lang="ru-RU" b="0" i="0" dirty="0" err="1">
                <a:effectLst/>
                <a:latin typeface="Arial" panose="020B0604020202020204" pitchFamily="34" charset="0"/>
              </a:rPr>
              <a:t>лише</a:t>
            </a:r>
            <a:r>
              <a:rPr lang="ru-RU" b="0" i="0" dirty="0">
                <a:effectLst/>
                <a:latin typeface="Arial" panose="020B0604020202020204" pitchFamily="34" charset="0"/>
              </a:rPr>
              <a:t> там, де </a:t>
            </a:r>
            <a:r>
              <a:rPr lang="ru-RU" b="0" i="0" dirty="0" err="1">
                <a:effectLst/>
                <a:latin typeface="Arial" panose="020B0604020202020204" pitchFamily="34" charset="0"/>
              </a:rPr>
              <a:t>прописаний</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зробити</a:t>
            </a:r>
            <a:r>
              <a:rPr lang="ru-RU" b="0" i="0" dirty="0">
                <a:effectLst/>
                <a:latin typeface="Arial" panose="020B0604020202020204" pitchFamily="34" charset="0"/>
              </a:rPr>
              <a:t> </a:t>
            </a:r>
            <a:r>
              <a:rPr lang="ru-RU" b="0" i="0" dirty="0" err="1">
                <a:effectLst/>
                <a:latin typeface="Arial" panose="020B0604020202020204" pitchFamily="34" charset="0"/>
              </a:rPr>
              <a:t>доручення</a:t>
            </a:r>
            <a:r>
              <a:rPr lang="ru-RU" b="0" i="0" dirty="0">
                <a:effectLst/>
                <a:latin typeface="Arial" panose="020B0604020202020204" pitchFamily="34" charset="0"/>
              </a:rPr>
              <a:t> і </a:t>
            </a:r>
            <a:r>
              <a:rPr lang="ru-RU" b="0" i="0" dirty="0" err="1">
                <a:effectLst/>
                <a:latin typeface="Arial" panose="020B0604020202020204" pitchFamily="34" charset="0"/>
              </a:rPr>
              <a:t>аутсорсингова</a:t>
            </a:r>
            <a:r>
              <a:rPr lang="ru-RU" b="0" i="0" dirty="0">
                <a:effectLst/>
                <a:latin typeface="Arial" panose="020B0604020202020204" pitchFamily="34" charset="0"/>
              </a:rPr>
              <a:t> </a:t>
            </a:r>
            <a:r>
              <a:rPr lang="ru-RU" b="0" i="0" dirty="0" err="1">
                <a:effectLst/>
                <a:latin typeface="Arial" panose="020B0604020202020204" pitchFamily="34" charset="0"/>
              </a:rPr>
              <a:t>фірма</a:t>
            </a:r>
            <a:r>
              <a:rPr lang="ru-RU" b="0" i="0" dirty="0">
                <a:effectLst/>
                <a:latin typeface="Arial" panose="020B0604020202020204" pitchFamily="34" charset="0"/>
              </a:rPr>
              <a:t> сама </a:t>
            </a:r>
            <a:r>
              <a:rPr lang="ru-RU" b="0" i="0" dirty="0" err="1">
                <a:effectLst/>
                <a:latin typeface="Arial" panose="020B0604020202020204" pitchFamily="34" charset="0"/>
              </a:rPr>
              <a:t>його</a:t>
            </a:r>
            <a:r>
              <a:rPr lang="ru-RU" b="0" i="0" dirty="0">
                <a:effectLst/>
                <a:latin typeface="Arial" panose="020B0604020202020204" pitchFamily="34" charset="0"/>
              </a:rPr>
              <a:t> </a:t>
            </a:r>
            <a:r>
              <a:rPr lang="ru-RU" b="0" i="0" dirty="0" err="1">
                <a:effectLst/>
                <a:latin typeface="Arial" panose="020B0604020202020204" pitchFamily="34" charset="0"/>
              </a:rPr>
              <a:t>зареєструє</a:t>
            </a:r>
            <a:r>
              <a:rPr lang="ru-RU" b="0" i="0" dirty="0">
                <a:effectLst/>
                <a:latin typeface="Arial" panose="020B0604020202020204" pitchFamily="34" charset="0"/>
              </a:rPr>
              <a:t> за </a:t>
            </a:r>
            <a:r>
              <a:rPr lang="ru-RU" b="0" i="0" dirty="0" err="1">
                <a:effectLst/>
                <a:latin typeface="Arial" panose="020B0604020202020204" pitchFamily="34" charset="0"/>
              </a:rPr>
              <a:t>місцем</a:t>
            </a:r>
            <a:r>
              <a:rPr lang="ru-RU" b="0" i="0" dirty="0">
                <a:effectLst/>
                <a:latin typeface="Arial" panose="020B0604020202020204" pitchFamily="34" charset="0"/>
              </a:rPr>
              <a:t> прописки, а </a:t>
            </a:r>
            <a:r>
              <a:rPr lang="ru-RU" b="0" i="0" dirty="0" err="1">
                <a:effectLst/>
                <a:latin typeface="Arial" panose="020B0604020202020204" pitchFamily="34" charset="0"/>
              </a:rPr>
              <a:t>діяти</a:t>
            </a:r>
            <a:r>
              <a:rPr lang="ru-RU" b="0" i="0" dirty="0">
                <a:effectLst/>
                <a:latin typeface="Arial" panose="020B0604020202020204" pitchFamily="34" charset="0"/>
              </a:rPr>
              <a:t> </a:t>
            </a:r>
            <a:r>
              <a:rPr lang="ru-RU" b="0" i="0" dirty="0" err="1">
                <a:effectLst/>
                <a:latin typeface="Arial" panose="020B0604020202020204" pitchFamily="34" charset="0"/>
              </a:rPr>
              <a:t>він</a:t>
            </a:r>
            <a:r>
              <a:rPr lang="ru-RU" b="0" i="0" dirty="0">
                <a:effectLst/>
                <a:latin typeface="Arial" panose="020B0604020202020204" pitchFamily="34" charset="0"/>
              </a:rPr>
              <a:t> </a:t>
            </a:r>
            <a:r>
              <a:rPr lang="ru-RU" b="0" i="0" dirty="0" err="1">
                <a:effectLst/>
                <a:latin typeface="Arial" panose="020B0604020202020204" pitchFamily="34" charset="0"/>
              </a:rPr>
              <a:t>може</a:t>
            </a:r>
            <a:r>
              <a:rPr lang="ru-RU" b="0" i="0" dirty="0">
                <a:effectLst/>
                <a:latin typeface="Arial" panose="020B0604020202020204" pitchFamily="34" charset="0"/>
              </a:rPr>
              <a:t> в </a:t>
            </a:r>
            <a:r>
              <a:rPr lang="ru-RU" b="0" i="0" dirty="0" err="1">
                <a:effectLst/>
                <a:latin typeface="Arial" panose="020B0604020202020204" pitchFamily="34" charset="0"/>
              </a:rPr>
              <a:t>іншому</a:t>
            </a:r>
            <a:r>
              <a:rPr lang="ru-RU" b="0" i="0" dirty="0">
                <a:effectLst/>
                <a:latin typeface="Arial" panose="020B0604020202020204" pitchFamily="34" charset="0"/>
              </a:rPr>
              <a:t> </a:t>
            </a:r>
            <a:r>
              <a:rPr lang="ru-RU" b="0" i="0" dirty="0" err="1">
                <a:effectLst/>
                <a:latin typeface="Arial" panose="020B0604020202020204" pitchFamily="34" charset="0"/>
              </a:rPr>
              <a:t>місті</a:t>
            </a:r>
            <a:r>
              <a:rPr lang="ru-RU" b="0" i="0" dirty="0">
                <a:effectLst/>
                <a:latin typeface="Arial" panose="020B0604020202020204" pitchFamily="34" charset="0"/>
              </a:rPr>
              <a:t> </a:t>
            </a:r>
            <a:r>
              <a:rPr lang="ru-RU" b="0" i="0" dirty="0" err="1">
                <a:effectLst/>
                <a:latin typeface="Arial" panose="020B0604020202020204" pitchFamily="34" charset="0"/>
              </a:rPr>
              <a:t>України</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наймати</a:t>
            </a:r>
            <a:r>
              <a:rPr lang="ru-RU" b="0" i="0" dirty="0">
                <a:effectLst/>
                <a:latin typeface="Arial" panose="020B0604020202020204" pitchFamily="34" charset="0"/>
              </a:rPr>
              <a:t> </a:t>
            </a:r>
            <a:r>
              <a:rPr lang="ru-RU" b="0" i="0" dirty="0" err="1">
                <a:effectLst/>
                <a:latin typeface="Arial" panose="020B0604020202020204" pitchFamily="34" charset="0"/>
              </a:rPr>
              <a:t>працівників</a:t>
            </a:r>
            <a:r>
              <a:rPr lang="ru-RU" b="0" i="0" dirty="0">
                <a:effectLst/>
                <a:latin typeface="Arial" panose="020B0604020202020204" pitchFamily="34" charset="0"/>
              </a:rPr>
              <a:t> ( там є </a:t>
            </a:r>
            <a:r>
              <a:rPr lang="ru-RU" b="0" i="0" dirty="0" err="1">
                <a:effectLst/>
                <a:latin typeface="Arial" panose="020B0604020202020204" pitchFamily="34" charset="0"/>
              </a:rPr>
              <a:t>обмеження</a:t>
            </a:r>
            <a:r>
              <a:rPr lang="ru-RU" b="0" i="0" dirty="0">
                <a:effectLst/>
                <a:latin typeface="Arial" panose="020B0604020202020204" pitchFamily="34" charset="0"/>
              </a:rPr>
              <a:t> по </a:t>
            </a:r>
            <a:r>
              <a:rPr lang="ru-RU" b="0" i="0" dirty="0" err="1">
                <a:effectLst/>
                <a:latin typeface="Arial" panose="020B0604020202020204" pitchFamily="34" charset="0"/>
              </a:rPr>
              <a:t>кількості</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обирати</a:t>
            </a:r>
            <a:r>
              <a:rPr lang="ru-RU" b="0" i="0" dirty="0">
                <a:effectLst/>
                <a:latin typeface="Arial" panose="020B0604020202020204" pitchFamily="34" charset="0"/>
              </a:rPr>
              <a:t>, як </a:t>
            </a:r>
            <a:r>
              <a:rPr lang="ru-RU" b="0" i="0" dirty="0" err="1">
                <a:effectLst/>
                <a:latin typeface="Arial" panose="020B0604020202020204" pitchFamily="34" charset="0"/>
              </a:rPr>
              <a:t>сплачувати</a:t>
            </a:r>
            <a:r>
              <a:rPr lang="ru-RU" b="0" i="0" dirty="0">
                <a:effectLst/>
                <a:latin typeface="Arial" panose="020B0604020202020204" pitchFamily="34" charset="0"/>
              </a:rPr>
              <a:t> </a:t>
            </a:r>
            <a:r>
              <a:rPr lang="ru-RU" b="0" i="0" dirty="0" err="1">
                <a:effectLst/>
                <a:latin typeface="Arial" panose="020B0604020202020204" pitchFamily="34" charset="0"/>
              </a:rPr>
              <a:t>податки</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Не </a:t>
            </a:r>
            <a:r>
              <a:rPr lang="ru-RU" b="0" i="0" dirty="0" err="1">
                <a:effectLst/>
                <a:latin typeface="Arial" panose="020B0604020202020204" pitchFamily="34" charset="0"/>
              </a:rPr>
              <a:t>потрібно</a:t>
            </a:r>
            <a:r>
              <a:rPr lang="ru-RU" b="0" i="0" dirty="0">
                <a:effectLst/>
                <a:latin typeface="Arial" panose="020B0604020202020204" pitchFamily="34" charset="0"/>
              </a:rPr>
              <a:t> </a:t>
            </a:r>
            <a:r>
              <a:rPr lang="ru-RU" b="0" i="0" dirty="0" err="1">
                <a:effectLst/>
                <a:latin typeface="Arial" panose="020B0604020202020204" pitchFamily="34" charset="0"/>
              </a:rPr>
              <a:t>формувати</a:t>
            </a:r>
            <a:r>
              <a:rPr lang="ru-RU" b="0" i="0" dirty="0">
                <a:effectLst/>
                <a:latin typeface="Arial" panose="020B0604020202020204" pitchFamily="34" charset="0"/>
              </a:rPr>
              <a:t> </a:t>
            </a:r>
            <a:r>
              <a:rPr lang="ru-RU" b="0" i="0" dirty="0" err="1">
                <a:effectLst/>
                <a:latin typeface="Arial" panose="020B0604020202020204" pitchFamily="34" charset="0"/>
              </a:rPr>
              <a:t>статутний</a:t>
            </a:r>
            <a:r>
              <a:rPr lang="ru-RU" b="0" i="0" dirty="0">
                <a:effectLst/>
                <a:latin typeface="Arial" panose="020B0604020202020204" pitchFamily="34" charset="0"/>
              </a:rPr>
              <a:t> </a:t>
            </a:r>
            <a:r>
              <a:rPr lang="ru-RU" b="0" i="0" dirty="0" err="1">
                <a:effectLst/>
                <a:latin typeface="Arial" panose="020B0604020202020204" pitchFamily="34" charset="0"/>
              </a:rPr>
              <a:t>капітал</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Несе</a:t>
            </a:r>
            <a:r>
              <a:rPr lang="ru-RU" b="0" i="0" dirty="0">
                <a:effectLst/>
                <a:latin typeface="Arial" panose="020B0604020202020204" pitchFamily="34" charset="0"/>
              </a:rPr>
              <a:t> </a:t>
            </a:r>
            <a:r>
              <a:rPr lang="ru-RU" b="0" i="0" dirty="0" err="1">
                <a:effectLst/>
                <a:latin typeface="Arial" panose="020B0604020202020204" pitchFamily="34" charset="0"/>
              </a:rPr>
              <a:t>відповідальність</a:t>
            </a:r>
            <a:r>
              <a:rPr lang="ru-RU" b="0" i="0" dirty="0">
                <a:effectLst/>
                <a:latin typeface="Arial" panose="020B0604020202020204" pitchFamily="34" charset="0"/>
              </a:rPr>
              <a:t> </a:t>
            </a:r>
            <a:r>
              <a:rPr lang="ru-RU" b="0" i="0" dirty="0" err="1">
                <a:effectLst/>
                <a:latin typeface="Arial" panose="020B0604020202020204" pitchFamily="34" charset="0"/>
              </a:rPr>
              <a:t>всім</a:t>
            </a:r>
            <a:r>
              <a:rPr lang="ru-RU" b="0" i="0" dirty="0">
                <a:effectLst/>
                <a:latin typeface="Arial" panose="020B0604020202020204" pitchFamily="34" charset="0"/>
              </a:rPr>
              <a:t> </a:t>
            </a:r>
            <a:r>
              <a:rPr lang="ru-RU" b="0" i="0" dirty="0" err="1">
                <a:effectLst/>
                <a:latin typeface="Arial" panose="020B0604020202020204" pitchFamily="34" charset="0"/>
              </a:rPr>
              <a:t>майном</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Має</a:t>
            </a:r>
            <a:r>
              <a:rPr lang="ru-RU" b="0" i="0" dirty="0">
                <a:effectLst/>
                <a:latin typeface="Arial" panose="020B0604020202020204" pitchFamily="34" charset="0"/>
              </a:rPr>
              <a:t> </a:t>
            </a:r>
            <a:r>
              <a:rPr lang="ru-RU" b="0" i="0" dirty="0" err="1">
                <a:effectLst/>
                <a:latin typeface="Arial" panose="020B0604020202020204" pitchFamily="34" charset="0"/>
              </a:rPr>
              <a:t>обмеження</a:t>
            </a:r>
            <a:r>
              <a:rPr lang="ru-RU" b="0" i="0" dirty="0">
                <a:effectLst/>
                <a:latin typeface="Arial" panose="020B0604020202020204" pitchFamily="34" charset="0"/>
              </a:rPr>
              <a:t> за видами </a:t>
            </a:r>
            <a:r>
              <a:rPr lang="ru-RU" b="0" i="0" dirty="0" err="1">
                <a:effectLst/>
                <a:latin typeface="Arial" panose="020B0604020202020204" pitchFamily="34" charset="0"/>
              </a:rPr>
              <a:t>діяльності</a:t>
            </a:r>
            <a:r>
              <a:rPr lang="ru-RU" b="0" i="0" dirty="0">
                <a:effectLst/>
                <a:latin typeface="Arial" panose="020B0604020202020204" pitchFamily="34" charset="0"/>
              </a:rPr>
              <a:t>.</a:t>
            </a:r>
          </a:p>
          <a:p>
            <a:endParaRPr lang="ru-RU" b="1" dirty="0"/>
          </a:p>
        </p:txBody>
      </p:sp>
      <p:pic>
        <p:nvPicPr>
          <p:cNvPr id="4" name="Рисунок 3">
            <a:extLst>
              <a:ext uri="{FF2B5EF4-FFF2-40B4-BE49-F238E27FC236}">
                <a16:creationId xmlns:a16="http://schemas.microsoft.com/office/drawing/2014/main" id="{E21954D3-1F81-D3EE-2535-9EDB9DE8AC73}"/>
              </a:ext>
            </a:extLst>
          </p:cNvPr>
          <p:cNvPicPr>
            <a:picLocks noChangeAspect="1"/>
          </p:cNvPicPr>
          <p:nvPr/>
        </p:nvPicPr>
        <p:blipFill>
          <a:blip r:embed="rId2"/>
          <a:stretch>
            <a:fillRect/>
          </a:stretch>
        </p:blipFill>
        <p:spPr>
          <a:xfrm>
            <a:off x="9748910" y="4455459"/>
            <a:ext cx="2175803" cy="2032781"/>
          </a:xfrm>
          <a:prstGeom prst="rect">
            <a:avLst/>
          </a:prstGeom>
        </p:spPr>
      </p:pic>
    </p:spTree>
    <p:extLst>
      <p:ext uri="{BB962C8B-B14F-4D97-AF65-F5344CB8AC3E}">
        <p14:creationId xmlns:p14="http://schemas.microsoft.com/office/powerpoint/2010/main" val="1075025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D70368-AEF3-5053-42E8-7F63A4BA67B1}"/>
              </a:ext>
            </a:extLst>
          </p:cNvPr>
          <p:cNvSpPr>
            <a:spLocks noGrp="1"/>
          </p:cNvSpPr>
          <p:nvPr>
            <p:ph idx="1"/>
          </p:nvPr>
        </p:nvSpPr>
        <p:spPr>
          <a:xfrm>
            <a:off x="1103312" y="478302"/>
            <a:ext cx="8946541" cy="5770097"/>
          </a:xfrm>
        </p:spPr>
        <p:txBody>
          <a:bodyPr>
            <a:normAutofit fontScale="85000" lnSpcReduction="10000"/>
          </a:bodyPr>
          <a:lstStyle/>
          <a:p>
            <a:pPr algn="l" fontAlgn="base">
              <a:buFont typeface="Arial" panose="020B0604020202020204" pitchFamily="34" charset="0"/>
              <a:buChar char="•"/>
            </a:pPr>
            <a:r>
              <a:rPr lang="ru-RU" sz="2400" b="0" i="0" dirty="0" err="1">
                <a:solidFill>
                  <a:srgbClr val="92D050"/>
                </a:solidFill>
                <a:effectLst/>
                <a:latin typeface="Arial" panose="020B0604020202020204" pitchFamily="34" charset="0"/>
              </a:rPr>
              <a:t>Товариство</a:t>
            </a:r>
            <a:r>
              <a:rPr lang="ru-RU" sz="2400" b="0" i="0" dirty="0">
                <a:solidFill>
                  <a:srgbClr val="92D050"/>
                </a:solidFill>
                <a:effectLst/>
                <a:latin typeface="Arial" panose="020B0604020202020204" pitchFamily="34" charset="0"/>
              </a:rPr>
              <a:t> з </a:t>
            </a:r>
            <a:r>
              <a:rPr lang="ru-RU" sz="2400" b="0" i="0" dirty="0" err="1">
                <a:solidFill>
                  <a:srgbClr val="92D050"/>
                </a:solidFill>
                <a:effectLst/>
                <a:latin typeface="Arial" panose="020B0604020202020204" pitchFamily="34" charset="0"/>
              </a:rPr>
              <a:t>обмеженною</a:t>
            </a:r>
            <a:r>
              <a:rPr lang="ru-RU" sz="2400" b="0" i="0" dirty="0">
                <a:solidFill>
                  <a:srgbClr val="92D050"/>
                </a:solidFill>
                <a:effectLst/>
                <a:latin typeface="Arial" panose="020B0604020202020204" pitchFamily="34" charset="0"/>
              </a:rPr>
              <a:t> </a:t>
            </a:r>
            <a:r>
              <a:rPr lang="ru-RU" sz="2400" b="0" i="0" dirty="0" err="1">
                <a:solidFill>
                  <a:srgbClr val="92D050"/>
                </a:solidFill>
                <a:effectLst/>
                <a:latin typeface="Arial" panose="020B0604020202020204" pitchFamily="34" charset="0"/>
              </a:rPr>
              <a:t>відповідальністю</a:t>
            </a:r>
            <a:r>
              <a:rPr lang="ru-RU" sz="2400" b="0" i="0" dirty="0">
                <a:solidFill>
                  <a:srgbClr val="92D050"/>
                </a:solidFill>
                <a:effectLst/>
                <a:latin typeface="Arial" panose="020B0604020202020204" pitchFamily="34" charset="0"/>
              </a:rPr>
              <a:t> (ТОВ):</a:t>
            </a:r>
          </a:p>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мати</a:t>
            </a:r>
            <a:r>
              <a:rPr lang="ru-RU" b="0" i="0" dirty="0">
                <a:effectLst/>
                <a:latin typeface="Arial" panose="020B0604020202020204" pitchFamily="34" charset="0"/>
              </a:rPr>
              <a:t> </a:t>
            </a:r>
            <a:r>
              <a:rPr lang="ru-RU" b="0" i="0" dirty="0" err="1">
                <a:effectLst/>
                <a:latin typeface="Arial" panose="020B0604020202020204" pitchFamily="34" charset="0"/>
              </a:rPr>
              <a:t>декілька</a:t>
            </a:r>
            <a:r>
              <a:rPr lang="ru-RU" b="0" i="0" dirty="0">
                <a:effectLst/>
                <a:latin typeface="Arial" panose="020B0604020202020204" pitchFamily="34" charset="0"/>
              </a:rPr>
              <a:t> </a:t>
            </a:r>
            <a:r>
              <a:rPr lang="ru-RU" b="0" i="0" dirty="0" err="1">
                <a:effectLst/>
                <a:latin typeface="Arial" panose="020B0604020202020204" pitchFamily="34" charset="0"/>
              </a:rPr>
              <a:t>засновників</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Майно</a:t>
            </a:r>
            <a:r>
              <a:rPr lang="ru-RU" b="0" i="0" dirty="0">
                <a:effectLst/>
                <a:latin typeface="Arial" panose="020B0604020202020204" pitchFamily="34" charset="0"/>
              </a:rPr>
              <a:t> та </a:t>
            </a:r>
            <a:r>
              <a:rPr lang="ru-RU" b="0" i="0" dirty="0" err="1">
                <a:effectLst/>
                <a:latin typeface="Arial" panose="020B0604020202020204" pitchFamily="34" charset="0"/>
              </a:rPr>
              <a:t>відповідальність</a:t>
            </a:r>
            <a:r>
              <a:rPr lang="ru-RU" b="0" i="0" dirty="0">
                <a:effectLst/>
                <a:latin typeface="Arial" panose="020B0604020202020204" pitchFamily="34" charset="0"/>
              </a:rPr>
              <a:t> </a:t>
            </a:r>
            <a:r>
              <a:rPr lang="ru-RU" b="0" i="0" dirty="0" err="1">
                <a:effectLst/>
                <a:latin typeface="Arial" panose="020B0604020202020204" pitchFamily="34" charset="0"/>
              </a:rPr>
              <a:t>відокремлені</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Управління</a:t>
            </a:r>
            <a:r>
              <a:rPr lang="ru-RU" b="0" i="0" dirty="0">
                <a:effectLst/>
                <a:latin typeface="Arial" panose="020B0604020202020204" pitchFamily="34" charset="0"/>
              </a:rPr>
              <a:t> </a:t>
            </a:r>
            <a:r>
              <a:rPr lang="ru-RU" b="0" i="0" dirty="0" err="1">
                <a:effectLst/>
                <a:latin typeface="Arial" panose="020B0604020202020204" pitchFamily="34" charset="0"/>
              </a:rPr>
              <a:t>здійснює</a:t>
            </a:r>
            <a:r>
              <a:rPr lang="ru-RU" b="0" i="0" dirty="0">
                <a:effectLst/>
                <a:latin typeface="Arial" panose="020B0604020202020204" pitchFamily="34" charset="0"/>
              </a:rPr>
              <a:t> </a:t>
            </a:r>
            <a:r>
              <a:rPr lang="ru-RU" b="0" i="0" dirty="0" err="1">
                <a:effectLst/>
                <a:latin typeface="Arial" panose="020B0604020202020204" pitchFamily="34" charset="0"/>
              </a:rPr>
              <a:t>керівник</a:t>
            </a:r>
            <a:r>
              <a:rPr lang="ru-RU" b="0" i="0" dirty="0">
                <a:effectLst/>
                <a:latin typeface="Arial" panose="020B0604020202020204" pitchFamily="34" charset="0"/>
              </a:rPr>
              <a:t> – один </a:t>
            </a:r>
            <a:r>
              <a:rPr lang="ru-RU" b="0" i="0" dirty="0" err="1">
                <a:effectLst/>
                <a:latin typeface="Arial" panose="020B0604020202020204" pitchFamily="34" charset="0"/>
              </a:rPr>
              <a:t>із</a:t>
            </a:r>
            <a:r>
              <a:rPr lang="ru-RU" b="0" i="0" dirty="0">
                <a:effectLst/>
                <a:latin typeface="Arial" panose="020B0604020202020204" pitchFamily="34" charset="0"/>
              </a:rPr>
              <a:t> </a:t>
            </a:r>
            <a:r>
              <a:rPr lang="ru-RU" b="0" i="0" dirty="0" err="1">
                <a:effectLst/>
                <a:latin typeface="Arial" panose="020B0604020202020204" pitchFamily="34" charset="0"/>
              </a:rPr>
              <a:t>засновників</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найманий</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наймати</a:t>
            </a:r>
            <a:r>
              <a:rPr lang="ru-RU" b="0" i="0" dirty="0">
                <a:effectLst/>
                <a:latin typeface="Arial" panose="020B0604020202020204" pitchFamily="34" charset="0"/>
              </a:rPr>
              <a:t> </a:t>
            </a:r>
            <a:r>
              <a:rPr lang="ru-RU" b="0" i="0" dirty="0" err="1">
                <a:effectLst/>
                <a:latin typeface="Arial" panose="020B0604020202020204" pitchFamily="34" charset="0"/>
              </a:rPr>
              <a:t>працівників</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обирати</a:t>
            </a:r>
            <a:r>
              <a:rPr lang="ru-RU" b="0" i="0" dirty="0">
                <a:effectLst/>
                <a:latin typeface="Arial" panose="020B0604020202020204" pitchFamily="34" charset="0"/>
              </a:rPr>
              <a:t>, як </a:t>
            </a:r>
            <a:r>
              <a:rPr lang="ru-RU" b="0" i="0" dirty="0" err="1">
                <a:effectLst/>
                <a:latin typeface="Arial" panose="020B0604020202020204" pitchFamily="34" charset="0"/>
              </a:rPr>
              <a:t>сплачувати</a:t>
            </a:r>
            <a:r>
              <a:rPr lang="ru-RU" b="0" i="0" dirty="0">
                <a:effectLst/>
                <a:latin typeface="Arial" panose="020B0604020202020204" pitchFamily="34" charset="0"/>
              </a:rPr>
              <a:t> </a:t>
            </a:r>
            <a:r>
              <a:rPr lang="ru-RU" b="0" i="0" dirty="0" err="1">
                <a:effectLst/>
                <a:latin typeface="Arial" panose="020B0604020202020204" pitchFamily="34" charset="0"/>
              </a:rPr>
              <a:t>податки</a:t>
            </a:r>
            <a:r>
              <a:rPr lang="ru-RU" b="0" i="0" dirty="0">
                <a:effectLst/>
                <a:latin typeface="Arial" panose="020B0604020202020204" pitchFamily="34" charset="0"/>
              </a:rPr>
              <a:t>.</a:t>
            </a:r>
          </a:p>
          <a:p>
            <a:r>
              <a:rPr lang="ru-RU" sz="2400" dirty="0" err="1">
                <a:solidFill>
                  <a:srgbClr val="92D050"/>
                </a:solidFill>
                <a:latin typeface="Arial" panose="020B0604020202020204" pitchFamily="34" charset="0"/>
              </a:rPr>
              <a:t>Фізична</a:t>
            </a:r>
            <a:r>
              <a:rPr lang="ru-RU" sz="2400" dirty="0">
                <a:solidFill>
                  <a:srgbClr val="92D050"/>
                </a:solidFill>
                <a:latin typeface="Arial" panose="020B0604020202020204" pitchFamily="34" charset="0"/>
              </a:rPr>
              <a:t> Особа </a:t>
            </a:r>
            <a:r>
              <a:rPr lang="ru-RU" sz="2400" dirty="0" err="1">
                <a:solidFill>
                  <a:srgbClr val="92D050"/>
                </a:solidFill>
                <a:latin typeface="Arial" panose="020B0604020202020204" pitchFamily="34" charset="0"/>
              </a:rPr>
              <a:t>Підприємець</a:t>
            </a:r>
            <a:r>
              <a:rPr lang="ru-RU" sz="2400" dirty="0">
                <a:solidFill>
                  <a:srgbClr val="92D050"/>
                </a:solidFill>
                <a:latin typeface="Arial" panose="020B0604020202020204" pitchFamily="34" charset="0"/>
              </a:rPr>
              <a:t> (ФОП):</a:t>
            </a:r>
          </a:p>
          <a:p>
            <a:pPr algn="l" fontAlgn="base">
              <a:buFont typeface="Arial" panose="020B0604020202020204" pitchFamily="34" charset="0"/>
              <a:buChar char="•"/>
            </a:pPr>
            <a:r>
              <a:rPr lang="ru-RU" b="0" i="0" dirty="0" err="1">
                <a:effectLst/>
                <a:latin typeface="Arial" panose="020B0604020202020204" pitchFamily="34" charset="0"/>
              </a:rPr>
              <a:t>Відповідальність</a:t>
            </a:r>
            <a:r>
              <a:rPr lang="ru-RU" b="0" i="0" dirty="0">
                <a:effectLst/>
                <a:latin typeface="Arial" panose="020B0604020202020204" pitchFamily="34" charset="0"/>
              </a:rPr>
              <a:t> </a:t>
            </a:r>
            <a:r>
              <a:rPr lang="ru-RU" b="0" i="0" dirty="0" err="1">
                <a:effectLst/>
                <a:latin typeface="Arial" panose="020B0604020202020204" pitchFamily="34" charset="0"/>
              </a:rPr>
              <a:t>всім</a:t>
            </a:r>
            <a:r>
              <a:rPr lang="ru-RU" b="0" i="0" dirty="0">
                <a:effectLst/>
                <a:latin typeface="Arial" panose="020B0604020202020204" pitchFamily="34" charset="0"/>
              </a:rPr>
              <a:t> </a:t>
            </a:r>
            <a:r>
              <a:rPr lang="ru-RU" b="0" i="0" dirty="0" err="1">
                <a:effectLst/>
                <a:latin typeface="Arial" panose="020B0604020202020204" pitchFamily="34" charset="0"/>
              </a:rPr>
              <a:t>своїм</a:t>
            </a:r>
            <a:r>
              <a:rPr lang="ru-RU" b="0" i="0" dirty="0">
                <a:effectLst/>
                <a:latin typeface="Arial" panose="020B0604020202020204" pitchFamily="34" charset="0"/>
              </a:rPr>
              <a:t> </a:t>
            </a:r>
            <a:r>
              <a:rPr lang="ru-RU" b="0" i="0" dirty="0" err="1">
                <a:effectLst/>
                <a:latin typeface="Arial" panose="020B0604020202020204" pitchFamily="34" charset="0"/>
              </a:rPr>
              <a:t>майном</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Самостійна</a:t>
            </a:r>
            <a:r>
              <a:rPr lang="ru-RU" b="0" i="0" dirty="0">
                <a:effectLst/>
                <a:latin typeface="Arial" panose="020B0604020202020204" pitchFamily="34" charset="0"/>
              </a:rPr>
              <a:t> </a:t>
            </a:r>
            <a:r>
              <a:rPr lang="ru-RU" b="0" i="0" dirty="0" err="1">
                <a:effectLst/>
                <a:latin typeface="Arial" panose="020B0604020202020204" pitchFamily="34" charset="0"/>
              </a:rPr>
              <a:t>діяльність</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На </a:t>
            </a:r>
            <a:r>
              <a:rPr lang="ru-RU" b="0" i="0" dirty="0" err="1">
                <a:effectLst/>
                <a:latin typeface="Arial" panose="020B0604020202020204" pitchFamily="34" charset="0"/>
              </a:rPr>
              <a:t>спрощеній</a:t>
            </a:r>
            <a:r>
              <a:rPr lang="ru-RU" b="0" i="0" dirty="0">
                <a:effectLst/>
                <a:latin typeface="Arial" panose="020B0604020202020204" pitchFamily="34" charset="0"/>
              </a:rPr>
              <a:t> </a:t>
            </a:r>
            <a:r>
              <a:rPr lang="ru-RU" b="0" i="0" dirty="0" err="1">
                <a:effectLst/>
                <a:latin typeface="Arial" panose="020B0604020202020204" pitchFamily="34" charset="0"/>
              </a:rPr>
              <a:t>системі</a:t>
            </a:r>
            <a:r>
              <a:rPr lang="ru-RU" b="0" i="0" dirty="0">
                <a:effectLst/>
                <a:latin typeface="Arial" panose="020B0604020202020204" pitchFamily="34" charset="0"/>
              </a:rPr>
              <a:t> не </a:t>
            </a:r>
            <a:r>
              <a:rPr lang="ru-RU" b="0" i="0" dirty="0" err="1">
                <a:effectLst/>
                <a:latin typeface="Arial" panose="020B0604020202020204" pitchFamily="34" charset="0"/>
              </a:rPr>
              <a:t>зобов’язаний</a:t>
            </a:r>
            <a:r>
              <a:rPr lang="ru-RU" b="0" i="0" dirty="0">
                <a:effectLst/>
                <a:latin typeface="Arial" panose="020B0604020202020204" pitchFamily="34" charset="0"/>
              </a:rPr>
              <a:t> вести </a:t>
            </a:r>
            <a:r>
              <a:rPr lang="ru-RU" b="0" i="0" dirty="0" err="1">
                <a:effectLst/>
                <a:latin typeface="Arial" panose="020B0604020202020204" pitchFamily="34" charset="0"/>
              </a:rPr>
              <a:t>бухгалтерський</a:t>
            </a:r>
            <a:r>
              <a:rPr lang="ru-RU" b="0" i="0" dirty="0">
                <a:effectLst/>
                <a:latin typeface="Arial" panose="020B0604020202020204" pitchFamily="34" charset="0"/>
              </a:rPr>
              <a:t> </a:t>
            </a:r>
            <a:r>
              <a:rPr lang="ru-RU" b="0" i="0" dirty="0" err="1">
                <a:effectLst/>
                <a:latin typeface="Arial" panose="020B0604020202020204" pitchFamily="34" charset="0"/>
              </a:rPr>
              <a:t>облік</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На </a:t>
            </a:r>
            <a:r>
              <a:rPr lang="ru-RU" b="0" i="0" dirty="0" err="1">
                <a:effectLst/>
                <a:latin typeface="Arial" panose="020B0604020202020204" pitchFamily="34" charset="0"/>
              </a:rPr>
              <a:t>спрощеній</a:t>
            </a:r>
            <a:r>
              <a:rPr lang="ru-RU" b="0" i="0" dirty="0">
                <a:effectLst/>
                <a:latin typeface="Arial" panose="020B0604020202020204" pitchFamily="34" charset="0"/>
              </a:rPr>
              <a:t> </a:t>
            </a:r>
            <a:r>
              <a:rPr lang="ru-RU" b="0" i="0" dirty="0" err="1">
                <a:effectLst/>
                <a:latin typeface="Arial" panose="020B0604020202020204" pitchFamily="34" charset="0"/>
              </a:rPr>
              <a:t>системі</a:t>
            </a:r>
            <a:r>
              <a:rPr lang="ru-RU" b="0" i="0" dirty="0">
                <a:effectLst/>
                <a:latin typeface="Arial" panose="020B0604020202020204" pitchFamily="34" charset="0"/>
              </a:rPr>
              <a:t> </a:t>
            </a:r>
            <a:r>
              <a:rPr lang="ru-RU" b="0" i="0" dirty="0" err="1">
                <a:effectLst/>
                <a:latin typeface="Arial" panose="020B0604020202020204" pitchFamily="34" charset="0"/>
              </a:rPr>
              <a:t>зняття</a:t>
            </a:r>
            <a:r>
              <a:rPr lang="ru-RU" b="0" i="0" dirty="0">
                <a:effectLst/>
                <a:latin typeface="Arial" panose="020B0604020202020204" pitchFamily="34" charset="0"/>
              </a:rPr>
              <a:t> </a:t>
            </a:r>
            <a:r>
              <a:rPr lang="ru-RU" b="0" i="0" dirty="0" err="1">
                <a:effectLst/>
                <a:latin typeface="Arial" panose="020B0604020202020204" pitchFamily="34" charset="0"/>
              </a:rPr>
              <a:t>готівки</a:t>
            </a:r>
            <a:r>
              <a:rPr lang="ru-RU" b="0" i="0" dirty="0">
                <a:effectLst/>
                <a:latin typeface="Arial" panose="020B0604020202020204" pitchFamily="34" charset="0"/>
              </a:rPr>
              <a:t> без </a:t>
            </a:r>
            <a:r>
              <a:rPr lang="ru-RU" b="0" i="0" dirty="0" err="1">
                <a:effectLst/>
                <a:latin typeface="Arial" panose="020B0604020202020204" pitchFamily="34" charset="0"/>
              </a:rPr>
              <a:t>звітних</a:t>
            </a:r>
            <a:r>
              <a:rPr lang="ru-RU" b="0" i="0" dirty="0">
                <a:effectLst/>
                <a:latin typeface="Arial" panose="020B0604020202020204" pitchFamily="34" charset="0"/>
              </a:rPr>
              <a:t> </a:t>
            </a:r>
            <a:r>
              <a:rPr lang="ru-RU" b="0" i="0" dirty="0" err="1">
                <a:effectLst/>
                <a:latin typeface="Arial" panose="020B0604020202020204" pitchFamily="34" charset="0"/>
              </a:rPr>
              <a:t>документів</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На </a:t>
            </a:r>
            <a:r>
              <a:rPr lang="ru-RU" b="0" i="0" dirty="0" err="1">
                <a:effectLst/>
                <a:latin typeface="Arial" panose="020B0604020202020204" pitchFamily="34" charset="0"/>
              </a:rPr>
              <a:t>спрощеній</a:t>
            </a:r>
            <a:r>
              <a:rPr lang="ru-RU" b="0" i="0" dirty="0">
                <a:effectLst/>
                <a:latin typeface="Arial" panose="020B0604020202020204" pitchFamily="34" charset="0"/>
              </a:rPr>
              <a:t> </a:t>
            </a:r>
            <a:r>
              <a:rPr lang="ru-RU" b="0" i="0" dirty="0" err="1">
                <a:effectLst/>
                <a:latin typeface="Arial" panose="020B0604020202020204" pitchFamily="34" charset="0"/>
              </a:rPr>
              <a:t>системі</a:t>
            </a:r>
            <a:r>
              <a:rPr lang="ru-RU" b="0" i="0" dirty="0">
                <a:effectLst/>
                <a:latin typeface="Arial" panose="020B0604020202020204" pitchFamily="34" charset="0"/>
              </a:rPr>
              <a:t> є </a:t>
            </a:r>
            <a:r>
              <a:rPr lang="ru-RU" b="0" i="0" dirty="0" err="1">
                <a:effectLst/>
                <a:latin typeface="Arial" panose="020B0604020202020204" pitchFamily="34" charset="0"/>
              </a:rPr>
              <a:t>можливість</a:t>
            </a:r>
            <a:r>
              <a:rPr lang="ru-RU" b="0" i="0" dirty="0">
                <a:effectLst/>
                <a:latin typeface="Arial" panose="020B0604020202020204" pitchFamily="34" charset="0"/>
              </a:rPr>
              <a:t> </a:t>
            </a:r>
            <a:r>
              <a:rPr lang="ru-RU" b="0" i="0" dirty="0" err="1">
                <a:effectLst/>
                <a:latin typeface="Arial" panose="020B0604020202020204" pitchFamily="34" charset="0"/>
              </a:rPr>
              <a:t>працювати</a:t>
            </a:r>
            <a:r>
              <a:rPr lang="ru-RU" b="0" i="0" dirty="0">
                <a:effectLst/>
                <a:latin typeface="Arial" panose="020B0604020202020204" pitchFamily="34" charset="0"/>
              </a:rPr>
              <a:t> та </a:t>
            </a:r>
            <a:r>
              <a:rPr lang="ru-RU" b="0" i="0" dirty="0" err="1">
                <a:effectLst/>
                <a:latin typeface="Arial" panose="020B0604020202020204" pitchFamily="34" charset="0"/>
              </a:rPr>
              <a:t>приймати</a:t>
            </a:r>
            <a:r>
              <a:rPr lang="ru-RU" b="0" i="0" dirty="0">
                <a:effectLst/>
                <a:latin typeface="Arial" panose="020B0604020202020204" pitchFamily="34" charset="0"/>
              </a:rPr>
              <a:t> </a:t>
            </a:r>
            <a:r>
              <a:rPr lang="ru-RU" b="0" i="0" dirty="0" err="1">
                <a:effectLst/>
                <a:latin typeface="Arial" panose="020B0604020202020204" pitchFamily="34" charset="0"/>
              </a:rPr>
              <a:t>готівку</a:t>
            </a:r>
            <a:r>
              <a:rPr lang="ru-RU" b="0" i="0" dirty="0">
                <a:effectLst/>
                <a:latin typeface="Arial" panose="020B0604020202020204" pitchFamily="34" charset="0"/>
              </a:rPr>
              <a:t> без </a:t>
            </a:r>
            <a:r>
              <a:rPr lang="ru-RU" b="0" i="0" dirty="0" err="1">
                <a:effectLst/>
                <a:latin typeface="Arial" panose="020B0604020202020204" pitchFamily="34" charset="0"/>
              </a:rPr>
              <a:t>касового</a:t>
            </a:r>
            <a:r>
              <a:rPr lang="ru-RU" b="0" i="0" dirty="0">
                <a:effectLst/>
                <a:latin typeface="Arial" panose="020B0604020202020204" pitchFamily="34" charset="0"/>
              </a:rPr>
              <a:t> </a:t>
            </a:r>
            <a:r>
              <a:rPr lang="ru-RU" b="0" i="0" dirty="0" err="1">
                <a:effectLst/>
                <a:latin typeface="Arial" panose="020B0604020202020204" pitchFamily="34" charset="0"/>
              </a:rPr>
              <a:t>апарату</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Сплата</a:t>
            </a:r>
            <a:r>
              <a:rPr lang="ru-RU" b="0" i="0" dirty="0">
                <a:effectLst/>
                <a:latin typeface="Arial" panose="020B0604020202020204" pitchFamily="34" charset="0"/>
              </a:rPr>
              <a:t> ЄСВ кожного </a:t>
            </a:r>
            <a:r>
              <a:rPr lang="ru-RU" b="0" i="0" dirty="0" err="1">
                <a:effectLst/>
                <a:latin typeface="Arial" panose="020B0604020202020204" pitchFamily="34" charset="0"/>
              </a:rPr>
              <a:t>місяця</a:t>
            </a:r>
            <a:r>
              <a:rPr lang="ru-RU" b="0" i="0" dirty="0">
                <a:effectLst/>
                <a:latin typeface="Arial" panose="020B0604020202020204" pitchFamily="34" charset="0"/>
              </a:rPr>
              <a:t> </a:t>
            </a:r>
            <a:r>
              <a:rPr lang="ru-RU" b="0" i="0" dirty="0" err="1">
                <a:effectLst/>
                <a:latin typeface="Arial" panose="020B0604020202020204" pitchFamily="34" charset="0"/>
              </a:rPr>
              <a:t>незалежно</a:t>
            </a:r>
            <a:r>
              <a:rPr lang="ru-RU" b="0" i="0" dirty="0">
                <a:effectLst/>
                <a:latin typeface="Arial" panose="020B0604020202020204" pitchFamily="34" charset="0"/>
              </a:rPr>
              <a:t> </a:t>
            </a:r>
            <a:r>
              <a:rPr lang="ru-RU" b="0" i="0" dirty="0" err="1">
                <a:effectLst/>
                <a:latin typeface="Arial" panose="020B0604020202020204" pitchFamily="34" charset="0"/>
              </a:rPr>
              <a:t>від</a:t>
            </a:r>
            <a:r>
              <a:rPr lang="ru-RU" b="0" i="0" dirty="0">
                <a:effectLst/>
                <a:latin typeface="Arial" panose="020B0604020202020204" pitchFamily="34" charset="0"/>
              </a:rPr>
              <a:t> того, </a:t>
            </a:r>
            <a:r>
              <a:rPr lang="ru-RU" b="0" i="0" dirty="0" err="1">
                <a:effectLst/>
                <a:latin typeface="Arial" panose="020B0604020202020204" pitchFamily="34" charset="0"/>
              </a:rPr>
              <a:t>чи</a:t>
            </a:r>
            <a:r>
              <a:rPr lang="ru-RU" b="0" i="0" dirty="0">
                <a:effectLst/>
                <a:latin typeface="Arial" panose="020B0604020202020204" pitchFamily="34" charset="0"/>
              </a:rPr>
              <a:t> </a:t>
            </a:r>
            <a:r>
              <a:rPr lang="ru-RU" b="0" i="0" dirty="0" err="1">
                <a:effectLst/>
                <a:latin typeface="Arial" panose="020B0604020202020204" pitchFamily="34" charset="0"/>
              </a:rPr>
              <a:t>ведеться</a:t>
            </a:r>
            <a:r>
              <a:rPr lang="ru-RU" b="0" i="0" dirty="0">
                <a:effectLst/>
                <a:latin typeface="Arial" panose="020B0604020202020204" pitchFamily="34" charset="0"/>
              </a:rPr>
              <a:t> </a:t>
            </a:r>
            <a:r>
              <a:rPr lang="ru-RU" b="0" i="0" dirty="0" err="1">
                <a:effectLst/>
                <a:latin typeface="Arial" panose="020B0604020202020204" pitchFamily="34" charset="0"/>
              </a:rPr>
              <a:t>діяльність</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Є </a:t>
            </a:r>
            <a:r>
              <a:rPr lang="ru-RU" b="0" i="0" dirty="0" err="1">
                <a:effectLst/>
                <a:latin typeface="Arial" panose="020B0604020202020204" pitchFamily="34" charset="0"/>
              </a:rPr>
              <a:t>можливість</a:t>
            </a:r>
            <a:r>
              <a:rPr lang="ru-RU" b="0" i="0" dirty="0">
                <a:effectLst/>
                <a:latin typeface="Arial" panose="020B0604020202020204" pitchFamily="34" charset="0"/>
              </a:rPr>
              <a:t> обрати систему </a:t>
            </a:r>
            <a:r>
              <a:rPr lang="ru-RU" b="0" i="0" dirty="0" err="1">
                <a:effectLst/>
                <a:latin typeface="Arial" panose="020B0604020202020204" pitchFamily="34" charset="0"/>
              </a:rPr>
              <a:t>оподаткування</a:t>
            </a:r>
            <a:r>
              <a:rPr lang="ru-RU" b="0" i="0" dirty="0">
                <a:effectLst/>
                <a:latin typeface="Arial" panose="020B0604020202020204" pitchFamily="34" charset="0"/>
              </a:rPr>
              <a:t> </a:t>
            </a:r>
            <a:r>
              <a:rPr lang="ru-RU" b="0" i="0" dirty="0" err="1">
                <a:effectLst/>
                <a:latin typeface="Arial" panose="020B0604020202020204" pitchFamily="34" charset="0"/>
              </a:rPr>
              <a:t>зі</a:t>
            </a:r>
            <a:r>
              <a:rPr lang="ru-RU" b="0" i="0" dirty="0">
                <a:effectLst/>
                <a:latin typeface="Arial" panose="020B0604020202020204" pitchFamily="34" charset="0"/>
              </a:rPr>
              <a:t> </a:t>
            </a:r>
            <a:r>
              <a:rPr lang="ru-RU" b="0" i="0" dirty="0" err="1">
                <a:effectLst/>
                <a:latin typeface="Arial" panose="020B0604020202020204" pitchFamily="34" charset="0"/>
              </a:rPr>
              <a:t>сплатою</a:t>
            </a:r>
            <a:r>
              <a:rPr lang="ru-RU" b="0" i="0" dirty="0">
                <a:effectLst/>
                <a:latin typeface="Arial" panose="020B0604020202020204" pitchFamily="34" charset="0"/>
              </a:rPr>
              <a:t> </a:t>
            </a:r>
            <a:r>
              <a:rPr lang="ru-RU" b="0" i="0" dirty="0" err="1">
                <a:effectLst/>
                <a:latin typeface="Arial" panose="020B0604020202020204" pitchFamily="34" charset="0"/>
              </a:rPr>
              <a:t>фіксованої</a:t>
            </a:r>
            <a:r>
              <a:rPr lang="ru-RU" b="0" i="0" dirty="0">
                <a:effectLst/>
                <a:latin typeface="Arial" panose="020B0604020202020204" pitchFamily="34" charset="0"/>
              </a:rPr>
              <a:t> </a:t>
            </a:r>
            <a:r>
              <a:rPr lang="ru-RU" b="0" i="0" dirty="0" err="1">
                <a:effectLst/>
                <a:latin typeface="Arial" panose="020B0604020202020204" pitchFamily="34" charset="0"/>
              </a:rPr>
              <a:t>суми</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Є </a:t>
            </a:r>
            <a:r>
              <a:rPr lang="ru-RU" b="0" i="0" dirty="0" err="1">
                <a:effectLst/>
                <a:latin typeface="Arial" panose="020B0604020202020204" pitchFamily="34" charset="0"/>
              </a:rPr>
              <a:t>обмеження</a:t>
            </a:r>
            <a:r>
              <a:rPr lang="ru-RU" b="0" i="0" dirty="0">
                <a:effectLst/>
                <a:latin typeface="Arial" panose="020B0604020202020204" pitchFamily="34" charset="0"/>
              </a:rPr>
              <a:t> за видами </a:t>
            </a:r>
            <a:r>
              <a:rPr lang="ru-RU" b="0" i="0" dirty="0" err="1">
                <a:effectLst/>
                <a:latin typeface="Arial" panose="020B0604020202020204" pitchFamily="34" charset="0"/>
              </a:rPr>
              <a:t>діяльності</a:t>
            </a:r>
            <a:r>
              <a:rPr lang="ru-RU" b="0" i="0" dirty="0">
                <a:effectLst/>
                <a:latin typeface="Arial" panose="020B0604020202020204" pitchFamily="34" charset="0"/>
              </a:rPr>
              <a:t>.</a:t>
            </a:r>
          </a:p>
          <a:p>
            <a:endParaRPr lang="ru-RU" dirty="0">
              <a:solidFill>
                <a:srgbClr val="92D050"/>
              </a:solidFill>
            </a:endParaRPr>
          </a:p>
        </p:txBody>
      </p:sp>
      <p:pic>
        <p:nvPicPr>
          <p:cNvPr id="14338" name="Picture 2" descr="Озвучено три останні питання всеукраїнського опитування, ініційованого  президентом * Український репортер">
            <a:extLst>
              <a:ext uri="{FF2B5EF4-FFF2-40B4-BE49-F238E27FC236}">
                <a16:creationId xmlns:a16="http://schemas.microsoft.com/office/drawing/2014/main" id="{D3761724-A4D0-31B5-6E07-878EC3BE5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194" y="1491175"/>
            <a:ext cx="2801871" cy="306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669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27C7DA-8088-A9DF-2D3E-61D5D683DA19}"/>
              </a:ext>
            </a:extLst>
          </p:cNvPr>
          <p:cNvSpPr txBox="1"/>
          <p:nvPr/>
        </p:nvSpPr>
        <p:spPr>
          <a:xfrm>
            <a:off x="590843" y="407963"/>
            <a:ext cx="9762979" cy="3170099"/>
          </a:xfrm>
          <a:prstGeom prst="rect">
            <a:avLst/>
          </a:prstGeom>
          <a:noFill/>
        </p:spPr>
        <p:txBody>
          <a:bodyPr wrap="square">
            <a:spAutoFit/>
          </a:bodyPr>
          <a:lstStyle/>
          <a:p>
            <a:pPr algn="ctr"/>
            <a:r>
              <a:rPr lang="ru-RU" sz="2000" b="0" i="0" dirty="0" err="1">
                <a:solidFill>
                  <a:srgbClr val="92D050"/>
                </a:solidFill>
                <a:effectLst/>
                <a:latin typeface="Arial" panose="020B0604020202020204" pitchFamily="34" charset="0"/>
              </a:rPr>
              <a:t>Товариство</a:t>
            </a:r>
            <a:r>
              <a:rPr lang="ru-RU" sz="2000" b="0" i="0" dirty="0">
                <a:solidFill>
                  <a:srgbClr val="92D050"/>
                </a:solidFill>
                <a:effectLst/>
                <a:latin typeface="Arial" panose="020B0604020202020204" pitchFamily="34" charset="0"/>
              </a:rPr>
              <a:t> з </a:t>
            </a:r>
            <a:r>
              <a:rPr lang="ru-RU" sz="2000" b="0" i="0" dirty="0" err="1">
                <a:solidFill>
                  <a:srgbClr val="92D050"/>
                </a:solidFill>
                <a:effectLst/>
                <a:latin typeface="Arial" panose="020B0604020202020204" pitchFamily="34" charset="0"/>
              </a:rPr>
              <a:t>обмеженою</a:t>
            </a:r>
            <a:r>
              <a:rPr lang="ru-RU" sz="2000" b="0" i="0" dirty="0">
                <a:solidFill>
                  <a:srgbClr val="92D050"/>
                </a:solidFill>
                <a:effectLst/>
                <a:latin typeface="Arial" panose="020B0604020202020204" pitchFamily="34" charset="0"/>
              </a:rPr>
              <a:t> </a:t>
            </a:r>
            <a:r>
              <a:rPr lang="ru-RU" sz="2000" b="0" i="0" dirty="0" err="1">
                <a:solidFill>
                  <a:srgbClr val="92D050"/>
                </a:solidFill>
                <a:effectLst/>
                <a:latin typeface="Arial" panose="020B0604020202020204" pitchFamily="34" charset="0"/>
              </a:rPr>
              <a:t>відповідальністю</a:t>
            </a:r>
            <a:r>
              <a:rPr lang="ru-RU" sz="2000" b="0" i="0" dirty="0">
                <a:solidFill>
                  <a:srgbClr val="92D050"/>
                </a:solidFill>
                <a:effectLst/>
                <a:latin typeface="Arial" panose="020B0604020202020204" pitchFamily="34" charset="0"/>
              </a:rPr>
              <a:t> (ТОВ):</a:t>
            </a:r>
          </a:p>
          <a:p>
            <a:pPr algn="ctr"/>
            <a:endParaRPr lang="ru-RU" sz="2000" b="0" i="0" dirty="0">
              <a:solidFill>
                <a:srgbClr val="92D050"/>
              </a:solidFill>
              <a:effectLst/>
              <a:latin typeface="Arial" panose="020B0604020202020204" pitchFamily="34" charset="0"/>
            </a:endParaRPr>
          </a:p>
          <a:p>
            <a:pPr algn="l" fontAlgn="base">
              <a:buFont typeface="Arial" panose="020B0604020202020204" pitchFamily="34" charset="0"/>
              <a:buChar char="•"/>
            </a:pPr>
            <a:r>
              <a:rPr lang="ru-RU" sz="2000" b="0" i="0" dirty="0" err="1">
                <a:effectLst/>
                <a:latin typeface="Arial" panose="020B0604020202020204" pitchFamily="34" charset="0"/>
              </a:rPr>
              <a:t>Відповідальність</a:t>
            </a:r>
            <a:r>
              <a:rPr lang="ru-RU" sz="2000" b="0" i="0" dirty="0">
                <a:effectLst/>
                <a:latin typeface="Arial" panose="020B0604020202020204" pitchFamily="34" charset="0"/>
              </a:rPr>
              <a:t> в межах </a:t>
            </a:r>
            <a:r>
              <a:rPr lang="ru-RU" sz="2000" b="0" i="0" dirty="0" err="1">
                <a:effectLst/>
                <a:latin typeface="Arial" panose="020B0604020202020204" pitchFamily="34" charset="0"/>
              </a:rPr>
              <a:t>внеску</a:t>
            </a:r>
            <a:r>
              <a:rPr lang="ru-RU" sz="2000" b="0" i="0" dirty="0">
                <a:effectLst/>
                <a:latin typeface="Arial" panose="020B0604020202020204" pitchFamily="34" charset="0"/>
              </a:rPr>
              <a:t> до статутного </a:t>
            </a:r>
            <a:r>
              <a:rPr lang="ru-RU" sz="2000" b="0" i="0" dirty="0" err="1">
                <a:effectLst/>
                <a:latin typeface="Arial" panose="020B0604020202020204" pitchFamily="34" charset="0"/>
              </a:rPr>
              <a:t>капіталу</a:t>
            </a:r>
            <a:r>
              <a:rPr lang="ru-RU" sz="2000" b="0" i="0" dirty="0">
                <a:effectLst/>
                <a:latin typeface="Arial" panose="020B0604020202020204" pitchFamily="34" charset="0"/>
              </a:rPr>
              <a:t>.</a:t>
            </a:r>
          </a:p>
          <a:p>
            <a:pPr algn="l" fontAlgn="base">
              <a:buFont typeface="Arial" panose="020B0604020202020204" pitchFamily="34" charset="0"/>
              <a:buChar char="•"/>
            </a:pPr>
            <a:r>
              <a:rPr lang="ru-RU" sz="2000" b="0" i="0" dirty="0" err="1">
                <a:effectLst/>
                <a:latin typeface="Arial" panose="020B0604020202020204" pitchFamily="34" charset="0"/>
              </a:rPr>
              <a:t>Ведення</a:t>
            </a:r>
            <a:r>
              <a:rPr lang="ru-RU" sz="2000" b="0" i="0" dirty="0">
                <a:effectLst/>
                <a:latin typeface="Arial" panose="020B0604020202020204" pitchFamily="34" charset="0"/>
              </a:rPr>
              <a:t> </a:t>
            </a:r>
            <a:r>
              <a:rPr lang="ru-RU" sz="2000" b="0" i="0" dirty="0" err="1">
                <a:effectLst/>
                <a:latin typeface="Arial" panose="020B0604020202020204" pitchFamily="34" charset="0"/>
              </a:rPr>
              <a:t>бухгалтерського</a:t>
            </a:r>
            <a:r>
              <a:rPr lang="ru-RU" sz="2000" b="0" i="0" dirty="0">
                <a:effectLst/>
                <a:latin typeface="Arial" panose="020B0604020202020204" pitchFamily="34" charset="0"/>
              </a:rPr>
              <a:t> </a:t>
            </a:r>
            <a:r>
              <a:rPr lang="ru-RU" sz="2000" b="0" i="0" dirty="0" err="1">
                <a:effectLst/>
                <a:latin typeface="Arial" panose="020B0604020202020204" pitchFamily="34" charset="0"/>
              </a:rPr>
              <a:t>обліку</a:t>
            </a:r>
            <a:r>
              <a:rPr lang="ru-RU" sz="2000" b="0" i="0" dirty="0">
                <a:effectLst/>
                <a:latin typeface="Arial" panose="020B0604020202020204" pitchFamily="34" charset="0"/>
              </a:rPr>
              <a:t> </a:t>
            </a:r>
            <a:r>
              <a:rPr lang="ru-RU" sz="2000" b="0" i="0" dirty="0" err="1">
                <a:effectLst/>
                <a:latin typeface="Arial" panose="020B0604020202020204" pitchFamily="34" charset="0"/>
              </a:rPr>
              <a:t>обов’язкове</a:t>
            </a:r>
            <a:endParaRPr lang="ru-RU" sz="2000" b="0" i="0" dirty="0">
              <a:effectLst/>
              <a:latin typeface="Arial" panose="020B0604020202020204" pitchFamily="34" charset="0"/>
            </a:endParaRPr>
          </a:p>
          <a:p>
            <a:pPr algn="l" fontAlgn="base">
              <a:buFont typeface="Arial" panose="020B0604020202020204" pitchFamily="34" charset="0"/>
              <a:buChar char="•"/>
            </a:pPr>
            <a:r>
              <a:rPr lang="ru-RU" sz="2000" b="0" i="0" dirty="0" err="1">
                <a:effectLst/>
                <a:latin typeface="Arial" panose="020B0604020202020204" pitchFamily="34" charset="0"/>
              </a:rPr>
              <a:t>Зняття</a:t>
            </a:r>
            <a:r>
              <a:rPr lang="ru-RU" sz="2000" b="0" i="0" dirty="0">
                <a:effectLst/>
                <a:latin typeface="Arial" panose="020B0604020202020204" pitchFamily="34" charset="0"/>
              </a:rPr>
              <a:t> та </a:t>
            </a:r>
            <a:r>
              <a:rPr lang="ru-RU" sz="2000" b="0" i="0" dirty="0" err="1">
                <a:effectLst/>
                <a:latin typeface="Arial" panose="020B0604020202020204" pitchFamily="34" charset="0"/>
              </a:rPr>
              <a:t>витрачання</a:t>
            </a:r>
            <a:r>
              <a:rPr lang="ru-RU" sz="2000" b="0" i="0" dirty="0">
                <a:effectLst/>
                <a:latin typeface="Arial" panose="020B0604020202020204" pitchFamily="34" charset="0"/>
              </a:rPr>
              <a:t> </a:t>
            </a:r>
            <a:r>
              <a:rPr lang="ru-RU" sz="2000" b="0" i="0" dirty="0" err="1">
                <a:effectLst/>
                <a:latin typeface="Arial" panose="020B0604020202020204" pitchFamily="34" charset="0"/>
              </a:rPr>
              <a:t>готівки</a:t>
            </a:r>
            <a:r>
              <a:rPr lang="ru-RU" sz="2000" b="0" i="0" dirty="0">
                <a:effectLst/>
                <a:latin typeface="Arial" panose="020B0604020202020204" pitchFamily="34" charset="0"/>
              </a:rPr>
              <a:t> – </a:t>
            </a:r>
            <a:r>
              <a:rPr lang="ru-RU" sz="2000" b="0" i="0" dirty="0" err="1">
                <a:effectLst/>
                <a:latin typeface="Arial" panose="020B0604020202020204" pitchFamily="34" charset="0"/>
              </a:rPr>
              <a:t>виключно</a:t>
            </a:r>
            <a:r>
              <a:rPr lang="ru-RU" sz="2000" b="0" i="0" dirty="0">
                <a:effectLst/>
                <a:latin typeface="Arial" panose="020B0604020202020204" pitchFamily="34" charset="0"/>
              </a:rPr>
              <a:t> за </a:t>
            </a:r>
            <a:r>
              <a:rPr lang="ru-RU" sz="2000" b="0" i="0" dirty="0" err="1">
                <a:effectLst/>
                <a:latin typeface="Arial" panose="020B0604020202020204" pitchFamily="34" charset="0"/>
              </a:rPr>
              <a:t>звітними</a:t>
            </a:r>
            <a:r>
              <a:rPr lang="ru-RU" sz="2000" b="0" i="0" dirty="0">
                <a:effectLst/>
                <a:latin typeface="Arial" panose="020B0604020202020204" pitchFamily="34" charset="0"/>
              </a:rPr>
              <a:t> документами</a:t>
            </a:r>
          </a:p>
          <a:p>
            <a:pPr algn="l" fontAlgn="base">
              <a:buFont typeface="Arial" panose="020B0604020202020204" pitchFamily="34" charset="0"/>
              <a:buChar char="•"/>
            </a:pPr>
            <a:r>
              <a:rPr lang="ru-RU" sz="2000" b="0" i="0" dirty="0">
                <a:effectLst/>
                <a:latin typeface="Arial" panose="020B0604020202020204" pitchFamily="34" charset="0"/>
              </a:rPr>
              <a:t>Робота з </a:t>
            </a:r>
            <a:r>
              <a:rPr lang="ru-RU" sz="2000" b="0" i="0" dirty="0" err="1">
                <a:effectLst/>
                <a:latin typeface="Arial" panose="020B0604020202020204" pitchFamily="34" charset="0"/>
              </a:rPr>
              <a:t>готівкою</a:t>
            </a:r>
            <a:r>
              <a:rPr lang="ru-RU" sz="2000" b="0" i="0" dirty="0">
                <a:effectLst/>
                <a:latin typeface="Arial" panose="020B0604020202020204" pitchFamily="34" charset="0"/>
              </a:rPr>
              <a:t> </a:t>
            </a:r>
            <a:r>
              <a:rPr lang="ru-RU" sz="2000" b="0" i="0" dirty="0" err="1">
                <a:effectLst/>
                <a:latin typeface="Arial" panose="020B0604020202020204" pitchFamily="34" charset="0"/>
              </a:rPr>
              <a:t>виключно</a:t>
            </a:r>
            <a:r>
              <a:rPr lang="ru-RU" sz="2000" b="0" i="0" dirty="0">
                <a:effectLst/>
                <a:latin typeface="Arial" panose="020B0604020202020204" pitchFamily="34" charset="0"/>
              </a:rPr>
              <a:t> через </a:t>
            </a:r>
            <a:r>
              <a:rPr lang="ru-RU" sz="2000" b="0" i="0" dirty="0" err="1">
                <a:effectLst/>
                <a:latin typeface="Arial" panose="020B0604020202020204" pitchFamily="34" charset="0"/>
              </a:rPr>
              <a:t>касовий</a:t>
            </a:r>
            <a:r>
              <a:rPr lang="ru-RU" sz="2000" b="0" i="0" dirty="0">
                <a:effectLst/>
                <a:latin typeface="Arial" panose="020B0604020202020204" pitchFamily="34" charset="0"/>
              </a:rPr>
              <a:t> </a:t>
            </a:r>
            <a:r>
              <a:rPr lang="ru-RU" sz="2000" b="0" i="0" dirty="0" err="1">
                <a:effectLst/>
                <a:latin typeface="Arial" panose="020B0604020202020204" pitchFamily="34" charset="0"/>
              </a:rPr>
              <a:t>апарат</a:t>
            </a:r>
            <a:endParaRPr lang="ru-RU" sz="2000" b="0" i="0" dirty="0">
              <a:effectLst/>
              <a:latin typeface="Arial" panose="020B0604020202020204" pitchFamily="34" charset="0"/>
            </a:endParaRPr>
          </a:p>
          <a:p>
            <a:pPr algn="l" fontAlgn="base">
              <a:buFont typeface="Arial" panose="020B0604020202020204" pitchFamily="34" charset="0"/>
              <a:buChar char="•"/>
            </a:pPr>
            <a:r>
              <a:rPr lang="ru-RU" sz="2000" b="0" i="0" dirty="0">
                <a:effectLst/>
                <a:latin typeface="Arial" panose="020B0604020202020204" pitchFamily="34" charset="0"/>
              </a:rPr>
              <a:t>Є </a:t>
            </a:r>
            <a:r>
              <a:rPr lang="ru-RU" sz="2000" b="0" i="0" dirty="0" err="1">
                <a:effectLst/>
                <a:latin typeface="Arial" panose="020B0604020202020204" pitchFamily="34" charset="0"/>
              </a:rPr>
              <a:t>можливість</a:t>
            </a:r>
            <a:r>
              <a:rPr lang="ru-RU" sz="2000" b="0" i="0" dirty="0">
                <a:effectLst/>
                <a:latin typeface="Arial" panose="020B0604020202020204" pitchFamily="34" charset="0"/>
              </a:rPr>
              <a:t> не </a:t>
            </a:r>
            <a:r>
              <a:rPr lang="ru-RU" sz="2000" b="0" i="0" dirty="0" err="1">
                <a:effectLst/>
                <a:latin typeface="Arial" panose="020B0604020202020204" pitchFamily="34" charset="0"/>
              </a:rPr>
              <a:t>сплачувати</a:t>
            </a:r>
            <a:r>
              <a:rPr lang="ru-RU" sz="2000" b="0" i="0" dirty="0">
                <a:effectLst/>
                <a:latin typeface="Arial" panose="020B0604020202020204" pitchFamily="34" charset="0"/>
              </a:rPr>
              <a:t> </a:t>
            </a:r>
            <a:r>
              <a:rPr lang="ru-RU" sz="2000" b="0" i="0" dirty="0" err="1">
                <a:effectLst/>
                <a:latin typeface="Arial" panose="020B0604020202020204" pitchFamily="34" charset="0"/>
              </a:rPr>
              <a:t>податки</a:t>
            </a:r>
            <a:r>
              <a:rPr lang="ru-RU" sz="2000" b="0" i="0" dirty="0">
                <a:effectLst/>
                <a:latin typeface="Arial" panose="020B0604020202020204" pitchFamily="34" charset="0"/>
              </a:rPr>
              <a:t> та </a:t>
            </a:r>
            <a:r>
              <a:rPr lang="ru-RU" sz="2000" b="0" i="0" dirty="0" err="1">
                <a:effectLst/>
                <a:latin typeface="Arial" panose="020B0604020202020204" pitchFamily="34" charset="0"/>
              </a:rPr>
              <a:t>збори</a:t>
            </a:r>
            <a:r>
              <a:rPr lang="ru-RU" sz="2000" b="0" i="0" dirty="0">
                <a:effectLst/>
                <a:latin typeface="Arial" panose="020B0604020202020204" pitchFamily="34" charset="0"/>
              </a:rPr>
              <a:t>, </a:t>
            </a:r>
            <a:r>
              <a:rPr lang="ru-RU" sz="2000" b="0" i="0" dirty="0" err="1">
                <a:effectLst/>
                <a:latin typeface="Arial" panose="020B0604020202020204" pitchFamily="34" charset="0"/>
              </a:rPr>
              <a:t>якщо</a:t>
            </a:r>
            <a:r>
              <a:rPr lang="ru-RU" sz="2000" b="0" i="0" dirty="0">
                <a:effectLst/>
                <a:latin typeface="Arial" panose="020B0604020202020204" pitchFamily="34" charset="0"/>
              </a:rPr>
              <a:t> </a:t>
            </a:r>
            <a:r>
              <a:rPr lang="ru-RU" sz="2000" b="0" i="0" dirty="0" err="1">
                <a:effectLst/>
                <a:latin typeface="Arial" panose="020B0604020202020204" pitchFamily="34" charset="0"/>
              </a:rPr>
              <a:t>діяльність</a:t>
            </a:r>
            <a:r>
              <a:rPr lang="ru-RU" sz="2000" b="0" i="0" dirty="0">
                <a:effectLst/>
                <a:latin typeface="Arial" panose="020B0604020202020204" pitchFamily="34" charset="0"/>
              </a:rPr>
              <a:t> не </a:t>
            </a:r>
            <a:r>
              <a:rPr lang="ru-RU" sz="2000" b="0" i="0" dirty="0" err="1">
                <a:effectLst/>
                <a:latin typeface="Arial" panose="020B0604020202020204" pitchFamily="34" charset="0"/>
              </a:rPr>
              <a:t>ведеться</a:t>
            </a:r>
            <a:endParaRPr lang="ru-RU" sz="2000" b="0" i="0" dirty="0">
              <a:effectLst/>
              <a:latin typeface="Arial" panose="020B0604020202020204" pitchFamily="34" charset="0"/>
            </a:endParaRPr>
          </a:p>
          <a:p>
            <a:pPr algn="l" fontAlgn="base">
              <a:buFont typeface="Arial" panose="020B0604020202020204" pitchFamily="34" charset="0"/>
              <a:buChar char="•"/>
            </a:pPr>
            <a:r>
              <a:rPr lang="ru-RU" sz="2000" b="0" i="0" dirty="0" err="1">
                <a:effectLst/>
                <a:latin typeface="Arial" panose="020B0604020202020204" pitchFamily="34" charset="0"/>
              </a:rPr>
              <a:t>Податки</a:t>
            </a:r>
            <a:r>
              <a:rPr lang="ru-RU" sz="2000" b="0" i="0" dirty="0">
                <a:effectLst/>
                <a:latin typeface="Arial" panose="020B0604020202020204" pitchFamily="34" charset="0"/>
              </a:rPr>
              <a:t> </a:t>
            </a:r>
            <a:r>
              <a:rPr lang="ru-RU" sz="2000" b="0" i="0" dirty="0" err="1">
                <a:effectLst/>
                <a:latin typeface="Arial" panose="020B0604020202020204" pitchFamily="34" charset="0"/>
              </a:rPr>
              <a:t>сплачуються</a:t>
            </a:r>
            <a:r>
              <a:rPr lang="ru-RU" sz="2000" b="0" i="0" dirty="0">
                <a:effectLst/>
                <a:latin typeface="Arial" panose="020B0604020202020204" pitchFamily="34" charset="0"/>
              </a:rPr>
              <a:t> у </a:t>
            </a:r>
            <a:r>
              <a:rPr lang="ru-RU" sz="2000" b="0" i="0" dirty="0" err="1">
                <a:effectLst/>
                <a:latin typeface="Arial" panose="020B0604020202020204" pitchFamily="34" charset="0"/>
              </a:rPr>
              <a:t>відсотковому</a:t>
            </a:r>
            <a:r>
              <a:rPr lang="ru-RU" sz="2000" b="0" i="0" dirty="0">
                <a:effectLst/>
                <a:latin typeface="Arial" panose="020B0604020202020204" pitchFamily="34" charset="0"/>
              </a:rPr>
              <a:t> </a:t>
            </a:r>
            <a:r>
              <a:rPr lang="ru-RU" sz="2000" b="0" i="0" dirty="0" err="1">
                <a:effectLst/>
                <a:latin typeface="Arial" panose="020B0604020202020204" pitchFamily="34" charset="0"/>
              </a:rPr>
              <a:t>відношенні</a:t>
            </a:r>
            <a:r>
              <a:rPr lang="ru-RU" sz="2000" b="0" i="0" dirty="0">
                <a:effectLst/>
                <a:latin typeface="Arial" panose="020B0604020202020204" pitchFamily="34" charset="0"/>
              </a:rPr>
              <a:t> </a:t>
            </a:r>
            <a:r>
              <a:rPr lang="ru-RU" sz="2000" b="0" i="0" dirty="0" err="1">
                <a:effectLst/>
                <a:latin typeface="Arial" panose="020B0604020202020204" pitchFamily="34" charset="0"/>
              </a:rPr>
              <a:t>від</a:t>
            </a:r>
            <a:r>
              <a:rPr lang="ru-RU" sz="2000" b="0" i="0" dirty="0">
                <a:effectLst/>
                <a:latin typeface="Arial" panose="020B0604020202020204" pitchFamily="34" charset="0"/>
              </a:rPr>
              <a:t> обороту </a:t>
            </a:r>
            <a:r>
              <a:rPr lang="ru-RU" sz="2000" b="0" i="0" dirty="0" err="1">
                <a:effectLst/>
                <a:latin typeface="Arial" panose="020B0604020202020204" pitchFamily="34" charset="0"/>
              </a:rPr>
              <a:t>або</a:t>
            </a:r>
            <a:r>
              <a:rPr lang="ru-RU" sz="2000" b="0" i="0" dirty="0">
                <a:effectLst/>
                <a:latin typeface="Arial" panose="020B0604020202020204" pitchFamily="34" charset="0"/>
              </a:rPr>
              <a:t> </a:t>
            </a:r>
            <a:r>
              <a:rPr lang="ru-RU" sz="2000" b="0" i="0" dirty="0" err="1">
                <a:effectLst/>
                <a:latin typeface="Arial" panose="020B0604020202020204" pitchFamily="34" charset="0"/>
              </a:rPr>
              <a:t>прибутку</a:t>
            </a:r>
            <a:endParaRPr lang="ru-RU" sz="2000" b="0" i="0" dirty="0">
              <a:effectLst/>
              <a:latin typeface="Arial" panose="020B0604020202020204" pitchFamily="34" charset="0"/>
            </a:endParaRPr>
          </a:p>
          <a:p>
            <a:pPr algn="l" fontAlgn="base">
              <a:buFont typeface="Arial" panose="020B0604020202020204" pitchFamily="34" charset="0"/>
              <a:buChar char="•"/>
            </a:pPr>
            <a:r>
              <a:rPr lang="ru-RU" sz="2000" b="0" i="0" dirty="0" err="1">
                <a:effectLst/>
                <a:latin typeface="Arial" panose="020B0604020202020204" pitchFamily="34" charset="0"/>
              </a:rPr>
              <a:t>Немає</a:t>
            </a:r>
            <a:r>
              <a:rPr lang="ru-RU" sz="2000" b="0" i="0" dirty="0">
                <a:effectLst/>
                <a:latin typeface="Arial" panose="020B0604020202020204" pitchFamily="34" charset="0"/>
              </a:rPr>
              <a:t> </a:t>
            </a:r>
            <a:r>
              <a:rPr lang="ru-RU" sz="2000" b="0" i="0" dirty="0" err="1">
                <a:effectLst/>
                <a:latin typeface="Arial" panose="020B0604020202020204" pitchFamily="34" charset="0"/>
              </a:rPr>
              <a:t>обмежень</a:t>
            </a:r>
            <a:r>
              <a:rPr lang="ru-RU" sz="2000" b="0" i="0" dirty="0">
                <a:effectLst/>
                <a:latin typeface="Arial" panose="020B0604020202020204" pitchFamily="34" charset="0"/>
              </a:rPr>
              <a:t> за видами </a:t>
            </a:r>
            <a:r>
              <a:rPr lang="ru-RU" sz="2000" b="0" i="0" dirty="0" err="1">
                <a:effectLst/>
                <a:latin typeface="Arial" panose="020B0604020202020204" pitchFamily="34" charset="0"/>
              </a:rPr>
              <a:t>діяльності</a:t>
            </a:r>
            <a:endParaRPr lang="ru-RU" sz="2000" b="0" i="0" dirty="0">
              <a:effectLst/>
              <a:latin typeface="Arial" panose="020B0604020202020204" pitchFamily="34" charset="0"/>
            </a:endParaRPr>
          </a:p>
          <a:p>
            <a:endParaRPr lang="ru-RU" sz="2000" dirty="0">
              <a:solidFill>
                <a:srgbClr val="92D050"/>
              </a:solidFill>
            </a:endParaRPr>
          </a:p>
        </p:txBody>
      </p:sp>
      <p:sp>
        <p:nvSpPr>
          <p:cNvPr id="7" name="TextBox 6">
            <a:extLst>
              <a:ext uri="{FF2B5EF4-FFF2-40B4-BE49-F238E27FC236}">
                <a16:creationId xmlns:a16="http://schemas.microsoft.com/office/drawing/2014/main" id="{FA313DC3-BC32-AC94-888C-56908600CC33}"/>
              </a:ext>
            </a:extLst>
          </p:cNvPr>
          <p:cNvSpPr txBox="1"/>
          <p:nvPr/>
        </p:nvSpPr>
        <p:spPr>
          <a:xfrm>
            <a:off x="4417254" y="4079631"/>
            <a:ext cx="6836900" cy="1200329"/>
          </a:xfrm>
          <a:prstGeom prst="rect">
            <a:avLst/>
          </a:prstGeom>
          <a:noFill/>
        </p:spPr>
        <p:txBody>
          <a:bodyPr wrap="square">
            <a:spAutoFit/>
          </a:bodyPr>
          <a:lstStyle/>
          <a:p>
            <a:r>
              <a:rPr lang="ru-RU" sz="2400" b="1" i="1" dirty="0">
                <a:solidFill>
                  <a:srgbClr val="FFFF00"/>
                </a:solidFill>
              </a:rPr>
              <a:t>На </a:t>
            </a:r>
            <a:r>
              <a:rPr lang="ru-RU" sz="2400" b="1" i="1" dirty="0" err="1">
                <a:solidFill>
                  <a:srgbClr val="FFFF00"/>
                </a:solidFill>
              </a:rPr>
              <a:t>підставі</a:t>
            </a:r>
            <a:r>
              <a:rPr lang="ru-RU" sz="2400" b="1" i="1" dirty="0">
                <a:solidFill>
                  <a:srgbClr val="FFFF00"/>
                </a:solidFill>
              </a:rPr>
              <a:t> </a:t>
            </a:r>
            <a:r>
              <a:rPr lang="ru-RU" sz="2400" b="1" i="1" dirty="0" err="1">
                <a:solidFill>
                  <a:srgbClr val="FFFF00"/>
                </a:solidFill>
              </a:rPr>
              <a:t>цієї</a:t>
            </a:r>
            <a:r>
              <a:rPr lang="ru-RU" sz="2400" b="1" i="1" dirty="0">
                <a:solidFill>
                  <a:srgbClr val="FFFF00"/>
                </a:solidFill>
              </a:rPr>
              <a:t> </a:t>
            </a:r>
            <a:r>
              <a:rPr lang="ru-RU" sz="2400" b="1" i="1" dirty="0" err="1">
                <a:solidFill>
                  <a:srgbClr val="FFFF00"/>
                </a:solidFill>
              </a:rPr>
              <a:t>інформації</a:t>
            </a:r>
            <a:r>
              <a:rPr lang="ru-RU" sz="2400" b="1" i="1" dirty="0">
                <a:solidFill>
                  <a:srgbClr val="FFFF00"/>
                </a:solidFill>
              </a:rPr>
              <a:t> </a:t>
            </a:r>
            <a:r>
              <a:rPr lang="ru-RU" sz="2400" b="1" i="1" dirty="0" err="1">
                <a:solidFill>
                  <a:srgbClr val="FFFF00"/>
                </a:solidFill>
              </a:rPr>
              <a:t>вирішуйте</a:t>
            </a:r>
            <a:r>
              <a:rPr lang="ru-RU" sz="2400" b="1" i="1" dirty="0">
                <a:solidFill>
                  <a:srgbClr val="FFFF00"/>
                </a:solidFill>
              </a:rPr>
              <a:t>, </a:t>
            </a:r>
            <a:r>
              <a:rPr lang="ru-RU" sz="2400" b="1" i="1" dirty="0" err="1">
                <a:solidFill>
                  <a:srgbClr val="FFFF00"/>
                </a:solidFill>
              </a:rPr>
              <a:t>потрібна</a:t>
            </a:r>
            <a:r>
              <a:rPr lang="ru-RU" sz="2400" b="1" i="1" dirty="0">
                <a:solidFill>
                  <a:srgbClr val="FFFF00"/>
                </a:solidFill>
              </a:rPr>
              <a:t> вам </a:t>
            </a:r>
            <a:r>
              <a:rPr lang="ru-RU" sz="2400" b="1" i="1" dirty="0" err="1">
                <a:solidFill>
                  <a:srgbClr val="FFFF00"/>
                </a:solidFill>
              </a:rPr>
              <a:t>юридична</a:t>
            </a:r>
            <a:r>
              <a:rPr lang="ru-RU" sz="2400" b="1" i="1" dirty="0">
                <a:solidFill>
                  <a:srgbClr val="FFFF00"/>
                </a:solidFill>
              </a:rPr>
              <a:t> особо для </a:t>
            </a:r>
            <a:r>
              <a:rPr lang="ru-RU" sz="2400" b="1" i="1" dirty="0" err="1">
                <a:solidFill>
                  <a:srgbClr val="FFFF00"/>
                </a:solidFill>
              </a:rPr>
              <a:t>ведення</a:t>
            </a:r>
            <a:r>
              <a:rPr lang="ru-RU" sz="2400" b="1" i="1" dirty="0">
                <a:solidFill>
                  <a:srgbClr val="FFFF00"/>
                </a:solidFill>
              </a:rPr>
              <a:t> </a:t>
            </a:r>
            <a:r>
              <a:rPr lang="ru-RU" sz="2400" b="1" i="1" dirty="0" err="1">
                <a:solidFill>
                  <a:srgbClr val="FFFF00"/>
                </a:solidFill>
              </a:rPr>
              <a:t>бізнесу</a:t>
            </a:r>
            <a:r>
              <a:rPr lang="ru-RU" sz="2400" b="1" i="1" dirty="0">
                <a:solidFill>
                  <a:srgbClr val="FFFF00"/>
                </a:solidFill>
              </a:rPr>
              <a:t>, </a:t>
            </a:r>
            <a:r>
              <a:rPr lang="ru-RU" sz="2400" b="1" i="1" dirty="0" err="1">
                <a:solidFill>
                  <a:srgbClr val="FFFF00"/>
                </a:solidFill>
              </a:rPr>
              <a:t>чи</a:t>
            </a:r>
            <a:r>
              <a:rPr lang="ru-RU" sz="2400" b="1" i="1" dirty="0">
                <a:solidFill>
                  <a:srgbClr val="FFFF00"/>
                </a:solidFill>
              </a:rPr>
              <a:t> </a:t>
            </a:r>
            <a:r>
              <a:rPr lang="ru-RU" sz="2400" b="1" i="1" dirty="0" err="1">
                <a:solidFill>
                  <a:srgbClr val="FFFF00"/>
                </a:solidFill>
              </a:rPr>
              <a:t>вистачить</a:t>
            </a:r>
            <a:r>
              <a:rPr lang="ru-RU" sz="2400" b="1" i="1" dirty="0">
                <a:solidFill>
                  <a:srgbClr val="FFFF00"/>
                </a:solidFill>
              </a:rPr>
              <a:t> ФОП</a:t>
            </a:r>
            <a:r>
              <a:rPr lang="ru-RU" b="1" i="1" dirty="0">
                <a:solidFill>
                  <a:srgbClr val="FFFF00"/>
                </a:solidFill>
              </a:rPr>
              <a:t>.</a:t>
            </a:r>
          </a:p>
        </p:txBody>
      </p:sp>
      <p:pic>
        <p:nvPicPr>
          <p:cNvPr id="8" name="Рисунок 7">
            <a:extLst>
              <a:ext uri="{FF2B5EF4-FFF2-40B4-BE49-F238E27FC236}">
                <a16:creationId xmlns:a16="http://schemas.microsoft.com/office/drawing/2014/main" id="{D3033B8B-15CC-FC78-FD9C-9A044B3E220D}"/>
              </a:ext>
            </a:extLst>
          </p:cNvPr>
          <p:cNvPicPr>
            <a:picLocks noChangeAspect="1"/>
          </p:cNvPicPr>
          <p:nvPr/>
        </p:nvPicPr>
        <p:blipFill>
          <a:blip r:embed="rId2"/>
          <a:stretch>
            <a:fillRect/>
          </a:stretch>
        </p:blipFill>
        <p:spPr>
          <a:xfrm>
            <a:off x="703386" y="3384214"/>
            <a:ext cx="3432516" cy="3221776"/>
          </a:xfrm>
          <a:prstGeom prst="rect">
            <a:avLst/>
          </a:prstGeom>
        </p:spPr>
      </p:pic>
    </p:spTree>
    <p:extLst>
      <p:ext uri="{BB962C8B-B14F-4D97-AF65-F5344CB8AC3E}">
        <p14:creationId xmlns:p14="http://schemas.microsoft.com/office/powerpoint/2010/main" val="1403004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80F57A-5EB7-E1CF-555B-C5A5F7F2A264}"/>
              </a:ext>
            </a:extLst>
          </p:cNvPr>
          <p:cNvSpPr>
            <a:spLocks noGrp="1"/>
          </p:cNvSpPr>
          <p:nvPr>
            <p:ph type="title"/>
          </p:nvPr>
        </p:nvSpPr>
        <p:spPr/>
        <p:txBody>
          <a:bodyPr/>
          <a:lstStyle/>
          <a:p>
            <a:pPr algn="ctr"/>
            <a:r>
              <a:rPr lang="ru-RU" b="1" i="0" dirty="0">
                <a:solidFill>
                  <a:srgbClr val="F54923"/>
                </a:solidFill>
                <a:effectLst/>
                <a:latin typeface="roboto_regular"/>
              </a:rPr>
              <a:t>Крок ІІІ.</a:t>
            </a:r>
            <a:r>
              <a:rPr lang="ru-RU" b="1" i="0" cap="all" dirty="0">
                <a:solidFill>
                  <a:srgbClr val="403539"/>
                </a:solidFill>
                <a:effectLst/>
                <a:latin typeface="roboto_regular"/>
              </a:rPr>
              <a:t> </a:t>
            </a:r>
            <a:r>
              <a:rPr lang="ru-RU"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ОБИРАЄМО СИСТЕМУ ОПОДАТКУВАННЯ</a:t>
            </a:r>
          </a:p>
        </p:txBody>
      </p:sp>
      <p:sp>
        <p:nvSpPr>
          <p:cNvPr id="3" name="Объект 2">
            <a:extLst>
              <a:ext uri="{FF2B5EF4-FFF2-40B4-BE49-F238E27FC236}">
                <a16:creationId xmlns:a16="http://schemas.microsoft.com/office/drawing/2014/main" id="{B972248B-3232-DEF0-65B8-8B9EFEA1C1A6}"/>
              </a:ext>
            </a:extLst>
          </p:cNvPr>
          <p:cNvSpPr>
            <a:spLocks noGrp="1"/>
          </p:cNvSpPr>
          <p:nvPr>
            <p:ph idx="1"/>
          </p:nvPr>
        </p:nvSpPr>
        <p:spPr>
          <a:xfrm>
            <a:off x="1103313" y="2293033"/>
            <a:ext cx="7787470" cy="3955365"/>
          </a:xfrm>
        </p:spPr>
        <p:txBody>
          <a:bodyPr>
            <a:normAutofit/>
          </a:bodyPr>
          <a:lstStyle/>
          <a:p>
            <a:r>
              <a:rPr lang="ru-RU" sz="2800" b="0" i="1" dirty="0">
                <a:effectLst/>
                <a:latin typeface="roboto_regular"/>
              </a:rPr>
              <a:t>Як </a:t>
            </a:r>
            <a:r>
              <a:rPr lang="ru-RU" sz="2800" b="0" i="1" dirty="0" err="1">
                <a:effectLst/>
                <a:latin typeface="roboto_regular"/>
              </a:rPr>
              <a:t>тільки</a:t>
            </a:r>
            <a:r>
              <a:rPr lang="ru-RU" sz="2800" b="0" i="1" dirty="0">
                <a:effectLst/>
                <a:latin typeface="roboto_regular"/>
              </a:rPr>
              <a:t> Ви </a:t>
            </a:r>
            <a:r>
              <a:rPr lang="ru-RU" sz="2800" b="0" i="1" dirty="0" err="1">
                <a:effectLst/>
                <a:latin typeface="roboto_regular"/>
              </a:rPr>
              <a:t>приймете</a:t>
            </a:r>
            <a:r>
              <a:rPr lang="ru-RU" sz="2800" b="0" i="1" dirty="0">
                <a:effectLst/>
                <a:latin typeface="roboto_regular"/>
              </a:rPr>
              <a:t> </a:t>
            </a:r>
            <a:r>
              <a:rPr lang="ru-RU" sz="2800" b="0" i="1" dirty="0" err="1">
                <a:effectLst/>
                <a:latin typeface="roboto_regular"/>
              </a:rPr>
              <a:t>рішення</a:t>
            </a:r>
            <a:r>
              <a:rPr lang="ru-RU" sz="2800" b="0" i="1" dirty="0">
                <a:effectLst/>
                <a:latin typeface="roboto_regular"/>
              </a:rPr>
              <a:t>, яку </a:t>
            </a:r>
            <a:r>
              <a:rPr lang="ru-RU" sz="2800" b="0" i="1" dirty="0" err="1">
                <a:effectLst/>
                <a:latin typeface="roboto_regular"/>
              </a:rPr>
              <a:t>організаційну</a:t>
            </a:r>
            <a:r>
              <a:rPr lang="ru-RU" sz="2800" b="0" i="1" dirty="0">
                <a:effectLst/>
                <a:latin typeface="roboto_regular"/>
              </a:rPr>
              <a:t> форму обрати ― час </a:t>
            </a:r>
            <a:r>
              <a:rPr lang="ru-RU" sz="2800" b="0" i="1" dirty="0" err="1">
                <a:effectLst/>
                <a:latin typeface="roboto_regular"/>
              </a:rPr>
              <a:t>розібратись</a:t>
            </a:r>
            <a:r>
              <a:rPr lang="ru-RU" sz="2800" b="0" i="1" dirty="0">
                <a:effectLst/>
                <a:latin typeface="roboto_regular"/>
              </a:rPr>
              <a:t> з системами </a:t>
            </a:r>
            <a:r>
              <a:rPr lang="ru-RU" sz="2800" b="0" i="1" dirty="0" err="1">
                <a:effectLst/>
                <a:latin typeface="roboto_regular"/>
              </a:rPr>
              <a:t>оподаткування</a:t>
            </a:r>
            <a:r>
              <a:rPr lang="ru-RU" sz="2800" b="0" i="1" dirty="0">
                <a:effectLst/>
                <a:latin typeface="roboto_regular"/>
              </a:rPr>
              <a:t>. Так, вони є </a:t>
            </a:r>
            <a:r>
              <a:rPr lang="ru-RU" sz="2800" b="0" i="1" dirty="0" err="1">
                <a:effectLst/>
                <a:latin typeface="roboto_regular"/>
              </a:rPr>
              <a:t>різні</a:t>
            </a:r>
            <a:r>
              <a:rPr lang="ru-RU" sz="2800" b="0" i="1" dirty="0">
                <a:effectLst/>
                <a:latin typeface="roboto_regular"/>
              </a:rPr>
              <a:t>, </a:t>
            </a:r>
            <a:r>
              <a:rPr lang="ru-RU" sz="2800" b="0" i="1" dirty="0" err="1">
                <a:effectLst/>
                <a:latin typeface="roboto_regular"/>
              </a:rPr>
              <a:t>потрібно</a:t>
            </a:r>
            <a:r>
              <a:rPr lang="ru-RU" sz="2800" b="0" i="1" dirty="0">
                <a:effectLst/>
                <a:latin typeface="roboto_regular"/>
              </a:rPr>
              <a:t> </a:t>
            </a:r>
            <a:r>
              <a:rPr lang="ru-RU" sz="2800" b="0" i="1" dirty="0" err="1">
                <a:effectLst/>
                <a:latin typeface="roboto_regular"/>
              </a:rPr>
              <a:t>зрозуміти</a:t>
            </a:r>
            <a:r>
              <a:rPr lang="ru-RU" sz="2800" b="0" i="1" dirty="0">
                <a:effectLst/>
                <a:latin typeface="roboto_regular"/>
              </a:rPr>
              <a:t>, яка буде оптимальною </a:t>
            </a:r>
            <a:r>
              <a:rPr lang="ru-RU" sz="2800" b="0" i="1" dirty="0" err="1">
                <a:effectLst/>
                <a:latin typeface="roboto_regular"/>
              </a:rPr>
              <a:t>саме</a:t>
            </a:r>
            <a:r>
              <a:rPr lang="ru-RU" sz="2800" b="0" i="1" dirty="0">
                <a:effectLst/>
                <a:latin typeface="roboto_regular"/>
              </a:rPr>
              <a:t> для вас. </a:t>
            </a:r>
            <a:r>
              <a:rPr lang="ru-RU" sz="2800" b="0" i="1" dirty="0" err="1">
                <a:effectLst/>
                <a:latin typeface="roboto_regular"/>
              </a:rPr>
              <a:t>Почнемо</a:t>
            </a:r>
            <a:r>
              <a:rPr lang="ru-RU" sz="2800" b="0" i="1" dirty="0">
                <a:effectLst/>
                <a:latin typeface="roboto_regular"/>
              </a:rPr>
              <a:t> з </a:t>
            </a:r>
            <a:r>
              <a:rPr lang="ru-RU" sz="2800" b="0" i="1" dirty="0" err="1">
                <a:effectLst/>
                <a:latin typeface="roboto_regular"/>
              </a:rPr>
              <a:t>підприємств</a:t>
            </a:r>
            <a:r>
              <a:rPr lang="ru-RU" sz="2800" b="0" i="1" dirty="0">
                <a:effectLst/>
                <a:latin typeface="roboto_regular"/>
              </a:rPr>
              <a:t>, для них </a:t>
            </a:r>
            <a:r>
              <a:rPr lang="ru-RU" sz="2800" b="0" i="1" dirty="0" err="1">
                <a:effectLst/>
                <a:latin typeface="roboto_regular"/>
              </a:rPr>
              <a:t>існують</a:t>
            </a:r>
            <a:r>
              <a:rPr lang="ru-RU" sz="2800" b="0" i="1" dirty="0">
                <a:effectLst/>
                <a:latin typeface="roboto_regular"/>
              </a:rPr>
              <a:t> </a:t>
            </a:r>
            <a:r>
              <a:rPr lang="ru-RU" sz="2800" b="0" i="1" dirty="0" err="1">
                <a:effectLst/>
                <a:latin typeface="roboto_regular"/>
              </a:rPr>
              <a:t>дві</a:t>
            </a:r>
            <a:r>
              <a:rPr lang="ru-RU" sz="2800" b="0" i="1" dirty="0">
                <a:effectLst/>
                <a:latin typeface="roboto_regular"/>
              </a:rPr>
              <a:t> </a:t>
            </a:r>
            <a:r>
              <a:rPr lang="ru-RU" sz="2800" b="0" i="1" dirty="0" err="1">
                <a:effectLst/>
                <a:latin typeface="roboto_regular"/>
              </a:rPr>
              <a:t>системи</a:t>
            </a:r>
            <a:r>
              <a:rPr lang="ru-RU" sz="2800" b="0" i="1" dirty="0">
                <a:effectLst/>
                <a:latin typeface="roboto_regular"/>
              </a:rPr>
              <a:t> </a:t>
            </a:r>
            <a:r>
              <a:rPr lang="ru-RU" sz="2800" b="0" i="1" dirty="0" err="1">
                <a:effectLst/>
                <a:latin typeface="roboto_regular"/>
              </a:rPr>
              <a:t>оподаткування</a:t>
            </a:r>
            <a:r>
              <a:rPr lang="ru-RU" sz="2800" b="0" i="1" dirty="0">
                <a:effectLst/>
                <a:latin typeface="roboto_regular"/>
              </a:rPr>
              <a:t>: </a:t>
            </a:r>
            <a:r>
              <a:rPr lang="ru-RU" sz="2800" b="0" i="1" dirty="0" err="1">
                <a:effectLst/>
                <a:latin typeface="roboto_regular"/>
              </a:rPr>
              <a:t>спрощена</a:t>
            </a:r>
            <a:r>
              <a:rPr lang="ru-RU" sz="2800" b="0" i="1" dirty="0">
                <a:effectLst/>
                <a:latin typeface="roboto_regular"/>
              </a:rPr>
              <a:t> та </a:t>
            </a:r>
            <a:r>
              <a:rPr lang="ru-RU" sz="2800" b="0" i="1" dirty="0" err="1">
                <a:effectLst/>
                <a:latin typeface="roboto_regular"/>
              </a:rPr>
              <a:t>загальна</a:t>
            </a:r>
            <a:r>
              <a:rPr lang="ru-RU" sz="2800" b="0" i="1" dirty="0">
                <a:effectLst/>
                <a:latin typeface="roboto_regular"/>
              </a:rPr>
              <a:t>. </a:t>
            </a:r>
            <a:r>
              <a:rPr lang="ru-RU" sz="2800" b="0" i="1" dirty="0" err="1">
                <a:effectLst/>
                <a:latin typeface="roboto_regular"/>
              </a:rPr>
              <a:t>Їх</a:t>
            </a:r>
            <a:r>
              <a:rPr lang="ru-RU" sz="2800" b="0" i="1" dirty="0">
                <a:effectLst/>
                <a:latin typeface="roboto_regular"/>
              </a:rPr>
              <a:t> </a:t>
            </a:r>
            <a:r>
              <a:rPr lang="ru-RU" sz="2800" b="0" i="1" dirty="0" err="1">
                <a:effectLst/>
                <a:latin typeface="roboto_regular"/>
              </a:rPr>
              <a:t>відмінності</a:t>
            </a:r>
            <a:r>
              <a:rPr lang="ru-RU" sz="2800" b="0" i="1" dirty="0">
                <a:effectLst/>
                <a:latin typeface="roboto_regular"/>
              </a:rPr>
              <a:t> ― в </a:t>
            </a:r>
            <a:r>
              <a:rPr lang="ru-RU" sz="2800" b="0" i="1" dirty="0" err="1">
                <a:effectLst/>
                <a:latin typeface="roboto_regular"/>
              </a:rPr>
              <a:t>таблиці</a:t>
            </a:r>
            <a:r>
              <a:rPr lang="ru-RU" sz="2800" b="0" i="1" dirty="0">
                <a:effectLst/>
                <a:latin typeface="roboto_regular"/>
              </a:rPr>
              <a:t>. І не </a:t>
            </a:r>
            <a:r>
              <a:rPr lang="ru-RU" sz="2800" b="0" i="1" dirty="0" err="1">
                <a:effectLst/>
                <a:latin typeface="roboto_regular"/>
              </a:rPr>
              <a:t>забувайте</a:t>
            </a:r>
            <a:r>
              <a:rPr lang="ru-RU" sz="2800" b="0" i="1" dirty="0">
                <a:effectLst/>
                <a:latin typeface="roboto_regular"/>
              </a:rPr>
              <a:t> про ПДВ!</a:t>
            </a:r>
            <a:endParaRPr lang="ru-RU" sz="2800" i="1" dirty="0"/>
          </a:p>
        </p:txBody>
      </p:sp>
      <p:pic>
        <p:nvPicPr>
          <p:cNvPr id="21508" name="Picture 4" descr="Для українців готують нові податки: скільки потрібно платити – Новини  економіки | PMG.ua">
            <a:extLst>
              <a:ext uri="{FF2B5EF4-FFF2-40B4-BE49-F238E27FC236}">
                <a16:creationId xmlns:a16="http://schemas.microsoft.com/office/drawing/2014/main" id="{FD3B666C-2F78-4AB8-2277-A951D2EA98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783" y="4121835"/>
            <a:ext cx="2820569" cy="2411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3">
            <a:extLst>
              <a:ext uri="{FF2B5EF4-FFF2-40B4-BE49-F238E27FC236}">
                <a16:creationId xmlns:a16="http://schemas.microsoft.com/office/drawing/2014/main" id="{B226570D-B2F5-4173-8705-569D6D3F243A}"/>
              </a:ext>
            </a:extLst>
          </p:cNvPr>
          <p:cNvSpPr/>
          <p:nvPr/>
        </p:nvSpPr>
        <p:spPr>
          <a:xfrm>
            <a:off x="1042220" y="245806"/>
            <a:ext cx="9006349" cy="1474839"/>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0" i="0" u="none" strike="noStrike" kern="1200" cap="none" spc="0" normalizeH="0" baseline="0" noProof="0" dirty="0">
                <a:ln>
                  <a:noFill/>
                </a:ln>
                <a:solidFill>
                  <a:schemeClr val="bg2"/>
                </a:solidFill>
                <a:effectLst/>
                <a:uLnTx/>
                <a:uFillTx/>
                <a:latin typeface="Times New Roman" panose="02020603050405020304" pitchFamily="18" charset="0"/>
                <a:ea typeface="+mn-ea"/>
                <a:cs typeface="Times New Roman" panose="02020603050405020304" pitchFamily="18" charset="0"/>
              </a:rPr>
              <a:t>ПРИНЦИПИ ПІДПРИЄМНИЦТВА</a:t>
            </a:r>
            <a:endParaRPr kumimoji="0" lang="ru-UA" sz="4000" b="0" i="0" u="none" strike="noStrike" kern="1200" cap="none" spc="0" normalizeH="0" baseline="0" noProof="0" dirty="0">
              <a:ln>
                <a:noFill/>
              </a:ln>
              <a:solidFill>
                <a:schemeClr val="bg2"/>
              </a:solidFill>
              <a:effectLst/>
              <a:uLnTx/>
              <a:uFillTx/>
              <a:latin typeface="Times New Roman" panose="02020603050405020304" pitchFamily="18" charset="0"/>
              <a:ea typeface="+mn-ea"/>
              <a:cs typeface="Times New Roman" panose="02020603050405020304" pitchFamily="18" charset="0"/>
            </a:endParaRPr>
          </a:p>
        </p:txBody>
      </p:sp>
      <p:sp>
        <p:nvSpPr>
          <p:cNvPr id="9" name="Стрелка: вправо 8">
            <a:extLst>
              <a:ext uri="{FF2B5EF4-FFF2-40B4-BE49-F238E27FC236}">
                <a16:creationId xmlns:a16="http://schemas.microsoft.com/office/drawing/2014/main" id="{EB1EDAAD-D313-444A-8D77-8CA595D9DD8C}"/>
              </a:ext>
            </a:extLst>
          </p:cNvPr>
          <p:cNvSpPr/>
          <p:nvPr/>
        </p:nvSpPr>
        <p:spPr>
          <a:xfrm>
            <a:off x="639097" y="3351069"/>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Стрелка: вправо 9">
            <a:extLst>
              <a:ext uri="{FF2B5EF4-FFF2-40B4-BE49-F238E27FC236}">
                <a16:creationId xmlns:a16="http://schemas.microsoft.com/office/drawing/2014/main" id="{90F9B156-CA0B-4DB6-AC54-4703D9D8A562}"/>
              </a:ext>
            </a:extLst>
          </p:cNvPr>
          <p:cNvSpPr/>
          <p:nvPr/>
        </p:nvSpPr>
        <p:spPr>
          <a:xfrm>
            <a:off x="639097" y="4093405"/>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Стрелка: вправо 12">
            <a:extLst>
              <a:ext uri="{FF2B5EF4-FFF2-40B4-BE49-F238E27FC236}">
                <a16:creationId xmlns:a16="http://schemas.microsoft.com/office/drawing/2014/main" id="{4724C728-7FFF-4934-969C-AC51FD5FE281}"/>
              </a:ext>
            </a:extLst>
          </p:cNvPr>
          <p:cNvSpPr/>
          <p:nvPr/>
        </p:nvSpPr>
        <p:spPr>
          <a:xfrm>
            <a:off x="639097" y="4943465"/>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Стрелка: вправо 15">
            <a:extLst>
              <a:ext uri="{FF2B5EF4-FFF2-40B4-BE49-F238E27FC236}">
                <a16:creationId xmlns:a16="http://schemas.microsoft.com/office/drawing/2014/main" id="{6063CA8D-EBA2-4A33-8A2B-60730EF4992D}"/>
              </a:ext>
            </a:extLst>
          </p:cNvPr>
          <p:cNvSpPr/>
          <p:nvPr/>
        </p:nvSpPr>
        <p:spPr>
          <a:xfrm>
            <a:off x="648929" y="5941439"/>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TextBox 10">
            <a:extLst>
              <a:ext uri="{FF2B5EF4-FFF2-40B4-BE49-F238E27FC236}">
                <a16:creationId xmlns:a16="http://schemas.microsoft.com/office/drawing/2014/main" id="{7DC35017-59FB-F191-0BD8-6B8DCF051A62}"/>
              </a:ext>
            </a:extLst>
          </p:cNvPr>
          <p:cNvSpPr txBox="1"/>
          <p:nvPr/>
        </p:nvSpPr>
        <p:spPr>
          <a:xfrm>
            <a:off x="2104571" y="2438400"/>
            <a:ext cx="9303658" cy="4205126"/>
          </a:xfrm>
          <a:prstGeom prst="rect">
            <a:avLst/>
          </a:prstGeom>
          <a:noFill/>
        </p:spPr>
        <p:txBody>
          <a:bodyPr wrap="square" rtlCol="0">
            <a:spAutoFit/>
          </a:bodyPr>
          <a:lstStyle/>
          <a:p>
            <a:pPr marL="7620" marR="33655" indent="-8255" algn="just">
              <a:lnSpc>
                <a:spcPct val="102000"/>
              </a:lnSpc>
              <a:spcAft>
                <a:spcPts val="25"/>
              </a:spcAft>
            </a:pPr>
            <a:r>
              <a:rPr lang="ru-RU" sz="2400" dirty="0">
                <a:solidFill>
                  <a:srgbClr val="FFFF00"/>
                </a:solidFill>
                <a:effectLst/>
                <a:latin typeface="Tahoma" panose="020B0604030504040204" pitchFamily="34" charset="0"/>
                <a:ea typeface="Tahoma" panose="020B0604030504040204" pitchFamily="34" charset="0"/>
              </a:rPr>
              <a:t>  - </a:t>
            </a:r>
            <a:r>
              <a:rPr lang="ru-RU" sz="2400" dirty="0" err="1">
                <a:solidFill>
                  <a:srgbClr val="FFFF00"/>
                </a:solidFill>
                <a:effectLst/>
                <a:latin typeface="Tahoma" panose="020B0604030504040204" pitchFamily="34" charset="0"/>
                <a:ea typeface="Tahoma" panose="020B0604030504040204" pitchFamily="34" charset="0"/>
              </a:rPr>
              <a:t>вільний</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вибір</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підприємцем</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видів</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підприємницької</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діяльності</a:t>
            </a:r>
            <a:r>
              <a:rPr lang="ru-RU" sz="2400" dirty="0">
                <a:solidFill>
                  <a:srgbClr val="FFFF00"/>
                </a:solidFill>
                <a:effectLst/>
                <a:latin typeface="Tahoma" panose="020B0604030504040204" pitchFamily="34" charset="0"/>
                <a:ea typeface="Tahoma" panose="020B0604030504040204" pitchFamily="34" charset="0"/>
              </a:rPr>
              <a:t>;</a:t>
            </a:r>
          </a:p>
          <a:p>
            <a:pPr marL="7620" marR="33655" indent="-8255" algn="just">
              <a:lnSpc>
                <a:spcPct val="102000"/>
              </a:lnSpc>
              <a:spcAft>
                <a:spcPts val="25"/>
              </a:spcAft>
            </a:pP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самостійне</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формування</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підприємцем</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програми</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своєї</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діяльності</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переліку</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постачальників</a:t>
            </a:r>
            <a:r>
              <a:rPr lang="ru-RU" sz="2400" dirty="0">
                <a:solidFill>
                  <a:srgbClr val="FFFF00"/>
                </a:solidFill>
                <a:effectLst/>
                <a:latin typeface="Tahoma" panose="020B0604030504040204" pitchFamily="34" charset="0"/>
                <a:ea typeface="Tahoma" panose="020B0604030504040204" pitchFamily="34" charset="0"/>
              </a:rPr>
              <a:t> і </a:t>
            </a:r>
            <a:r>
              <a:rPr lang="ru-RU" sz="2400" dirty="0" err="1">
                <a:solidFill>
                  <a:srgbClr val="FFFF00"/>
                </a:solidFill>
                <a:effectLst/>
                <a:latin typeface="Tahoma" panose="020B0604030504040204" pitchFamily="34" charset="0"/>
                <a:ea typeface="Tahoma" panose="020B0604030504040204" pitchFamily="34" charset="0"/>
              </a:rPr>
              <a:t>споживачів</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своєї</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продукції</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джерел</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залучення</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ресурсів</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тощо</a:t>
            </a:r>
            <a:r>
              <a:rPr lang="ru-RU" sz="2400" dirty="0">
                <a:solidFill>
                  <a:srgbClr val="FFFF00"/>
                </a:solidFill>
                <a:effectLst/>
                <a:latin typeface="Tahoma" panose="020B0604030504040204" pitchFamily="34" charset="0"/>
                <a:ea typeface="Tahoma" panose="020B0604030504040204" pitchFamily="34" charset="0"/>
              </a:rPr>
              <a:t>;</a:t>
            </a:r>
          </a:p>
          <a:p>
            <a:pPr marL="7620" marR="33655" indent="-8255" algn="just">
              <a:lnSpc>
                <a:spcPct val="102000"/>
              </a:lnSpc>
              <a:spcAft>
                <a:spcPts val="25"/>
              </a:spcAft>
            </a:pP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самостійне</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встановлення</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цін</a:t>
            </a:r>
            <a:r>
              <a:rPr lang="ru-RU" sz="2400" dirty="0">
                <a:solidFill>
                  <a:srgbClr val="FFFF00"/>
                </a:solidFill>
                <a:effectLst/>
                <a:latin typeface="Tahoma" panose="020B0604030504040204" pitchFamily="34" charset="0"/>
                <a:ea typeface="Tahoma" panose="020B0604030504040204" pitchFamily="34" charset="0"/>
              </a:rPr>
              <a:t> на </a:t>
            </a:r>
            <a:r>
              <a:rPr lang="ru-RU" sz="2400" dirty="0" err="1">
                <a:solidFill>
                  <a:srgbClr val="FFFF00"/>
                </a:solidFill>
                <a:effectLst/>
                <a:latin typeface="Tahoma" panose="020B0604030504040204" pitchFamily="34" charset="0"/>
                <a:ea typeface="Tahoma" panose="020B0604030504040204" pitchFamily="34" charset="0"/>
              </a:rPr>
              <a:t>продукцію</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товари</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послуги</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відповідно</a:t>
            </a:r>
            <a:r>
              <a:rPr lang="ru-RU" sz="2400" dirty="0">
                <a:solidFill>
                  <a:srgbClr val="FFFF00"/>
                </a:solidFill>
                <a:effectLst/>
                <a:latin typeface="Tahoma" panose="020B0604030504040204" pitchFamily="34" charset="0"/>
                <a:ea typeface="Tahoma" panose="020B0604030504040204" pitchFamily="34" charset="0"/>
              </a:rPr>
              <a:t> до </a:t>
            </a:r>
            <a:r>
              <a:rPr lang="ru-RU" sz="2400" dirty="0" err="1">
                <a:solidFill>
                  <a:srgbClr val="FFFF00"/>
                </a:solidFill>
                <a:effectLst/>
                <a:latin typeface="Tahoma" panose="020B0604030504040204" pitchFamily="34" charset="0"/>
                <a:ea typeface="Tahoma" panose="020B0604030504040204" pitchFamily="34" charset="0"/>
              </a:rPr>
              <a:t>законодавства</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країни</a:t>
            </a:r>
            <a:r>
              <a:rPr lang="ru-RU" sz="2400" dirty="0">
                <a:solidFill>
                  <a:srgbClr val="FFFF00"/>
                </a:solidFill>
                <a:effectLst/>
                <a:latin typeface="Tahoma" panose="020B0604030504040204" pitchFamily="34" charset="0"/>
                <a:ea typeface="Tahoma" panose="020B0604030504040204" pitchFamily="34" charset="0"/>
              </a:rPr>
              <a:t>;</a:t>
            </a:r>
          </a:p>
          <a:p>
            <a:pPr marL="7620" marR="33655" indent="-8255" algn="just">
              <a:lnSpc>
                <a:spcPct val="102000"/>
              </a:lnSpc>
              <a:spcAft>
                <a:spcPts val="25"/>
              </a:spcAft>
            </a:pP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вільний</a:t>
            </a:r>
            <a:r>
              <a:rPr lang="ru-RU" sz="2400" dirty="0">
                <a:solidFill>
                  <a:srgbClr val="FFFF00"/>
                </a:solidFill>
                <a:effectLst/>
                <a:latin typeface="Tahoma" panose="020B0604030504040204" pitchFamily="34" charset="0"/>
                <a:ea typeface="Tahoma" panose="020B0604030504040204" pitchFamily="34" charset="0"/>
              </a:rPr>
              <a:t> найм </a:t>
            </a:r>
            <a:r>
              <a:rPr lang="ru-RU" sz="2400" dirty="0" err="1">
                <a:solidFill>
                  <a:srgbClr val="FFFF00"/>
                </a:solidFill>
                <a:effectLst/>
                <a:latin typeface="Tahoma" panose="020B0604030504040204" pitchFamily="34" charset="0"/>
                <a:ea typeface="Tahoma" panose="020B0604030504040204" pitchFamily="34" charset="0"/>
              </a:rPr>
              <a:t>підприємцем</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працівників</a:t>
            </a:r>
            <a:r>
              <a:rPr lang="ru-RU" sz="2400" dirty="0">
                <a:solidFill>
                  <a:srgbClr val="FFFF00"/>
                </a:solidFill>
                <a:effectLst/>
                <a:latin typeface="Tahoma" panose="020B0604030504040204" pitchFamily="34" charset="0"/>
                <a:ea typeface="Tahoma" panose="020B0604030504040204" pitchFamily="34" charset="0"/>
              </a:rPr>
              <a:t>;</a:t>
            </a:r>
          </a:p>
          <a:p>
            <a:pPr marL="7620" marR="33655" indent="-8255" algn="just">
              <a:lnSpc>
                <a:spcPct val="102000"/>
              </a:lnSpc>
              <a:spcAft>
                <a:spcPts val="25"/>
              </a:spcAft>
            </a:pP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комерційний</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розрахунок</a:t>
            </a:r>
            <a:r>
              <a:rPr lang="ru-RU" sz="2400" dirty="0">
                <a:solidFill>
                  <a:srgbClr val="FFFF00"/>
                </a:solidFill>
                <a:effectLst/>
                <a:latin typeface="Tahoma" panose="020B0604030504040204" pitchFamily="34" charset="0"/>
                <a:ea typeface="Tahoma" panose="020B0604030504040204" pitchFamily="34" charset="0"/>
              </a:rPr>
              <a:t> та </a:t>
            </a:r>
            <a:r>
              <a:rPr lang="ru-RU" sz="2400" dirty="0" err="1">
                <a:solidFill>
                  <a:srgbClr val="FFFF00"/>
                </a:solidFill>
                <a:effectLst/>
                <a:latin typeface="Tahoma" panose="020B0604030504040204" pitchFamily="34" charset="0"/>
                <a:ea typeface="Tahoma" panose="020B0604030504040204" pitchFamily="34" charset="0"/>
              </a:rPr>
              <a:t>власний</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комерційний</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ризик</a:t>
            </a:r>
            <a:r>
              <a:rPr lang="ru-RU" sz="2400" dirty="0">
                <a:solidFill>
                  <a:srgbClr val="FFFF00"/>
                </a:solidFill>
                <a:effectLst/>
                <a:latin typeface="Tahoma" panose="020B0604030504040204" pitchFamily="34" charset="0"/>
                <a:ea typeface="Tahoma" panose="020B0604030504040204" pitchFamily="34" charset="0"/>
              </a:rPr>
              <a:t>;</a:t>
            </a:r>
          </a:p>
          <a:p>
            <a:pPr marL="7620" marR="33655" indent="-8255" algn="just">
              <a:lnSpc>
                <a:spcPct val="102000"/>
              </a:lnSpc>
              <a:spcAft>
                <a:spcPts val="25"/>
              </a:spcAft>
            </a:pP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вільне</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розпорядження</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прибутком</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що</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залишається</a:t>
            </a:r>
            <a:r>
              <a:rPr lang="ru-RU" sz="2400" dirty="0">
                <a:solidFill>
                  <a:srgbClr val="FFFF00"/>
                </a:solidFill>
                <a:effectLst/>
                <a:latin typeface="Tahoma" panose="020B0604030504040204" pitchFamily="34" charset="0"/>
                <a:ea typeface="Tahoma" panose="020B0604030504040204" pitchFamily="34" charset="0"/>
              </a:rPr>
              <a:t> у </a:t>
            </a:r>
            <a:r>
              <a:rPr lang="ru-RU" sz="2400" dirty="0" err="1">
                <a:solidFill>
                  <a:srgbClr val="FFFF00"/>
                </a:solidFill>
                <a:effectLst/>
                <a:latin typeface="Tahoma" panose="020B0604030504040204" pitchFamily="34" charset="0"/>
                <a:ea typeface="Tahoma" panose="020B0604030504040204" pitchFamily="34" charset="0"/>
              </a:rPr>
              <a:t>підприємця</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після</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сплати</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податків</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зборів</a:t>
            </a:r>
            <a:r>
              <a:rPr lang="ru-RU" sz="2400" dirty="0">
                <a:solidFill>
                  <a:srgbClr val="FFFF00"/>
                </a:solidFill>
                <a:effectLst/>
                <a:latin typeface="Tahoma" panose="020B0604030504040204" pitchFamily="34" charset="0"/>
                <a:ea typeface="Tahoma" panose="020B0604030504040204" pitchFamily="34" charset="0"/>
              </a:rPr>
              <a:t> та </a:t>
            </a:r>
            <a:r>
              <a:rPr lang="ru-RU" sz="2400" dirty="0" err="1">
                <a:solidFill>
                  <a:srgbClr val="FFFF00"/>
                </a:solidFill>
                <a:effectLst/>
                <a:latin typeface="Tahoma" panose="020B0604030504040204" pitchFamily="34" charset="0"/>
                <a:ea typeface="Tahoma" panose="020B0604030504040204" pitchFamily="34" charset="0"/>
              </a:rPr>
              <a:t>інших</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платежів</a:t>
            </a:r>
            <a:r>
              <a:rPr lang="ru-RU" sz="2400" dirty="0">
                <a:solidFill>
                  <a:srgbClr val="FFFF00"/>
                </a:solidFill>
                <a:effectLst/>
                <a:latin typeface="Tahoma" panose="020B0604030504040204" pitchFamily="34" charset="0"/>
                <a:ea typeface="Tahoma" panose="020B0604030504040204" pitchFamily="34" charset="0"/>
              </a:rPr>
              <a:t>, </a:t>
            </a:r>
            <a:r>
              <a:rPr lang="ru-RU" sz="2400" dirty="0" err="1">
                <a:solidFill>
                  <a:srgbClr val="FFFF00"/>
                </a:solidFill>
                <a:effectLst/>
                <a:latin typeface="Tahoma" panose="020B0604030504040204" pitchFamily="34" charset="0"/>
                <a:ea typeface="Tahoma" panose="020B0604030504040204" pitchFamily="34" charset="0"/>
              </a:rPr>
              <a:t>передбачених</a:t>
            </a:r>
            <a:r>
              <a:rPr lang="ru-RU" sz="2400" dirty="0">
                <a:solidFill>
                  <a:srgbClr val="FFFF00"/>
                </a:solidFill>
                <a:effectLst/>
                <a:latin typeface="Tahoma" panose="020B0604030504040204" pitchFamily="34" charset="0"/>
                <a:ea typeface="Tahoma" panose="020B0604030504040204" pitchFamily="34" charset="0"/>
              </a:rPr>
              <a:t> законом.</a:t>
            </a:r>
          </a:p>
        </p:txBody>
      </p:sp>
    </p:spTree>
    <p:extLst>
      <p:ext uri="{BB962C8B-B14F-4D97-AF65-F5344CB8AC3E}">
        <p14:creationId xmlns:p14="http://schemas.microsoft.com/office/powerpoint/2010/main" val="40489773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3E04A8-BE0B-33CE-E328-BBD44E3F1D40}"/>
              </a:ext>
            </a:extLst>
          </p:cNvPr>
          <p:cNvSpPr txBox="1"/>
          <p:nvPr/>
        </p:nvSpPr>
        <p:spPr>
          <a:xfrm>
            <a:off x="1181686" y="2715065"/>
            <a:ext cx="10058400" cy="3231654"/>
          </a:xfrm>
          <a:prstGeom prst="rect">
            <a:avLst/>
          </a:prstGeom>
          <a:noFill/>
        </p:spPr>
        <p:txBody>
          <a:bodyPr wrap="square">
            <a:spAutoFit/>
          </a:bodyPr>
          <a:lstStyle/>
          <a:p>
            <a:pPr algn="l" fontAlgn="base"/>
            <a:r>
              <a:rPr lang="ru-RU" sz="2400" b="1" i="1" dirty="0" err="1">
                <a:solidFill>
                  <a:srgbClr val="92D050"/>
                </a:solidFill>
                <a:effectLst/>
                <a:latin typeface="Arial" panose="020B0604020202020204" pitchFamily="34" charset="0"/>
              </a:rPr>
              <a:t>Загальна</a:t>
            </a:r>
            <a:r>
              <a:rPr lang="ru-RU" sz="2400" b="1" i="1" dirty="0">
                <a:solidFill>
                  <a:srgbClr val="92D050"/>
                </a:solidFill>
                <a:effectLst/>
                <a:latin typeface="Arial" panose="020B0604020202020204" pitchFamily="34" charset="0"/>
              </a:rPr>
              <a:t> система </a:t>
            </a:r>
            <a:r>
              <a:rPr lang="ru-RU" sz="2400" b="1" i="1" dirty="0" err="1">
                <a:solidFill>
                  <a:srgbClr val="92D050"/>
                </a:solidFill>
                <a:effectLst/>
                <a:latin typeface="Arial" panose="020B0604020202020204" pitchFamily="34" charset="0"/>
              </a:rPr>
              <a:t>оподаткування</a:t>
            </a:r>
            <a:r>
              <a:rPr lang="ru-RU" sz="2400" b="1" i="1" dirty="0">
                <a:solidFill>
                  <a:srgbClr val="92D050"/>
                </a:solidFill>
                <a:effectLst/>
                <a:latin typeface="Arial" panose="020B0604020202020204" pitchFamily="34" charset="0"/>
              </a:rPr>
              <a:t> для </a:t>
            </a:r>
            <a:r>
              <a:rPr lang="ru-RU" sz="2400" b="1" i="1" dirty="0" err="1">
                <a:solidFill>
                  <a:srgbClr val="92D050"/>
                </a:solidFill>
                <a:effectLst/>
                <a:latin typeface="Arial" panose="020B0604020202020204" pitchFamily="34" charset="0"/>
              </a:rPr>
              <a:t>підприємства</a:t>
            </a:r>
            <a:r>
              <a:rPr lang="ru-RU" sz="2400" b="1" i="1" dirty="0">
                <a:solidFill>
                  <a:srgbClr val="92D050"/>
                </a:solidFill>
                <a:effectLst/>
                <a:latin typeface="Arial" panose="020B0604020202020204" pitchFamily="34" charset="0"/>
              </a:rPr>
              <a:t>:</a:t>
            </a:r>
          </a:p>
          <a:p>
            <a:pPr algn="l" fontAlgn="base">
              <a:buFont typeface="Arial" panose="020B0604020202020204" pitchFamily="34" charset="0"/>
              <a:buChar char="•"/>
            </a:pPr>
            <a:r>
              <a:rPr lang="ru-RU" sz="2000" b="0" i="0" dirty="0" err="1">
                <a:effectLst/>
                <a:latin typeface="Arial" panose="020B0604020202020204" pitchFamily="34" charset="0"/>
              </a:rPr>
              <a:t>Оподатковується</a:t>
            </a:r>
            <a:r>
              <a:rPr lang="ru-RU" sz="2000" b="0" i="0" dirty="0">
                <a:effectLst/>
                <a:latin typeface="Arial" panose="020B0604020202020204" pitchFamily="34" charset="0"/>
              </a:rPr>
              <a:t> не оборот, а </a:t>
            </a:r>
            <a:r>
              <a:rPr lang="ru-RU" sz="2000" b="0" i="0" dirty="0" err="1">
                <a:effectLst/>
                <a:latin typeface="Arial" panose="020B0604020202020204" pitchFamily="34" charset="0"/>
              </a:rPr>
              <a:t>прибуток</a:t>
            </a:r>
            <a:r>
              <a:rPr lang="ru-RU" sz="2000" b="0" i="0" dirty="0">
                <a:effectLst/>
                <a:latin typeface="Arial" panose="020B0604020202020204" pitchFamily="34" charset="0"/>
              </a:rPr>
              <a:t> (в 2017 </a:t>
            </a:r>
            <a:r>
              <a:rPr lang="ru-RU" sz="2000" b="0" i="0" dirty="0" err="1">
                <a:effectLst/>
                <a:latin typeface="Arial" panose="020B0604020202020204" pitchFamily="34" charset="0"/>
              </a:rPr>
              <a:t>році</a:t>
            </a:r>
            <a:r>
              <a:rPr lang="ru-RU" sz="2000" b="0" i="0" dirty="0">
                <a:effectLst/>
                <a:latin typeface="Arial" panose="020B0604020202020204" pitchFamily="34" charset="0"/>
              </a:rPr>
              <a:t> ставка 18%).</a:t>
            </a:r>
          </a:p>
          <a:p>
            <a:pPr algn="l" fontAlgn="base">
              <a:buFont typeface="Arial" panose="020B0604020202020204" pitchFamily="34" charset="0"/>
              <a:buChar char="•"/>
            </a:pPr>
            <a:r>
              <a:rPr lang="ru-RU" sz="2000" b="0" i="0" dirty="0" err="1">
                <a:effectLst/>
                <a:latin typeface="Arial" panose="020B0604020202020204" pitchFamily="34" charset="0"/>
              </a:rPr>
              <a:t>Немає</a:t>
            </a:r>
            <a:r>
              <a:rPr lang="ru-RU" sz="2000" b="0" i="0" dirty="0">
                <a:effectLst/>
                <a:latin typeface="Arial" panose="020B0604020202020204" pitchFamily="34" charset="0"/>
              </a:rPr>
              <a:t> </a:t>
            </a:r>
            <a:r>
              <a:rPr lang="ru-RU" sz="2000" b="0" i="0" dirty="0" err="1">
                <a:effectLst/>
                <a:latin typeface="Arial" panose="020B0604020202020204" pitchFamily="34" charset="0"/>
              </a:rPr>
              <a:t>обмежень</a:t>
            </a:r>
            <a:r>
              <a:rPr lang="ru-RU" sz="2000" b="0" i="0" dirty="0">
                <a:effectLst/>
                <a:latin typeface="Arial" panose="020B0604020202020204" pitchFamily="34" charset="0"/>
              </a:rPr>
              <a:t> за видами </a:t>
            </a:r>
            <a:r>
              <a:rPr lang="ru-RU" sz="2000" b="0" i="0" dirty="0" err="1">
                <a:effectLst/>
                <a:latin typeface="Arial" panose="020B0604020202020204" pitchFamily="34" charset="0"/>
              </a:rPr>
              <a:t>діяльності</a:t>
            </a:r>
            <a:r>
              <a:rPr lang="ru-RU" sz="2000" b="0" i="0" dirty="0">
                <a:effectLst/>
                <a:latin typeface="Arial" panose="020B0604020202020204" pitchFamily="34" charset="0"/>
              </a:rPr>
              <a:t>.</a:t>
            </a:r>
          </a:p>
          <a:p>
            <a:pPr algn="l" fontAlgn="base">
              <a:buFont typeface="Arial" panose="020B0604020202020204" pitchFamily="34" charset="0"/>
              <a:buChar char="•"/>
            </a:pPr>
            <a:r>
              <a:rPr lang="ru-RU" sz="2000" b="0" i="0" dirty="0" err="1">
                <a:effectLst/>
                <a:latin typeface="Arial" panose="020B0604020202020204" pitchFamily="34" charset="0"/>
              </a:rPr>
              <a:t>Немає</a:t>
            </a:r>
            <a:r>
              <a:rPr lang="ru-RU" sz="2000" b="0" i="0" dirty="0">
                <a:effectLst/>
                <a:latin typeface="Arial" panose="020B0604020202020204" pitchFamily="34" charset="0"/>
              </a:rPr>
              <a:t> </a:t>
            </a:r>
            <a:r>
              <a:rPr lang="ru-RU" sz="2000" b="0" i="0" dirty="0" err="1">
                <a:effectLst/>
                <a:latin typeface="Arial" panose="020B0604020202020204" pitchFamily="34" charset="0"/>
              </a:rPr>
              <a:t>обмежень</a:t>
            </a:r>
            <a:r>
              <a:rPr lang="ru-RU" sz="2000" b="0" i="0" dirty="0">
                <a:effectLst/>
                <a:latin typeface="Arial" panose="020B0604020202020204" pitchFamily="34" charset="0"/>
              </a:rPr>
              <a:t> за сумою доходу.</a:t>
            </a:r>
          </a:p>
          <a:p>
            <a:pPr algn="l" fontAlgn="base">
              <a:buFont typeface="Arial" panose="020B0604020202020204" pitchFamily="34" charset="0"/>
              <a:buChar char="•"/>
            </a:pPr>
            <a:r>
              <a:rPr lang="ru-RU" sz="2000" b="0" i="0" dirty="0" err="1">
                <a:effectLst/>
                <a:latin typeface="Arial" panose="020B0604020202020204" pitchFamily="34" charset="0"/>
              </a:rPr>
              <a:t>Немає</a:t>
            </a:r>
            <a:r>
              <a:rPr lang="ru-RU" sz="2000" b="0" i="0" dirty="0">
                <a:effectLst/>
                <a:latin typeface="Arial" panose="020B0604020202020204" pitchFamily="34" charset="0"/>
              </a:rPr>
              <a:t> </a:t>
            </a:r>
            <a:r>
              <a:rPr lang="ru-RU" sz="2000" b="0" i="0" dirty="0" err="1">
                <a:effectLst/>
                <a:latin typeface="Arial" panose="020B0604020202020204" pitchFamily="34" charset="0"/>
              </a:rPr>
              <a:t>обмежень</a:t>
            </a:r>
            <a:r>
              <a:rPr lang="ru-RU" sz="2000" b="0" i="0" dirty="0">
                <a:effectLst/>
                <a:latin typeface="Arial" panose="020B0604020202020204" pitchFamily="34" charset="0"/>
              </a:rPr>
              <a:t> за </a:t>
            </a:r>
            <a:r>
              <a:rPr lang="ru-RU" sz="2000" b="0" i="0" dirty="0" err="1">
                <a:effectLst/>
                <a:latin typeface="Arial" panose="020B0604020202020204" pitchFamily="34" charset="0"/>
              </a:rPr>
              <a:t>кількості</a:t>
            </a:r>
            <a:r>
              <a:rPr lang="ru-RU" sz="2000" b="0" i="0" dirty="0">
                <a:effectLst/>
                <a:latin typeface="Arial" panose="020B0604020202020204" pitchFamily="34" charset="0"/>
              </a:rPr>
              <a:t> </a:t>
            </a:r>
            <a:r>
              <a:rPr lang="ru-RU" sz="2000" b="0" i="0" dirty="0" err="1">
                <a:effectLst/>
                <a:latin typeface="Arial" panose="020B0604020202020204" pitchFamily="34" charset="0"/>
              </a:rPr>
              <a:t>найманих</a:t>
            </a:r>
            <a:r>
              <a:rPr lang="ru-RU" sz="2000" b="0" i="0" dirty="0">
                <a:effectLst/>
                <a:latin typeface="Arial" panose="020B0604020202020204" pitchFamily="34" charset="0"/>
              </a:rPr>
              <a:t> </a:t>
            </a:r>
            <a:r>
              <a:rPr lang="ru-RU" sz="2000" b="0" i="0" dirty="0" err="1">
                <a:effectLst/>
                <a:latin typeface="Arial" panose="020B0604020202020204" pitchFamily="34" charset="0"/>
              </a:rPr>
              <a:t>працівників</a:t>
            </a:r>
            <a:r>
              <a:rPr lang="ru-RU" sz="2000" b="0" i="0" dirty="0">
                <a:effectLst/>
                <a:latin typeface="Arial" panose="020B0604020202020204" pitchFamily="34" charset="0"/>
              </a:rPr>
              <a:t>.</a:t>
            </a:r>
          </a:p>
          <a:p>
            <a:pPr algn="l" fontAlgn="base">
              <a:buFont typeface="Arial" panose="020B0604020202020204" pitchFamily="34" charset="0"/>
              <a:buChar char="•"/>
            </a:pPr>
            <a:r>
              <a:rPr lang="ru-RU" sz="2000" b="0" i="0" dirty="0">
                <a:effectLst/>
                <a:latin typeface="Arial" panose="020B0604020202020204" pitchFamily="34" charset="0"/>
              </a:rPr>
              <a:t>Строки </a:t>
            </a:r>
            <a:r>
              <a:rPr lang="ru-RU" sz="2000" b="0" i="0" dirty="0" err="1">
                <a:effectLst/>
                <a:latin typeface="Arial" panose="020B0604020202020204" pitchFamily="34" charset="0"/>
              </a:rPr>
              <a:t>сплати</a:t>
            </a:r>
            <a:r>
              <a:rPr lang="ru-RU" sz="2000" b="0" i="0" dirty="0">
                <a:effectLst/>
                <a:latin typeface="Arial" panose="020B0604020202020204" pitchFamily="34" charset="0"/>
              </a:rPr>
              <a:t> </a:t>
            </a:r>
            <a:r>
              <a:rPr lang="ru-RU" sz="2000" b="0" i="0" dirty="0" err="1">
                <a:effectLst/>
                <a:latin typeface="Arial" panose="020B0604020202020204" pitchFamily="34" charset="0"/>
              </a:rPr>
              <a:t>податку</a:t>
            </a:r>
            <a:r>
              <a:rPr lang="ru-RU" sz="2000" b="0" i="0" dirty="0">
                <a:effectLst/>
                <a:latin typeface="Arial" panose="020B0604020202020204" pitchFamily="34" charset="0"/>
              </a:rPr>
              <a:t>:    раз на </a:t>
            </a:r>
            <a:r>
              <a:rPr lang="ru-RU" sz="2000" b="0" i="0" dirty="0" err="1">
                <a:effectLst/>
                <a:latin typeface="Arial" panose="020B0604020202020204" pitchFamily="34" charset="0"/>
              </a:rPr>
              <a:t>рік</a:t>
            </a:r>
            <a:r>
              <a:rPr lang="ru-RU" sz="2000" b="0" i="0" dirty="0">
                <a:effectLst/>
                <a:latin typeface="Arial" panose="020B0604020202020204" pitchFamily="34" charset="0"/>
              </a:rPr>
              <a:t>, </a:t>
            </a:r>
            <a:r>
              <a:rPr lang="ru-RU" sz="2000" b="0" i="0" dirty="0" err="1">
                <a:effectLst/>
                <a:latin typeface="Arial" panose="020B0604020202020204" pitchFamily="34" charset="0"/>
              </a:rPr>
              <a:t>якщо</a:t>
            </a:r>
            <a:r>
              <a:rPr lang="ru-RU" sz="2000" b="0" i="0" dirty="0">
                <a:effectLst/>
                <a:latin typeface="Arial" panose="020B0604020202020204" pitchFamily="34" charset="0"/>
              </a:rPr>
              <a:t> </a:t>
            </a:r>
            <a:r>
              <a:rPr lang="ru-RU" sz="2000" b="0" i="0" dirty="0" err="1">
                <a:effectLst/>
                <a:latin typeface="Arial" panose="020B0604020202020204" pitchFamily="34" charset="0"/>
              </a:rPr>
              <a:t>річний</a:t>
            </a:r>
            <a:r>
              <a:rPr lang="ru-RU" sz="2000" b="0" i="0" dirty="0">
                <a:effectLst/>
                <a:latin typeface="Arial" panose="020B0604020202020204" pitchFamily="34" charset="0"/>
              </a:rPr>
              <a:t> оборот </a:t>
            </a:r>
            <a:r>
              <a:rPr lang="ru-RU" sz="2000" b="0" i="0" dirty="0" err="1">
                <a:effectLst/>
                <a:latin typeface="Arial" panose="020B0604020202020204" pitchFamily="34" charset="0"/>
              </a:rPr>
              <a:t>менше</a:t>
            </a:r>
            <a:r>
              <a:rPr lang="ru-RU" sz="2000" b="0" i="0" dirty="0">
                <a:effectLst/>
                <a:latin typeface="Arial" panose="020B0604020202020204" pitchFamily="34" charset="0"/>
              </a:rPr>
              <a:t> 20 млн. грн.;    </a:t>
            </a:r>
            <a:r>
              <a:rPr lang="ru-RU" sz="2000" b="0" i="0" dirty="0" err="1">
                <a:effectLst/>
                <a:latin typeface="Arial" panose="020B0604020202020204" pitchFamily="34" charset="0"/>
              </a:rPr>
              <a:t>щомісяця</a:t>
            </a:r>
            <a:r>
              <a:rPr lang="ru-RU" sz="2000" b="0" i="0" dirty="0">
                <a:effectLst/>
                <a:latin typeface="Arial" panose="020B0604020202020204" pitchFamily="34" charset="0"/>
              </a:rPr>
              <a:t> </a:t>
            </a:r>
            <a:r>
              <a:rPr lang="ru-RU" sz="2000" b="0" i="0" dirty="0" err="1">
                <a:effectLst/>
                <a:latin typeface="Arial" panose="020B0604020202020204" pitchFamily="34" charset="0"/>
              </a:rPr>
              <a:t>авансовими</a:t>
            </a:r>
            <a:r>
              <a:rPr lang="ru-RU" sz="2000" b="0" i="0" dirty="0">
                <a:effectLst/>
                <a:latin typeface="Arial" panose="020B0604020202020204" pitchFamily="34" charset="0"/>
              </a:rPr>
              <a:t> платежами, </a:t>
            </a:r>
            <a:r>
              <a:rPr lang="ru-RU" sz="2000" b="0" i="0" dirty="0" err="1">
                <a:effectLst/>
                <a:latin typeface="Arial" panose="020B0604020202020204" pitchFamily="34" charset="0"/>
              </a:rPr>
              <a:t>якщо</a:t>
            </a:r>
            <a:r>
              <a:rPr lang="ru-RU" sz="2000" b="0" i="0" dirty="0">
                <a:effectLst/>
                <a:latin typeface="Arial" panose="020B0604020202020204" pitchFamily="34" charset="0"/>
              </a:rPr>
              <a:t> оборот </a:t>
            </a:r>
            <a:r>
              <a:rPr lang="ru-RU" sz="2000" b="0" i="0" dirty="0" err="1">
                <a:effectLst/>
                <a:latin typeface="Arial" panose="020B0604020202020204" pitchFamily="34" charset="0"/>
              </a:rPr>
              <a:t>більше</a:t>
            </a:r>
            <a:r>
              <a:rPr lang="ru-RU" sz="2000" b="0" i="0" dirty="0">
                <a:effectLst/>
                <a:latin typeface="Arial" panose="020B0604020202020204" pitchFamily="34" charset="0"/>
              </a:rPr>
              <a:t> 20 млн. грн.</a:t>
            </a:r>
          </a:p>
          <a:p>
            <a:pPr algn="l" fontAlgn="base">
              <a:buFont typeface="Arial" panose="020B0604020202020204" pitchFamily="34" charset="0"/>
              <a:buChar char="•"/>
            </a:pPr>
            <a:r>
              <a:rPr lang="ru-RU" sz="2000" b="0" i="0" dirty="0" err="1">
                <a:effectLst/>
                <a:latin typeface="Arial" panose="020B0604020202020204" pitchFamily="34" charset="0"/>
              </a:rPr>
              <a:t>Декларація</a:t>
            </a:r>
            <a:r>
              <a:rPr lang="ru-RU" sz="2000" b="0" i="0" dirty="0">
                <a:effectLst/>
                <a:latin typeface="Arial" panose="020B0604020202020204" pitchFamily="34" charset="0"/>
              </a:rPr>
              <a:t> з </a:t>
            </a:r>
            <a:r>
              <a:rPr lang="ru-RU" sz="2000" b="0" i="0" dirty="0" err="1">
                <a:effectLst/>
                <a:latin typeface="Arial" panose="020B0604020202020204" pitchFamily="34" charset="0"/>
              </a:rPr>
              <a:t>податку</a:t>
            </a:r>
            <a:r>
              <a:rPr lang="ru-RU" sz="2000" b="0" i="0" dirty="0">
                <a:effectLst/>
                <a:latin typeface="Arial" panose="020B0604020202020204" pitchFamily="34" charset="0"/>
              </a:rPr>
              <a:t> на </a:t>
            </a:r>
            <a:r>
              <a:rPr lang="ru-RU" sz="2000" b="0" i="0" dirty="0" err="1">
                <a:effectLst/>
                <a:latin typeface="Arial" panose="020B0604020202020204" pitchFamily="34" charset="0"/>
              </a:rPr>
              <a:t>прибуток</a:t>
            </a:r>
            <a:r>
              <a:rPr lang="ru-RU" sz="2000" b="0" i="0" dirty="0">
                <a:effectLst/>
                <a:latin typeface="Arial" panose="020B0604020202020204" pitchFamily="34" charset="0"/>
              </a:rPr>
              <a:t> за </a:t>
            </a:r>
            <a:r>
              <a:rPr lang="ru-RU" sz="2000" b="0" i="0" dirty="0" err="1">
                <a:effectLst/>
                <a:latin typeface="Arial" panose="020B0604020202020204" pitchFamily="34" charset="0"/>
              </a:rPr>
              <a:t>рік</a:t>
            </a:r>
            <a:r>
              <a:rPr lang="ru-RU" sz="2000" b="0" i="0" dirty="0">
                <a:effectLst/>
                <a:latin typeface="Arial" panose="020B0604020202020204" pitchFamily="34" charset="0"/>
              </a:rPr>
              <a:t> </a:t>
            </a:r>
            <a:r>
              <a:rPr lang="ru-RU" sz="2000" b="0" i="0" dirty="0" err="1">
                <a:effectLst/>
                <a:latin typeface="Arial" panose="020B0604020202020204" pitchFamily="34" charset="0"/>
              </a:rPr>
              <a:t>подається</a:t>
            </a:r>
            <a:r>
              <a:rPr lang="ru-RU" sz="2000" b="0" i="0" dirty="0">
                <a:effectLst/>
                <a:latin typeface="Arial" panose="020B0604020202020204" pitchFamily="34" charset="0"/>
              </a:rPr>
              <a:t> </a:t>
            </a:r>
            <a:r>
              <a:rPr lang="ru-RU" sz="2000" b="0" i="0" dirty="0" err="1">
                <a:effectLst/>
                <a:latin typeface="Arial" panose="020B0604020202020204" pitchFamily="34" charset="0"/>
              </a:rPr>
              <a:t>протягом</a:t>
            </a:r>
            <a:r>
              <a:rPr lang="ru-RU" sz="2000" b="0" i="0" dirty="0">
                <a:effectLst/>
                <a:latin typeface="Arial" panose="020B0604020202020204" pitchFamily="34" charset="0"/>
              </a:rPr>
              <a:t> 60 </a:t>
            </a:r>
            <a:r>
              <a:rPr lang="ru-RU" sz="2000" b="0" i="0" dirty="0" err="1">
                <a:effectLst/>
                <a:latin typeface="Arial" panose="020B0604020202020204" pitchFamily="34" charset="0"/>
              </a:rPr>
              <a:t>календарних</a:t>
            </a:r>
            <a:r>
              <a:rPr lang="ru-RU" sz="2000" b="0" i="0" dirty="0">
                <a:effectLst/>
                <a:latin typeface="Arial" panose="020B0604020202020204" pitchFamily="34" charset="0"/>
              </a:rPr>
              <a:t> </a:t>
            </a:r>
            <a:r>
              <a:rPr lang="ru-RU" sz="2000" b="0" i="0" dirty="0" err="1">
                <a:effectLst/>
                <a:latin typeface="Arial" panose="020B0604020202020204" pitchFamily="34" charset="0"/>
              </a:rPr>
              <a:t>днів</a:t>
            </a:r>
            <a:r>
              <a:rPr lang="ru-RU" sz="2000" b="0" i="0" dirty="0">
                <a:effectLst/>
                <a:latin typeface="Arial" panose="020B0604020202020204" pitchFamily="34" charset="0"/>
              </a:rPr>
              <a:t>, </a:t>
            </a:r>
            <a:r>
              <a:rPr lang="ru-RU" sz="2000" b="0" i="0" dirty="0" err="1">
                <a:effectLst/>
                <a:latin typeface="Arial" panose="020B0604020202020204" pitchFamily="34" charset="0"/>
              </a:rPr>
              <a:t>що</a:t>
            </a:r>
            <a:r>
              <a:rPr lang="ru-RU" sz="2000" b="0" i="0" dirty="0">
                <a:effectLst/>
                <a:latin typeface="Arial" panose="020B0604020202020204" pitchFamily="34" charset="0"/>
              </a:rPr>
              <a:t> </a:t>
            </a:r>
            <a:r>
              <a:rPr lang="ru-RU" sz="2000" b="0" i="0" dirty="0" err="1">
                <a:effectLst/>
                <a:latin typeface="Arial" panose="020B0604020202020204" pitchFamily="34" charset="0"/>
              </a:rPr>
              <a:t>настають</a:t>
            </a:r>
            <a:r>
              <a:rPr lang="ru-RU" sz="2000" b="0" i="0" dirty="0">
                <a:effectLst/>
                <a:latin typeface="Arial" panose="020B0604020202020204" pitchFamily="34" charset="0"/>
              </a:rPr>
              <a:t> за </a:t>
            </a:r>
            <a:r>
              <a:rPr lang="ru-RU" sz="2000" b="0" i="0" dirty="0" err="1">
                <a:effectLst/>
                <a:latin typeface="Arial" panose="020B0604020202020204" pitchFamily="34" charset="0"/>
              </a:rPr>
              <a:t>останнім</a:t>
            </a:r>
            <a:r>
              <a:rPr lang="ru-RU" sz="2000" b="0" i="0" dirty="0">
                <a:effectLst/>
                <a:latin typeface="Arial" panose="020B0604020202020204" pitchFamily="34" charset="0"/>
              </a:rPr>
              <a:t> </a:t>
            </a:r>
            <a:r>
              <a:rPr lang="ru-RU" sz="2000" b="0" i="0" dirty="0" err="1">
                <a:effectLst/>
                <a:latin typeface="Arial" panose="020B0604020202020204" pitchFamily="34" charset="0"/>
              </a:rPr>
              <a:t>календарним</a:t>
            </a:r>
            <a:r>
              <a:rPr lang="ru-RU" sz="2000" b="0" i="0" dirty="0">
                <a:effectLst/>
                <a:latin typeface="Arial" panose="020B0604020202020204" pitchFamily="34" charset="0"/>
              </a:rPr>
              <a:t> днем </a:t>
            </a:r>
            <a:r>
              <a:rPr lang="ru-RU" sz="2000" b="0" i="0" dirty="0" err="1">
                <a:effectLst/>
                <a:latin typeface="Arial" panose="020B0604020202020204" pitchFamily="34" charset="0"/>
              </a:rPr>
              <a:t>звітного</a:t>
            </a:r>
            <a:r>
              <a:rPr lang="ru-RU" sz="2000" b="0" i="0" dirty="0">
                <a:effectLst/>
                <a:latin typeface="Arial" panose="020B0604020202020204" pitchFamily="34" charset="0"/>
              </a:rPr>
              <a:t> (</a:t>
            </a:r>
            <a:r>
              <a:rPr lang="ru-RU" sz="2000" b="0" i="0" dirty="0" err="1">
                <a:effectLst/>
                <a:latin typeface="Arial" panose="020B0604020202020204" pitchFamily="34" charset="0"/>
              </a:rPr>
              <a:t>податкового</a:t>
            </a:r>
            <a:r>
              <a:rPr lang="ru-RU" sz="2000" b="0" i="0" dirty="0">
                <a:effectLst/>
                <a:latin typeface="Arial" panose="020B0604020202020204" pitchFamily="34" charset="0"/>
              </a:rPr>
              <a:t>) року.</a:t>
            </a:r>
          </a:p>
          <a:p>
            <a:pPr algn="l" fontAlgn="base">
              <a:buFont typeface="Arial" panose="020B0604020202020204" pitchFamily="34" charset="0"/>
              <a:buChar char="•"/>
            </a:pPr>
            <a:r>
              <a:rPr lang="ru-RU" sz="2000" b="0" i="0" dirty="0">
                <a:effectLst/>
                <a:latin typeface="Arial" panose="020B0604020202020204" pitchFamily="34" charset="0"/>
              </a:rPr>
              <a:t>Баланс </a:t>
            </a:r>
            <a:r>
              <a:rPr lang="ru-RU" sz="2000" b="0" i="0" dirty="0" err="1">
                <a:effectLst/>
                <a:latin typeface="Arial" panose="020B0604020202020204" pitchFamily="34" charset="0"/>
              </a:rPr>
              <a:t>потрібно</a:t>
            </a:r>
            <a:r>
              <a:rPr lang="ru-RU" sz="2000" b="0" i="0" dirty="0">
                <a:effectLst/>
                <a:latin typeface="Arial" panose="020B0604020202020204" pitchFamily="34" charset="0"/>
              </a:rPr>
              <a:t> </a:t>
            </a:r>
            <a:r>
              <a:rPr lang="ru-RU" sz="2000" b="0" i="0" dirty="0" err="1">
                <a:effectLst/>
                <a:latin typeface="Arial" panose="020B0604020202020204" pitchFamily="34" charset="0"/>
              </a:rPr>
              <a:t>здавати</a:t>
            </a:r>
            <a:r>
              <a:rPr lang="ru-RU" sz="2000" b="0" i="0" dirty="0">
                <a:effectLst/>
                <a:latin typeface="Arial" panose="020B0604020202020204" pitchFamily="34" charset="0"/>
              </a:rPr>
              <a:t> 1раз на квартал.</a:t>
            </a:r>
          </a:p>
        </p:txBody>
      </p:sp>
      <p:pic>
        <p:nvPicPr>
          <p:cNvPr id="15362" name="Picture 2" descr="Тест Маєрс-Бріггс: відповідайте на ці 4 питання і дізнайтесь свій тип  особистості - Радіо Максимум">
            <a:extLst>
              <a:ext uri="{FF2B5EF4-FFF2-40B4-BE49-F238E27FC236}">
                <a16:creationId xmlns:a16="http://schemas.microsoft.com/office/drawing/2014/main" id="{D1E3CE42-CF12-EC37-EDD1-BD9D64A44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929" y="154745"/>
            <a:ext cx="6527409"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631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4 нетактовних питання, на які ніколи не треба відповідати">
            <a:extLst>
              <a:ext uri="{FF2B5EF4-FFF2-40B4-BE49-F238E27FC236}">
                <a16:creationId xmlns:a16="http://schemas.microsoft.com/office/drawing/2014/main" id="{BA2F4CF2-6AA5-BE2C-6467-92A18F12E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154" y="471669"/>
            <a:ext cx="4590758" cy="41284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4B175DE-2EE4-19AB-3DAD-1C87F67CC88C}"/>
              </a:ext>
            </a:extLst>
          </p:cNvPr>
          <p:cNvSpPr txBox="1"/>
          <p:nvPr/>
        </p:nvSpPr>
        <p:spPr>
          <a:xfrm>
            <a:off x="562708" y="351692"/>
            <a:ext cx="5355102" cy="5416868"/>
          </a:xfrm>
          <a:prstGeom prst="rect">
            <a:avLst/>
          </a:prstGeom>
          <a:noFill/>
        </p:spPr>
        <p:txBody>
          <a:bodyPr wrap="square">
            <a:spAutoFit/>
          </a:bodyPr>
          <a:lstStyle/>
          <a:p>
            <a:pPr algn="l" fontAlgn="base"/>
            <a:r>
              <a:rPr lang="ru-RU" sz="2000" b="1" i="1" dirty="0" err="1">
                <a:solidFill>
                  <a:srgbClr val="92D050"/>
                </a:solidFill>
                <a:effectLst/>
                <a:latin typeface="Arial" panose="020B0604020202020204" pitchFamily="34" charset="0"/>
              </a:rPr>
              <a:t>Спрощена</a:t>
            </a:r>
            <a:r>
              <a:rPr lang="ru-RU" sz="2000" b="1" i="1" dirty="0">
                <a:solidFill>
                  <a:srgbClr val="92D050"/>
                </a:solidFill>
                <a:effectLst/>
                <a:latin typeface="Arial" panose="020B0604020202020204" pitchFamily="34" charset="0"/>
              </a:rPr>
              <a:t> система </a:t>
            </a:r>
            <a:r>
              <a:rPr lang="ru-RU" sz="2000" b="1" i="1" dirty="0" err="1">
                <a:solidFill>
                  <a:srgbClr val="92D050"/>
                </a:solidFill>
                <a:effectLst/>
                <a:latin typeface="Arial" panose="020B0604020202020204" pitchFamily="34" charset="0"/>
              </a:rPr>
              <a:t>оподаткування</a:t>
            </a:r>
            <a:r>
              <a:rPr lang="ru-RU" sz="2000" b="1" i="1" dirty="0">
                <a:solidFill>
                  <a:srgbClr val="92D050"/>
                </a:solidFill>
                <a:effectLst/>
                <a:latin typeface="Arial" panose="020B0604020202020204" pitchFamily="34" charset="0"/>
              </a:rPr>
              <a:t> для </a:t>
            </a:r>
            <a:r>
              <a:rPr lang="ru-RU" sz="2000" b="1" i="1" dirty="0" err="1">
                <a:solidFill>
                  <a:srgbClr val="92D050"/>
                </a:solidFill>
                <a:effectLst/>
                <a:latin typeface="Arial" panose="020B0604020202020204" pitchFamily="34" charset="0"/>
              </a:rPr>
              <a:t>підприємства</a:t>
            </a:r>
            <a:r>
              <a:rPr lang="ru-RU" sz="2000" b="1" i="1" dirty="0">
                <a:solidFill>
                  <a:srgbClr val="92D050"/>
                </a:solidFill>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Податок</a:t>
            </a:r>
            <a:r>
              <a:rPr lang="ru-RU" b="0" i="0" dirty="0">
                <a:effectLst/>
                <a:latin typeface="Arial" panose="020B0604020202020204" pitchFamily="34" charset="0"/>
              </a:rPr>
              <a:t> </a:t>
            </a:r>
            <a:r>
              <a:rPr lang="ru-RU" b="0" i="0" dirty="0" err="1">
                <a:effectLst/>
                <a:latin typeface="Arial" panose="020B0604020202020204" pitchFamily="34" charset="0"/>
              </a:rPr>
              <a:t>сплачується</a:t>
            </a:r>
            <a:r>
              <a:rPr lang="ru-RU" b="0" i="0" dirty="0">
                <a:effectLst/>
                <a:latin typeface="Arial" panose="020B0604020202020204" pitchFamily="34" charset="0"/>
              </a:rPr>
              <a:t> у </a:t>
            </a:r>
            <a:r>
              <a:rPr lang="ru-RU" b="0" i="0" dirty="0" err="1">
                <a:effectLst/>
                <a:latin typeface="Arial" panose="020B0604020202020204" pitchFamily="34" charset="0"/>
              </a:rPr>
              <a:t>відсотках</a:t>
            </a:r>
            <a:r>
              <a:rPr lang="ru-RU" b="0" i="0" dirty="0">
                <a:effectLst/>
                <a:latin typeface="Arial" panose="020B0604020202020204" pitchFamily="34" charset="0"/>
              </a:rPr>
              <a:t> </a:t>
            </a:r>
            <a:r>
              <a:rPr lang="ru-RU" b="0" i="0" dirty="0" err="1">
                <a:effectLst/>
                <a:latin typeface="Arial" panose="020B0604020202020204" pitchFamily="34" charset="0"/>
              </a:rPr>
              <a:t>від</a:t>
            </a:r>
            <a:r>
              <a:rPr lang="ru-RU" b="0" i="0" dirty="0">
                <a:effectLst/>
                <a:latin typeface="Arial" panose="020B0604020202020204" pitchFamily="34" charset="0"/>
              </a:rPr>
              <a:t> обороту (в 2017 </a:t>
            </a:r>
            <a:r>
              <a:rPr lang="ru-RU" b="0" i="0" dirty="0" err="1">
                <a:effectLst/>
                <a:latin typeface="Arial" panose="020B0604020202020204" pitchFamily="34" charset="0"/>
              </a:rPr>
              <a:t>році</a:t>
            </a:r>
            <a:r>
              <a:rPr lang="ru-RU" b="0" i="0" dirty="0">
                <a:effectLst/>
                <a:latin typeface="Arial" panose="020B0604020202020204" pitchFamily="34" charset="0"/>
              </a:rPr>
              <a:t> - 5% </a:t>
            </a:r>
            <a:r>
              <a:rPr lang="ru-RU" b="0" i="0" dirty="0" err="1">
                <a:effectLst/>
                <a:latin typeface="Arial" panose="020B0604020202020204" pitchFamily="34" charset="0"/>
              </a:rPr>
              <a:t>від</a:t>
            </a:r>
            <a:r>
              <a:rPr lang="ru-RU" b="0" i="0" dirty="0">
                <a:effectLst/>
                <a:latin typeface="Arial" panose="020B0604020202020204" pitchFamily="34" charset="0"/>
              </a:rPr>
              <a:t> обороту </a:t>
            </a:r>
            <a:r>
              <a:rPr lang="ru-RU" b="0" i="0" dirty="0" err="1">
                <a:effectLst/>
                <a:latin typeface="Arial" panose="020B0604020202020204" pitchFamily="34" charset="0"/>
              </a:rPr>
              <a:t>або</a:t>
            </a:r>
            <a:r>
              <a:rPr lang="ru-RU" b="0" i="0" dirty="0">
                <a:effectLst/>
                <a:latin typeface="Arial" panose="020B0604020202020204" pitchFamily="34" charset="0"/>
              </a:rPr>
              <a:t> 3 % при </a:t>
            </a:r>
            <a:r>
              <a:rPr lang="ru-RU" b="0" i="0" dirty="0" err="1">
                <a:effectLst/>
                <a:latin typeface="Arial" panose="020B0604020202020204" pitchFamily="34" charset="0"/>
              </a:rPr>
              <a:t>сплаті</a:t>
            </a:r>
            <a:r>
              <a:rPr lang="ru-RU" b="0" i="0" dirty="0">
                <a:effectLst/>
                <a:latin typeface="Arial" panose="020B0604020202020204" pitchFamily="34" charset="0"/>
              </a:rPr>
              <a:t> ПДВ).</a:t>
            </a:r>
          </a:p>
          <a:p>
            <a:pPr algn="l" fontAlgn="base">
              <a:buFont typeface="Arial" panose="020B0604020202020204" pitchFamily="34" charset="0"/>
              <a:buChar char="•"/>
            </a:pPr>
            <a:r>
              <a:rPr lang="ru-RU" b="0" i="0" dirty="0">
                <a:effectLst/>
                <a:latin typeface="Arial" panose="020B0604020202020204" pitchFamily="34" charset="0"/>
              </a:rPr>
              <a:t>Оборот на </a:t>
            </a:r>
            <a:r>
              <a:rPr lang="ru-RU" b="0" i="0" dirty="0" err="1">
                <a:effectLst/>
                <a:latin typeface="Arial" panose="020B0604020202020204" pitchFamily="34" charset="0"/>
              </a:rPr>
              <a:t>рік</a:t>
            </a:r>
            <a:r>
              <a:rPr lang="ru-RU" b="0" i="0" dirty="0">
                <a:effectLst/>
                <a:latin typeface="Arial" panose="020B0604020202020204" pitchFamily="34" charset="0"/>
              </a:rPr>
              <a:t> не </a:t>
            </a:r>
            <a:r>
              <a:rPr lang="ru-RU" b="0" i="0" dirty="0" err="1">
                <a:effectLst/>
                <a:latin typeface="Arial" panose="020B0604020202020204" pitchFamily="34" charset="0"/>
              </a:rPr>
              <a:t>більше</a:t>
            </a:r>
            <a:r>
              <a:rPr lang="ru-RU" b="0" i="0" dirty="0">
                <a:effectLst/>
                <a:latin typeface="Arial" panose="020B0604020202020204" pitchFamily="34" charset="0"/>
              </a:rPr>
              <a:t> 5 млн. грн.</a:t>
            </a:r>
          </a:p>
          <a:p>
            <a:pPr algn="l" fontAlgn="base">
              <a:buFont typeface="Arial" panose="020B0604020202020204" pitchFamily="34" charset="0"/>
              <a:buChar char="•"/>
            </a:pPr>
            <a:r>
              <a:rPr lang="ru-RU" b="0" i="0" dirty="0" err="1">
                <a:effectLst/>
                <a:latin typeface="Arial" panose="020B0604020202020204" pitchFamily="34" charset="0"/>
              </a:rPr>
              <a:t>Сплата</a:t>
            </a:r>
            <a:r>
              <a:rPr lang="ru-RU" b="0" i="0" dirty="0">
                <a:effectLst/>
                <a:latin typeface="Arial" panose="020B0604020202020204" pitchFamily="34" charset="0"/>
              </a:rPr>
              <a:t> </a:t>
            </a:r>
            <a:r>
              <a:rPr lang="ru-RU" b="0" i="0" dirty="0" err="1">
                <a:effectLst/>
                <a:latin typeface="Arial" panose="020B0604020202020204" pitchFamily="34" charset="0"/>
              </a:rPr>
              <a:t>єдиного</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 1 раз на квартал. </a:t>
            </a:r>
            <a:r>
              <a:rPr lang="ru-RU" b="0" i="0" dirty="0" err="1">
                <a:effectLst/>
                <a:latin typeface="Arial" panose="020B0604020202020204" pitchFamily="34" charset="0"/>
              </a:rPr>
              <a:t>протягом</a:t>
            </a:r>
            <a:r>
              <a:rPr lang="ru-RU" b="0" i="0" dirty="0">
                <a:effectLst/>
                <a:latin typeface="Arial" panose="020B0604020202020204" pitchFamily="34" charset="0"/>
              </a:rPr>
              <a:t> 10 </a:t>
            </a:r>
            <a:r>
              <a:rPr lang="ru-RU" b="0" i="0" dirty="0" err="1">
                <a:effectLst/>
                <a:latin typeface="Arial" panose="020B0604020202020204" pitchFamily="34" charset="0"/>
              </a:rPr>
              <a:t>днів</a:t>
            </a:r>
            <a:r>
              <a:rPr lang="ru-RU" b="0" i="0" dirty="0">
                <a:effectLst/>
                <a:latin typeface="Arial" panose="020B0604020202020204" pitchFamily="34" charset="0"/>
              </a:rPr>
              <a:t>, </a:t>
            </a:r>
            <a:r>
              <a:rPr lang="ru-RU" b="0" i="0" dirty="0" err="1">
                <a:effectLst/>
                <a:latin typeface="Arial" panose="020B0604020202020204" pitchFamily="34" charset="0"/>
              </a:rPr>
              <a:t>що</a:t>
            </a:r>
            <a:r>
              <a:rPr lang="ru-RU" b="0" i="0" dirty="0">
                <a:effectLst/>
                <a:latin typeface="Arial" panose="020B0604020202020204" pitchFamily="34" charset="0"/>
              </a:rPr>
              <a:t> </a:t>
            </a:r>
            <a:r>
              <a:rPr lang="ru-RU" b="0" i="0" dirty="0" err="1">
                <a:effectLst/>
                <a:latin typeface="Arial" panose="020B0604020202020204" pitchFamily="34" charset="0"/>
              </a:rPr>
              <a:t>наступають</a:t>
            </a:r>
            <a:r>
              <a:rPr lang="ru-RU" b="0" i="0" dirty="0">
                <a:effectLst/>
                <a:latin typeface="Arial" panose="020B0604020202020204" pitchFamily="34" charset="0"/>
              </a:rPr>
              <a:t> за </a:t>
            </a:r>
            <a:r>
              <a:rPr lang="ru-RU" b="0" i="0" dirty="0" err="1">
                <a:effectLst/>
                <a:latin typeface="Arial" panose="020B0604020202020204" pitchFamily="34" charset="0"/>
              </a:rPr>
              <a:t>граничним</a:t>
            </a:r>
            <a:r>
              <a:rPr lang="ru-RU" b="0" i="0" dirty="0">
                <a:effectLst/>
                <a:latin typeface="Arial" panose="020B0604020202020204" pitchFamily="34" charset="0"/>
              </a:rPr>
              <a:t> </a:t>
            </a:r>
            <a:r>
              <a:rPr lang="ru-RU" b="0" i="0" dirty="0" err="1">
                <a:effectLst/>
                <a:latin typeface="Arial" panose="020B0604020202020204" pitchFamily="34" charset="0"/>
              </a:rPr>
              <a:t>строком</a:t>
            </a:r>
            <a:r>
              <a:rPr lang="ru-RU" b="0" i="0" dirty="0">
                <a:effectLst/>
                <a:latin typeface="Arial" panose="020B0604020202020204" pitchFamily="34" charset="0"/>
              </a:rPr>
              <a:t> </a:t>
            </a:r>
            <a:r>
              <a:rPr lang="ru-RU" b="0" i="0" dirty="0" err="1">
                <a:effectLst/>
                <a:latin typeface="Arial" panose="020B0604020202020204" pitchFamily="34" charset="0"/>
              </a:rPr>
              <a:t>подання</a:t>
            </a:r>
            <a:r>
              <a:rPr lang="ru-RU" b="0" i="0" dirty="0">
                <a:effectLst/>
                <a:latin typeface="Arial" panose="020B0604020202020204" pitchFamily="34" charset="0"/>
              </a:rPr>
              <a:t> </a:t>
            </a:r>
            <a:r>
              <a:rPr lang="ru-RU" b="0" i="0" dirty="0" err="1">
                <a:effectLst/>
                <a:latin typeface="Arial" panose="020B0604020202020204" pitchFamily="34" charset="0"/>
              </a:rPr>
              <a:t>податкової</a:t>
            </a:r>
            <a:r>
              <a:rPr lang="ru-RU" b="0" i="0" dirty="0">
                <a:effectLst/>
                <a:latin typeface="Arial" panose="020B0604020202020204" pitchFamily="34" charset="0"/>
              </a:rPr>
              <a:t> </a:t>
            </a:r>
            <a:r>
              <a:rPr lang="ru-RU" b="0" i="0" dirty="0" err="1">
                <a:effectLst/>
                <a:latin typeface="Arial" panose="020B0604020202020204" pitchFamily="34" charset="0"/>
              </a:rPr>
              <a:t>декларації</a:t>
            </a:r>
            <a:endParaRPr lang="ru-RU" b="0" i="0" dirty="0">
              <a:effectLst/>
              <a:latin typeface="Arial" panose="020B0604020202020204" pitchFamily="34" charset="0"/>
            </a:endParaRPr>
          </a:p>
          <a:p>
            <a:pPr algn="l" fontAlgn="base">
              <a:buFont typeface="Arial" panose="020B0604020202020204" pitchFamily="34" charset="0"/>
              <a:buChar char="•"/>
            </a:pPr>
            <a:r>
              <a:rPr lang="ru-RU" b="0" i="0" dirty="0">
                <a:effectLst/>
                <a:latin typeface="Arial" panose="020B0604020202020204" pitchFamily="34" charset="0"/>
              </a:rPr>
              <a:t>Подача </a:t>
            </a:r>
            <a:r>
              <a:rPr lang="ru-RU" b="0" i="0" dirty="0" err="1">
                <a:effectLst/>
                <a:latin typeface="Arial" panose="020B0604020202020204" pitchFamily="34" charset="0"/>
              </a:rPr>
              <a:t>податкової</a:t>
            </a:r>
            <a:r>
              <a:rPr lang="ru-RU" b="0" i="0" dirty="0">
                <a:effectLst/>
                <a:latin typeface="Arial" panose="020B0604020202020204" pitchFamily="34" charset="0"/>
              </a:rPr>
              <a:t> </a:t>
            </a:r>
            <a:r>
              <a:rPr lang="ru-RU" b="0" i="0" dirty="0" err="1">
                <a:effectLst/>
                <a:latin typeface="Arial" panose="020B0604020202020204" pitchFamily="34" charset="0"/>
              </a:rPr>
              <a:t>декларації</a:t>
            </a:r>
            <a:r>
              <a:rPr lang="ru-RU" b="0" i="0" dirty="0">
                <a:effectLst/>
                <a:latin typeface="Arial" panose="020B0604020202020204" pitchFamily="34" charset="0"/>
              </a:rPr>
              <a:t> </a:t>
            </a:r>
            <a:r>
              <a:rPr lang="ru-RU" b="0" i="0" dirty="0" err="1">
                <a:effectLst/>
                <a:latin typeface="Arial" panose="020B0604020202020204" pitchFamily="34" charset="0"/>
              </a:rPr>
              <a:t>платника</a:t>
            </a:r>
            <a:r>
              <a:rPr lang="ru-RU" b="0" i="0" dirty="0">
                <a:effectLst/>
                <a:latin typeface="Arial" panose="020B0604020202020204" pitchFamily="34" charset="0"/>
              </a:rPr>
              <a:t> </a:t>
            </a:r>
            <a:r>
              <a:rPr lang="ru-RU" b="0" i="0" dirty="0" err="1">
                <a:effectLst/>
                <a:latin typeface="Arial" panose="020B0604020202020204" pitchFamily="34" charset="0"/>
              </a:rPr>
              <a:t>єдиного</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 1 раз на квартал </a:t>
            </a:r>
            <a:r>
              <a:rPr lang="ru-RU" b="0" i="0" dirty="0" err="1">
                <a:effectLst/>
                <a:latin typeface="Arial" panose="020B0604020202020204" pitchFamily="34" charset="0"/>
              </a:rPr>
              <a:t>протягом</a:t>
            </a:r>
            <a:r>
              <a:rPr lang="ru-RU" b="0" i="0" dirty="0">
                <a:effectLst/>
                <a:latin typeface="Arial" panose="020B0604020202020204" pitchFamily="34" charset="0"/>
              </a:rPr>
              <a:t> 40 </a:t>
            </a:r>
            <a:r>
              <a:rPr lang="ru-RU" b="0" i="0" dirty="0" err="1">
                <a:effectLst/>
                <a:latin typeface="Arial" panose="020B0604020202020204" pitchFamily="34" charset="0"/>
              </a:rPr>
              <a:t>календарних</a:t>
            </a:r>
            <a:r>
              <a:rPr lang="ru-RU" b="0" i="0" dirty="0">
                <a:effectLst/>
                <a:latin typeface="Arial" panose="020B0604020202020204" pitchFamily="34" charset="0"/>
              </a:rPr>
              <a:t> </a:t>
            </a:r>
            <a:r>
              <a:rPr lang="ru-RU" b="0" i="0" dirty="0" err="1">
                <a:effectLst/>
                <a:latin typeface="Arial" panose="020B0604020202020204" pitchFamily="34" charset="0"/>
              </a:rPr>
              <a:t>днів</a:t>
            </a:r>
            <a:r>
              <a:rPr lang="ru-RU" b="0" i="0" dirty="0">
                <a:effectLst/>
                <a:latin typeface="Arial" panose="020B0604020202020204" pitchFamily="34" charset="0"/>
              </a:rPr>
              <a:t>, </a:t>
            </a:r>
            <a:r>
              <a:rPr lang="ru-RU" b="0" i="0" dirty="0" err="1">
                <a:effectLst/>
                <a:latin typeface="Arial" panose="020B0604020202020204" pitchFamily="34" charset="0"/>
              </a:rPr>
              <a:t>що</a:t>
            </a:r>
            <a:r>
              <a:rPr lang="ru-RU" b="0" i="0" dirty="0">
                <a:effectLst/>
                <a:latin typeface="Arial" panose="020B0604020202020204" pitchFamily="34" charset="0"/>
              </a:rPr>
              <a:t> </a:t>
            </a:r>
            <a:r>
              <a:rPr lang="ru-RU" b="0" i="0" dirty="0" err="1">
                <a:effectLst/>
                <a:latin typeface="Arial" panose="020B0604020202020204" pitchFamily="34" charset="0"/>
              </a:rPr>
              <a:t>настають</a:t>
            </a:r>
            <a:r>
              <a:rPr lang="ru-RU" b="0" i="0" dirty="0">
                <a:effectLst/>
                <a:latin typeface="Arial" panose="020B0604020202020204" pitchFamily="34" charset="0"/>
              </a:rPr>
              <a:t> за </a:t>
            </a:r>
            <a:r>
              <a:rPr lang="ru-RU" b="0" i="0" dirty="0" err="1">
                <a:effectLst/>
                <a:latin typeface="Arial" panose="020B0604020202020204" pitchFamily="34" charset="0"/>
              </a:rPr>
              <a:t>останнім</a:t>
            </a:r>
            <a:r>
              <a:rPr lang="ru-RU" b="0" i="0" dirty="0">
                <a:effectLst/>
                <a:latin typeface="Arial" panose="020B0604020202020204" pitchFamily="34" charset="0"/>
              </a:rPr>
              <a:t> </a:t>
            </a:r>
            <a:r>
              <a:rPr lang="ru-RU" b="0" i="0" dirty="0" err="1">
                <a:effectLst/>
                <a:latin typeface="Arial" panose="020B0604020202020204" pitchFamily="34" charset="0"/>
              </a:rPr>
              <a:t>календарним</a:t>
            </a:r>
            <a:r>
              <a:rPr lang="ru-RU" b="0" i="0" dirty="0">
                <a:effectLst/>
                <a:latin typeface="Arial" panose="020B0604020202020204" pitchFamily="34" charset="0"/>
              </a:rPr>
              <a:t> днем </a:t>
            </a:r>
            <a:r>
              <a:rPr lang="ru-RU" b="0" i="0" dirty="0" err="1">
                <a:effectLst/>
                <a:latin typeface="Arial" panose="020B0604020202020204" pitchFamily="34" charset="0"/>
              </a:rPr>
              <a:t>звітного</a:t>
            </a:r>
            <a:r>
              <a:rPr lang="ru-RU" b="0" i="0" dirty="0">
                <a:effectLst/>
                <a:latin typeface="Arial" panose="020B0604020202020204" pitchFamily="34" charset="0"/>
              </a:rPr>
              <a:t> (</a:t>
            </a:r>
            <a:r>
              <a:rPr lang="ru-RU" b="0" i="0" dirty="0" err="1">
                <a:effectLst/>
                <a:latin typeface="Arial" panose="020B0604020202020204" pitchFamily="34" charset="0"/>
              </a:rPr>
              <a:t>податкового</a:t>
            </a:r>
            <a:r>
              <a:rPr lang="ru-RU" b="0" i="0" dirty="0">
                <a:effectLst/>
                <a:latin typeface="Arial" panose="020B0604020202020204" pitchFamily="34" charset="0"/>
              </a:rPr>
              <a:t>) кварталу.</a:t>
            </a:r>
          </a:p>
          <a:p>
            <a:pPr algn="l" fontAlgn="base">
              <a:buFont typeface="Arial" panose="020B0604020202020204" pitchFamily="34" charset="0"/>
              <a:buChar char="•"/>
            </a:pPr>
            <a:r>
              <a:rPr lang="ru-RU" b="0" i="0" dirty="0" err="1">
                <a:effectLst/>
                <a:latin typeface="Arial" panose="020B0604020202020204" pitchFamily="34" charset="0"/>
              </a:rPr>
              <a:t>Також</a:t>
            </a:r>
            <a:r>
              <a:rPr lang="ru-RU" b="0" i="0" dirty="0">
                <a:effectLst/>
                <a:latin typeface="Arial" panose="020B0604020202020204" pitchFamily="34" charset="0"/>
              </a:rPr>
              <a:t> </a:t>
            </a:r>
            <a:r>
              <a:rPr lang="ru-RU" b="0" i="0" dirty="0" err="1">
                <a:effectLst/>
                <a:latin typeface="Arial" panose="020B0604020202020204" pitchFamily="34" charset="0"/>
              </a:rPr>
              <a:t>подається</a:t>
            </a:r>
            <a:r>
              <a:rPr lang="ru-RU" b="0" i="0" dirty="0">
                <a:effectLst/>
                <a:latin typeface="Arial" panose="020B0604020202020204" pitchFamily="34" charset="0"/>
              </a:rPr>
              <a:t> прощений </a:t>
            </a:r>
            <a:r>
              <a:rPr lang="ru-RU" b="0" i="0" dirty="0" err="1">
                <a:effectLst/>
                <a:latin typeface="Arial" panose="020B0604020202020204" pitchFamily="34" charset="0"/>
              </a:rPr>
              <a:t>фінансовий</a:t>
            </a:r>
            <a:r>
              <a:rPr lang="ru-RU" b="0" i="0" dirty="0">
                <a:effectLst/>
                <a:latin typeface="Arial" panose="020B0604020202020204" pitchFamily="34" charset="0"/>
              </a:rPr>
              <a:t> </a:t>
            </a:r>
            <a:r>
              <a:rPr lang="ru-RU" b="0" i="0" dirty="0" err="1">
                <a:effectLst/>
                <a:latin typeface="Arial" panose="020B0604020202020204" pitchFamily="34" charset="0"/>
              </a:rPr>
              <a:t>звіт</a:t>
            </a:r>
            <a:r>
              <a:rPr lang="ru-RU" b="0" i="0" dirty="0">
                <a:effectLst/>
                <a:latin typeface="Arial" panose="020B0604020202020204" pitchFamily="34" charset="0"/>
              </a:rPr>
              <a:t> 1 раз в квартал </a:t>
            </a:r>
            <a:r>
              <a:rPr lang="ru-RU" b="0" i="0" dirty="0" err="1">
                <a:effectLst/>
                <a:latin typeface="Arial" panose="020B0604020202020204" pitchFamily="34" charset="0"/>
              </a:rPr>
              <a:t>протягом</a:t>
            </a:r>
            <a:r>
              <a:rPr lang="ru-RU" b="0" i="0" dirty="0">
                <a:effectLst/>
                <a:latin typeface="Arial" panose="020B0604020202020204" pitchFamily="34" charset="0"/>
              </a:rPr>
              <a:t> 25 </a:t>
            </a:r>
            <a:r>
              <a:rPr lang="ru-RU" b="0" i="0" dirty="0" err="1">
                <a:effectLst/>
                <a:latin typeface="Arial" panose="020B0604020202020204" pitchFamily="34" charset="0"/>
              </a:rPr>
              <a:t>днів</a:t>
            </a:r>
            <a:r>
              <a:rPr lang="ru-RU" b="0" i="0" dirty="0">
                <a:effectLst/>
                <a:latin typeface="Arial" panose="020B0604020202020204" pitchFamily="34" charset="0"/>
              </a:rPr>
              <a:t>, </a:t>
            </a:r>
            <a:r>
              <a:rPr lang="ru-RU" b="0" i="0" dirty="0" err="1">
                <a:effectLst/>
                <a:latin typeface="Arial" panose="020B0604020202020204" pitchFamily="34" charset="0"/>
              </a:rPr>
              <a:t>що</a:t>
            </a:r>
            <a:r>
              <a:rPr lang="ru-RU" b="0" i="0" dirty="0">
                <a:effectLst/>
                <a:latin typeface="Arial" panose="020B0604020202020204" pitchFamily="34" charset="0"/>
              </a:rPr>
              <a:t> </a:t>
            </a:r>
            <a:r>
              <a:rPr lang="ru-RU" b="0" i="0" dirty="0" err="1">
                <a:effectLst/>
                <a:latin typeface="Arial" panose="020B0604020202020204" pitchFamily="34" charset="0"/>
              </a:rPr>
              <a:t>настають</a:t>
            </a:r>
            <a:r>
              <a:rPr lang="ru-RU" b="0" i="0" dirty="0">
                <a:effectLst/>
                <a:latin typeface="Arial" panose="020B0604020202020204" pitchFamily="34" charset="0"/>
              </a:rPr>
              <a:t> за </a:t>
            </a:r>
            <a:r>
              <a:rPr lang="ru-RU" b="0" i="0" dirty="0" err="1">
                <a:effectLst/>
                <a:latin typeface="Arial" panose="020B0604020202020204" pitchFamily="34" charset="0"/>
              </a:rPr>
              <a:t>останнім</a:t>
            </a:r>
            <a:r>
              <a:rPr lang="ru-RU" b="0" i="0" dirty="0">
                <a:effectLst/>
                <a:latin typeface="Arial" panose="020B0604020202020204" pitchFamily="34" charset="0"/>
              </a:rPr>
              <a:t> </a:t>
            </a:r>
            <a:r>
              <a:rPr lang="ru-RU" b="0" i="0" dirty="0" err="1">
                <a:effectLst/>
                <a:latin typeface="Arial" panose="020B0604020202020204" pitchFamily="34" charset="0"/>
              </a:rPr>
              <a:t>календарним</a:t>
            </a:r>
            <a:r>
              <a:rPr lang="ru-RU" b="0" i="0" dirty="0">
                <a:effectLst/>
                <a:latin typeface="Arial" panose="020B0604020202020204" pitchFamily="34" charset="0"/>
              </a:rPr>
              <a:t> днем </a:t>
            </a:r>
            <a:r>
              <a:rPr lang="ru-RU" b="0" i="0" dirty="0" err="1">
                <a:effectLst/>
                <a:latin typeface="Arial" panose="020B0604020202020204" pitchFamily="34" charset="0"/>
              </a:rPr>
              <a:t>звітного</a:t>
            </a:r>
            <a:r>
              <a:rPr lang="ru-RU" b="0" i="0" dirty="0">
                <a:effectLst/>
                <a:latin typeface="Arial" panose="020B0604020202020204" pitchFamily="34" charset="0"/>
              </a:rPr>
              <a:t> (</a:t>
            </a:r>
            <a:r>
              <a:rPr lang="ru-RU" b="0" i="0" dirty="0" err="1">
                <a:effectLst/>
                <a:latin typeface="Arial" panose="020B0604020202020204" pitchFamily="34" charset="0"/>
              </a:rPr>
              <a:t>податкового</a:t>
            </a:r>
            <a:r>
              <a:rPr lang="ru-RU" b="0" i="0" dirty="0">
                <a:effectLst/>
                <a:latin typeface="Arial" panose="020B0604020202020204" pitchFamily="34" charset="0"/>
              </a:rPr>
              <a:t>) кварталу.</a:t>
            </a:r>
          </a:p>
          <a:p>
            <a:pPr algn="l" fontAlgn="base">
              <a:buFont typeface="Arial" panose="020B0604020202020204" pitchFamily="34" charset="0"/>
              <a:buChar char="•"/>
            </a:pPr>
            <a:r>
              <a:rPr lang="ru-RU" b="0" i="0" dirty="0" err="1">
                <a:effectLst/>
                <a:latin typeface="Arial" panose="020B0604020202020204" pitchFamily="34" charset="0"/>
              </a:rPr>
              <a:t>Кількість</a:t>
            </a:r>
            <a:r>
              <a:rPr lang="ru-RU" b="0" i="0" dirty="0">
                <a:effectLst/>
                <a:latin typeface="Arial" panose="020B0604020202020204" pitchFamily="34" charset="0"/>
              </a:rPr>
              <a:t> </a:t>
            </a:r>
            <a:r>
              <a:rPr lang="ru-RU" b="0" i="0" dirty="0" err="1">
                <a:effectLst/>
                <a:latin typeface="Arial" panose="020B0604020202020204" pitchFamily="34" charset="0"/>
              </a:rPr>
              <a:t>працівників</a:t>
            </a:r>
            <a:r>
              <a:rPr lang="ru-RU" b="0" i="0" dirty="0">
                <a:effectLst/>
                <a:latin typeface="Arial" panose="020B0604020202020204" pitchFamily="34" charset="0"/>
              </a:rPr>
              <a:t> не </a:t>
            </a:r>
            <a:r>
              <a:rPr lang="ru-RU" b="0" i="0" dirty="0" err="1">
                <a:effectLst/>
                <a:latin typeface="Arial" panose="020B0604020202020204" pitchFamily="34" charset="0"/>
              </a:rPr>
              <a:t>обмежена</a:t>
            </a:r>
            <a:r>
              <a:rPr lang="ru-RU" b="0" i="0" dirty="0">
                <a:effectLst/>
                <a:latin typeface="Arial" panose="020B0604020202020204" pitchFamily="34" charset="0"/>
              </a:rPr>
              <a:t>.</a:t>
            </a:r>
          </a:p>
        </p:txBody>
      </p:sp>
      <p:sp>
        <p:nvSpPr>
          <p:cNvPr id="7" name="TextBox 6">
            <a:extLst>
              <a:ext uri="{FF2B5EF4-FFF2-40B4-BE49-F238E27FC236}">
                <a16:creationId xmlns:a16="http://schemas.microsoft.com/office/drawing/2014/main" id="{39C79DB1-093F-AEEF-2C17-600E01408D19}"/>
              </a:ext>
            </a:extLst>
          </p:cNvPr>
          <p:cNvSpPr txBox="1"/>
          <p:nvPr/>
        </p:nvSpPr>
        <p:spPr>
          <a:xfrm>
            <a:off x="5917810" y="3233783"/>
            <a:ext cx="4829906" cy="3416320"/>
          </a:xfrm>
          <a:prstGeom prst="rect">
            <a:avLst/>
          </a:prstGeom>
          <a:noFill/>
        </p:spPr>
        <p:txBody>
          <a:bodyPr wrap="square">
            <a:spAutoFit/>
          </a:bodyPr>
          <a:lstStyle/>
          <a:p>
            <a:pPr lvl="1" fontAlgn="base">
              <a:buFont typeface="Arial" panose="020B0604020202020204" pitchFamily="34" charset="0"/>
              <a:buChar char="•"/>
            </a:pPr>
            <a:endParaRPr lang="ru-RU" b="0" i="0" dirty="0">
              <a:effectLst/>
              <a:latin typeface="Arial" panose="020B0604020202020204" pitchFamily="34" charset="0"/>
            </a:endParaRPr>
          </a:p>
          <a:p>
            <a:pPr lvl="1" fontAlgn="base">
              <a:buFont typeface="Arial" panose="020B0604020202020204" pitchFamily="34" charset="0"/>
              <a:buChar char="•"/>
            </a:pPr>
            <a:endParaRPr lang="ru-RU" dirty="0">
              <a:latin typeface="Arial" panose="020B0604020202020204" pitchFamily="34" charset="0"/>
            </a:endParaRPr>
          </a:p>
          <a:p>
            <a:pPr lvl="1" fontAlgn="base">
              <a:buFont typeface="Arial" panose="020B0604020202020204" pitchFamily="34" charset="0"/>
              <a:buChar char="•"/>
            </a:pPr>
            <a:endParaRPr lang="ru-RU" b="0" i="0" dirty="0">
              <a:effectLst/>
              <a:latin typeface="Arial" panose="020B0604020202020204" pitchFamily="34" charset="0"/>
            </a:endParaRPr>
          </a:p>
          <a:p>
            <a:pPr lvl="1" fontAlgn="base">
              <a:buFont typeface="Arial" panose="020B0604020202020204" pitchFamily="34" charset="0"/>
              <a:buChar char="•"/>
            </a:pPr>
            <a:endParaRPr lang="ru-RU" dirty="0">
              <a:latin typeface="Arial" panose="020B0604020202020204" pitchFamily="34" charset="0"/>
            </a:endParaRPr>
          </a:p>
          <a:p>
            <a:pPr lvl="1" fontAlgn="base">
              <a:buFont typeface="Arial" panose="020B0604020202020204" pitchFamily="34" charset="0"/>
              <a:buChar char="•"/>
            </a:pPr>
            <a:endParaRPr lang="ru-RU" b="0" i="0" dirty="0">
              <a:effectLst/>
              <a:latin typeface="Arial" panose="020B0604020202020204" pitchFamily="34" charset="0"/>
            </a:endParaRPr>
          </a:p>
          <a:p>
            <a:pPr lvl="1" fontAlgn="base">
              <a:buFont typeface="Arial" panose="020B0604020202020204" pitchFamily="34" charset="0"/>
              <a:buChar char="•"/>
            </a:pPr>
            <a:endParaRPr lang="ru-RU" dirty="0">
              <a:latin typeface="Arial" panose="020B0604020202020204" pitchFamily="34" charset="0"/>
            </a:endParaRPr>
          </a:p>
          <a:p>
            <a:pPr lvl="1" fontAlgn="base">
              <a:buFont typeface="Arial" panose="020B0604020202020204" pitchFamily="34" charset="0"/>
              <a:buChar char="•"/>
            </a:pPr>
            <a:endParaRPr lang="ru-RU" b="0" i="0" dirty="0">
              <a:effectLst/>
              <a:latin typeface="Arial" panose="020B0604020202020204" pitchFamily="34" charset="0"/>
            </a:endParaRPr>
          </a:p>
          <a:p>
            <a:pPr lvl="1" fontAlgn="base">
              <a:buFont typeface="Arial" panose="020B0604020202020204" pitchFamily="34" charset="0"/>
              <a:buChar char="•"/>
            </a:pPr>
            <a:endParaRPr lang="ru-RU" dirty="0">
              <a:latin typeface="Arial" panose="020B0604020202020204" pitchFamily="34" charset="0"/>
            </a:endParaRPr>
          </a:p>
          <a:p>
            <a:pPr lvl="1" fontAlgn="base">
              <a:buFont typeface="Arial" panose="020B0604020202020204" pitchFamily="34" charset="0"/>
              <a:buChar char="•"/>
            </a:pPr>
            <a:endParaRPr lang="ru-RU" b="0" i="0" dirty="0">
              <a:effectLst/>
              <a:latin typeface="Arial" panose="020B0604020202020204" pitchFamily="34" charset="0"/>
            </a:endParaRPr>
          </a:p>
          <a:p>
            <a:pPr lvl="1" fontAlgn="base">
              <a:buFont typeface="Arial" panose="020B0604020202020204" pitchFamily="34" charset="0"/>
              <a:buChar char="•"/>
            </a:pPr>
            <a:endParaRPr lang="ru-RU" dirty="0">
              <a:latin typeface="Arial" panose="020B0604020202020204" pitchFamily="34" charset="0"/>
            </a:endParaRPr>
          </a:p>
          <a:p>
            <a:pPr lvl="1" fontAlgn="base">
              <a:buFont typeface="Arial" panose="020B0604020202020204" pitchFamily="34" charset="0"/>
              <a:buChar char="•"/>
            </a:pPr>
            <a:r>
              <a:rPr lang="ru-RU" b="0" i="0" dirty="0">
                <a:effectLst/>
                <a:latin typeface="Arial" panose="020B0604020202020204" pitchFamily="34" charset="0"/>
              </a:rPr>
              <a:t>Не </a:t>
            </a:r>
            <a:r>
              <a:rPr lang="ru-RU" b="0" i="0" dirty="0" err="1">
                <a:effectLst/>
                <a:latin typeface="Arial" panose="020B0604020202020204" pitchFamily="34" charset="0"/>
              </a:rPr>
              <a:t>можуть</a:t>
            </a:r>
            <a:r>
              <a:rPr lang="ru-RU" b="0" i="0" dirty="0">
                <a:effectLst/>
                <a:latin typeface="Arial" panose="020B0604020202020204" pitchFamily="34" charset="0"/>
              </a:rPr>
              <a:t> бути </a:t>
            </a:r>
            <a:r>
              <a:rPr lang="ru-RU" b="0" i="0" dirty="0" err="1">
                <a:effectLst/>
                <a:latin typeface="Arial" panose="020B0604020202020204" pitchFamily="34" charset="0"/>
              </a:rPr>
              <a:t>платниками</a:t>
            </a:r>
            <a:r>
              <a:rPr lang="ru-RU" b="0" i="0" dirty="0">
                <a:effectLst/>
                <a:latin typeface="Arial" panose="020B0604020202020204" pitchFamily="34" charset="0"/>
              </a:rPr>
              <a:t> </a:t>
            </a:r>
            <a:r>
              <a:rPr lang="ru-RU" b="0" i="0" dirty="0" err="1">
                <a:effectLst/>
                <a:latin typeface="Arial" panose="020B0604020202020204" pitchFamily="34" charset="0"/>
              </a:rPr>
              <a:t>єдиного</a:t>
            </a:r>
            <a:r>
              <a:rPr lang="ru-RU" b="0" i="0" dirty="0">
                <a:effectLst/>
                <a:latin typeface="Arial" panose="020B0604020202020204" pitchFamily="34" charset="0"/>
              </a:rPr>
              <a:t> </a:t>
            </a:r>
            <a:r>
              <a:rPr lang="ru-RU" b="0" i="0" dirty="0" err="1">
                <a:effectLst/>
                <a:latin typeface="Arial" panose="020B0604020202020204" pitchFamily="34" charset="0"/>
              </a:rPr>
              <a:t>податку</a:t>
            </a:r>
            <a:endParaRPr lang="ru-RU" b="0" i="0" dirty="0">
              <a:effectLst/>
              <a:latin typeface="Arial" panose="020B0604020202020204" pitchFamily="34" charset="0"/>
            </a:endParaRPr>
          </a:p>
        </p:txBody>
      </p:sp>
    </p:spTree>
    <p:extLst>
      <p:ext uri="{BB962C8B-B14F-4D97-AF65-F5344CB8AC3E}">
        <p14:creationId xmlns:p14="http://schemas.microsoft.com/office/powerpoint/2010/main" val="3418310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A0018-F628-1388-71C5-D98837927527}"/>
              </a:ext>
            </a:extLst>
          </p:cNvPr>
          <p:cNvSpPr>
            <a:spLocks noGrp="1"/>
          </p:cNvSpPr>
          <p:nvPr>
            <p:ph type="title"/>
          </p:nvPr>
        </p:nvSpPr>
        <p:spPr/>
        <p:txBody>
          <a:bodyPr/>
          <a:lstStyle/>
          <a:p>
            <a:r>
              <a:rPr lang="ru-RU"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ПОДАТОК НА ДОДАНУ ВАРТІСТЬ (ПДВ)</a:t>
            </a:r>
          </a:p>
        </p:txBody>
      </p:sp>
      <p:sp>
        <p:nvSpPr>
          <p:cNvPr id="3" name="Объект 2">
            <a:extLst>
              <a:ext uri="{FF2B5EF4-FFF2-40B4-BE49-F238E27FC236}">
                <a16:creationId xmlns:a16="http://schemas.microsoft.com/office/drawing/2014/main" id="{32B5CCE2-3167-2DAD-EFDE-E0AA9C4C779B}"/>
              </a:ext>
            </a:extLst>
          </p:cNvPr>
          <p:cNvSpPr>
            <a:spLocks noGrp="1"/>
          </p:cNvSpPr>
          <p:nvPr>
            <p:ph idx="1"/>
          </p:nvPr>
        </p:nvSpPr>
        <p:spPr>
          <a:xfrm>
            <a:off x="1103312" y="2096086"/>
            <a:ext cx="8279839" cy="4152313"/>
          </a:xfrm>
        </p:spPr>
        <p:txBody>
          <a:bodyPr>
            <a:normAutofit fontScale="92500" lnSpcReduction="20000"/>
          </a:bodyPr>
          <a:lstStyle/>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сплачуватись</a:t>
            </a:r>
            <a:r>
              <a:rPr lang="ru-RU" b="0" i="0" dirty="0">
                <a:effectLst/>
                <a:latin typeface="Arial" panose="020B0604020202020204" pitchFamily="34" charset="0"/>
              </a:rPr>
              <a:t> як на </a:t>
            </a:r>
            <a:r>
              <a:rPr lang="ru-RU" b="0" i="0" dirty="0" err="1">
                <a:effectLst/>
                <a:latin typeface="Arial" panose="020B0604020202020204" pitchFamily="34" charset="0"/>
              </a:rPr>
              <a:t>спрощеній</a:t>
            </a:r>
            <a:r>
              <a:rPr lang="ru-RU" b="0" i="0" dirty="0">
                <a:effectLst/>
                <a:latin typeface="Arial" panose="020B0604020202020204" pitchFamily="34" charset="0"/>
              </a:rPr>
              <a:t> </a:t>
            </a:r>
            <a:r>
              <a:rPr lang="ru-RU" b="0" i="0" dirty="0" err="1">
                <a:effectLst/>
                <a:latin typeface="Arial" panose="020B0604020202020204" pitchFamily="34" charset="0"/>
              </a:rPr>
              <a:t>системі</a:t>
            </a:r>
            <a:r>
              <a:rPr lang="ru-RU" b="0" i="0" dirty="0">
                <a:effectLst/>
                <a:latin typeface="Arial" panose="020B0604020202020204" pitchFamily="34" charset="0"/>
              </a:rPr>
              <a:t> </a:t>
            </a:r>
            <a:r>
              <a:rPr lang="ru-RU" b="0" i="0" dirty="0" err="1">
                <a:effectLst/>
                <a:latin typeface="Arial" panose="020B0604020202020204" pitchFamily="34" charset="0"/>
              </a:rPr>
              <a:t>оподаткування</a:t>
            </a:r>
            <a:r>
              <a:rPr lang="ru-RU" b="0" i="0" dirty="0">
                <a:effectLst/>
                <a:latin typeface="Arial" panose="020B0604020202020204" pitchFamily="34" charset="0"/>
              </a:rPr>
              <a:t>, так і на </a:t>
            </a:r>
            <a:r>
              <a:rPr lang="ru-RU" b="0" i="0" dirty="0" err="1">
                <a:effectLst/>
                <a:latin typeface="Arial" panose="020B0604020202020204" pitchFamily="34" charset="0"/>
              </a:rPr>
              <a:t>загальній</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Сплачується</a:t>
            </a:r>
            <a:r>
              <a:rPr lang="ru-RU" b="0" i="0" dirty="0">
                <a:effectLst/>
                <a:latin typeface="Arial" panose="020B0604020202020204" pitchFamily="34" charset="0"/>
              </a:rPr>
              <a:t> </a:t>
            </a:r>
            <a:r>
              <a:rPr lang="ru-RU" b="0" i="0" dirty="0" err="1">
                <a:effectLst/>
                <a:latin typeface="Arial" panose="020B0604020202020204" pitchFamily="34" charset="0"/>
              </a:rPr>
              <a:t>тільки</a:t>
            </a:r>
            <a:r>
              <a:rPr lang="ru-RU" b="0" i="0" dirty="0">
                <a:effectLst/>
                <a:latin typeface="Arial" panose="020B0604020202020204" pitchFamily="34" charset="0"/>
              </a:rPr>
              <a:t> </a:t>
            </a:r>
            <a:r>
              <a:rPr lang="ru-RU" b="0" i="0" dirty="0" err="1">
                <a:effectLst/>
                <a:latin typeface="Arial" panose="020B0604020202020204" pitchFamily="34" charset="0"/>
              </a:rPr>
              <a:t>платниками</a:t>
            </a:r>
            <a:r>
              <a:rPr lang="ru-RU" b="0" i="0" dirty="0">
                <a:effectLst/>
                <a:latin typeface="Arial" panose="020B0604020202020204" pitchFamily="34" charset="0"/>
              </a:rPr>
              <a:t> </a:t>
            </a:r>
            <a:r>
              <a:rPr lang="ru-RU" b="0" i="0" dirty="0" err="1">
                <a:effectLst/>
                <a:latin typeface="Arial" panose="020B0604020202020204" pitchFamily="34" charset="0"/>
              </a:rPr>
              <a:t>цього</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Зареєструватись</a:t>
            </a:r>
            <a:r>
              <a:rPr lang="ru-RU" b="0" i="0" dirty="0">
                <a:effectLst/>
                <a:latin typeface="Arial" panose="020B0604020202020204" pitchFamily="34" charset="0"/>
              </a:rPr>
              <a:t> </a:t>
            </a:r>
            <a:r>
              <a:rPr lang="ru-RU" b="0" i="0" dirty="0" err="1">
                <a:effectLst/>
                <a:latin typeface="Arial" panose="020B0604020202020204" pitchFamily="34" charset="0"/>
              </a:rPr>
              <a:t>можливо</a:t>
            </a:r>
            <a:r>
              <a:rPr lang="ru-RU" b="0" i="0" dirty="0">
                <a:effectLst/>
                <a:latin typeface="Arial" panose="020B0604020202020204" pitchFamily="34" charset="0"/>
              </a:rPr>
              <a:t> </a:t>
            </a:r>
            <a:r>
              <a:rPr lang="ru-RU" b="0" i="0" dirty="0" err="1">
                <a:effectLst/>
                <a:latin typeface="Arial" panose="020B0604020202020204" pitchFamily="34" charset="0"/>
              </a:rPr>
              <a:t>добровільно</a:t>
            </a:r>
            <a:r>
              <a:rPr lang="ru-RU" b="0" i="0" dirty="0">
                <a:effectLst/>
                <a:latin typeface="Arial" panose="020B0604020202020204" pitchFamily="34" charset="0"/>
              </a:rPr>
              <a:t>, але </a:t>
            </a:r>
            <a:r>
              <a:rPr lang="ru-RU" b="0" i="0" dirty="0" err="1">
                <a:effectLst/>
                <a:latin typeface="Arial" panose="020B0604020202020204" pitchFamily="34" charset="0"/>
              </a:rPr>
              <a:t>якщо</a:t>
            </a:r>
            <a:r>
              <a:rPr lang="ru-RU" b="0" i="0" dirty="0">
                <a:effectLst/>
                <a:latin typeface="Arial" panose="020B0604020202020204" pitchFamily="34" charset="0"/>
              </a:rPr>
              <a:t> при </a:t>
            </a:r>
            <a:r>
              <a:rPr lang="ru-RU" b="0" i="0" dirty="0" err="1">
                <a:effectLst/>
                <a:latin typeface="Arial" panose="020B0604020202020204" pitchFamily="34" charset="0"/>
              </a:rPr>
              <a:t>загальній</a:t>
            </a:r>
            <a:r>
              <a:rPr lang="ru-RU" b="0" i="0" dirty="0">
                <a:effectLst/>
                <a:latin typeface="Arial" panose="020B0604020202020204" pitchFamily="34" charset="0"/>
              </a:rPr>
              <a:t> </a:t>
            </a:r>
            <a:r>
              <a:rPr lang="ru-RU" b="0" i="0" dirty="0" err="1">
                <a:effectLst/>
                <a:latin typeface="Arial" panose="020B0604020202020204" pitchFamily="34" charset="0"/>
              </a:rPr>
              <a:t>системі</a:t>
            </a:r>
            <a:r>
              <a:rPr lang="ru-RU" b="0" i="0" dirty="0">
                <a:effectLst/>
                <a:latin typeface="Arial" panose="020B0604020202020204" pitchFamily="34" charset="0"/>
              </a:rPr>
              <a:t> оборот за 12 </a:t>
            </a:r>
            <a:r>
              <a:rPr lang="ru-RU" b="0" i="0" dirty="0" err="1">
                <a:effectLst/>
                <a:latin typeface="Arial" panose="020B0604020202020204" pitchFamily="34" charset="0"/>
              </a:rPr>
              <a:t>місяців</a:t>
            </a:r>
            <a:r>
              <a:rPr lang="ru-RU" b="0" i="0" dirty="0">
                <a:effectLst/>
                <a:latin typeface="Arial" panose="020B0604020202020204" pitchFamily="34" charset="0"/>
              </a:rPr>
              <a:t> </a:t>
            </a:r>
            <a:r>
              <a:rPr lang="ru-RU" b="0" i="0" dirty="0" err="1">
                <a:effectLst/>
                <a:latin typeface="Arial" panose="020B0604020202020204" pitchFamily="34" charset="0"/>
              </a:rPr>
              <a:t>досяг</a:t>
            </a:r>
            <a:r>
              <a:rPr lang="ru-RU" b="0" i="0" dirty="0">
                <a:effectLst/>
                <a:latin typeface="Arial" panose="020B0604020202020204" pitchFamily="34" charset="0"/>
              </a:rPr>
              <a:t> 1 млн. </a:t>
            </a:r>
            <a:r>
              <a:rPr lang="ru-RU" b="0" i="0" dirty="0" err="1">
                <a:effectLst/>
                <a:latin typeface="Arial" panose="020B0604020202020204" pitchFamily="34" charset="0"/>
              </a:rPr>
              <a:t>грн</a:t>
            </a:r>
            <a:r>
              <a:rPr lang="ru-RU" b="0" i="0" dirty="0">
                <a:effectLst/>
                <a:latin typeface="Arial" panose="020B0604020202020204" pitchFamily="34" charset="0"/>
              </a:rPr>
              <a:t>, то </a:t>
            </a:r>
            <a:r>
              <a:rPr lang="ru-RU" b="0" i="0" dirty="0" err="1">
                <a:effectLst/>
                <a:latin typeface="Arial" panose="020B0604020202020204" pitchFamily="34" charset="0"/>
              </a:rPr>
              <a:t>реєструватись</a:t>
            </a:r>
            <a:r>
              <a:rPr lang="ru-RU" b="0" i="0" dirty="0">
                <a:effectLst/>
                <a:latin typeface="Arial" panose="020B0604020202020204" pitchFamily="34" charset="0"/>
              </a:rPr>
              <a:t> </a:t>
            </a:r>
            <a:r>
              <a:rPr lang="ru-RU" b="0" i="0" dirty="0" err="1">
                <a:effectLst/>
                <a:latin typeface="Arial" panose="020B0604020202020204" pitchFamily="34" charset="0"/>
              </a:rPr>
              <a:t>платником</a:t>
            </a:r>
            <a:r>
              <a:rPr lang="ru-RU" b="0" i="0" dirty="0">
                <a:effectLst/>
                <a:latin typeface="Arial" panose="020B0604020202020204" pitchFamily="34" charset="0"/>
              </a:rPr>
              <a:t> ПДВ </a:t>
            </a:r>
            <a:r>
              <a:rPr lang="ru-RU" b="0" i="0" dirty="0" err="1">
                <a:effectLst/>
                <a:latin typeface="Arial" panose="020B0604020202020204" pitchFamily="34" charset="0"/>
              </a:rPr>
              <a:t>обов’язково</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Ставка </a:t>
            </a:r>
            <a:r>
              <a:rPr lang="ru-RU" b="0" i="0" dirty="0" err="1">
                <a:effectLst/>
                <a:latin typeface="Arial" panose="020B0604020202020204" pitchFamily="34" charset="0"/>
              </a:rPr>
              <a:t>податку</a:t>
            </a:r>
            <a:r>
              <a:rPr lang="ru-RU" b="0" i="0" dirty="0">
                <a:effectLst/>
                <a:latin typeface="Arial" panose="020B0604020202020204" pitchFamily="34" charset="0"/>
              </a:rPr>
              <a:t> 20%</a:t>
            </a:r>
          </a:p>
          <a:p>
            <a:pPr algn="l" fontAlgn="base">
              <a:buFont typeface="Arial" panose="020B0604020202020204" pitchFamily="34" charset="0"/>
              <a:buChar char="•"/>
            </a:pPr>
            <a:r>
              <a:rPr lang="ru-RU" b="0" i="0" dirty="0" err="1">
                <a:effectLst/>
                <a:latin typeface="Arial" panose="020B0604020202020204" pitchFamily="34" charset="0"/>
              </a:rPr>
              <a:t>Виникає</a:t>
            </a:r>
            <a:r>
              <a:rPr lang="ru-RU" b="0" i="0" dirty="0">
                <a:effectLst/>
                <a:latin typeface="Arial" panose="020B0604020202020204" pitchFamily="34" charset="0"/>
              </a:rPr>
              <a:t> при </a:t>
            </a:r>
            <a:r>
              <a:rPr lang="ru-RU" b="0" i="0" dirty="0" err="1">
                <a:effectLst/>
                <a:latin typeface="Arial" panose="020B0604020202020204" pitchFamily="34" charset="0"/>
              </a:rPr>
              <a:t>здійсненні</a:t>
            </a:r>
            <a:r>
              <a:rPr lang="ru-RU" b="0" i="0" dirty="0">
                <a:effectLst/>
                <a:latin typeface="Arial" panose="020B0604020202020204" pitchFamily="34" charset="0"/>
              </a:rPr>
              <a:t> </a:t>
            </a:r>
            <a:r>
              <a:rPr lang="ru-RU" b="0" i="0" dirty="0" err="1">
                <a:effectLst/>
                <a:latin typeface="Arial" panose="020B0604020202020204" pitchFamily="34" charset="0"/>
              </a:rPr>
              <a:t>кожної</a:t>
            </a:r>
            <a:r>
              <a:rPr lang="ru-RU" b="0" i="0" dirty="0">
                <a:effectLst/>
                <a:latin typeface="Arial" panose="020B0604020202020204" pitchFamily="34" charset="0"/>
              </a:rPr>
              <a:t> </a:t>
            </a:r>
            <a:r>
              <a:rPr lang="ru-RU" b="0" i="0" dirty="0" err="1">
                <a:effectLst/>
                <a:latin typeface="Arial" panose="020B0604020202020204" pitchFamily="34" charset="0"/>
              </a:rPr>
              <a:t>операції</a:t>
            </a:r>
            <a:r>
              <a:rPr lang="ru-RU" b="0" i="0" dirty="0">
                <a:effectLst/>
                <a:latin typeface="Arial" panose="020B0604020202020204" pitchFamily="34" charset="0"/>
              </a:rPr>
              <a:t> з продажу товару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послуги</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Розраховується</a:t>
            </a:r>
            <a:r>
              <a:rPr lang="ru-RU" b="0" i="0" dirty="0">
                <a:effectLst/>
                <a:latin typeface="Arial" panose="020B0604020202020204" pitchFamily="34" charset="0"/>
              </a:rPr>
              <a:t> як </a:t>
            </a:r>
            <a:r>
              <a:rPr lang="ru-RU" b="0" i="0" dirty="0" err="1">
                <a:effectLst/>
                <a:latin typeface="Arial" panose="020B0604020202020204" pitchFamily="34" charset="0"/>
              </a:rPr>
              <a:t>різниця</a:t>
            </a:r>
            <a:r>
              <a:rPr lang="ru-RU" b="0" i="0" dirty="0">
                <a:effectLst/>
                <a:latin typeface="Arial" panose="020B0604020202020204" pitchFamily="34" charset="0"/>
              </a:rPr>
              <a:t> </a:t>
            </a:r>
            <a:r>
              <a:rPr lang="ru-RU" b="0" i="0" dirty="0" err="1">
                <a:effectLst/>
                <a:latin typeface="Arial" panose="020B0604020202020204" pitchFamily="34" charset="0"/>
              </a:rPr>
              <a:t>між</a:t>
            </a:r>
            <a:r>
              <a:rPr lang="ru-RU" b="0" i="0" dirty="0">
                <a:effectLst/>
                <a:latin typeface="Arial" panose="020B0604020202020204" pitchFamily="34" charset="0"/>
              </a:rPr>
              <a:t> сумами ПДВ з </a:t>
            </a:r>
            <a:r>
              <a:rPr lang="ru-RU" b="0" i="0" dirty="0" err="1">
                <a:effectLst/>
                <a:latin typeface="Arial" panose="020B0604020202020204" pitchFamily="34" charset="0"/>
              </a:rPr>
              <a:t>проданих</a:t>
            </a:r>
            <a:r>
              <a:rPr lang="ru-RU" b="0" i="0" dirty="0">
                <a:effectLst/>
                <a:latin typeface="Arial" panose="020B0604020202020204" pitchFamily="34" charset="0"/>
              </a:rPr>
              <a:t> </a:t>
            </a:r>
            <a:r>
              <a:rPr lang="ru-RU" b="0" i="0" dirty="0" err="1">
                <a:effectLst/>
                <a:latin typeface="Arial" panose="020B0604020202020204" pitchFamily="34" charset="0"/>
              </a:rPr>
              <a:t>товарів</a:t>
            </a:r>
            <a:r>
              <a:rPr lang="ru-RU" b="0" i="0" dirty="0">
                <a:effectLst/>
                <a:latin typeface="Arial" panose="020B0604020202020204" pitchFamily="34" charset="0"/>
              </a:rPr>
              <a:t> та </a:t>
            </a:r>
            <a:r>
              <a:rPr lang="ru-RU" b="0" i="0" dirty="0" err="1">
                <a:effectLst/>
                <a:latin typeface="Arial" panose="020B0604020202020204" pitchFamily="34" charset="0"/>
              </a:rPr>
              <a:t>послуг</a:t>
            </a:r>
            <a:r>
              <a:rPr lang="ru-RU" b="0" i="0" dirty="0">
                <a:effectLst/>
                <a:latin typeface="Arial" panose="020B0604020202020204" pitchFamily="34" charset="0"/>
              </a:rPr>
              <a:t> та сумами ПДВ з </a:t>
            </a:r>
            <a:r>
              <a:rPr lang="ru-RU" b="0" i="0" dirty="0" err="1">
                <a:effectLst/>
                <a:latin typeface="Arial" panose="020B0604020202020204" pitchFamily="34" charset="0"/>
              </a:rPr>
              <a:t>придбаних</a:t>
            </a:r>
            <a:r>
              <a:rPr lang="ru-RU" b="0" i="0" dirty="0">
                <a:effectLst/>
                <a:latin typeface="Arial" panose="020B0604020202020204" pitchFamily="34" charset="0"/>
              </a:rPr>
              <a:t> </a:t>
            </a:r>
            <a:r>
              <a:rPr lang="ru-RU" b="0" i="0" dirty="0" err="1">
                <a:effectLst/>
                <a:latin typeface="Arial" panose="020B0604020202020204" pitchFamily="34" charset="0"/>
              </a:rPr>
              <a:t>товарів</a:t>
            </a:r>
            <a:r>
              <a:rPr lang="ru-RU" b="0" i="0" dirty="0">
                <a:effectLst/>
                <a:latin typeface="Arial" panose="020B0604020202020204" pitchFamily="34" charset="0"/>
              </a:rPr>
              <a:t> та </a:t>
            </a:r>
            <a:r>
              <a:rPr lang="ru-RU" b="0" i="0" dirty="0" err="1">
                <a:effectLst/>
                <a:latin typeface="Arial" panose="020B0604020202020204" pitchFamily="34" charset="0"/>
              </a:rPr>
              <a:t>послуг</a:t>
            </a:r>
            <a:r>
              <a:rPr lang="ru-RU" b="0" i="0" dirty="0">
                <a:effectLst/>
                <a:latin typeface="Arial" panose="020B0604020202020204" pitchFamily="34" charset="0"/>
              </a:rPr>
              <a:t> в одному </a:t>
            </a:r>
            <a:r>
              <a:rPr lang="ru-RU" b="0" i="0" dirty="0" err="1">
                <a:effectLst/>
                <a:latin typeface="Arial" panose="020B0604020202020204" pitchFamily="34" charset="0"/>
              </a:rPr>
              <a:t>періоді</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Облік</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 – </a:t>
            </a:r>
            <a:r>
              <a:rPr lang="ru-RU" b="0" i="0" dirty="0" err="1">
                <a:effectLst/>
                <a:latin typeface="Arial" panose="020B0604020202020204" pitchFamily="34" charset="0"/>
              </a:rPr>
              <a:t>обов’язково</a:t>
            </a:r>
            <a:r>
              <a:rPr lang="ru-RU" b="0" i="0" dirty="0">
                <a:effectLst/>
                <a:latin typeface="Arial" panose="020B0604020202020204" pitchFamily="34" charset="0"/>
              </a:rPr>
              <a:t> за </a:t>
            </a:r>
            <a:r>
              <a:rPr lang="ru-RU" b="0" i="0" dirty="0" err="1">
                <a:effectLst/>
                <a:latin typeface="Arial" panose="020B0604020202020204" pitchFamily="34" charset="0"/>
              </a:rPr>
              <a:t>участю</a:t>
            </a:r>
            <a:r>
              <a:rPr lang="ru-RU" b="0" i="0" dirty="0">
                <a:effectLst/>
                <a:latin typeface="Arial" panose="020B0604020202020204" pitchFamily="34" charset="0"/>
              </a:rPr>
              <a:t> </a:t>
            </a:r>
            <a:r>
              <a:rPr lang="ru-RU" b="0" i="0" dirty="0" err="1">
                <a:effectLst/>
                <a:latin typeface="Arial" panose="020B0604020202020204" pitchFamily="34" charset="0"/>
              </a:rPr>
              <a:t>досвідченого</a:t>
            </a:r>
            <a:r>
              <a:rPr lang="ru-RU" b="0" i="0" dirty="0">
                <a:effectLst/>
                <a:latin typeface="Arial" panose="020B0604020202020204" pitchFamily="34" charset="0"/>
              </a:rPr>
              <a:t> бухгалтера.</a:t>
            </a:r>
          </a:p>
          <a:p>
            <a:endParaRPr lang="ru-RU" dirty="0"/>
          </a:p>
        </p:txBody>
      </p:sp>
      <p:pic>
        <p:nvPicPr>
          <p:cNvPr id="22530" name="Picture 2" descr="Що ви знаєте про власні податки?">
            <a:extLst>
              <a:ext uri="{FF2B5EF4-FFF2-40B4-BE49-F238E27FC236}">
                <a16:creationId xmlns:a16="http://schemas.microsoft.com/office/drawing/2014/main" id="{97C2775E-3C78-C808-E716-561A5DC2A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2135" y="3953022"/>
            <a:ext cx="2588456" cy="275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370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A07F688-C2E2-9BB2-6D9F-98E41E6D4960}"/>
              </a:ext>
            </a:extLst>
          </p:cNvPr>
          <p:cNvSpPr>
            <a:spLocks noGrp="1"/>
          </p:cNvSpPr>
          <p:nvPr>
            <p:ph type="title"/>
          </p:nvPr>
        </p:nvSpPr>
        <p:spPr>
          <a:xfrm>
            <a:off x="646111" y="452718"/>
            <a:ext cx="9974997" cy="700833"/>
          </a:xfrm>
        </p:spPr>
        <p:txBody>
          <a:bodyPr/>
          <a:lstStyle/>
          <a:p>
            <a:r>
              <a:rPr kumimoji="0" lang="ru-RU"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ОБИРАЄМО СИСТЕМУ ОПОДАТКУВАННЯ</a:t>
            </a:r>
            <a:endParaRPr lang="ru-RU" sz="3600" dirty="0"/>
          </a:p>
        </p:txBody>
      </p:sp>
      <p:sp>
        <p:nvSpPr>
          <p:cNvPr id="5" name="Текст 4">
            <a:extLst>
              <a:ext uri="{FF2B5EF4-FFF2-40B4-BE49-F238E27FC236}">
                <a16:creationId xmlns:a16="http://schemas.microsoft.com/office/drawing/2014/main" id="{EC591372-12C9-537F-F9E3-A1E823C11484}"/>
              </a:ext>
            </a:extLst>
          </p:cNvPr>
          <p:cNvSpPr>
            <a:spLocks noGrp="1"/>
          </p:cNvSpPr>
          <p:nvPr>
            <p:ph type="body" idx="1"/>
          </p:nvPr>
        </p:nvSpPr>
        <p:spPr>
          <a:xfrm>
            <a:off x="1364565" y="1353052"/>
            <a:ext cx="4135085" cy="447614"/>
          </a:xfrm>
        </p:spPr>
        <p:txBody>
          <a:bodyPr/>
          <a:lstStyle/>
          <a:p>
            <a:r>
              <a:rPr lang="uk-UA" b="1" dirty="0">
                <a:solidFill>
                  <a:srgbClr val="92D050"/>
                </a:solidFill>
              </a:rPr>
              <a:t>СПРОЩЕНА СИСТЕМА</a:t>
            </a:r>
            <a:endParaRPr lang="ru-RU" b="1" dirty="0">
              <a:solidFill>
                <a:srgbClr val="92D050"/>
              </a:solidFill>
            </a:endParaRPr>
          </a:p>
        </p:txBody>
      </p:sp>
      <p:sp>
        <p:nvSpPr>
          <p:cNvPr id="6" name="Объект 5">
            <a:extLst>
              <a:ext uri="{FF2B5EF4-FFF2-40B4-BE49-F238E27FC236}">
                <a16:creationId xmlns:a16="http://schemas.microsoft.com/office/drawing/2014/main" id="{D82D8885-4623-6E4D-702D-3B13CEF21E66}"/>
              </a:ext>
            </a:extLst>
          </p:cNvPr>
          <p:cNvSpPr>
            <a:spLocks noGrp="1"/>
          </p:cNvSpPr>
          <p:nvPr>
            <p:ph sz="half" idx="2"/>
          </p:nvPr>
        </p:nvSpPr>
        <p:spPr>
          <a:xfrm>
            <a:off x="895643" y="1800666"/>
            <a:ext cx="4604008" cy="2250829"/>
          </a:xfrm>
        </p:spPr>
        <p:txBody>
          <a:bodyPr>
            <a:normAutofit fontScale="92500" lnSpcReduction="20000"/>
          </a:bodyPr>
          <a:lstStyle/>
          <a:p>
            <a:pPr algn="l" fontAlgn="base"/>
            <a:r>
              <a:rPr lang="ru-RU" b="0" i="0" dirty="0" err="1">
                <a:effectLst/>
                <a:latin typeface="Arial" panose="020B0604020202020204" pitchFamily="34" charset="0"/>
              </a:rPr>
              <a:t>Обираємо</a:t>
            </a:r>
            <a:r>
              <a:rPr lang="ru-RU" b="0" i="0" dirty="0">
                <a:effectLst/>
                <a:latin typeface="Arial" panose="020B0604020202020204" pitchFamily="34" charset="0"/>
              </a:rPr>
              <a:t> </a:t>
            </a:r>
            <a:r>
              <a:rPr lang="ru-RU" b="0" i="0" dirty="0" err="1">
                <a:effectLst/>
                <a:latin typeface="Arial" panose="020B0604020202020204" pitchFamily="34" charset="0"/>
              </a:rPr>
              <a:t>спрощену</a:t>
            </a:r>
            <a:r>
              <a:rPr lang="ru-RU" b="0" i="0" dirty="0">
                <a:effectLst/>
                <a:latin typeface="Arial" panose="020B0604020202020204" pitchFamily="34" charset="0"/>
              </a:rPr>
              <a:t> систему, </a:t>
            </a:r>
            <a:r>
              <a:rPr lang="ru-RU" b="0" i="0" dirty="0" err="1">
                <a:effectLst/>
                <a:latin typeface="Arial" panose="020B0604020202020204" pitchFamily="34" charset="0"/>
              </a:rPr>
              <a:t>якщо</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Дозволяють</a:t>
            </a:r>
            <a:r>
              <a:rPr lang="ru-RU" b="0" i="0" dirty="0">
                <a:effectLst/>
                <a:latin typeface="Arial" panose="020B0604020202020204" pitchFamily="34" charset="0"/>
              </a:rPr>
              <a:t> </a:t>
            </a:r>
            <a:r>
              <a:rPr lang="ru-RU" b="0" i="0" dirty="0" err="1">
                <a:effectLst/>
                <a:latin typeface="Arial" panose="020B0604020202020204" pitchFamily="34" charset="0"/>
              </a:rPr>
              <a:t>види</a:t>
            </a:r>
            <a:r>
              <a:rPr lang="ru-RU" b="0" i="0" dirty="0">
                <a:effectLst/>
                <a:latin typeface="Arial" panose="020B0604020202020204" pitchFamily="34" charset="0"/>
              </a:rPr>
              <a:t> </a:t>
            </a:r>
            <a:r>
              <a:rPr lang="ru-RU" b="0" i="0" dirty="0" err="1">
                <a:effectLst/>
                <a:latin typeface="Arial" panose="020B0604020202020204" pitchFamily="34" charset="0"/>
              </a:rPr>
              <a:t>діяльності</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Готові</a:t>
            </a:r>
            <a:r>
              <a:rPr lang="ru-RU" b="0" i="0" dirty="0">
                <a:effectLst/>
                <a:latin typeface="Arial" panose="020B0604020202020204" pitchFamily="34" charset="0"/>
              </a:rPr>
              <a:t> </a:t>
            </a:r>
            <a:r>
              <a:rPr lang="ru-RU" b="0" i="0" dirty="0" err="1">
                <a:effectLst/>
                <a:latin typeface="Arial" panose="020B0604020202020204" pitchFamily="34" charset="0"/>
              </a:rPr>
              <a:t>сплачувати</a:t>
            </a:r>
            <a:r>
              <a:rPr lang="ru-RU" b="0" i="0" dirty="0">
                <a:effectLst/>
                <a:latin typeface="Arial" panose="020B0604020202020204" pitchFamily="34" charset="0"/>
              </a:rPr>
              <a:t> </a:t>
            </a:r>
            <a:r>
              <a:rPr lang="ru-RU" b="0" i="0" dirty="0" err="1">
                <a:effectLst/>
                <a:latin typeface="Arial" panose="020B0604020202020204" pitchFamily="34" charset="0"/>
              </a:rPr>
              <a:t>податок</a:t>
            </a:r>
            <a:r>
              <a:rPr lang="ru-RU" b="0" i="0" dirty="0">
                <a:effectLst/>
                <a:latin typeface="Arial" panose="020B0604020202020204" pitchFamily="34" charset="0"/>
              </a:rPr>
              <a:t> </a:t>
            </a:r>
            <a:r>
              <a:rPr lang="ru-RU" b="0" i="0" dirty="0" err="1">
                <a:effectLst/>
                <a:latin typeface="Arial" panose="020B0604020202020204" pitchFamily="34" charset="0"/>
              </a:rPr>
              <a:t>від</a:t>
            </a:r>
            <a:r>
              <a:rPr lang="ru-RU" b="0" i="0" dirty="0">
                <a:effectLst/>
                <a:latin typeface="Arial" panose="020B0604020202020204" pitchFamily="34" charset="0"/>
              </a:rPr>
              <a:t> обороту.</a:t>
            </a:r>
          </a:p>
          <a:p>
            <a:pPr algn="l" fontAlgn="base">
              <a:buFont typeface="Arial" panose="020B0604020202020204" pitchFamily="34" charset="0"/>
              <a:buChar char="•"/>
            </a:pPr>
            <a:r>
              <a:rPr lang="ru-RU" b="0" i="0" dirty="0" err="1">
                <a:effectLst/>
                <a:latin typeface="Arial" panose="020B0604020202020204" pitchFamily="34" charset="0"/>
              </a:rPr>
              <a:t>Річний</a:t>
            </a:r>
            <a:r>
              <a:rPr lang="ru-RU" b="0" i="0" dirty="0">
                <a:effectLst/>
                <a:latin typeface="Arial" panose="020B0604020202020204" pitchFamily="34" charset="0"/>
              </a:rPr>
              <a:t> оборот не буде </a:t>
            </a:r>
            <a:r>
              <a:rPr lang="ru-RU" b="0" i="0" dirty="0" err="1">
                <a:effectLst/>
                <a:latin typeface="Arial" panose="020B0604020202020204" pitchFamily="34" charset="0"/>
              </a:rPr>
              <a:t>перевищувати</a:t>
            </a:r>
            <a:r>
              <a:rPr lang="ru-RU" b="0" i="0" dirty="0">
                <a:effectLst/>
                <a:latin typeface="Arial" panose="020B0604020202020204" pitchFamily="34" charset="0"/>
              </a:rPr>
              <a:t> </a:t>
            </a:r>
            <a:r>
              <a:rPr lang="ru-RU" b="0" i="0" dirty="0" err="1">
                <a:effectLst/>
                <a:latin typeface="Arial" panose="020B0604020202020204" pitchFamily="34" charset="0"/>
              </a:rPr>
              <a:t>встановлений</a:t>
            </a:r>
            <a:r>
              <a:rPr lang="ru-RU" b="0" i="0" dirty="0">
                <a:effectLst/>
                <a:latin typeface="Arial" panose="020B0604020202020204" pitchFamily="34" charset="0"/>
              </a:rPr>
              <a:t> </a:t>
            </a:r>
            <a:r>
              <a:rPr lang="ru-RU" b="0" i="0" dirty="0" err="1">
                <a:effectLst/>
                <a:latin typeface="Arial" panose="020B0604020202020204" pitchFamily="34" charset="0"/>
              </a:rPr>
              <a:t>ліміт</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Потрібна</a:t>
            </a:r>
            <a:r>
              <a:rPr lang="ru-RU" b="0" i="0" dirty="0">
                <a:effectLst/>
                <a:latin typeface="Arial" panose="020B0604020202020204" pitchFamily="34" charset="0"/>
              </a:rPr>
              <a:t> </a:t>
            </a:r>
            <a:r>
              <a:rPr lang="ru-RU" b="0" i="0" dirty="0" err="1">
                <a:effectLst/>
                <a:latin typeface="Arial" panose="020B0604020202020204" pitchFamily="34" charset="0"/>
              </a:rPr>
              <a:t>спрощена</a:t>
            </a:r>
            <a:r>
              <a:rPr lang="ru-RU" b="0" i="0" dirty="0">
                <a:effectLst/>
                <a:latin typeface="Arial" panose="020B0604020202020204" pitchFamily="34" charset="0"/>
              </a:rPr>
              <a:t> </a:t>
            </a:r>
            <a:r>
              <a:rPr lang="ru-RU" b="0" i="0" dirty="0" err="1">
                <a:effectLst/>
                <a:latin typeface="Arial" panose="020B0604020202020204" pitchFamily="34" charset="0"/>
              </a:rPr>
              <a:t>звітність</a:t>
            </a:r>
            <a:r>
              <a:rPr lang="ru-RU" b="0" i="0" dirty="0">
                <a:solidFill>
                  <a:srgbClr val="403539"/>
                </a:solidFill>
                <a:effectLst/>
                <a:latin typeface="Arial" panose="020B0604020202020204" pitchFamily="34" charset="0"/>
              </a:rPr>
              <a:t>.</a:t>
            </a:r>
          </a:p>
          <a:p>
            <a:endParaRPr lang="ru-RU" dirty="0"/>
          </a:p>
        </p:txBody>
      </p:sp>
      <p:sp>
        <p:nvSpPr>
          <p:cNvPr id="7" name="Текст 6">
            <a:extLst>
              <a:ext uri="{FF2B5EF4-FFF2-40B4-BE49-F238E27FC236}">
                <a16:creationId xmlns:a16="http://schemas.microsoft.com/office/drawing/2014/main" id="{CD6D153F-03D2-3ACD-B387-CEE29A1EA605}"/>
              </a:ext>
            </a:extLst>
          </p:cNvPr>
          <p:cNvSpPr>
            <a:spLocks noGrp="1"/>
          </p:cNvSpPr>
          <p:nvPr>
            <p:ph type="body" sz="quarter" idx="3"/>
          </p:nvPr>
        </p:nvSpPr>
        <p:spPr>
          <a:xfrm>
            <a:off x="5915749" y="1353051"/>
            <a:ext cx="4135085" cy="447615"/>
          </a:xfrm>
        </p:spPr>
        <p:txBody>
          <a:bodyPr/>
          <a:lstStyle/>
          <a:p>
            <a:pPr algn="ctr"/>
            <a:r>
              <a:rPr lang="uk-UA" b="1" dirty="0">
                <a:solidFill>
                  <a:srgbClr val="92D050"/>
                </a:solidFill>
              </a:rPr>
              <a:t>ЗАГАЛЬНА СИСТЕМА</a:t>
            </a:r>
            <a:endParaRPr lang="ru-RU" b="1" dirty="0">
              <a:solidFill>
                <a:srgbClr val="92D050"/>
              </a:solidFill>
            </a:endParaRPr>
          </a:p>
        </p:txBody>
      </p:sp>
      <p:sp>
        <p:nvSpPr>
          <p:cNvPr id="8" name="Объект 7">
            <a:extLst>
              <a:ext uri="{FF2B5EF4-FFF2-40B4-BE49-F238E27FC236}">
                <a16:creationId xmlns:a16="http://schemas.microsoft.com/office/drawing/2014/main" id="{7C0ED758-D6BC-225D-1BC5-C537BAFE0EAB}"/>
              </a:ext>
            </a:extLst>
          </p:cNvPr>
          <p:cNvSpPr>
            <a:spLocks noGrp="1"/>
          </p:cNvSpPr>
          <p:nvPr>
            <p:ph sz="quarter" idx="4"/>
          </p:nvPr>
        </p:nvSpPr>
        <p:spPr>
          <a:xfrm>
            <a:off x="5968571" y="1800666"/>
            <a:ext cx="5623207" cy="2715063"/>
          </a:xfrm>
        </p:spPr>
        <p:txBody>
          <a:bodyPr>
            <a:normAutofit fontScale="92500" lnSpcReduction="20000"/>
          </a:bodyPr>
          <a:lstStyle/>
          <a:p>
            <a:pPr algn="l" fontAlgn="base"/>
            <a:r>
              <a:rPr lang="ru-RU" b="0" i="0" dirty="0">
                <a:effectLst/>
                <a:latin typeface="Arial" panose="020B0604020202020204" pitchFamily="34" charset="0"/>
              </a:rPr>
              <a:t>Варто обрати </a:t>
            </a:r>
            <a:r>
              <a:rPr lang="ru-RU" b="0" i="0" dirty="0" err="1">
                <a:effectLst/>
                <a:latin typeface="Arial" panose="020B0604020202020204" pitchFamily="34" charset="0"/>
              </a:rPr>
              <a:t>загальну</a:t>
            </a:r>
            <a:r>
              <a:rPr lang="ru-RU" b="0" i="0" dirty="0">
                <a:effectLst/>
                <a:latin typeface="Arial" panose="020B0604020202020204" pitchFamily="34" charset="0"/>
              </a:rPr>
              <a:t> систему, </a:t>
            </a:r>
            <a:r>
              <a:rPr lang="ru-RU" b="0" i="0" dirty="0" err="1">
                <a:effectLst/>
                <a:latin typeface="Arial" panose="020B0604020202020204" pitchFamily="34" charset="0"/>
              </a:rPr>
              <a:t>якщо</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У вас </a:t>
            </a:r>
            <a:r>
              <a:rPr lang="ru-RU" b="0" i="0" dirty="0" err="1">
                <a:effectLst/>
                <a:latin typeface="Arial" panose="020B0604020202020204" pitchFamily="34" charset="0"/>
              </a:rPr>
              <a:t>плануються</a:t>
            </a:r>
            <a:r>
              <a:rPr lang="ru-RU" b="0" i="0" dirty="0">
                <a:effectLst/>
                <a:latin typeface="Arial" panose="020B0604020202020204" pitchFamily="34" charset="0"/>
              </a:rPr>
              <a:t> </a:t>
            </a:r>
            <a:r>
              <a:rPr lang="ru-RU" b="0" i="0" dirty="0" err="1">
                <a:effectLst/>
                <a:latin typeface="Arial" panose="020B0604020202020204" pitchFamily="34" charset="0"/>
              </a:rPr>
              <a:t>великі</a:t>
            </a:r>
            <a:r>
              <a:rPr lang="ru-RU" b="0" i="0" dirty="0">
                <a:effectLst/>
                <a:latin typeface="Arial" panose="020B0604020202020204" pitchFamily="34" charset="0"/>
              </a:rPr>
              <a:t> обороти з </a:t>
            </a:r>
            <a:r>
              <a:rPr lang="ru-RU" b="0" i="0" dirty="0" err="1">
                <a:effectLst/>
                <a:latin typeface="Arial" panose="020B0604020202020204" pitchFamily="34" charset="0"/>
              </a:rPr>
              <a:t>пропорційно</a:t>
            </a:r>
            <a:r>
              <a:rPr lang="ru-RU" b="0" i="0" dirty="0">
                <a:effectLst/>
                <a:latin typeface="Arial" panose="020B0604020202020204" pitchFamily="34" charset="0"/>
              </a:rPr>
              <a:t> </a:t>
            </a:r>
            <a:r>
              <a:rPr lang="ru-RU" b="0" i="0" dirty="0" err="1">
                <a:effectLst/>
                <a:latin typeface="Arial" panose="020B0604020202020204" pitchFamily="34" charset="0"/>
              </a:rPr>
              <a:t>малими</a:t>
            </a:r>
            <a:r>
              <a:rPr lang="ru-RU" b="0" i="0" dirty="0">
                <a:effectLst/>
                <a:latin typeface="Arial" panose="020B0604020202020204" pitchFamily="34" charset="0"/>
              </a:rPr>
              <a:t> доходами.</a:t>
            </a:r>
          </a:p>
          <a:p>
            <a:pPr algn="l" fontAlgn="base">
              <a:buFont typeface="Arial" panose="020B0604020202020204" pitchFamily="34" charset="0"/>
              <a:buChar char="•"/>
            </a:pPr>
            <a:r>
              <a:rPr lang="ru-RU" b="0" i="0" dirty="0">
                <a:effectLst/>
                <a:latin typeface="Arial" panose="020B0604020202020204" pitchFamily="34" charset="0"/>
              </a:rPr>
              <a:t>Ваша </a:t>
            </a:r>
            <a:r>
              <a:rPr lang="ru-RU" b="0" i="0" dirty="0" err="1">
                <a:effectLst/>
                <a:latin typeface="Arial" panose="020B0604020202020204" pitchFamily="34" charset="0"/>
              </a:rPr>
              <a:t>діяльність</a:t>
            </a:r>
            <a:r>
              <a:rPr lang="ru-RU" b="0" i="0" dirty="0">
                <a:effectLst/>
                <a:latin typeface="Arial" panose="020B0604020202020204" pitchFamily="34" charset="0"/>
              </a:rPr>
              <a:t> заборонена для </a:t>
            </a:r>
            <a:r>
              <a:rPr lang="ru-RU" b="0" i="0" dirty="0" err="1">
                <a:effectLst/>
                <a:latin typeface="Arial" panose="020B0604020202020204" pitchFamily="34" charset="0"/>
              </a:rPr>
              <a:t>спрощенців</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Річні</a:t>
            </a:r>
            <a:r>
              <a:rPr lang="ru-RU" b="0" i="0" dirty="0">
                <a:effectLst/>
                <a:latin typeface="Arial" panose="020B0604020202020204" pitchFamily="34" charset="0"/>
              </a:rPr>
              <a:t> обороти </a:t>
            </a:r>
            <a:r>
              <a:rPr lang="ru-RU" b="0" i="0" dirty="0" err="1">
                <a:effectLst/>
                <a:latin typeface="Arial" panose="020B0604020202020204" pitchFamily="34" charset="0"/>
              </a:rPr>
              <a:t>плануються</a:t>
            </a:r>
            <a:r>
              <a:rPr lang="ru-RU" b="0" i="0" dirty="0">
                <a:effectLst/>
                <a:latin typeface="Arial" panose="020B0604020202020204" pitchFamily="34" charset="0"/>
              </a:rPr>
              <a:t> </a:t>
            </a:r>
            <a:r>
              <a:rPr lang="ru-RU" b="0" i="0" dirty="0" err="1">
                <a:effectLst/>
                <a:latin typeface="Arial" panose="020B0604020202020204" pitchFamily="34" charset="0"/>
              </a:rPr>
              <a:t>більші</a:t>
            </a:r>
            <a:r>
              <a:rPr lang="ru-RU" b="0" i="0" dirty="0">
                <a:effectLst/>
                <a:latin typeface="Arial" panose="020B0604020202020204" pitchFamily="34" charset="0"/>
              </a:rPr>
              <a:t> за </a:t>
            </a:r>
            <a:r>
              <a:rPr lang="ru-RU" b="0" i="0" dirty="0" err="1">
                <a:effectLst/>
                <a:latin typeface="Arial" panose="020B0604020202020204" pitchFamily="34" charset="0"/>
              </a:rPr>
              <a:t>встановлені</a:t>
            </a:r>
            <a:r>
              <a:rPr lang="ru-RU" b="0" i="0" dirty="0">
                <a:effectLst/>
                <a:latin typeface="Arial" panose="020B0604020202020204" pitchFamily="34" charset="0"/>
              </a:rPr>
              <a:t> </a:t>
            </a:r>
            <a:r>
              <a:rPr lang="ru-RU" b="0" i="0" dirty="0" err="1">
                <a:effectLst/>
                <a:latin typeface="Arial" panose="020B0604020202020204" pitchFamily="34" charset="0"/>
              </a:rPr>
              <a:t>ліміти</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Готові</a:t>
            </a:r>
            <a:r>
              <a:rPr lang="ru-RU" b="0" i="0" dirty="0">
                <a:effectLst/>
                <a:latin typeface="Arial" panose="020B0604020202020204" pitchFamily="34" charset="0"/>
              </a:rPr>
              <a:t> </a:t>
            </a:r>
            <a:r>
              <a:rPr lang="ru-RU" b="0" i="0" dirty="0" err="1">
                <a:effectLst/>
                <a:latin typeface="Arial" panose="020B0604020202020204" pitchFamily="34" charset="0"/>
              </a:rPr>
              <a:t>скористатись</a:t>
            </a:r>
            <a:r>
              <a:rPr lang="ru-RU" b="0" i="0" dirty="0">
                <a:effectLst/>
                <a:latin typeface="Arial" panose="020B0604020202020204" pitchFamily="34" charset="0"/>
              </a:rPr>
              <a:t> </a:t>
            </a:r>
            <a:r>
              <a:rPr lang="ru-RU" b="0" i="0" dirty="0" err="1">
                <a:effectLst/>
                <a:latin typeface="Arial" panose="020B0604020202020204" pitchFamily="34" charset="0"/>
              </a:rPr>
              <a:t>послугами</a:t>
            </a:r>
            <a:r>
              <a:rPr lang="ru-RU" b="0" i="0" dirty="0">
                <a:effectLst/>
                <a:latin typeface="Arial" panose="020B0604020202020204" pitchFamily="34" charset="0"/>
              </a:rPr>
              <a:t> </a:t>
            </a:r>
            <a:r>
              <a:rPr lang="ru-RU" b="0" i="0" dirty="0" err="1">
                <a:effectLst/>
                <a:latin typeface="Arial" panose="020B0604020202020204" pitchFamily="34" charset="0"/>
              </a:rPr>
              <a:t>досвідченого</a:t>
            </a:r>
            <a:r>
              <a:rPr lang="ru-RU" b="0" i="0" dirty="0">
                <a:effectLst/>
                <a:latin typeface="Arial" panose="020B0604020202020204" pitchFamily="34" charset="0"/>
              </a:rPr>
              <a:t> бухгалтера.</a:t>
            </a:r>
          </a:p>
          <a:p>
            <a:pPr algn="l" fontAlgn="base">
              <a:buFont typeface="Arial" panose="020B0604020202020204" pitchFamily="34" charset="0"/>
              <a:buChar char="•"/>
            </a:pPr>
            <a:r>
              <a:rPr lang="ru-RU" b="0" i="0" dirty="0" err="1">
                <a:effectLst/>
                <a:latin typeface="Arial" panose="020B0604020202020204" pitchFamily="34" charset="0"/>
              </a:rPr>
              <a:t>Готові</a:t>
            </a:r>
            <a:r>
              <a:rPr lang="ru-RU" b="0" i="0" dirty="0">
                <a:effectLst/>
                <a:latin typeface="Arial" panose="020B0604020202020204" pitchFamily="34" charset="0"/>
              </a:rPr>
              <a:t> до </a:t>
            </a:r>
            <a:r>
              <a:rPr lang="ru-RU" b="0" i="0" dirty="0" err="1">
                <a:effectLst/>
                <a:latin typeface="Arial" panose="020B0604020202020204" pitchFamily="34" charset="0"/>
              </a:rPr>
              <a:t>ретельного</a:t>
            </a:r>
            <a:r>
              <a:rPr lang="ru-RU" b="0" i="0" dirty="0">
                <a:effectLst/>
                <a:latin typeface="Arial" panose="020B0604020202020204" pitchFamily="34" charset="0"/>
              </a:rPr>
              <a:t> </a:t>
            </a:r>
            <a:r>
              <a:rPr lang="ru-RU" b="0" i="0" dirty="0" err="1">
                <a:effectLst/>
                <a:latin typeface="Arial" panose="020B0604020202020204" pitchFamily="34" charset="0"/>
              </a:rPr>
              <a:t>податкового</a:t>
            </a:r>
            <a:r>
              <a:rPr lang="ru-RU" b="0" i="0" dirty="0">
                <a:effectLst/>
                <a:latin typeface="Arial" panose="020B0604020202020204" pitchFamily="34" charset="0"/>
              </a:rPr>
              <a:t> </a:t>
            </a:r>
            <a:r>
              <a:rPr lang="ru-RU" b="0" i="0" dirty="0" err="1">
                <a:effectLst/>
                <a:latin typeface="Arial" panose="020B0604020202020204" pitchFamily="34" charset="0"/>
              </a:rPr>
              <a:t>планування</a:t>
            </a:r>
            <a:r>
              <a:rPr lang="ru-RU" b="0" i="0" dirty="0">
                <a:effectLst/>
                <a:latin typeface="Arial" panose="020B0604020202020204" pitchFamily="34" charset="0"/>
              </a:rPr>
              <a:t>.</a:t>
            </a:r>
          </a:p>
          <a:p>
            <a:endParaRPr lang="ru-RU" dirty="0"/>
          </a:p>
        </p:txBody>
      </p:sp>
      <p:sp>
        <p:nvSpPr>
          <p:cNvPr id="12" name="TextBox 11">
            <a:extLst>
              <a:ext uri="{FF2B5EF4-FFF2-40B4-BE49-F238E27FC236}">
                <a16:creationId xmlns:a16="http://schemas.microsoft.com/office/drawing/2014/main" id="{25525F4D-6885-FBB5-43C9-CF9903B74E16}"/>
              </a:ext>
            </a:extLst>
          </p:cNvPr>
          <p:cNvSpPr txBox="1"/>
          <p:nvPr/>
        </p:nvSpPr>
        <p:spPr>
          <a:xfrm>
            <a:off x="1983545" y="5057335"/>
            <a:ext cx="8467933" cy="1292662"/>
          </a:xfrm>
          <a:prstGeom prst="rect">
            <a:avLst/>
          </a:prstGeom>
          <a:noFill/>
        </p:spPr>
        <p:txBody>
          <a:bodyPr wrap="square">
            <a:spAutoFit/>
          </a:bodyPr>
          <a:lstStyle/>
          <a:p>
            <a:r>
              <a:rPr lang="ru-RU" sz="2400" b="1" i="1" dirty="0" err="1">
                <a:solidFill>
                  <a:srgbClr val="92D050"/>
                </a:solidFill>
              </a:rPr>
              <a:t>Приймаємо</a:t>
            </a:r>
            <a:r>
              <a:rPr lang="ru-RU" sz="2400" b="1" i="1" dirty="0">
                <a:solidFill>
                  <a:srgbClr val="92D050"/>
                </a:solidFill>
              </a:rPr>
              <a:t> </a:t>
            </a:r>
            <a:r>
              <a:rPr lang="ru-RU" sz="2400" b="1" i="1" dirty="0" err="1">
                <a:solidFill>
                  <a:srgbClr val="92D050"/>
                </a:solidFill>
              </a:rPr>
              <a:t>рішення</a:t>
            </a:r>
            <a:r>
              <a:rPr lang="ru-RU" sz="2400" b="1" i="1" dirty="0">
                <a:solidFill>
                  <a:srgbClr val="92D050"/>
                </a:solidFill>
              </a:rPr>
              <a:t> стати </a:t>
            </a:r>
            <a:r>
              <a:rPr lang="ru-RU" sz="2400" b="1" i="1" dirty="0" err="1">
                <a:solidFill>
                  <a:srgbClr val="92D050"/>
                </a:solidFill>
              </a:rPr>
              <a:t>платником</a:t>
            </a:r>
            <a:r>
              <a:rPr lang="ru-RU" sz="2400" b="1" i="1" dirty="0">
                <a:solidFill>
                  <a:srgbClr val="92D050"/>
                </a:solidFill>
              </a:rPr>
              <a:t> ПДВ, </a:t>
            </a:r>
            <a:r>
              <a:rPr lang="ru-RU" sz="2400" b="1" i="1" dirty="0" err="1">
                <a:solidFill>
                  <a:srgbClr val="92D050"/>
                </a:solidFill>
              </a:rPr>
              <a:t>якщо</a:t>
            </a:r>
            <a:r>
              <a:rPr lang="ru-RU" b="1" i="1" dirty="0">
                <a:solidFill>
                  <a:srgbClr val="92D050"/>
                </a:solidFill>
              </a:rPr>
              <a:t>:</a:t>
            </a:r>
          </a:p>
          <a:p>
            <a:r>
              <a:rPr lang="ru-RU" dirty="0" err="1"/>
              <a:t>Більшість</a:t>
            </a:r>
            <a:r>
              <a:rPr lang="ru-RU" dirty="0"/>
              <a:t> </a:t>
            </a:r>
            <a:r>
              <a:rPr lang="ru-RU" dirty="0" err="1"/>
              <a:t>замовників</a:t>
            </a:r>
            <a:r>
              <a:rPr lang="ru-RU" dirty="0"/>
              <a:t> є </a:t>
            </a:r>
            <a:r>
              <a:rPr lang="ru-RU" dirty="0" err="1"/>
              <a:t>платниками</a:t>
            </a:r>
            <a:r>
              <a:rPr lang="ru-RU" dirty="0"/>
              <a:t> ПДВ.</a:t>
            </a:r>
          </a:p>
          <a:p>
            <a:r>
              <a:rPr lang="ru-RU" dirty="0" err="1"/>
              <a:t>Готові</a:t>
            </a:r>
            <a:r>
              <a:rPr lang="ru-RU" dirty="0"/>
              <a:t> </a:t>
            </a:r>
            <a:r>
              <a:rPr lang="ru-RU" dirty="0" err="1"/>
              <a:t>скористатись</a:t>
            </a:r>
            <a:r>
              <a:rPr lang="ru-RU" dirty="0"/>
              <a:t> </a:t>
            </a:r>
            <a:r>
              <a:rPr lang="ru-RU" dirty="0" err="1"/>
              <a:t>послугами</a:t>
            </a:r>
            <a:r>
              <a:rPr lang="ru-RU" dirty="0"/>
              <a:t> </a:t>
            </a:r>
            <a:r>
              <a:rPr lang="ru-RU" dirty="0" err="1"/>
              <a:t>досвідченого</a:t>
            </a:r>
            <a:r>
              <a:rPr lang="ru-RU" dirty="0"/>
              <a:t> бухгалтера.</a:t>
            </a:r>
          </a:p>
          <a:p>
            <a:r>
              <a:rPr lang="ru-RU" dirty="0" err="1"/>
              <a:t>Готові</a:t>
            </a:r>
            <a:r>
              <a:rPr lang="ru-RU" dirty="0"/>
              <a:t> до </a:t>
            </a:r>
            <a:r>
              <a:rPr lang="ru-RU" dirty="0" err="1"/>
              <a:t>ретельного</a:t>
            </a:r>
            <a:r>
              <a:rPr lang="ru-RU" dirty="0"/>
              <a:t> </a:t>
            </a:r>
            <a:r>
              <a:rPr lang="ru-RU" dirty="0" err="1"/>
              <a:t>податкового</a:t>
            </a:r>
            <a:r>
              <a:rPr lang="ru-RU" dirty="0"/>
              <a:t> </a:t>
            </a:r>
            <a:r>
              <a:rPr lang="ru-RU" dirty="0" err="1"/>
              <a:t>планування</a:t>
            </a:r>
            <a:r>
              <a:rPr lang="ru-RU" dirty="0"/>
              <a:t>.</a:t>
            </a:r>
          </a:p>
        </p:txBody>
      </p:sp>
    </p:spTree>
    <p:extLst>
      <p:ext uri="{BB962C8B-B14F-4D97-AF65-F5344CB8AC3E}">
        <p14:creationId xmlns:p14="http://schemas.microsoft.com/office/powerpoint/2010/main" val="3108436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09F8CD-2B92-4A9B-C48E-DF5388EB0344}"/>
              </a:ext>
            </a:extLst>
          </p:cNvPr>
          <p:cNvSpPr>
            <a:spLocks noGrp="1"/>
          </p:cNvSpPr>
          <p:nvPr>
            <p:ph type="title"/>
          </p:nvPr>
        </p:nvSpPr>
        <p:spPr>
          <a:xfrm>
            <a:off x="646111" y="225083"/>
            <a:ext cx="9404723" cy="1223889"/>
          </a:xfrm>
        </p:spPr>
        <p:txBody>
          <a:bodyPr/>
          <a:lstStyle/>
          <a:p>
            <a:r>
              <a:rPr lang="ru-RU" sz="32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Фізичним</a:t>
            </a:r>
            <a:r>
              <a:rPr lang="ru-RU" sz="32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особам-</a:t>
            </a:r>
            <a:r>
              <a:rPr lang="ru-RU" sz="32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підприємцям</a:t>
            </a:r>
            <a:r>
              <a:rPr lang="ru-RU" sz="32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також</a:t>
            </a:r>
            <a:r>
              <a:rPr lang="ru-RU" sz="32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доступні</a:t>
            </a:r>
            <a:r>
              <a:rPr lang="ru-RU" sz="32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a:t>
            </a:r>
            <a:r>
              <a:rPr lang="ru-RU" sz="32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варіанти</a:t>
            </a:r>
            <a:r>
              <a:rPr lang="ru-RU" sz="32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системи</a:t>
            </a:r>
            <a:r>
              <a:rPr lang="ru-RU" sz="32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2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оподаткування</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
        <p:nvSpPr>
          <p:cNvPr id="3" name="Текст 2">
            <a:extLst>
              <a:ext uri="{FF2B5EF4-FFF2-40B4-BE49-F238E27FC236}">
                <a16:creationId xmlns:a16="http://schemas.microsoft.com/office/drawing/2014/main" id="{B5BF948A-A892-E0B6-1C03-6F052F6E8247}"/>
              </a:ext>
            </a:extLst>
          </p:cNvPr>
          <p:cNvSpPr>
            <a:spLocks noGrp="1"/>
          </p:cNvSpPr>
          <p:nvPr>
            <p:ph type="body" idx="1"/>
          </p:nvPr>
        </p:nvSpPr>
        <p:spPr>
          <a:xfrm>
            <a:off x="1103313" y="1448972"/>
            <a:ext cx="4396338" cy="456028"/>
          </a:xfrm>
        </p:spPr>
        <p:txBody>
          <a:bodyPr/>
          <a:lstStyle/>
          <a:p>
            <a:pPr algn="ctr"/>
            <a:r>
              <a:rPr lang="uk-UA" b="1" dirty="0">
                <a:solidFill>
                  <a:srgbClr val="92D050"/>
                </a:solidFill>
              </a:rPr>
              <a:t>ЗАГАЬНА</a:t>
            </a:r>
            <a:endParaRPr lang="ru-RU" b="1" dirty="0">
              <a:solidFill>
                <a:srgbClr val="92D050"/>
              </a:solidFill>
            </a:endParaRPr>
          </a:p>
        </p:txBody>
      </p:sp>
      <p:sp>
        <p:nvSpPr>
          <p:cNvPr id="4" name="Объект 3">
            <a:extLst>
              <a:ext uri="{FF2B5EF4-FFF2-40B4-BE49-F238E27FC236}">
                <a16:creationId xmlns:a16="http://schemas.microsoft.com/office/drawing/2014/main" id="{647396EF-4743-6021-68B4-DEBE146B7303}"/>
              </a:ext>
            </a:extLst>
          </p:cNvPr>
          <p:cNvSpPr>
            <a:spLocks noGrp="1"/>
          </p:cNvSpPr>
          <p:nvPr>
            <p:ph sz="half" idx="2"/>
          </p:nvPr>
        </p:nvSpPr>
        <p:spPr>
          <a:xfrm>
            <a:off x="646111" y="1905001"/>
            <a:ext cx="6274958" cy="4833424"/>
          </a:xfrm>
        </p:spPr>
        <p:txBody>
          <a:bodyPr>
            <a:noAutofit/>
          </a:bodyPr>
          <a:lstStyle/>
          <a:p>
            <a:r>
              <a:rPr lang="ru-RU" sz="1200" dirty="0" err="1"/>
              <a:t>Загальна</a:t>
            </a:r>
            <a:r>
              <a:rPr lang="ru-RU" sz="1200" dirty="0"/>
              <a:t> система </a:t>
            </a:r>
            <a:r>
              <a:rPr lang="ru-RU" sz="1200" dirty="0" err="1"/>
              <a:t>оподаткування</a:t>
            </a:r>
            <a:r>
              <a:rPr lang="ru-RU" sz="1200" dirty="0"/>
              <a:t>:</a:t>
            </a:r>
          </a:p>
          <a:p>
            <a:r>
              <a:rPr lang="ru-RU" sz="1200" dirty="0" err="1"/>
              <a:t>Податок</a:t>
            </a:r>
            <a:r>
              <a:rPr lang="ru-RU" sz="1200" dirty="0"/>
              <a:t> на доходи </a:t>
            </a:r>
            <a:r>
              <a:rPr lang="ru-RU" sz="1200" dirty="0" err="1"/>
              <a:t>фізичних</a:t>
            </a:r>
            <a:r>
              <a:rPr lang="ru-RU" sz="1200" dirty="0"/>
              <a:t> </a:t>
            </a:r>
            <a:r>
              <a:rPr lang="ru-RU" sz="1200" dirty="0" err="1"/>
              <a:t>осіб</a:t>
            </a:r>
            <a:r>
              <a:rPr lang="ru-RU" sz="1200" dirty="0"/>
              <a:t> (ПДФО) 18% та </a:t>
            </a:r>
            <a:r>
              <a:rPr lang="ru-RU" sz="1200" dirty="0" err="1"/>
              <a:t>військовий</a:t>
            </a:r>
            <a:r>
              <a:rPr lang="ru-RU" sz="1200" dirty="0"/>
              <a:t> </a:t>
            </a:r>
            <a:r>
              <a:rPr lang="ru-RU" sz="1200" dirty="0" err="1"/>
              <a:t>збір</a:t>
            </a:r>
            <a:r>
              <a:rPr lang="ru-RU" sz="1200" dirty="0"/>
              <a:t> 1,5%, </a:t>
            </a:r>
            <a:r>
              <a:rPr lang="ru-RU" sz="1200" dirty="0" err="1"/>
              <a:t>що</a:t>
            </a:r>
            <a:r>
              <a:rPr lang="ru-RU" sz="1200" dirty="0"/>
              <a:t> </a:t>
            </a:r>
            <a:r>
              <a:rPr lang="ru-RU" sz="1200" dirty="0" err="1"/>
              <a:t>сплачуються</a:t>
            </a:r>
            <a:r>
              <a:rPr lang="ru-RU" sz="1200" dirty="0"/>
              <a:t> з </a:t>
            </a:r>
            <a:r>
              <a:rPr lang="ru-RU" sz="1200" dirty="0" err="1"/>
              <a:t>різниці</a:t>
            </a:r>
            <a:r>
              <a:rPr lang="ru-RU" sz="1200" dirty="0"/>
              <a:t> </a:t>
            </a:r>
            <a:r>
              <a:rPr lang="ru-RU" sz="1200" dirty="0" err="1"/>
              <a:t>між</a:t>
            </a:r>
            <a:r>
              <a:rPr lang="ru-RU" sz="1200" dirty="0"/>
              <a:t> доходом та </a:t>
            </a:r>
            <a:r>
              <a:rPr lang="ru-RU" sz="1200" dirty="0" err="1"/>
              <a:t>витратами</a:t>
            </a:r>
            <a:r>
              <a:rPr lang="ru-RU" sz="1200" dirty="0"/>
              <a:t>.</a:t>
            </a:r>
          </a:p>
          <a:p>
            <a:r>
              <a:rPr lang="ru-RU" sz="1200" dirty="0" err="1"/>
              <a:t>Єдиний</a:t>
            </a:r>
            <a:r>
              <a:rPr lang="ru-RU" sz="1200" dirty="0"/>
              <a:t> </a:t>
            </a:r>
            <a:r>
              <a:rPr lang="ru-RU" sz="1200" dirty="0" err="1"/>
              <a:t>соціальний</a:t>
            </a:r>
            <a:r>
              <a:rPr lang="ru-RU" sz="1200" dirty="0"/>
              <a:t> </a:t>
            </a:r>
            <a:r>
              <a:rPr lang="ru-RU" sz="1200" dirty="0" err="1"/>
              <a:t>внесок</a:t>
            </a:r>
            <a:r>
              <a:rPr lang="ru-RU" sz="1200" dirty="0"/>
              <a:t> (ЄСВ) </a:t>
            </a:r>
            <a:r>
              <a:rPr lang="ru-RU" sz="1200" dirty="0" err="1"/>
              <a:t>сплачується</a:t>
            </a:r>
            <a:r>
              <a:rPr lang="ru-RU" sz="1200" dirty="0"/>
              <a:t> </a:t>
            </a:r>
            <a:r>
              <a:rPr lang="ru-RU" sz="1200" dirty="0" err="1"/>
              <a:t>щомісячно</a:t>
            </a:r>
            <a:r>
              <a:rPr lang="ru-RU" sz="1200" dirty="0"/>
              <a:t>, не </a:t>
            </a:r>
            <a:r>
              <a:rPr lang="ru-RU" sz="1200" dirty="0" err="1"/>
              <a:t>пізніше</a:t>
            </a:r>
            <a:r>
              <a:rPr lang="ru-RU" sz="1200" dirty="0"/>
              <a:t> 20 числа, </a:t>
            </a:r>
            <a:r>
              <a:rPr lang="ru-RU" sz="1200" dirty="0" err="1"/>
              <a:t>або</a:t>
            </a:r>
            <a:r>
              <a:rPr lang="ru-RU" sz="1200" dirty="0"/>
              <a:t> поквартально до 20 числа </a:t>
            </a:r>
            <a:r>
              <a:rPr lang="ru-RU" sz="1200" dirty="0" err="1"/>
              <a:t>місяця</a:t>
            </a:r>
            <a:r>
              <a:rPr lang="ru-RU" sz="1200" dirty="0"/>
              <a:t>, </a:t>
            </a:r>
            <a:r>
              <a:rPr lang="ru-RU" sz="1200" dirty="0" err="1"/>
              <a:t>наступного</a:t>
            </a:r>
            <a:r>
              <a:rPr lang="ru-RU" sz="1200" dirty="0"/>
              <a:t> за </a:t>
            </a:r>
            <a:r>
              <a:rPr lang="ru-RU" sz="1200" dirty="0" err="1"/>
              <a:t>кожним</a:t>
            </a:r>
            <a:r>
              <a:rPr lang="ru-RU" sz="1200" dirty="0"/>
              <a:t> </a:t>
            </a:r>
            <a:r>
              <a:rPr lang="ru-RU" sz="1200" dirty="0" err="1"/>
              <a:t>календарним</a:t>
            </a:r>
            <a:r>
              <a:rPr lang="ru-RU" sz="1200" dirty="0"/>
              <a:t> кварталом (</a:t>
            </a:r>
            <a:r>
              <a:rPr lang="ru-RU" sz="1200" dirty="0" err="1"/>
              <a:t>тобто</a:t>
            </a:r>
            <a:r>
              <a:rPr lang="ru-RU" sz="1200" dirty="0"/>
              <a:t> до 20 </a:t>
            </a:r>
            <a:r>
              <a:rPr lang="ru-RU" sz="1200" dirty="0" err="1"/>
              <a:t>квітня</a:t>
            </a:r>
            <a:r>
              <a:rPr lang="ru-RU" sz="1200" dirty="0"/>
              <a:t>, до 20 липня і до 20 </a:t>
            </a:r>
            <a:r>
              <a:rPr lang="ru-RU" sz="1200" dirty="0" err="1"/>
              <a:t>жовтня</a:t>
            </a:r>
            <a:r>
              <a:rPr lang="ru-RU" sz="1200" dirty="0"/>
              <a:t> та 20 лютого </a:t>
            </a:r>
            <a:r>
              <a:rPr lang="ru-RU" sz="1200" dirty="0" err="1"/>
              <a:t>наступного</a:t>
            </a:r>
            <a:r>
              <a:rPr lang="ru-RU" sz="1200" dirty="0"/>
              <a:t> року). </a:t>
            </a:r>
            <a:r>
              <a:rPr lang="ru-RU" sz="1200" dirty="0" err="1"/>
              <a:t>Розмір</a:t>
            </a:r>
            <a:r>
              <a:rPr lang="ru-RU" sz="1200" dirty="0"/>
              <a:t> ЄСВ ― 22% </a:t>
            </a:r>
            <a:r>
              <a:rPr lang="ru-RU" sz="1200" dirty="0" err="1"/>
              <a:t>від</a:t>
            </a:r>
            <a:r>
              <a:rPr lang="ru-RU" sz="1200" dirty="0"/>
              <a:t> </a:t>
            </a:r>
            <a:r>
              <a:rPr lang="ru-RU" sz="1200" dirty="0" err="1"/>
              <a:t>мінімальної</a:t>
            </a:r>
            <a:r>
              <a:rPr lang="ru-RU" sz="1200" dirty="0"/>
              <a:t> </a:t>
            </a:r>
            <a:r>
              <a:rPr lang="ru-RU" sz="1200" dirty="0" err="1"/>
              <a:t>заробітної</a:t>
            </a:r>
            <a:r>
              <a:rPr lang="ru-RU" sz="1200" dirty="0"/>
              <a:t> плати.</a:t>
            </a:r>
          </a:p>
          <a:p>
            <a:r>
              <a:rPr lang="ru-RU" sz="1200" dirty="0" err="1"/>
              <a:t>Потребує</a:t>
            </a:r>
            <a:r>
              <a:rPr lang="ru-RU" sz="1200" dirty="0"/>
              <a:t> </a:t>
            </a:r>
            <a:r>
              <a:rPr lang="ru-RU" sz="1200" dirty="0" err="1"/>
              <a:t>обліку</a:t>
            </a:r>
            <a:r>
              <a:rPr lang="ru-RU" sz="1200" dirty="0"/>
              <a:t> як </a:t>
            </a:r>
            <a:r>
              <a:rPr lang="ru-RU" sz="1200" dirty="0" err="1"/>
              <a:t>доходів</a:t>
            </a:r>
            <a:r>
              <a:rPr lang="ru-RU" sz="1200" dirty="0"/>
              <a:t> так і </a:t>
            </a:r>
            <a:r>
              <a:rPr lang="ru-RU" sz="1200" dirty="0" err="1"/>
              <a:t>витрат</a:t>
            </a:r>
            <a:r>
              <a:rPr lang="ru-RU" sz="1200" dirty="0"/>
              <a:t>.</a:t>
            </a:r>
          </a:p>
          <a:p>
            <a:r>
              <a:rPr lang="ru-RU" sz="1200" dirty="0"/>
              <a:t>При </a:t>
            </a:r>
            <a:r>
              <a:rPr lang="ru-RU" sz="1200" dirty="0" err="1"/>
              <a:t>роботі</a:t>
            </a:r>
            <a:r>
              <a:rPr lang="ru-RU" sz="1200" dirty="0"/>
              <a:t> з </a:t>
            </a:r>
            <a:r>
              <a:rPr lang="ru-RU" sz="1200" dirty="0" err="1"/>
              <a:t>готівкою</a:t>
            </a:r>
            <a:r>
              <a:rPr lang="ru-RU" sz="1200" dirty="0"/>
              <a:t> </a:t>
            </a:r>
            <a:r>
              <a:rPr lang="ru-RU" sz="1200" dirty="0" err="1"/>
              <a:t>касовий</a:t>
            </a:r>
            <a:r>
              <a:rPr lang="ru-RU" sz="1200" dirty="0"/>
              <a:t> </a:t>
            </a:r>
            <a:r>
              <a:rPr lang="ru-RU" sz="1200" dirty="0" err="1"/>
              <a:t>апарат</a:t>
            </a:r>
            <a:r>
              <a:rPr lang="ru-RU" sz="1200" dirty="0"/>
              <a:t> </a:t>
            </a:r>
            <a:r>
              <a:rPr lang="ru-RU" sz="1200" dirty="0" err="1"/>
              <a:t>обов’язковий</a:t>
            </a:r>
            <a:r>
              <a:rPr lang="ru-RU" sz="1200" dirty="0"/>
              <a:t>.</a:t>
            </a:r>
          </a:p>
          <a:p>
            <a:r>
              <a:rPr lang="ru-RU" sz="1200" dirty="0" err="1"/>
              <a:t>Сплата</a:t>
            </a:r>
            <a:r>
              <a:rPr lang="ru-RU" sz="1200" dirty="0"/>
              <a:t> </a:t>
            </a:r>
            <a:r>
              <a:rPr lang="ru-RU" sz="1200" dirty="0" err="1"/>
              <a:t>податку</a:t>
            </a:r>
            <a:r>
              <a:rPr lang="ru-RU" sz="1200" dirty="0"/>
              <a:t>. </a:t>
            </a:r>
            <a:r>
              <a:rPr lang="ru-RU" sz="1200" dirty="0" err="1"/>
              <a:t>Підприємець</a:t>
            </a:r>
            <a:r>
              <a:rPr lang="ru-RU" sz="1200" dirty="0"/>
              <a:t> </a:t>
            </a:r>
            <a:r>
              <a:rPr lang="ru-RU" sz="1200" dirty="0" err="1"/>
              <a:t>тричі</a:t>
            </a:r>
            <a:r>
              <a:rPr lang="ru-RU" sz="1200" dirty="0"/>
              <a:t> на </a:t>
            </a:r>
            <a:r>
              <a:rPr lang="ru-RU" sz="1200" dirty="0" err="1"/>
              <a:t>рік</a:t>
            </a:r>
            <a:r>
              <a:rPr lang="ru-RU" sz="1200" dirty="0"/>
              <a:t> (до 20 </a:t>
            </a:r>
            <a:r>
              <a:rPr lang="ru-RU" sz="1200" dirty="0" err="1"/>
              <a:t>квітні</a:t>
            </a:r>
            <a:r>
              <a:rPr lang="ru-RU" sz="1200" dirty="0"/>
              <a:t>, до 20 липня і до 20 </a:t>
            </a:r>
            <a:r>
              <a:rPr lang="ru-RU" sz="1200" dirty="0" err="1"/>
              <a:t>жовтня</a:t>
            </a:r>
            <a:r>
              <a:rPr lang="ru-RU" sz="1200" dirty="0"/>
              <a:t>) платить </a:t>
            </a:r>
            <a:r>
              <a:rPr lang="ru-RU" sz="1200" dirty="0" err="1"/>
              <a:t>державі</a:t>
            </a:r>
            <a:r>
              <a:rPr lang="ru-RU" sz="1200" dirty="0"/>
              <a:t> наперед суму, яку </a:t>
            </a:r>
            <a:r>
              <a:rPr lang="ru-RU" sz="1200" dirty="0" err="1"/>
              <a:t>він</a:t>
            </a:r>
            <a:r>
              <a:rPr lang="ru-RU" sz="1200" dirty="0"/>
              <a:t> сам </a:t>
            </a:r>
            <a:r>
              <a:rPr lang="ru-RU" sz="1200" dirty="0" err="1"/>
              <a:t>розрахує</a:t>
            </a:r>
            <a:r>
              <a:rPr lang="ru-RU" sz="1200" dirty="0"/>
              <a:t>, а на початку </a:t>
            </a:r>
            <a:r>
              <a:rPr lang="ru-RU" sz="1200" dirty="0" err="1"/>
              <a:t>наступного</a:t>
            </a:r>
            <a:r>
              <a:rPr lang="ru-RU" sz="1200" dirty="0"/>
              <a:t> року остаточно </a:t>
            </a:r>
            <a:r>
              <a:rPr lang="ru-RU" sz="1200" dirty="0" err="1"/>
              <a:t>розраховується</a:t>
            </a:r>
            <a:r>
              <a:rPr lang="ru-RU" sz="1200" dirty="0"/>
              <a:t> з державою. </a:t>
            </a:r>
            <a:r>
              <a:rPr lang="ru-RU" sz="1200" dirty="0" err="1"/>
              <a:t>Перші</a:t>
            </a:r>
            <a:r>
              <a:rPr lang="ru-RU" sz="1200" dirty="0"/>
              <a:t> три </a:t>
            </a:r>
            <a:r>
              <a:rPr lang="ru-RU" sz="1200" dirty="0" err="1"/>
              <a:t>платежі</a:t>
            </a:r>
            <a:r>
              <a:rPr lang="ru-RU" sz="1200" dirty="0"/>
              <a:t> </a:t>
            </a:r>
            <a:r>
              <a:rPr lang="ru-RU" sz="1200" dirty="0" err="1"/>
              <a:t>потрібно</a:t>
            </a:r>
            <a:r>
              <a:rPr lang="ru-RU" sz="1200" dirty="0"/>
              <a:t> </a:t>
            </a:r>
            <a:r>
              <a:rPr lang="ru-RU" sz="1200" dirty="0" err="1"/>
              <a:t>вирахувати</a:t>
            </a:r>
            <a:r>
              <a:rPr lang="ru-RU" sz="1200" dirty="0"/>
              <a:t> за </a:t>
            </a:r>
            <a:r>
              <a:rPr lang="ru-RU" sz="1200" dirty="0" err="1"/>
              <a:t>фактичними</a:t>
            </a:r>
            <a:r>
              <a:rPr lang="ru-RU" sz="1200" dirty="0"/>
              <a:t> </a:t>
            </a:r>
            <a:r>
              <a:rPr lang="ru-RU" sz="1200" dirty="0" err="1"/>
              <a:t>даними</a:t>
            </a:r>
            <a:r>
              <a:rPr lang="ru-RU" sz="1200" dirty="0"/>
              <a:t> у </a:t>
            </a:r>
            <a:r>
              <a:rPr lang="ru-RU" sz="1200" dirty="0" err="1"/>
              <a:t>своїй</a:t>
            </a:r>
            <a:r>
              <a:rPr lang="ru-RU" sz="1200" dirty="0"/>
              <a:t> </a:t>
            </a:r>
            <a:r>
              <a:rPr lang="ru-RU" sz="1200" dirty="0" err="1"/>
              <a:t>Книзі</a:t>
            </a:r>
            <a:r>
              <a:rPr lang="ru-RU" sz="1200" dirty="0"/>
              <a:t> </a:t>
            </a:r>
            <a:r>
              <a:rPr lang="ru-RU" sz="1200" dirty="0" err="1"/>
              <a:t>доходів</a:t>
            </a:r>
            <a:r>
              <a:rPr lang="ru-RU" sz="1200" dirty="0"/>
              <a:t> і </a:t>
            </a:r>
            <a:r>
              <a:rPr lang="ru-RU" sz="1200" dirty="0" err="1"/>
              <a:t>витрат</a:t>
            </a:r>
            <a:r>
              <a:rPr lang="ru-RU" sz="1200" dirty="0"/>
              <a:t>, а </a:t>
            </a:r>
            <a:r>
              <a:rPr lang="ru-RU" sz="1200" dirty="0" err="1"/>
              <a:t>останній</a:t>
            </a:r>
            <a:r>
              <a:rPr lang="ru-RU" sz="1200" dirty="0"/>
              <a:t> </a:t>
            </a:r>
            <a:r>
              <a:rPr lang="ru-RU" sz="1200" dirty="0" err="1"/>
              <a:t>розраховується</a:t>
            </a:r>
            <a:r>
              <a:rPr lang="ru-RU" sz="1200" dirty="0"/>
              <a:t> </a:t>
            </a:r>
            <a:r>
              <a:rPr lang="ru-RU" sz="1200" dirty="0" err="1"/>
              <a:t>виходячи</a:t>
            </a:r>
            <a:r>
              <a:rPr lang="ru-RU" sz="1200" dirty="0"/>
              <a:t> з </a:t>
            </a:r>
            <a:r>
              <a:rPr lang="ru-RU" sz="1200" dirty="0" err="1"/>
              <a:t>даних</a:t>
            </a:r>
            <a:r>
              <a:rPr lang="ru-RU" sz="1200" dirty="0"/>
              <a:t> </a:t>
            </a:r>
            <a:r>
              <a:rPr lang="ru-RU" sz="1200" dirty="0" err="1"/>
              <a:t>річної</a:t>
            </a:r>
            <a:r>
              <a:rPr lang="ru-RU" sz="1200" dirty="0"/>
              <a:t> </a:t>
            </a:r>
            <a:r>
              <a:rPr lang="ru-RU" sz="1200" dirty="0" err="1"/>
              <a:t>звітності</a:t>
            </a:r>
            <a:r>
              <a:rPr lang="ru-RU" sz="1200" dirty="0"/>
              <a:t>.</a:t>
            </a:r>
          </a:p>
          <a:p>
            <a:r>
              <a:rPr lang="ru-RU" sz="1200" dirty="0"/>
              <a:t>Один раз на </a:t>
            </a:r>
            <a:r>
              <a:rPr lang="ru-RU" sz="1200" dirty="0" err="1"/>
              <a:t>рік</a:t>
            </a:r>
            <a:r>
              <a:rPr lang="ru-RU" sz="1200" dirty="0"/>
              <a:t> </a:t>
            </a:r>
            <a:r>
              <a:rPr lang="ru-RU" sz="1200" dirty="0" err="1"/>
              <a:t>потрібно</a:t>
            </a:r>
            <a:r>
              <a:rPr lang="ru-RU" sz="1200" dirty="0"/>
              <a:t> </a:t>
            </a:r>
            <a:r>
              <a:rPr lang="ru-RU" sz="1200" dirty="0" err="1"/>
              <a:t>подавати</a:t>
            </a:r>
            <a:r>
              <a:rPr lang="ru-RU" sz="1200" dirty="0"/>
              <a:t> </a:t>
            </a:r>
            <a:r>
              <a:rPr lang="ru-RU" sz="1200" dirty="0" err="1"/>
              <a:t>податкову</a:t>
            </a:r>
            <a:r>
              <a:rPr lang="ru-RU" sz="1200" dirty="0"/>
              <a:t> </a:t>
            </a:r>
            <a:r>
              <a:rPr lang="ru-RU" sz="1200" dirty="0" err="1"/>
              <a:t>декларацію</a:t>
            </a:r>
            <a:r>
              <a:rPr lang="ru-RU" sz="1200" dirty="0"/>
              <a:t> про </a:t>
            </a:r>
            <a:r>
              <a:rPr lang="ru-RU" sz="1200" dirty="0" err="1"/>
              <a:t>майновий</a:t>
            </a:r>
            <a:r>
              <a:rPr lang="ru-RU" sz="1200" dirty="0"/>
              <a:t> стан та доходи (ПДФО). </a:t>
            </a:r>
            <a:r>
              <a:rPr lang="ru-RU" sz="1200" dirty="0" err="1"/>
              <a:t>Робити</a:t>
            </a:r>
            <a:r>
              <a:rPr lang="ru-RU" sz="1200" dirty="0"/>
              <a:t> </a:t>
            </a:r>
            <a:r>
              <a:rPr lang="ru-RU" sz="1200" dirty="0" err="1"/>
              <a:t>це</a:t>
            </a:r>
            <a:r>
              <a:rPr lang="ru-RU" sz="1200" dirty="0"/>
              <a:t> треба </a:t>
            </a:r>
            <a:r>
              <a:rPr lang="ru-RU" sz="1200" dirty="0" err="1"/>
              <a:t>включно</a:t>
            </a:r>
            <a:r>
              <a:rPr lang="ru-RU" sz="1200" dirty="0"/>
              <a:t> до 9 лютого (40 </a:t>
            </a:r>
            <a:r>
              <a:rPr lang="ru-RU" sz="1200" dirty="0" err="1"/>
              <a:t>календарний</a:t>
            </a:r>
            <a:r>
              <a:rPr lang="ru-RU" sz="1200" dirty="0"/>
              <a:t> день) </a:t>
            </a:r>
            <a:r>
              <a:rPr lang="ru-RU" sz="1200" dirty="0" err="1"/>
              <a:t>наступного</a:t>
            </a:r>
            <a:r>
              <a:rPr lang="ru-RU" sz="1200" dirty="0"/>
              <a:t> за </a:t>
            </a:r>
            <a:r>
              <a:rPr lang="ru-RU" sz="1200" dirty="0" err="1"/>
              <a:t>звітнім</a:t>
            </a:r>
            <a:r>
              <a:rPr lang="ru-RU" sz="1200" dirty="0"/>
              <a:t> року.</a:t>
            </a:r>
          </a:p>
          <a:p>
            <a:r>
              <a:rPr lang="ru-RU" sz="1200" dirty="0"/>
              <a:t>Подача </a:t>
            </a:r>
            <a:r>
              <a:rPr lang="ru-RU" sz="1200" dirty="0" err="1"/>
              <a:t>звіту</a:t>
            </a:r>
            <a:r>
              <a:rPr lang="ru-RU" sz="1200" dirty="0"/>
              <a:t> по ЄСВ раз на </a:t>
            </a:r>
            <a:r>
              <a:rPr lang="ru-RU" sz="1200" dirty="0" err="1"/>
              <a:t>рік</a:t>
            </a:r>
            <a:r>
              <a:rPr lang="ru-RU" sz="1200" dirty="0"/>
              <a:t> до 10 лютого року, </a:t>
            </a:r>
            <a:r>
              <a:rPr lang="ru-RU" sz="1200" dirty="0" err="1"/>
              <a:t>наступного</a:t>
            </a:r>
            <a:r>
              <a:rPr lang="ru-RU" sz="1200" dirty="0"/>
              <a:t> за </a:t>
            </a:r>
            <a:r>
              <a:rPr lang="ru-RU" sz="1200" dirty="0" err="1"/>
              <a:t>звітним</a:t>
            </a:r>
            <a:r>
              <a:rPr lang="ru-RU" sz="1200" dirty="0"/>
              <a:t>. В </a:t>
            </a:r>
            <a:r>
              <a:rPr lang="ru-RU" sz="1200" dirty="0" err="1"/>
              <a:t>звіті</a:t>
            </a:r>
            <a:r>
              <a:rPr lang="ru-RU" sz="1200" dirty="0"/>
              <a:t> ЄСВ для ФОП на </a:t>
            </a:r>
            <a:r>
              <a:rPr lang="ru-RU" sz="1200" dirty="0" err="1"/>
              <a:t>загальній</a:t>
            </a:r>
            <a:r>
              <a:rPr lang="ru-RU" sz="1200" dirty="0"/>
              <a:t> </a:t>
            </a:r>
            <a:r>
              <a:rPr lang="ru-RU" sz="1200" dirty="0" err="1"/>
              <a:t>системі</a:t>
            </a:r>
            <a:r>
              <a:rPr lang="ru-RU" sz="1200" dirty="0"/>
              <a:t> </a:t>
            </a:r>
            <a:r>
              <a:rPr lang="ru-RU" sz="1200" dirty="0" err="1"/>
              <a:t>заповнюється</a:t>
            </a:r>
            <a:r>
              <a:rPr lang="ru-RU" sz="1200" dirty="0"/>
              <a:t> </a:t>
            </a:r>
            <a:r>
              <a:rPr lang="ru-RU" sz="1200" dirty="0" err="1"/>
              <a:t>титульний</a:t>
            </a:r>
            <a:r>
              <a:rPr lang="ru-RU" sz="1200" dirty="0"/>
              <a:t> </a:t>
            </a:r>
            <a:r>
              <a:rPr lang="ru-RU" sz="1200" dirty="0" err="1"/>
              <a:t>аркуш</a:t>
            </a:r>
            <a:r>
              <a:rPr lang="ru-RU" sz="1200" dirty="0"/>
              <a:t> та </a:t>
            </a:r>
            <a:r>
              <a:rPr lang="ru-RU" sz="1200" dirty="0" err="1"/>
              <a:t>таблиця</a:t>
            </a:r>
            <a:r>
              <a:rPr lang="ru-RU" sz="1200" dirty="0"/>
              <a:t> 1.</a:t>
            </a:r>
          </a:p>
        </p:txBody>
      </p:sp>
      <p:sp>
        <p:nvSpPr>
          <p:cNvPr id="5" name="Текст 4">
            <a:extLst>
              <a:ext uri="{FF2B5EF4-FFF2-40B4-BE49-F238E27FC236}">
                <a16:creationId xmlns:a16="http://schemas.microsoft.com/office/drawing/2014/main" id="{6C69C2AD-1811-8A8A-250A-AA4FD224F331}"/>
              </a:ext>
            </a:extLst>
          </p:cNvPr>
          <p:cNvSpPr>
            <a:spLocks noGrp="1"/>
          </p:cNvSpPr>
          <p:nvPr>
            <p:ph type="body" sz="quarter" idx="3"/>
          </p:nvPr>
        </p:nvSpPr>
        <p:spPr>
          <a:xfrm>
            <a:off x="6927571" y="1411313"/>
            <a:ext cx="4396339" cy="576262"/>
          </a:xfrm>
        </p:spPr>
        <p:txBody>
          <a:bodyPr/>
          <a:lstStyle/>
          <a:p>
            <a:pPr algn="ctr"/>
            <a:r>
              <a:rPr lang="uk-UA" b="1" i="1" dirty="0">
                <a:solidFill>
                  <a:srgbClr val="92D050"/>
                </a:solidFill>
              </a:rPr>
              <a:t>СПРОЩЕНА</a:t>
            </a:r>
            <a:endParaRPr lang="ru-RU" b="1" i="1" dirty="0">
              <a:solidFill>
                <a:srgbClr val="92D050"/>
              </a:solidFill>
            </a:endParaRPr>
          </a:p>
        </p:txBody>
      </p:sp>
      <p:sp>
        <p:nvSpPr>
          <p:cNvPr id="6" name="Объект 5">
            <a:extLst>
              <a:ext uri="{FF2B5EF4-FFF2-40B4-BE49-F238E27FC236}">
                <a16:creationId xmlns:a16="http://schemas.microsoft.com/office/drawing/2014/main" id="{9A5802CE-88F9-B5C5-B126-A4E41A0377AB}"/>
              </a:ext>
            </a:extLst>
          </p:cNvPr>
          <p:cNvSpPr>
            <a:spLocks noGrp="1"/>
          </p:cNvSpPr>
          <p:nvPr>
            <p:ph sz="quarter" idx="4"/>
          </p:nvPr>
        </p:nvSpPr>
        <p:spPr>
          <a:xfrm>
            <a:off x="6998491" y="2293034"/>
            <a:ext cx="4677694" cy="4192172"/>
          </a:xfrm>
        </p:spPr>
        <p:txBody>
          <a:bodyPr>
            <a:normAutofit fontScale="85000" lnSpcReduction="20000"/>
          </a:bodyPr>
          <a:lstStyle/>
          <a:p>
            <a:pPr algn="l" fontAlgn="base">
              <a:buFont typeface="Arial" panose="020B0604020202020204" pitchFamily="34" charset="0"/>
              <a:buChar char="•"/>
            </a:pPr>
            <a:r>
              <a:rPr lang="ru-RU" b="0" i="0" dirty="0" err="1">
                <a:effectLst/>
                <a:latin typeface="Arial" panose="020B0604020202020204" pitchFamily="34" charset="0"/>
              </a:rPr>
              <a:t>Податок</a:t>
            </a:r>
            <a:r>
              <a:rPr lang="ru-RU" b="0" i="0" dirty="0">
                <a:effectLst/>
                <a:latin typeface="Arial" panose="020B0604020202020204" pitchFamily="34" charset="0"/>
              </a:rPr>
              <a:t> у </a:t>
            </a:r>
            <a:r>
              <a:rPr lang="ru-RU" b="0" i="0" dirty="0" err="1">
                <a:effectLst/>
                <a:latin typeface="Arial" panose="020B0604020202020204" pitchFamily="34" charset="0"/>
              </a:rPr>
              <a:t>фіксованій</a:t>
            </a:r>
            <a:r>
              <a:rPr lang="ru-RU" b="0" i="0" dirty="0">
                <a:effectLst/>
                <a:latin typeface="Arial" panose="020B0604020202020204" pitchFamily="34" charset="0"/>
              </a:rPr>
              <a:t> </a:t>
            </a:r>
            <a:r>
              <a:rPr lang="ru-RU" b="0" i="0" dirty="0" err="1">
                <a:effectLst/>
                <a:latin typeface="Arial" panose="020B0604020202020204" pitchFamily="34" charset="0"/>
              </a:rPr>
              <a:t>сумі</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певний</a:t>
            </a:r>
            <a:r>
              <a:rPr lang="ru-RU" b="0" i="0" dirty="0">
                <a:effectLst/>
                <a:latin typeface="Arial" panose="020B0604020202020204" pitchFamily="34" charset="0"/>
              </a:rPr>
              <a:t> </a:t>
            </a:r>
            <a:r>
              <a:rPr lang="ru-RU" b="0" i="0" dirty="0" err="1">
                <a:effectLst/>
                <a:latin typeface="Arial" panose="020B0604020202020204" pitchFamily="34" charset="0"/>
              </a:rPr>
              <a:t>відсоток</a:t>
            </a:r>
            <a:r>
              <a:rPr lang="ru-RU" b="0" i="0" dirty="0">
                <a:effectLst/>
                <a:latin typeface="Arial" panose="020B0604020202020204" pitchFamily="34" charset="0"/>
              </a:rPr>
              <a:t> </a:t>
            </a:r>
            <a:r>
              <a:rPr lang="ru-RU" b="0" i="0" dirty="0" err="1">
                <a:effectLst/>
                <a:latin typeface="Arial" panose="020B0604020202020204" pitchFamily="34" charset="0"/>
              </a:rPr>
              <a:t>від</a:t>
            </a:r>
            <a:r>
              <a:rPr lang="ru-RU" b="0" i="0" dirty="0">
                <a:effectLst/>
                <a:latin typeface="Arial" panose="020B0604020202020204" pitchFamily="34" charset="0"/>
              </a:rPr>
              <a:t> обороту (в </a:t>
            </a:r>
            <a:r>
              <a:rPr lang="ru-RU" b="0" i="0" dirty="0" err="1">
                <a:effectLst/>
                <a:latin typeface="Arial" panose="020B0604020202020204" pitchFamily="34" charset="0"/>
              </a:rPr>
              <a:t>залежності</a:t>
            </a:r>
            <a:r>
              <a:rPr lang="ru-RU" b="0" i="0" dirty="0">
                <a:effectLst/>
                <a:latin typeface="Arial" panose="020B0604020202020204" pitchFamily="34" charset="0"/>
              </a:rPr>
              <a:t> </a:t>
            </a:r>
            <a:r>
              <a:rPr lang="ru-RU" b="0" i="0" dirty="0" err="1">
                <a:effectLst/>
                <a:latin typeface="Arial" panose="020B0604020202020204" pitchFamily="34" charset="0"/>
              </a:rPr>
              <a:t>від</a:t>
            </a:r>
            <a:r>
              <a:rPr lang="ru-RU" b="0" i="0" dirty="0">
                <a:effectLst/>
                <a:latin typeface="Arial" panose="020B0604020202020204" pitchFamily="34" charset="0"/>
              </a:rPr>
              <a:t> </a:t>
            </a:r>
            <a:r>
              <a:rPr lang="ru-RU" b="0" i="0" dirty="0" err="1">
                <a:effectLst/>
                <a:latin typeface="Arial" panose="020B0604020202020204" pitchFamily="34" charset="0"/>
              </a:rPr>
              <a:t>групи</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Єдиний</a:t>
            </a:r>
            <a:r>
              <a:rPr lang="ru-RU" b="0" i="0" dirty="0">
                <a:effectLst/>
                <a:latin typeface="Arial" panose="020B0604020202020204" pitchFamily="34" charset="0"/>
              </a:rPr>
              <a:t> </a:t>
            </a:r>
            <a:r>
              <a:rPr lang="ru-RU" b="0" i="0" dirty="0" err="1">
                <a:effectLst/>
                <a:latin typeface="Arial" panose="020B0604020202020204" pitchFamily="34" charset="0"/>
              </a:rPr>
              <a:t>соціальний</a:t>
            </a:r>
            <a:r>
              <a:rPr lang="ru-RU" b="0" i="0" dirty="0">
                <a:effectLst/>
                <a:latin typeface="Arial" panose="020B0604020202020204" pitchFamily="34" charset="0"/>
              </a:rPr>
              <a:t> </a:t>
            </a:r>
            <a:r>
              <a:rPr lang="ru-RU" b="0" i="0" dirty="0" err="1">
                <a:effectLst/>
                <a:latin typeface="Arial" panose="020B0604020202020204" pitchFamily="34" charset="0"/>
              </a:rPr>
              <a:t>внесок</a:t>
            </a:r>
            <a:r>
              <a:rPr lang="ru-RU" b="0" i="0" dirty="0">
                <a:effectLst/>
                <a:latin typeface="Arial" panose="020B0604020202020204" pitchFamily="34" charset="0"/>
              </a:rPr>
              <a:t> (ЄСВ) </a:t>
            </a:r>
            <a:r>
              <a:rPr lang="ru-RU" b="0" i="0" dirty="0" err="1">
                <a:effectLst/>
                <a:latin typeface="Arial" panose="020B0604020202020204" pitchFamily="34" charset="0"/>
              </a:rPr>
              <a:t>сплачується</a:t>
            </a:r>
            <a:r>
              <a:rPr lang="ru-RU" b="0" i="0" dirty="0">
                <a:effectLst/>
                <a:latin typeface="Arial" panose="020B0604020202020204" pitchFamily="34" charset="0"/>
              </a:rPr>
              <a:t> </a:t>
            </a:r>
            <a:r>
              <a:rPr lang="ru-RU" b="0" i="0" dirty="0" err="1">
                <a:effectLst/>
                <a:latin typeface="Arial" panose="020B0604020202020204" pitchFamily="34" charset="0"/>
              </a:rPr>
              <a:t>щомісячно</a:t>
            </a:r>
            <a:r>
              <a:rPr lang="ru-RU" b="0" i="0" dirty="0">
                <a:effectLst/>
                <a:latin typeface="Arial" panose="020B0604020202020204" pitchFamily="34" charset="0"/>
              </a:rPr>
              <a:t>, не </a:t>
            </a:r>
            <a:r>
              <a:rPr lang="ru-RU" b="0" i="0" dirty="0" err="1">
                <a:effectLst/>
                <a:latin typeface="Arial" panose="020B0604020202020204" pitchFamily="34" charset="0"/>
              </a:rPr>
              <a:t>пізніше</a:t>
            </a:r>
            <a:r>
              <a:rPr lang="ru-RU" b="0" i="0" dirty="0">
                <a:effectLst/>
                <a:latin typeface="Arial" panose="020B0604020202020204" pitchFamily="34" charset="0"/>
              </a:rPr>
              <a:t> 20 числа, </a:t>
            </a:r>
            <a:r>
              <a:rPr lang="ru-RU" b="0" i="0" dirty="0" err="1">
                <a:effectLst/>
                <a:latin typeface="Arial" panose="020B0604020202020204" pitchFamily="34" charset="0"/>
              </a:rPr>
              <a:t>або</a:t>
            </a:r>
            <a:r>
              <a:rPr lang="ru-RU" b="0" i="0" dirty="0">
                <a:effectLst/>
                <a:latin typeface="Arial" panose="020B0604020202020204" pitchFamily="34" charset="0"/>
              </a:rPr>
              <a:t> поквартально </a:t>
            </a:r>
            <a:r>
              <a:rPr lang="ru-RU" b="1" i="0" dirty="0">
                <a:effectLst/>
                <a:latin typeface="Arial" panose="020B0604020202020204" pitchFamily="34" charset="0"/>
              </a:rPr>
              <a:t>до 20 числа </a:t>
            </a:r>
            <a:r>
              <a:rPr lang="ru-RU" b="1" i="0" dirty="0" err="1">
                <a:effectLst/>
                <a:latin typeface="Arial" panose="020B0604020202020204" pitchFamily="34" charset="0"/>
              </a:rPr>
              <a:t>місяця</a:t>
            </a:r>
            <a:r>
              <a:rPr lang="ru-RU" b="1" i="0" dirty="0">
                <a:effectLst/>
                <a:latin typeface="Arial" panose="020B0604020202020204" pitchFamily="34" charset="0"/>
              </a:rPr>
              <a:t>, </a:t>
            </a:r>
            <a:r>
              <a:rPr lang="ru-RU" b="1" i="0" dirty="0" err="1">
                <a:effectLst/>
                <a:latin typeface="Arial" panose="020B0604020202020204" pitchFamily="34" charset="0"/>
              </a:rPr>
              <a:t>наступного</a:t>
            </a:r>
            <a:r>
              <a:rPr lang="ru-RU" b="1" i="0" dirty="0">
                <a:effectLst/>
                <a:latin typeface="Arial" panose="020B0604020202020204" pitchFamily="34" charset="0"/>
              </a:rPr>
              <a:t> за </a:t>
            </a:r>
            <a:r>
              <a:rPr lang="ru-RU" b="1" i="0" dirty="0" err="1">
                <a:effectLst/>
                <a:latin typeface="Arial" panose="020B0604020202020204" pitchFamily="34" charset="0"/>
              </a:rPr>
              <a:t>кожним</a:t>
            </a:r>
            <a:r>
              <a:rPr lang="ru-RU" b="1" i="0" dirty="0">
                <a:effectLst/>
                <a:latin typeface="Arial" panose="020B0604020202020204" pitchFamily="34" charset="0"/>
              </a:rPr>
              <a:t> </a:t>
            </a:r>
            <a:r>
              <a:rPr lang="ru-RU" b="1" i="0" dirty="0" err="1">
                <a:effectLst/>
                <a:latin typeface="Arial" panose="020B0604020202020204" pitchFamily="34" charset="0"/>
              </a:rPr>
              <a:t>календарним</a:t>
            </a:r>
            <a:r>
              <a:rPr lang="ru-RU" b="1" i="0" dirty="0">
                <a:effectLst/>
                <a:latin typeface="Arial" panose="020B0604020202020204" pitchFamily="34" charset="0"/>
              </a:rPr>
              <a:t> кварталом</a:t>
            </a:r>
            <a:r>
              <a:rPr lang="ru-RU" b="0" i="0" dirty="0">
                <a:effectLst/>
                <a:latin typeface="Arial" panose="020B0604020202020204" pitchFamily="34" charset="0"/>
              </a:rPr>
              <a:t> (</a:t>
            </a:r>
            <a:r>
              <a:rPr lang="ru-RU" b="0" i="0" dirty="0" err="1">
                <a:effectLst/>
                <a:latin typeface="Arial" panose="020B0604020202020204" pitchFamily="34" charset="0"/>
              </a:rPr>
              <a:t>тобто</a:t>
            </a:r>
            <a:r>
              <a:rPr lang="ru-RU" b="0" i="0" dirty="0">
                <a:effectLst/>
                <a:latin typeface="Arial" panose="020B0604020202020204" pitchFamily="34" charset="0"/>
              </a:rPr>
              <a:t> до 20 </a:t>
            </a:r>
            <a:r>
              <a:rPr lang="ru-RU" b="0" i="0" dirty="0" err="1">
                <a:effectLst/>
                <a:latin typeface="Arial" panose="020B0604020202020204" pitchFamily="34" charset="0"/>
              </a:rPr>
              <a:t>квітня</a:t>
            </a:r>
            <a:r>
              <a:rPr lang="ru-RU" b="0" i="0" dirty="0">
                <a:effectLst/>
                <a:latin typeface="Arial" panose="020B0604020202020204" pitchFamily="34" charset="0"/>
              </a:rPr>
              <a:t>, до 20 липня і до 20 </a:t>
            </a:r>
            <a:r>
              <a:rPr lang="ru-RU" b="0" i="0" dirty="0" err="1">
                <a:effectLst/>
                <a:latin typeface="Arial" panose="020B0604020202020204" pitchFamily="34" charset="0"/>
              </a:rPr>
              <a:t>жовтня</a:t>
            </a:r>
            <a:r>
              <a:rPr lang="ru-RU" b="0" i="0" dirty="0">
                <a:effectLst/>
                <a:latin typeface="Arial" panose="020B0604020202020204" pitchFamily="34" charset="0"/>
              </a:rPr>
              <a:t> та 20 лютого </a:t>
            </a:r>
            <a:r>
              <a:rPr lang="ru-RU" b="0" i="0" dirty="0" err="1">
                <a:effectLst/>
                <a:latin typeface="Arial" panose="020B0604020202020204" pitchFamily="34" charset="0"/>
              </a:rPr>
              <a:t>наступного</a:t>
            </a:r>
            <a:r>
              <a:rPr lang="ru-RU" b="0" i="0" dirty="0">
                <a:effectLst/>
                <a:latin typeface="Arial" panose="020B0604020202020204" pitchFamily="34" charset="0"/>
              </a:rPr>
              <a:t> року). </a:t>
            </a:r>
            <a:r>
              <a:rPr lang="ru-RU" b="0" i="0" dirty="0" err="1">
                <a:effectLst/>
                <a:latin typeface="Arial" panose="020B0604020202020204" pitchFamily="34" charset="0"/>
              </a:rPr>
              <a:t>Розмір</a:t>
            </a:r>
            <a:r>
              <a:rPr lang="ru-RU" b="0" i="0" dirty="0">
                <a:effectLst/>
                <a:latin typeface="Arial" panose="020B0604020202020204" pitchFamily="34" charset="0"/>
              </a:rPr>
              <a:t> ЄСВ ― 22% </a:t>
            </a:r>
            <a:r>
              <a:rPr lang="ru-RU" b="0" i="0" dirty="0" err="1">
                <a:effectLst/>
                <a:latin typeface="Arial" panose="020B0604020202020204" pitchFamily="34" charset="0"/>
              </a:rPr>
              <a:t>від</a:t>
            </a:r>
            <a:r>
              <a:rPr lang="ru-RU" b="0" i="0" dirty="0">
                <a:effectLst/>
                <a:latin typeface="Arial" panose="020B0604020202020204" pitchFamily="34" charset="0"/>
              </a:rPr>
              <a:t> </a:t>
            </a:r>
            <a:r>
              <a:rPr lang="ru-RU" b="0" i="0" dirty="0" err="1">
                <a:effectLst/>
                <a:latin typeface="Arial" panose="020B0604020202020204" pitchFamily="34" charset="0"/>
              </a:rPr>
              <a:t>мінімальної</a:t>
            </a:r>
            <a:r>
              <a:rPr lang="ru-RU" b="0" i="0" dirty="0">
                <a:effectLst/>
                <a:latin typeface="Arial" panose="020B0604020202020204" pitchFamily="34" charset="0"/>
              </a:rPr>
              <a:t> </a:t>
            </a:r>
            <a:r>
              <a:rPr lang="ru-RU" b="0" i="0" dirty="0" err="1">
                <a:effectLst/>
                <a:latin typeface="Arial" panose="020B0604020202020204" pitchFamily="34" charset="0"/>
              </a:rPr>
              <a:t>заробітної</a:t>
            </a:r>
            <a:r>
              <a:rPr lang="ru-RU" b="0" i="0" dirty="0">
                <a:effectLst/>
                <a:latin typeface="Arial" panose="020B0604020202020204" pitchFamily="34" charset="0"/>
              </a:rPr>
              <a:t> плати.</a:t>
            </a:r>
          </a:p>
          <a:p>
            <a:pPr algn="l" fontAlgn="base">
              <a:buFont typeface="Arial" panose="020B0604020202020204" pitchFamily="34" charset="0"/>
              <a:buChar char="•"/>
            </a:pPr>
            <a:r>
              <a:rPr lang="ru-RU" b="0" i="0" dirty="0">
                <a:effectLst/>
                <a:latin typeface="Arial" panose="020B0604020202020204" pitchFamily="34" charset="0"/>
              </a:rPr>
              <a:t>Не </a:t>
            </a:r>
            <a:r>
              <a:rPr lang="ru-RU" b="0" i="0" dirty="0" err="1">
                <a:effectLst/>
                <a:latin typeface="Arial" panose="020B0604020202020204" pitchFamily="34" charset="0"/>
              </a:rPr>
              <a:t>обов’язковий</a:t>
            </a:r>
            <a:r>
              <a:rPr lang="ru-RU" b="0" i="0" dirty="0">
                <a:effectLst/>
                <a:latin typeface="Arial" panose="020B0604020202020204" pitchFamily="34" charset="0"/>
              </a:rPr>
              <a:t> </a:t>
            </a:r>
            <a:r>
              <a:rPr lang="ru-RU" b="0" i="0" dirty="0" err="1">
                <a:effectLst/>
                <a:latin typeface="Arial" panose="020B0604020202020204" pitchFamily="34" charset="0"/>
              </a:rPr>
              <a:t>бухгалтерський</a:t>
            </a:r>
            <a:r>
              <a:rPr lang="ru-RU" b="0" i="0" dirty="0">
                <a:effectLst/>
                <a:latin typeface="Arial" panose="020B0604020202020204" pitchFamily="34" charset="0"/>
              </a:rPr>
              <a:t> </a:t>
            </a:r>
            <a:r>
              <a:rPr lang="ru-RU" b="0" i="0" dirty="0" err="1">
                <a:effectLst/>
                <a:latin typeface="Arial" panose="020B0604020202020204" pitchFamily="34" charset="0"/>
              </a:rPr>
              <a:t>облік</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Можна</a:t>
            </a:r>
            <a:r>
              <a:rPr lang="ru-RU" b="0" i="0" dirty="0">
                <a:effectLst/>
                <a:latin typeface="Arial" panose="020B0604020202020204" pitchFamily="34" charset="0"/>
              </a:rPr>
              <a:t> </a:t>
            </a:r>
            <a:r>
              <a:rPr lang="ru-RU" b="0" i="0" dirty="0" err="1">
                <a:effectLst/>
                <a:latin typeface="Arial" panose="020B0604020202020204" pitchFamily="34" charset="0"/>
              </a:rPr>
              <a:t>працювати</a:t>
            </a:r>
            <a:r>
              <a:rPr lang="ru-RU" b="0" i="0" dirty="0">
                <a:effectLst/>
                <a:latin typeface="Arial" panose="020B0604020202020204" pitchFamily="34" charset="0"/>
              </a:rPr>
              <a:t> без </a:t>
            </a:r>
            <a:r>
              <a:rPr lang="ru-RU" b="0" i="0" dirty="0" err="1">
                <a:effectLst/>
                <a:latin typeface="Arial" panose="020B0604020202020204" pitchFamily="34" charset="0"/>
              </a:rPr>
              <a:t>касового</a:t>
            </a:r>
            <a:r>
              <a:rPr lang="ru-RU" b="0" i="0" dirty="0">
                <a:effectLst/>
                <a:latin typeface="Arial" panose="020B0604020202020204" pitchFamily="34" charset="0"/>
              </a:rPr>
              <a:t> </a:t>
            </a:r>
            <a:r>
              <a:rPr lang="ru-RU" b="0" i="0" dirty="0" err="1">
                <a:effectLst/>
                <a:latin typeface="Arial" panose="020B0604020202020204" pitchFamily="34" charset="0"/>
              </a:rPr>
              <a:t>апарату</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Зняття</a:t>
            </a:r>
            <a:r>
              <a:rPr lang="ru-RU" b="0" i="0" dirty="0">
                <a:effectLst/>
                <a:latin typeface="Arial" panose="020B0604020202020204" pitchFamily="34" charset="0"/>
              </a:rPr>
              <a:t> </a:t>
            </a:r>
            <a:r>
              <a:rPr lang="ru-RU" b="0" i="0" dirty="0" err="1">
                <a:effectLst/>
                <a:latin typeface="Arial" panose="020B0604020202020204" pitchFamily="34" charset="0"/>
              </a:rPr>
              <a:t>готівки</a:t>
            </a:r>
            <a:r>
              <a:rPr lang="ru-RU" b="0" i="0" dirty="0">
                <a:effectLst/>
                <a:latin typeface="Arial" panose="020B0604020202020204" pitchFamily="34" charset="0"/>
              </a:rPr>
              <a:t> без </a:t>
            </a:r>
            <a:r>
              <a:rPr lang="ru-RU" b="0" i="0" dirty="0" err="1">
                <a:effectLst/>
                <a:latin typeface="Arial" panose="020B0604020202020204" pitchFamily="34" charset="0"/>
              </a:rPr>
              <a:t>звітних</a:t>
            </a:r>
            <a:r>
              <a:rPr lang="ru-RU" b="0" i="0" dirty="0">
                <a:effectLst/>
                <a:latin typeface="Arial" panose="020B0604020202020204" pitchFamily="34" charset="0"/>
              </a:rPr>
              <a:t> </a:t>
            </a:r>
            <a:r>
              <a:rPr lang="ru-RU" b="0" i="0" dirty="0" err="1">
                <a:effectLst/>
                <a:latin typeface="Arial" panose="020B0604020202020204" pitchFamily="34" charset="0"/>
              </a:rPr>
              <a:t>документів</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Спрощена</a:t>
            </a:r>
            <a:r>
              <a:rPr lang="ru-RU" b="0" i="0" dirty="0">
                <a:effectLst/>
                <a:latin typeface="Arial" panose="020B0604020202020204" pitchFamily="34" charset="0"/>
              </a:rPr>
              <a:t> </a:t>
            </a:r>
            <a:r>
              <a:rPr lang="ru-RU" b="0" i="0" dirty="0" err="1">
                <a:effectLst/>
                <a:latin typeface="Arial" panose="020B0604020202020204" pitchFamily="34" charset="0"/>
              </a:rPr>
              <a:t>звітність</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Є </a:t>
            </a:r>
            <a:r>
              <a:rPr lang="ru-RU" b="0" i="0" dirty="0" err="1">
                <a:effectLst/>
                <a:latin typeface="Arial" panose="020B0604020202020204" pitchFamily="34" charset="0"/>
              </a:rPr>
              <a:t>обмеження</a:t>
            </a:r>
            <a:r>
              <a:rPr lang="ru-RU" b="0" i="0" dirty="0">
                <a:effectLst/>
                <a:latin typeface="Arial" panose="020B0604020202020204" pitchFamily="34" charset="0"/>
              </a:rPr>
              <a:t> по видам </a:t>
            </a:r>
            <a:r>
              <a:rPr lang="ru-RU" b="0" i="0" dirty="0" err="1">
                <a:effectLst/>
                <a:latin typeface="Arial" panose="020B0604020202020204" pitchFamily="34" charset="0"/>
              </a:rPr>
              <a:t>діяльності</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Є </a:t>
            </a:r>
            <a:r>
              <a:rPr lang="ru-RU" b="0" i="0" dirty="0" err="1">
                <a:effectLst/>
                <a:latin typeface="Arial" panose="020B0604020202020204" pitchFamily="34" charset="0"/>
              </a:rPr>
              <a:t>можливість</a:t>
            </a:r>
            <a:r>
              <a:rPr lang="ru-RU" b="0" i="0" dirty="0">
                <a:effectLst/>
                <a:latin typeface="Arial" panose="020B0604020202020204" pitchFamily="34" charset="0"/>
              </a:rPr>
              <a:t> обрати одну з 3 </a:t>
            </a:r>
            <a:r>
              <a:rPr lang="ru-RU" b="0" i="0" dirty="0" err="1">
                <a:effectLst/>
                <a:latin typeface="Arial" panose="020B0604020202020204" pitchFamily="34" charset="0"/>
              </a:rPr>
              <a:t>груп</a:t>
            </a:r>
            <a:r>
              <a:rPr lang="ru-RU" b="0" i="0" dirty="0">
                <a:effectLst/>
                <a:latin typeface="Arial" panose="020B0604020202020204" pitchFamily="34" charset="0"/>
              </a:rPr>
              <a:t> (див. </a:t>
            </a:r>
            <a:r>
              <a:rPr lang="ru-RU" b="0" i="0" dirty="0" err="1">
                <a:effectLst/>
                <a:latin typeface="Arial" panose="020B0604020202020204" pitchFamily="34" charset="0"/>
              </a:rPr>
              <a:t>далі</a:t>
            </a:r>
            <a:r>
              <a:rPr lang="ru-RU" b="0" i="0" dirty="0">
                <a:effectLst/>
                <a:latin typeface="Arial" panose="020B0604020202020204" pitchFamily="34" charset="0"/>
              </a:rPr>
              <a:t>).</a:t>
            </a:r>
          </a:p>
          <a:p>
            <a:endParaRPr lang="ru-RU" dirty="0"/>
          </a:p>
        </p:txBody>
      </p:sp>
    </p:spTree>
    <p:extLst>
      <p:ext uri="{BB962C8B-B14F-4D97-AF65-F5344CB8AC3E}">
        <p14:creationId xmlns:p14="http://schemas.microsoft.com/office/powerpoint/2010/main" val="774278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AF676615-4F83-BDB1-68E1-B52DC98D37AC}"/>
              </a:ext>
            </a:extLst>
          </p:cNvPr>
          <p:cNvSpPr>
            <a:spLocks noGrp="1"/>
          </p:cNvSpPr>
          <p:nvPr>
            <p:ph type="title"/>
          </p:nvPr>
        </p:nvSpPr>
        <p:spPr>
          <a:xfrm>
            <a:off x="646111" y="452718"/>
            <a:ext cx="9404723" cy="757104"/>
          </a:xfrm>
        </p:spPr>
        <p:txBody>
          <a:bodyPr/>
          <a:lstStyle/>
          <a:p>
            <a:r>
              <a:rPr lang="uk-UA"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ТРИ ГРУПИ СПРОЩЕНОЇ </a:t>
            </a:r>
            <a:r>
              <a:rPr kumimoji="0" lang="ru-RU"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СИС</a:t>
            </a:r>
            <a:r>
              <a:rPr kumimoji="0" lang="uk-UA"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ТЕМИ</a:t>
            </a:r>
            <a:endParaRPr lang="ru-RU" dirty="0"/>
          </a:p>
        </p:txBody>
      </p:sp>
      <p:sp>
        <p:nvSpPr>
          <p:cNvPr id="8" name="Текст 7">
            <a:extLst>
              <a:ext uri="{FF2B5EF4-FFF2-40B4-BE49-F238E27FC236}">
                <a16:creationId xmlns:a16="http://schemas.microsoft.com/office/drawing/2014/main" id="{941EF902-EEA3-292A-3F19-B8B0E60D2F6D}"/>
              </a:ext>
            </a:extLst>
          </p:cNvPr>
          <p:cNvSpPr>
            <a:spLocks noGrp="1"/>
          </p:cNvSpPr>
          <p:nvPr>
            <p:ph type="body" idx="1"/>
          </p:nvPr>
        </p:nvSpPr>
        <p:spPr>
          <a:xfrm>
            <a:off x="632947" y="1209822"/>
            <a:ext cx="2946866" cy="422030"/>
          </a:xfrm>
        </p:spPr>
        <p:txBody>
          <a:bodyPr/>
          <a:lstStyle/>
          <a:p>
            <a:r>
              <a:rPr lang="uk-UA" dirty="0">
                <a:solidFill>
                  <a:srgbClr val="92D050"/>
                </a:solidFill>
              </a:rPr>
              <a:t>ПЕРША ГРУПА</a:t>
            </a:r>
            <a:endParaRPr lang="ru-RU" dirty="0">
              <a:solidFill>
                <a:srgbClr val="92D050"/>
              </a:solidFill>
            </a:endParaRPr>
          </a:p>
        </p:txBody>
      </p:sp>
      <p:sp>
        <p:nvSpPr>
          <p:cNvPr id="11" name="Текст 10">
            <a:extLst>
              <a:ext uri="{FF2B5EF4-FFF2-40B4-BE49-F238E27FC236}">
                <a16:creationId xmlns:a16="http://schemas.microsoft.com/office/drawing/2014/main" id="{B637EAA2-6A49-6777-0EB1-3116E6D0C677}"/>
              </a:ext>
            </a:extLst>
          </p:cNvPr>
          <p:cNvSpPr>
            <a:spLocks noGrp="1"/>
          </p:cNvSpPr>
          <p:nvPr>
            <p:ph type="body" sz="half" idx="15"/>
          </p:nvPr>
        </p:nvSpPr>
        <p:spPr>
          <a:xfrm>
            <a:off x="652463" y="1744394"/>
            <a:ext cx="2927350" cy="4511944"/>
          </a:xfrm>
        </p:spPr>
        <p:txBody>
          <a:bodyPr>
            <a:normAutofit fontScale="92500"/>
          </a:bodyPr>
          <a:lstStyle/>
          <a:p>
            <a:pPr algn="l" fontAlgn="base">
              <a:buFont typeface="Arial" panose="020B0604020202020204" pitchFamily="34" charset="0"/>
              <a:buChar char="•"/>
            </a:pPr>
            <a:r>
              <a:rPr lang="ru-RU" b="0" i="0" dirty="0" err="1">
                <a:effectLst/>
                <a:latin typeface="Arial" panose="020B0604020202020204" pitchFamily="34" charset="0"/>
              </a:rPr>
              <a:t>Тільки</a:t>
            </a:r>
            <a:r>
              <a:rPr lang="ru-RU" b="0" i="0" dirty="0">
                <a:effectLst/>
                <a:latin typeface="Arial" panose="020B0604020202020204" pitchFamily="34" charset="0"/>
              </a:rPr>
              <a:t> для </a:t>
            </a:r>
            <a:r>
              <a:rPr lang="ru-RU" b="0" i="0" dirty="0" err="1">
                <a:effectLst/>
                <a:latin typeface="Arial" panose="020B0604020202020204" pitchFamily="34" charset="0"/>
              </a:rPr>
              <a:t>торгівлі</a:t>
            </a:r>
            <a:r>
              <a:rPr lang="ru-RU" b="0" i="0" dirty="0">
                <a:effectLst/>
                <a:latin typeface="Arial" panose="020B0604020202020204" pitchFamily="34" charset="0"/>
              </a:rPr>
              <a:t> на ринках та </a:t>
            </a:r>
            <a:r>
              <a:rPr lang="ru-RU" b="0" i="0" dirty="0" err="1">
                <a:effectLst/>
                <a:latin typeface="Arial" panose="020B0604020202020204" pitchFamily="34" charset="0"/>
              </a:rPr>
              <a:t>надання</a:t>
            </a:r>
            <a:r>
              <a:rPr lang="ru-RU" b="0" i="0" dirty="0">
                <a:effectLst/>
                <a:latin typeface="Arial" panose="020B0604020202020204" pitchFamily="34" charset="0"/>
              </a:rPr>
              <a:t> </a:t>
            </a:r>
            <a:r>
              <a:rPr lang="ru-RU" b="0" i="0" dirty="0" err="1">
                <a:effectLst/>
                <a:latin typeface="Arial" panose="020B0604020202020204" pitchFamily="34" charset="0"/>
              </a:rPr>
              <a:t>побутових</a:t>
            </a:r>
            <a:r>
              <a:rPr lang="ru-RU" b="0" i="0" dirty="0">
                <a:effectLst/>
                <a:latin typeface="Arial" panose="020B0604020202020204" pitchFamily="34" charset="0"/>
              </a:rPr>
              <a:t> </a:t>
            </a:r>
            <a:r>
              <a:rPr lang="ru-RU" b="0" i="0" dirty="0" err="1">
                <a:effectLst/>
                <a:latin typeface="Arial" panose="020B0604020202020204" pitchFamily="34" charset="0"/>
              </a:rPr>
              <a:t>послуг</a:t>
            </a:r>
            <a:r>
              <a:rPr lang="ru-RU" b="0" i="0" dirty="0">
                <a:effectLst/>
                <a:latin typeface="Arial" panose="020B0604020202020204" pitchFamily="34" charset="0"/>
              </a:rPr>
              <a:t> </a:t>
            </a:r>
            <a:r>
              <a:rPr lang="ru-RU" b="0" i="0" dirty="0" err="1">
                <a:effectLst/>
                <a:latin typeface="Arial" panose="020B0604020202020204" pitchFamily="34" charset="0"/>
              </a:rPr>
              <a:t>населенню</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Не </a:t>
            </a: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мати</a:t>
            </a:r>
            <a:r>
              <a:rPr lang="ru-RU" b="0" i="0" dirty="0">
                <a:effectLst/>
                <a:latin typeface="Arial" panose="020B0604020202020204" pitchFamily="34" charset="0"/>
              </a:rPr>
              <a:t> </a:t>
            </a:r>
            <a:r>
              <a:rPr lang="ru-RU" b="0" i="0" dirty="0" err="1">
                <a:effectLst/>
                <a:latin typeface="Arial" panose="020B0604020202020204" pitchFamily="34" charset="0"/>
              </a:rPr>
              <a:t>найманих</a:t>
            </a:r>
            <a:r>
              <a:rPr lang="ru-RU" b="0" i="0" dirty="0">
                <a:effectLst/>
                <a:latin typeface="Arial" panose="020B0604020202020204" pitchFamily="34" charset="0"/>
              </a:rPr>
              <a:t> </a:t>
            </a:r>
            <a:r>
              <a:rPr lang="ru-RU" b="0" i="0" dirty="0" err="1">
                <a:effectLst/>
                <a:latin typeface="Arial" panose="020B0604020202020204" pitchFamily="34" charset="0"/>
              </a:rPr>
              <a:t>працівників</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Оборот за </a:t>
            </a:r>
            <a:r>
              <a:rPr lang="ru-RU" b="0" i="0" dirty="0" err="1">
                <a:effectLst/>
                <a:latin typeface="Arial" panose="020B0604020202020204" pitchFamily="34" charset="0"/>
              </a:rPr>
              <a:t>рік</a:t>
            </a:r>
            <a:r>
              <a:rPr lang="ru-RU" b="0" i="0" dirty="0">
                <a:effectLst/>
                <a:latin typeface="Arial" panose="020B0604020202020204" pitchFamily="34" charset="0"/>
              </a:rPr>
              <a:t> не </a:t>
            </a:r>
            <a:r>
              <a:rPr lang="ru-RU" b="0" i="0" dirty="0" err="1">
                <a:effectLst/>
                <a:latin typeface="Arial" panose="020B0604020202020204" pitchFamily="34" charset="0"/>
              </a:rPr>
              <a:t>більше</a:t>
            </a:r>
            <a:r>
              <a:rPr lang="ru-RU" b="0" i="0" dirty="0">
                <a:effectLst/>
                <a:latin typeface="Arial" panose="020B0604020202020204" pitchFamily="34" charset="0"/>
              </a:rPr>
              <a:t> 300 тис. грн.</a:t>
            </a:r>
          </a:p>
          <a:p>
            <a:pPr algn="l" fontAlgn="base">
              <a:buFont typeface="Arial" panose="020B0604020202020204" pitchFamily="34" charset="0"/>
              <a:buChar char="•"/>
            </a:pPr>
            <a:r>
              <a:rPr lang="ru-RU" b="0" i="0" dirty="0" err="1">
                <a:effectLst/>
                <a:latin typeface="Arial" panose="020B0604020202020204" pitchFamily="34" charset="0"/>
              </a:rPr>
              <a:t>Єдиний</a:t>
            </a:r>
            <a:r>
              <a:rPr lang="ru-RU" b="0" i="0" dirty="0">
                <a:effectLst/>
                <a:latin typeface="Arial" panose="020B0604020202020204" pitchFamily="34" charset="0"/>
              </a:rPr>
              <a:t> </a:t>
            </a:r>
            <a:r>
              <a:rPr lang="ru-RU" b="0" i="0" dirty="0" err="1">
                <a:effectLst/>
                <a:latin typeface="Arial" panose="020B0604020202020204" pitchFamily="34" charset="0"/>
              </a:rPr>
              <a:t>податок</a:t>
            </a:r>
            <a:r>
              <a:rPr lang="ru-RU" b="0" i="0" dirty="0">
                <a:effectLst/>
                <a:latin typeface="Arial" panose="020B0604020202020204" pitchFamily="34" charset="0"/>
              </a:rPr>
              <a:t> </a:t>
            </a:r>
            <a:r>
              <a:rPr lang="ru-RU" b="0" i="0" dirty="0" err="1">
                <a:effectLst/>
                <a:latin typeface="Arial" panose="020B0604020202020204" pitchFamily="34" charset="0"/>
              </a:rPr>
              <a:t>сплачується</a:t>
            </a:r>
            <a:r>
              <a:rPr lang="ru-RU" b="0" i="0" dirty="0">
                <a:effectLst/>
                <a:latin typeface="Arial" panose="020B0604020202020204" pitchFamily="34" charset="0"/>
              </a:rPr>
              <a:t> </a:t>
            </a:r>
            <a:r>
              <a:rPr lang="ru-RU" b="0" i="0" dirty="0" err="1">
                <a:effectLst/>
                <a:latin typeface="Arial" panose="020B0604020202020204" pitchFamily="34" charset="0"/>
              </a:rPr>
              <a:t>авансово</a:t>
            </a:r>
            <a:r>
              <a:rPr lang="ru-RU" b="0" i="0" dirty="0">
                <a:effectLst/>
                <a:latin typeface="Arial" panose="020B0604020202020204" pitchFamily="34" charset="0"/>
              </a:rPr>
              <a:t>, до 20 числа кожного </a:t>
            </a:r>
            <a:r>
              <a:rPr lang="ru-RU" b="0" i="0" dirty="0" err="1">
                <a:effectLst/>
                <a:latin typeface="Arial" panose="020B0604020202020204" pitchFamily="34" charset="0"/>
              </a:rPr>
              <a:t>місяця</a:t>
            </a:r>
            <a:r>
              <a:rPr lang="ru-RU" b="0" i="0" dirty="0">
                <a:effectLst/>
                <a:latin typeface="Arial" panose="020B0604020202020204" pitchFamily="34" charset="0"/>
              </a:rPr>
              <a:t>. </a:t>
            </a:r>
            <a:r>
              <a:rPr lang="ru-RU" b="0" i="0" dirty="0" err="1">
                <a:effectLst/>
                <a:latin typeface="Arial" panose="020B0604020202020204" pitchFamily="34" charset="0"/>
              </a:rPr>
              <a:t>Складає</a:t>
            </a:r>
            <a:r>
              <a:rPr lang="ru-RU" b="0" i="0" dirty="0">
                <a:effectLst/>
                <a:latin typeface="Arial" panose="020B0604020202020204" pitchFamily="34" charset="0"/>
              </a:rPr>
              <a:t> </a:t>
            </a:r>
            <a:r>
              <a:rPr lang="ru-RU" b="0" i="0" dirty="0" err="1">
                <a:effectLst/>
                <a:latin typeface="Arial" panose="020B0604020202020204" pitchFamily="34" charset="0"/>
              </a:rPr>
              <a:t>фіксовану</a:t>
            </a:r>
            <a:r>
              <a:rPr lang="ru-RU" b="0" i="0" dirty="0">
                <a:effectLst/>
                <a:latin typeface="Arial" panose="020B0604020202020204" pitchFamily="34" charset="0"/>
              </a:rPr>
              <a:t> суму, у 2017 </a:t>
            </a:r>
            <a:r>
              <a:rPr lang="ru-RU" b="0" i="0" dirty="0" err="1">
                <a:effectLst/>
                <a:latin typeface="Arial" panose="020B0604020202020204" pitchFamily="34" charset="0"/>
              </a:rPr>
              <a:t>році</a:t>
            </a:r>
            <a:r>
              <a:rPr lang="ru-RU" b="0" i="0" dirty="0">
                <a:effectLst/>
                <a:latin typeface="Arial" panose="020B0604020202020204" pitchFamily="34" charset="0"/>
              </a:rPr>
              <a:t> ― 160 грн.</a:t>
            </a:r>
          </a:p>
          <a:p>
            <a:pPr algn="l" fontAlgn="base">
              <a:buFont typeface="Arial" panose="020B0604020202020204" pitchFamily="34" charset="0"/>
              <a:buChar char="•"/>
            </a:pPr>
            <a:r>
              <a:rPr lang="ru-RU" b="0" i="0" dirty="0">
                <a:effectLst/>
                <a:latin typeface="Arial" panose="020B0604020202020204" pitchFamily="34" charset="0"/>
              </a:rPr>
              <a:t>ЄСВ </a:t>
            </a:r>
            <a:r>
              <a:rPr lang="ru-RU" b="0" i="0" dirty="0" err="1">
                <a:effectLst/>
                <a:latin typeface="Arial" panose="020B0604020202020204" pitchFamily="34" charset="0"/>
              </a:rPr>
              <a:t>сплачується</a:t>
            </a:r>
            <a:r>
              <a:rPr lang="ru-RU" b="0" i="0" dirty="0">
                <a:effectLst/>
                <a:latin typeface="Arial" panose="020B0604020202020204" pitchFamily="34" charset="0"/>
              </a:rPr>
              <a:t> </a:t>
            </a:r>
            <a:r>
              <a:rPr lang="ru-RU" b="0" i="0" dirty="0" err="1">
                <a:effectLst/>
                <a:latin typeface="Arial" panose="020B0604020202020204" pitchFamily="34" charset="0"/>
              </a:rPr>
              <a:t>щомісячно</a:t>
            </a:r>
            <a:r>
              <a:rPr lang="ru-RU" b="0" i="0" dirty="0">
                <a:effectLst/>
                <a:latin typeface="Arial" panose="020B0604020202020204" pitchFamily="34" charset="0"/>
              </a:rPr>
              <a:t>, але </a:t>
            </a:r>
            <a:r>
              <a:rPr lang="ru-RU" b="0" i="0" dirty="0" err="1">
                <a:effectLst/>
                <a:latin typeface="Arial" panose="020B0604020202020204" pitchFamily="34" charset="0"/>
              </a:rPr>
              <a:t>він</a:t>
            </a:r>
            <a:r>
              <a:rPr lang="ru-RU" b="0" i="0" dirty="0">
                <a:effectLst/>
                <a:latin typeface="Arial" panose="020B0604020202020204" pitchFamily="34" charset="0"/>
              </a:rPr>
              <a:t> </a:t>
            </a:r>
            <a:r>
              <a:rPr lang="ru-RU" b="0" i="0" dirty="0" err="1">
                <a:effectLst/>
                <a:latin typeface="Arial" panose="020B0604020202020204" pitchFamily="34" charset="0"/>
              </a:rPr>
              <a:t>вдвічі</a:t>
            </a:r>
            <a:r>
              <a:rPr lang="ru-RU" b="0" i="0" dirty="0">
                <a:effectLst/>
                <a:latin typeface="Arial" panose="020B0604020202020204" pitchFamily="34" charset="0"/>
              </a:rPr>
              <a:t> </a:t>
            </a:r>
            <a:r>
              <a:rPr lang="ru-RU" b="0" i="0" dirty="0" err="1">
                <a:effectLst/>
                <a:latin typeface="Arial" panose="020B0604020202020204" pitchFamily="34" charset="0"/>
              </a:rPr>
              <a:t>менший</a:t>
            </a:r>
            <a:r>
              <a:rPr lang="ru-RU" b="0" i="0" dirty="0">
                <a:effectLst/>
                <a:latin typeface="Arial" panose="020B0604020202020204" pitchFamily="34" charset="0"/>
              </a:rPr>
              <a:t>, </a:t>
            </a:r>
            <a:r>
              <a:rPr lang="ru-RU" b="0" i="0" dirty="0" err="1">
                <a:effectLst/>
                <a:latin typeface="Arial" panose="020B0604020202020204" pitchFamily="34" charset="0"/>
              </a:rPr>
              <a:t>ніж</a:t>
            </a:r>
            <a:r>
              <a:rPr lang="ru-RU" b="0" i="0" dirty="0">
                <a:effectLst/>
                <a:latin typeface="Arial" panose="020B0604020202020204" pitchFamily="34" charset="0"/>
              </a:rPr>
              <a:t> для </a:t>
            </a:r>
            <a:r>
              <a:rPr lang="ru-RU" b="0" i="0" dirty="0" err="1">
                <a:effectLst/>
                <a:latin typeface="Arial" panose="020B0604020202020204" pitchFamily="34" charset="0"/>
              </a:rPr>
              <a:t>інших</a:t>
            </a:r>
            <a:r>
              <a:rPr lang="ru-RU" b="0" i="0" dirty="0">
                <a:effectLst/>
                <a:latin typeface="Arial" panose="020B0604020202020204" pitchFamily="34" charset="0"/>
              </a:rPr>
              <a:t> </a:t>
            </a:r>
            <a:r>
              <a:rPr lang="ru-RU" b="0" i="0" dirty="0" err="1">
                <a:effectLst/>
                <a:latin typeface="Arial" panose="020B0604020202020204" pitchFamily="34" charset="0"/>
              </a:rPr>
              <a:t>груп</a:t>
            </a:r>
            <a:r>
              <a:rPr lang="ru-RU" b="0" i="0" dirty="0">
                <a:effectLst/>
                <a:latin typeface="Arial" panose="020B0604020202020204" pitchFamily="34" charset="0"/>
              </a:rPr>
              <a:t> (в 2017 </a:t>
            </a:r>
            <a:r>
              <a:rPr lang="ru-RU" b="0" i="0" dirty="0" err="1">
                <a:effectLst/>
                <a:latin typeface="Arial" panose="020B0604020202020204" pitchFamily="34" charset="0"/>
              </a:rPr>
              <a:t>році</a:t>
            </a:r>
            <a:r>
              <a:rPr lang="ru-RU" b="0" i="0" dirty="0">
                <a:effectLst/>
                <a:latin typeface="Arial" panose="020B0604020202020204" pitchFamily="34" charset="0"/>
              </a:rPr>
              <a:t> ― 352 грн.).</a:t>
            </a:r>
          </a:p>
          <a:p>
            <a:pPr algn="l" fontAlgn="base">
              <a:buFont typeface="Arial" panose="020B0604020202020204" pitchFamily="34" charset="0"/>
              <a:buChar char="•"/>
            </a:pPr>
            <a:r>
              <a:rPr lang="ru-RU" b="0" i="0" dirty="0" err="1">
                <a:effectLst/>
                <a:latin typeface="Arial" panose="020B0604020202020204" pitchFamily="34" charset="0"/>
              </a:rPr>
              <a:t>Звітність</a:t>
            </a:r>
            <a:r>
              <a:rPr lang="ru-RU" b="0" i="0" dirty="0">
                <a:effectLst/>
                <a:latin typeface="Arial" panose="020B0604020202020204" pitchFamily="34" charset="0"/>
              </a:rPr>
              <a:t>: </a:t>
            </a:r>
            <a:r>
              <a:rPr lang="ru-RU" b="0" i="0" dirty="0" err="1">
                <a:effectLst/>
                <a:latin typeface="Arial" panose="020B0604020202020204" pitchFamily="34" charset="0"/>
              </a:rPr>
              <a:t>податкова</a:t>
            </a:r>
            <a:r>
              <a:rPr lang="ru-RU" b="0" i="0" dirty="0">
                <a:effectLst/>
                <a:latin typeface="Arial" panose="020B0604020202020204" pitchFamily="34" charset="0"/>
              </a:rPr>
              <a:t> </a:t>
            </a:r>
            <a:r>
              <a:rPr lang="ru-RU" b="0" i="0" dirty="0" err="1">
                <a:effectLst/>
                <a:latin typeface="Arial" panose="020B0604020202020204" pitchFamily="34" charset="0"/>
              </a:rPr>
              <a:t>декларація</a:t>
            </a:r>
            <a:r>
              <a:rPr lang="ru-RU" b="0" i="0" dirty="0">
                <a:effectLst/>
                <a:latin typeface="Arial" panose="020B0604020202020204" pitchFamily="34" charset="0"/>
              </a:rPr>
              <a:t> та </a:t>
            </a:r>
            <a:r>
              <a:rPr lang="ru-RU" b="0" i="0" dirty="0" err="1">
                <a:effectLst/>
                <a:latin typeface="Arial" panose="020B0604020202020204" pitchFamily="34" charset="0"/>
              </a:rPr>
              <a:t>звіт</a:t>
            </a:r>
            <a:r>
              <a:rPr lang="ru-RU" b="0" i="0" dirty="0">
                <a:effectLst/>
                <a:latin typeface="Arial" panose="020B0604020202020204" pitchFamily="34" charset="0"/>
              </a:rPr>
              <a:t> ЄСВ. </a:t>
            </a:r>
            <a:r>
              <a:rPr lang="ru-RU" b="0" i="0" dirty="0" err="1">
                <a:effectLst/>
                <a:latin typeface="Arial" panose="020B0604020202020204" pitchFamily="34" charset="0"/>
              </a:rPr>
              <a:t>Сплачуються</a:t>
            </a:r>
            <a:r>
              <a:rPr lang="ru-RU" b="0" i="0" dirty="0">
                <a:effectLst/>
                <a:latin typeface="Arial" panose="020B0604020202020204" pitchFamily="34" charset="0"/>
              </a:rPr>
              <a:t> 1 раз на </a:t>
            </a:r>
            <a:r>
              <a:rPr lang="ru-RU" b="0" i="0" dirty="0" err="1">
                <a:effectLst/>
                <a:latin typeface="Arial" panose="020B0604020202020204" pitchFamily="34" charset="0"/>
              </a:rPr>
              <a:t>рік</a:t>
            </a:r>
            <a:r>
              <a:rPr lang="ru-RU" b="0" i="0" dirty="0">
                <a:effectLst/>
                <a:latin typeface="Arial" panose="020B0604020202020204" pitchFamily="34" charset="0"/>
              </a:rPr>
              <a:t>, до 10 лютого </a:t>
            </a:r>
            <a:r>
              <a:rPr lang="ru-RU" b="0" i="0" dirty="0" err="1">
                <a:effectLst/>
                <a:latin typeface="Arial" panose="020B0604020202020204" pitchFamily="34" charset="0"/>
              </a:rPr>
              <a:t>наступного</a:t>
            </a:r>
            <a:r>
              <a:rPr lang="ru-RU" b="0" i="0" dirty="0">
                <a:effectLst/>
                <a:latin typeface="Arial" panose="020B0604020202020204" pitchFamily="34" charset="0"/>
              </a:rPr>
              <a:t> за </a:t>
            </a:r>
            <a:r>
              <a:rPr lang="ru-RU" b="0" i="0" dirty="0" err="1">
                <a:effectLst/>
                <a:latin typeface="Arial" panose="020B0604020202020204" pitchFamily="34" charset="0"/>
              </a:rPr>
              <a:t>звітним</a:t>
            </a:r>
            <a:r>
              <a:rPr lang="ru-RU" b="0" i="0" dirty="0">
                <a:effectLst/>
                <a:latin typeface="Arial" panose="020B0604020202020204" pitchFamily="34" charset="0"/>
              </a:rPr>
              <a:t> роком. В </a:t>
            </a:r>
            <a:r>
              <a:rPr lang="ru-RU" b="0" i="0" dirty="0" err="1">
                <a:effectLst/>
                <a:latin typeface="Arial" panose="020B0604020202020204" pitchFamily="34" charset="0"/>
              </a:rPr>
              <a:t>звіті</a:t>
            </a:r>
            <a:r>
              <a:rPr lang="ru-RU" b="0" i="0" dirty="0">
                <a:effectLst/>
                <a:latin typeface="Arial" panose="020B0604020202020204" pitchFamily="34" charset="0"/>
              </a:rPr>
              <a:t> ЄСВ </a:t>
            </a:r>
            <a:r>
              <a:rPr lang="ru-RU" b="0" i="0" dirty="0" err="1">
                <a:effectLst/>
                <a:latin typeface="Arial" panose="020B0604020202020204" pitchFamily="34" charset="0"/>
              </a:rPr>
              <a:t>заповнюється</a:t>
            </a:r>
            <a:r>
              <a:rPr lang="ru-RU" b="0" i="0" dirty="0">
                <a:effectLst/>
                <a:latin typeface="Arial" panose="020B0604020202020204" pitchFamily="34" charset="0"/>
              </a:rPr>
              <a:t> </a:t>
            </a:r>
            <a:r>
              <a:rPr lang="ru-RU" b="0" i="0" dirty="0" err="1">
                <a:effectLst/>
                <a:latin typeface="Arial" panose="020B0604020202020204" pitchFamily="34" charset="0"/>
              </a:rPr>
              <a:t>титульний</a:t>
            </a:r>
            <a:r>
              <a:rPr lang="ru-RU" b="0" i="0" dirty="0">
                <a:effectLst/>
                <a:latin typeface="Arial" panose="020B0604020202020204" pitchFamily="34" charset="0"/>
              </a:rPr>
              <a:t> </a:t>
            </a:r>
            <a:r>
              <a:rPr lang="ru-RU" b="0" i="0" dirty="0" err="1">
                <a:effectLst/>
                <a:latin typeface="Arial" panose="020B0604020202020204" pitchFamily="34" charset="0"/>
              </a:rPr>
              <a:t>аркуш</a:t>
            </a:r>
            <a:r>
              <a:rPr lang="ru-RU" b="0" i="0" dirty="0">
                <a:effectLst/>
                <a:latin typeface="Arial" panose="020B0604020202020204" pitchFamily="34" charset="0"/>
              </a:rPr>
              <a:t> та </a:t>
            </a:r>
            <a:r>
              <a:rPr lang="ru-RU" b="0" i="0" dirty="0" err="1">
                <a:effectLst/>
                <a:latin typeface="Arial" panose="020B0604020202020204" pitchFamily="34" charset="0"/>
              </a:rPr>
              <a:t>таблиця</a:t>
            </a:r>
            <a:r>
              <a:rPr lang="ru-RU" b="0" i="0" dirty="0">
                <a:effectLst/>
                <a:latin typeface="Arial" panose="020B0604020202020204" pitchFamily="34" charset="0"/>
              </a:rPr>
              <a:t> 2.</a:t>
            </a:r>
          </a:p>
          <a:p>
            <a:endParaRPr lang="ru-RU" dirty="0"/>
          </a:p>
        </p:txBody>
      </p:sp>
      <p:sp>
        <p:nvSpPr>
          <p:cNvPr id="9" name="Текст 8">
            <a:extLst>
              <a:ext uri="{FF2B5EF4-FFF2-40B4-BE49-F238E27FC236}">
                <a16:creationId xmlns:a16="http://schemas.microsoft.com/office/drawing/2014/main" id="{3A8CD4B5-4869-843B-092D-91832E41C5BA}"/>
              </a:ext>
            </a:extLst>
          </p:cNvPr>
          <p:cNvSpPr>
            <a:spLocks noGrp="1"/>
          </p:cNvSpPr>
          <p:nvPr>
            <p:ph type="body" sz="quarter" idx="3"/>
          </p:nvPr>
        </p:nvSpPr>
        <p:spPr>
          <a:xfrm>
            <a:off x="3883659" y="1209822"/>
            <a:ext cx="2936241" cy="422030"/>
          </a:xfrm>
        </p:spPr>
        <p:txBody>
          <a:bodyPr/>
          <a:lstStyle/>
          <a:p>
            <a:r>
              <a:rPr lang="uk-UA" dirty="0">
                <a:solidFill>
                  <a:srgbClr val="92D050"/>
                </a:solidFill>
              </a:rPr>
              <a:t>ДРУГА ГРУПА</a:t>
            </a:r>
            <a:endParaRPr lang="ru-RU" dirty="0">
              <a:solidFill>
                <a:srgbClr val="92D050"/>
              </a:solidFill>
            </a:endParaRPr>
          </a:p>
        </p:txBody>
      </p:sp>
      <p:sp>
        <p:nvSpPr>
          <p:cNvPr id="12" name="Текст 11">
            <a:extLst>
              <a:ext uri="{FF2B5EF4-FFF2-40B4-BE49-F238E27FC236}">
                <a16:creationId xmlns:a16="http://schemas.microsoft.com/office/drawing/2014/main" id="{853B1725-E282-D615-ED03-702B40BA9570}"/>
              </a:ext>
            </a:extLst>
          </p:cNvPr>
          <p:cNvSpPr>
            <a:spLocks noGrp="1"/>
          </p:cNvSpPr>
          <p:nvPr>
            <p:ph type="body" sz="half" idx="16"/>
          </p:nvPr>
        </p:nvSpPr>
        <p:spPr>
          <a:xfrm>
            <a:off x="3873105" y="1744394"/>
            <a:ext cx="3202943" cy="4511944"/>
          </a:xfrm>
        </p:spPr>
        <p:txBody>
          <a:bodyPr>
            <a:normAutofit fontScale="25000" lnSpcReduction="20000"/>
          </a:bodyPr>
          <a:lstStyle/>
          <a:p>
            <a:pPr algn="l" fontAlgn="base">
              <a:buFont typeface="Arial" panose="020B0604020202020204" pitchFamily="34" charset="0"/>
              <a:buChar char="•"/>
            </a:pPr>
            <a:r>
              <a:rPr lang="ru-RU" sz="4800" b="1" i="0" dirty="0" err="1">
                <a:effectLst/>
                <a:latin typeface="Arial" panose="020B0604020202020204" pitchFamily="34" charset="0"/>
              </a:rPr>
              <a:t>Тільки</a:t>
            </a:r>
            <a:r>
              <a:rPr lang="ru-RU" sz="4800" b="1" i="0" dirty="0">
                <a:effectLst/>
                <a:latin typeface="Arial" panose="020B0604020202020204" pitchFamily="34" charset="0"/>
              </a:rPr>
              <a:t> для продажу </a:t>
            </a:r>
            <a:r>
              <a:rPr lang="ru-RU" sz="4800" b="1" i="0" dirty="0" err="1">
                <a:effectLst/>
                <a:latin typeface="Arial" panose="020B0604020202020204" pitchFamily="34" charset="0"/>
              </a:rPr>
              <a:t>товарів</a:t>
            </a:r>
            <a:r>
              <a:rPr lang="ru-RU" sz="4800" b="1" i="0" dirty="0">
                <a:effectLst/>
                <a:latin typeface="Arial" panose="020B0604020202020204" pitchFamily="34" charset="0"/>
              </a:rPr>
              <a:t> та </a:t>
            </a:r>
            <a:r>
              <a:rPr lang="ru-RU" sz="4800" b="1" i="0" dirty="0" err="1">
                <a:effectLst/>
                <a:latin typeface="Arial" panose="020B0604020202020204" pitchFamily="34" charset="0"/>
              </a:rPr>
              <a:t>послуг</a:t>
            </a:r>
            <a:r>
              <a:rPr lang="ru-RU" sz="4800" b="1" i="0" dirty="0">
                <a:effectLst/>
                <a:latin typeface="Arial" panose="020B0604020202020204" pitchFamily="34" charset="0"/>
              </a:rPr>
              <a:t> </a:t>
            </a:r>
            <a:r>
              <a:rPr lang="ru-RU" sz="4800" b="1" i="0" dirty="0" err="1">
                <a:effectLst/>
                <a:latin typeface="Arial" panose="020B0604020202020204" pitchFamily="34" charset="0"/>
              </a:rPr>
              <a:t>населенню</a:t>
            </a:r>
            <a:r>
              <a:rPr lang="ru-RU" sz="4800" b="1" i="0" dirty="0">
                <a:effectLst/>
                <a:latin typeface="Arial" panose="020B0604020202020204" pitchFamily="34" charset="0"/>
              </a:rPr>
              <a:t> та </a:t>
            </a:r>
            <a:r>
              <a:rPr lang="ru-RU" sz="4800" b="1" i="0" dirty="0" err="1">
                <a:effectLst/>
                <a:latin typeface="Arial" panose="020B0604020202020204" pitchFamily="34" charset="0"/>
              </a:rPr>
              <a:t>платникам</a:t>
            </a:r>
            <a:r>
              <a:rPr lang="ru-RU" sz="4800" b="1" i="0" dirty="0">
                <a:effectLst/>
                <a:latin typeface="Arial" panose="020B0604020202020204" pitchFamily="34" charset="0"/>
              </a:rPr>
              <a:t> </a:t>
            </a:r>
            <a:r>
              <a:rPr lang="ru-RU" sz="4800" b="1" i="0" dirty="0" err="1">
                <a:effectLst/>
                <a:latin typeface="Arial" panose="020B0604020202020204" pitchFamily="34" charset="0"/>
              </a:rPr>
              <a:t>єдиного</a:t>
            </a:r>
            <a:r>
              <a:rPr lang="ru-RU" sz="4800" b="1" i="0" dirty="0">
                <a:effectLst/>
                <a:latin typeface="Arial" panose="020B0604020202020204" pitchFamily="34" charset="0"/>
              </a:rPr>
              <a:t> </a:t>
            </a:r>
            <a:r>
              <a:rPr lang="ru-RU" sz="4800" b="1" i="0" dirty="0" err="1">
                <a:effectLst/>
                <a:latin typeface="Arial" panose="020B0604020202020204" pitchFamily="34" charset="0"/>
              </a:rPr>
              <a:t>податку</a:t>
            </a:r>
            <a:r>
              <a:rPr lang="ru-RU" sz="4800" b="1" i="0" dirty="0">
                <a:effectLst/>
                <a:latin typeface="Arial" panose="020B0604020202020204" pitchFamily="34" charset="0"/>
              </a:rPr>
              <a:t>, а </a:t>
            </a:r>
            <a:r>
              <a:rPr lang="ru-RU" sz="4800" b="1" i="0" dirty="0" err="1">
                <a:effectLst/>
                <a:latin typeface="Arial" panose="020B0604020202020204" pitchFamily="34" charset="0"/>
              </a:rPr>
              <a:t>також</a:t>
            </a:r>
            <a:r>
              <a:rPr lang="ru-RU" sz="4800" b="1" i="0" dirty="0">
                <a:effectLst/>
                <a:latin typeface="Arial" panose="020B0604020202020204" pitchFamily="34" charset="0"/>
              </a:rPr>
              <a:t> ресторанного </a:t>
            </a:r>
            <a:r>
              <a:rPr lang="ru-RU" sz="4800" b="1" i="0" dirty="0" err="1">
                <a:effectLst/>
                <a:latin typeface="Arial" panose="020B0604020202020204" pitchFamily="34" charset="0"/>
              </a:rPr>
              <a:t>бізнесу</a:t>
            </a:r>
            <a:r>
              <a:rPr lang="ru-RU" sz="4800" b="1" i="0" dirty="0">
                <a:effectLst/>
                <a:latin typeface="Arial" panose="020B0604020202020204" pitchFamily="34" charset="0"/>
              </a:rPr>
              <a:t>.</a:t>
            </a:r>
          </a:p>
          <a:p>
            <a:pPr algn="l" fontAlgn="base">
              <a:buFont typeface="Arial" panose="020B0604020202020204" pitchFamily="34" charset="0"/>
              <a:buChar char="•"/>
            </a:pPr>
            <a:r>
              <a:rPr lang="ru-RU" sz="4800" b="1" i="0" dirty="0" err="1">
                <a:effectLst/>
                <a:latin typeface="Arial" panose="020B0604020202020204" pitchFamily="34" charset="0"/>
              </a:rPr>
              <a:t>Може</a:t>
            </a:r>
            <a:r>
              <a:rPr lang="ru-RU" sz="4800" b="1" i="0" dirty="0">
                <a:effectLst/>
                <a:latin typeface="Arial" panose="020B0604020202020204" pitchFamily="34" charset="0"/>
              </a:rPr>
              <a:t> </a:t>
            </a:r>
            <a:r>
              <a:rPr lang="ru-RU" sz="4800" b="1" i="0" dirty="0" err="1">
                <a:effectLst/>
                <a:latin typeface="Arial" panose="020B0604020202020204" pitchFamily="34" charset="0"/>
              </a:rPr>
              <a:t>мати</a:t>
            </a:r>
            <a:r>
              <a:rPr lang="ru-RU" sz="4800" b="1" i="0" dirty="0">
                <a:effectLst/>
                <a:latin typeface="Arial" panose="020B0604020202020204" pitchFamily="34" charset="0"/>
              </a:rPr>
              <a:t> не </a:t>
            </a:r>
            <a:r>
              <a:rPr lang="ru-RU" sz="4800" b="1" i="0" dirty="0" err="1">
                <a:effectLst/>
                <a:latin typeface="Arial" panose="020B0604020202020204" pitchFamily="34" charset="0"/>
              </a:rPr>
              <a:t>більше</a:t>
            </a:r>
            <a:r>
              <a:rPr lang="ru-RU" sz="4800" b="1" i="0" dirty="0">
                <a:effectLst/>
                <a:latin typeface="Arial" panose="020B0604020202020204" pitchFamily="34" charset="0"/>
              </a:rPr>
              <a:t> 10 </a:t>
            </a:r>
            <a:r>
              <a:rPr lang="ru-RU" sz="4800" b="1" i="0" dirty="0" err="1">
                <a:effectLst/>
                <a:latin typeface="Arial" panose="020B0604020202020204" pitchFamily="34" charset="0"/>
              </a:rPr>
              <a:t>працівників</a:t>
            </a:r>
            <a:r>
              <a:rPr lang="ru-RU" sz="4800" b="1" i="0" dirty="0">
                <a:effectLst/>
                <a:latin typeface="Arial" panose="020B0604020202020204" pitchFamily="34" charset="0"/>
              </a:rPr>
              <a:t>.</a:t>
            </a:r>
          </a:p>
          <a:p>
            <a:pPr algn="l" fontAlgn="base">
              <a:buFont typeface="Arial" panose="020B0604020202020204" pitchFamily="34" charset="0"/>
              <a:buChar char="•"/>
            </a:pPr>
            <a:r>
              <a:rPr lang="ru-RU" sz="4800" b="1" i="0" dirty="0">
                <a:effectLst/>
                <a:latin typeface="Arial" panose="020B0604020202020204" pitchFamily="34" charset="0"/>
              </a:rPr>
              <a:t>Оборот за </a:t>
            </a:r>
            <a:r>
              <a:rPr lang="ru-RU" sz="4800" b="1" i="0" dirty="0" err="1">
                <a:effectLst/>
                <a:latin typeface="Arial" panose="020B0604020202020204" pitchFamily="34" charset="0"/>
              </a:rPr>
              <a:t>рік</a:t>
            </a:r>
            <a:r>
              <a:rPr lang="ru-RU" sz="4800" b="1" i="0" dirty="0">
                <a:effectLst/>
                <a:latin typeface="Arial" panose="020B0604020202020204" pitchFamily="34" charset="0"/>
              </a:rPr>
              <a:t> не </a:t>
            </a:r>
            <a:r>
              <a:rPr lang="ru-RU" sz="4800" b="1" i="0" dirty="0" err="1">
                <a:effectLst/>
                <a:latin typeface="Arial" panose="020B0604020202020204" pitchFamily="34" charset="0"/>
              </a:rPr>
              <a:t>більше</a:t>
            </a:r>
            <a:r>
              <a:rPr lang="ru-RU" sz="4800" b="1" i="0" dirty="0">
                <a:effectLst/>
                <a:latin typeface="Arial" panose="020B0604020202020204" pitchFamily="34" charset="0"/>
              </a:rPr>
              <a:t> 1 млн. 500 тис. грн.</a:t>
            </a:r>
          </a:p>
          <a:p>
            <a:pPr algn="l" fontAlgn="base">
              <a:buFont typeface="Arial" panose="020B0604020202020204" pitchFamily="34" charset="0"/>
              <a:buChar char="•"/>
            </a:pPr>
            <a:r>
              <a:rPr lang="ru-RU" sz="4800" b="1" i="0" dirty="0" err="1">
                <a:effectLst/>
                <a:latin typeface="Arial" panose="020B0604020202020204" pitchFamily="34" charset="0"/>
              </a:rPr>
              <a:t>Єдиний</a:t>
            </a:r>
            <a:r>
              <a:rPr lang="ru-RU" sz="4800" b="1" i="0" dirty="0">
                <a:effectLst/>
                <a:latin typeface="Arial" panose="020B0604020202020204" pitchFamily="34" charset="0"/>
              </a:rPr>
              <a:t> </a:t>
            </a:r>
            <a:r>
              <a:rPr lang="ru-RU" sz="4800" b="1" i="0" dirty="0" err="1">
                <a:effectLst/>
                <a:latin typeface="Arial" panose="020B0604020202020204" pitchFamily="34" charset="0"/>
              </a:rPr>
              <a:t>податок</a:t>
            </a:r>
            <a:r>
              <a:rPr lang="ru-RU" sz="4800" b="1" i="0" dirty="0">
                <a:effectLst/>
                <a:latin typeface="Arial" panose="020B0604020202020204" pitchFamily="34" charset="0"/>
              </a:rPr>
              <a:t> </a:t>
            </a:r>
            <a:r>
              <a:rPr lang="ru-RU" sz="4800" b="1" i="0" dirty="0" err="1">
                <a:effectLst/>
                <a:latin typeface="Arial" panose="020B0604020202020204" pitchFamily="34" charset="0"/>
              </a:rPr>
              <a:t>сплачується</a:t>
            </a:r>
            <a:r>
              <a:rPr lang="ru-RU" sz="4800" b="1" i="0" dirty="0">
                <a:effectLst/>
                <a:latin typeface="Arial" panose="020B0604020202020204" pitchFamily="34" charset="0"/>
              </a:rPr>
              <a:t> </a:t>
            </a:r>
            <a:r>
              <a:rPr lang="ru-RU" sz="4800" b="1" i="0" dirty="0" err="1">
                <a:effectLst/>
                <a:latin typeface="Arial" panose="020B0604020202020204" pitchFamily="34" charset="0"/>
              </a:rPr>
              <a:t>щомісячно</a:t>
            </a:r>
            <a:r>
              <a:rPr lang="ru-RU" sz="4800" b="1" i="0" dirty="0">
                <a:effectLst/>
                <a:latin typeface="Arial" panose="020B0604020202020204" pitchFamily="34" charset="0"/>
              </a:rPr>
              <a:t>, авансом, не </a:t>
            </a:r>
            <a:r>
              <a:rPr lang="ru-RU" sz="4800" b="1" i="0" dirty="0" err="1">
                <a:effectLst/>
                <a:latin typeface="Arial" panose="020B0604020202020204" pitchFamily="34" charset="0"/>
              </a:rPr>
              <a:t>пізніше</a:t>
            </a:r>
            <a:r>
              <a:rPr lang="ru-RU" sz="4800" b="1" i="0" dirty="0">
                <a:effectLst/>
                <a:latin typeface="Arial" panose="020B0604020202020204" pitchFamily="34" charset="0"/>
              </a:rPr>
              <a:t> 20 числа (</a:t>
            </a:r>
            <a:r>
              <a:rPr lang="ru-RU" sz="4800" b="1" i="0" dirty="0" err="1">
                <a:effectLst/>
                <a:latin typeface="Arial" panose="020B0604020202020204" pitchFamily="34" charset="0"/>
              </a:rPr>
              <a:t>включно</a:t>
            </a:r>
            <a:r>
              <a:rPr lang="ru-RU" sz="4800" b="1" i="0" dirty="0">
                <a:effectLst/>
                <a:latin typeface="Arial" panose="020B0604020202020204" pitchFamily="34" charset="0"/>
              </a:rPr>
              <a:t>) поточного </a:t>
            </a:r>
            <a:r>
              <a:rPr lang="ru-RU" sz="4800" b="1" i="0" dirty="0" err="1">
                <a:effectLst/>
                <a:latin typeface="Arial" panose="020B0604020202020204" pitchFamily="34" charset="0"/>
              </a:rPr>
              <a:t>місяця</a:t>
            </a:r>
            <a:r>
              <a:rPr lang="ru-RU" sz="4800" b="1" i="0" dirty="0">
                <a:effectLst/>
                <a:latin typeface="Arial" panose="020B0604020202020204" pitchFamily="34" charset="0"/>
              </a:rPr>
              <a:t> у </a:t>
            </a:r>
            <a:r>
              <a:rPr lang="ru-RU" sz="4800" b="1" i="0" dirty="0" err="1">
                <a:effectLst/>
                <a:latin typeface="Arial" panose="020B0604020202020204" pitchFamily="34" charset="0"/>
              </a:rPr>
              <a:t>фіксованій</a:t>
            </a:r>
            <a:r>
              <a:rPr lang="ru-RU" sz="4800" b="1" i="0" dirty="0">
                <a:effectLst/>
                <a:latin typeface="Arial" panose="020B0604020202020204" pitchFamily="34" charset="0"/>
              </a:rPr>
              <a:t> </a:t>
            </a:r>
            <a:r>
              <a:rPr lang="ru-RU" sz="4800" b="1" i="0" dirty="0" err="1">
                <a:effectLst/>
                <a:latin typeface="Arial" panose="020B0604020202020204" pitchFamily="34" charset="0"/>
              </a:rPr>
              <a:t>сумі</a:t>
            </a:r>
            <a:r>
              <a:rPr lang="ru-RU" sz="4800" b="1" i="0" dirty="0">
                <a:effectLst/>
                <a:latin typeface="Arial" panose="020B0604020202020204" pitchFamily="34" charset="0"/>
              </a:rPr>
              <a:t> (в 2017 </a:t>
            </a:r>
            <a:r>
              <a:rPr lang="ru-RU" sz="4800" b="1" i="0" dirty="0" err="1">
                <a:effectLst/>
                <a:latin typeface="Arial" panose="020B0604020202020204" pitchFamily="34" charset="0"/>
              </a:rPr>
              <a:t>році</a:t>
            </a:r>
            <a:r>
              <a:rPr lang="ru-RU" sz="4800" b="1" i="0" dirty="0">
                <a:effectLst/>
                <a:latin typeface="Arial" panose="020B0604020202020204" pitchFamily="34" charset="0"/>
              </a:rPr>
              <a:t> - 640 грн. на </a:t>
            </a:r>
            <a:r>
              <a:rPr lang="ru-RU" sz="4800" b="1" i="0" dirty="0" err="1">
                <a:effectLst/>
                <a:latin typeface="Arial" panose="020B0604020202020204" pitchFamily="34" charset="0"/>
              </a:rPr>
              <a:t>місяць</a:t>
            </a:r>
            <a:r>
              <a:rPr lang="ru-RU" sz="4800" b="1" i="0" dirty="0">
                <a:effectLst/>
                <a:latin typeface="Arial" panose="020B0604020202020204" pitchFamily="34" charset="0"/>
              </a:rPr>
              <a:t>).</a:t>
            </a:r>
          </a:p>
          <a:p>
            <a:pPr algn="l" fontAlgn="base">
              <a:buFont typeface="Arial" panose="020B0604020202020204" pitchFamily="34" charset="0"/>
              <a:buChar char="•"/>
            </a:pPr>
            <a:r>
              <a:rPr lang="ru-RU" sz="4800" b="1" i="0" dirty="0">
                <a:effectLst/>
                <a:latin typeface="Arial" panose="020B0604020202020204" pitchFamily="34" charset="0"/>
              </a:rPr>
              <a:t>ЄСВ </a:t>
            </a:r>
            <a:r>
              <a:rPr lang="ru-RU" sz="4800" b="1" i="0" dirty="0" err="1">
                <a:effectLst/>
                <a:latin typeface="Arial" panose="020B0604020202020204" pitchFamily="34" charset="0"/>
              </a:rPr>
              <a:t>сплачується</a:t>
            </a:r>
            <a:r>
              <a:rPr lang="ru-RU" sz="4800" b="1" i="0" dirty="0">
                <a:effectLst/>
                <a:latin typeface="Arial" panose="020B0604020202020204" pitchFamily="34" charset="0"/>
              </a:rPr>
              <a:t> </a:t>
            </a:r>
            <a:r>
              <a:rPr lang="ru-RU" sz="4800" b="1" i="0" dirty="0" err="1">
                <a:effectLst/>
                <a:latin typeface="Arial" panose="020B0604020202020204" pitchFamily="34" charset="0"/>
              </a:rPr>
              <a:t>щоквартально</a:t>
            </a:r>
            <a:r>
              <a:rPr lang="ru-RU" sz="4800" b="1" i="0" dirty="0">
                <a:effectLst/>
                <a:latin typeface="Arial" panose="020B0604020202020204" pitchFamily="34" charset="0"/>
              </a:rPr>
              <a:t>, до 20 числа </a:t>
            </a:r>
            <a:r>
              <a:rPr lang="ru-RU" sz="4800" b="1" i="0" dirty="0" err="1">
                <a:effectLst/>
                <a:latin typeface="Arial" panose="020B0604020202020204" pitchFamily="34" charset="0"/>
              </a:rPr>
              <a:t>місяця</a:t>
            </a:r>
            <a:r>
              <a:rPr lang="ru-RU" sz="4800" b="1" i="0" dirty="0">
                <a:effectLst/>
                <a:latin typeface="Arial" panose="020B0604020202020204" pitchFamily="34" charset="0"/>
              </a:rPr>
              <a:t>, </a:t>
            </a:r>
            <a:r>
              <a:rPr lang="ru-RU" sz="4800" b="1" i="0" dirty="0" err="1">
                <a:effectLst/>
                <a:latin typeface="Arial" panose="020B0604020202020204" pitchFamily="34" charset="0"/>
              </a:rPr>
              <a:t>що</a:t>
            </a:r>
            <a:r>
              <a:rPr lang="ru-RU" sz="4800" b="1" i="0" dirty="0">
                <a:effectLst/>
                <a:latin typeface="Arial" panose="020B0604020202020204" pitchFamily="34" charset="0"/>
              </a:rPr>
              <a:t> </a:t>
            </a:r>
            <a:r>
              <a:rPr lang="ru-RU" sz="4800" b="1" i="0" dirty="0" err="1">
                <a:effectLst/>
                <a:latin typeface="Arial" panose="020B0604020202020204" pitchFamily="34" charset="0"/>
              </a:rPr>
              <a:t>настає</a:t>
            </a:r>
            <a:r>
              <a:rPr lang="ru-RU" sz="4800" b="1" i="0" dirty="0">
                <a:effectLst/>
                <a:latin typeface="Arial" panose="020B0604020202020204" pitchFamily="34" charset="0"/>
              </a:rPr>
              <a:t> за кварталом</a:t>
            </a:r>
          </a:p>
          <a:p>
            <a:pPr algn="l" fontAlgn="base">
              <a:buFont typeface="Arial" panose="020B0604020202020204" pitchFamily="34" charset="0"/>
              <a:buChar char="•"/>
            </a:pPr>
            <a:r>
              <a:rPr lang="ru-RU" sz="4800" b="1" i="0" dirty="0">
                <a:effectLst/>
                <a:latin typeface="Arial" panose="020B0604020202020204" pitchFamily="34" charset="0"/>
              </a:rPr>
              <a:t>Є за </a:t>
            </a:r>
            <a:r>
              <a:rPr lang="ru-RU" sz="4800" b="1" i="0" dirty="0" err="1">
                <a:effectLst/>
                <a:latin typeface="Arial" panose="020B0604020202020204" pitchFamily="34" charset="0"/>
              </a:rPr>
              <a:t>який</a:t>
            </a:r>
            <a:r>
              <a:rPr lang="ru-RU" sz="4800" b="1" i="0" dirty="0">
                <a:effectLst/>
                <a:latin typeface="Arial" panose="020B0604020202020204" pitchFamily="34" charset="0"/>
              </a:rPr>
              <a:t> </a:t>
            </a:r>
            <a:r>
              <a:rPr lang="ru-RU" sz="4800" b="1" i="0" dirty="0" err="1">
                <a:effectLst/>
                <a:latin typeface="Arial" panose="020B0604020202020204" pitchFamily="34" charset="0"/>
              </a:rPr>
              <a:t>сплачується</a:t>
            </a:r>
            <a:r>
              <a:rPr lang="ru-RU" sz="4800" b="1" i="0" dirty="0">
                <a:effectLst/>
                <a:latin typeface="Arial" panose="020B0604020202020204" pitchFamily="34" charset="0"/>
              </a:rPr>
              <a:t> ЄСВ. Або </a:t>
            </a:r>
            <a:r>
              <a:rPr lang="ru-RU" sz="4800" b="1" i="0" dirty="0" err="1">
                <a:effectLst/>
                <a:latin typeface="Arial" panose="020B0604020202020204" pitchFamily="34" charset="0"/>
              </a:rPr>
              <a:t>помісячно</a:t>
            </a:r>
            <a:r>
              <a:rPr lang="ru-RU" sz="4800" b="1" i="0" dirty="0">
                <a:effectLst/>
                <a:latin typeface="Arial" panose="020B0604020202020204" pitchFamily="34" charset="0"/>
              </a:rPr>
              <a:t> за </a:t>
            </a:r>
            <a:r>
              <a:rPr lang="ru-RU" sz="4800" b="1" i="0" dirty="0" err="1">
                <a:effectLst/>
                <a:latin typeface="Arial" panose="020B0604020202020204" pitchFamily="34" charset="0"/>
              </a:rPr>
              <a:t>попередній</a:t>
            </a:r>
            <a:r>
              <a:rPr lang="ru-RU" sz="4800" b="1" i="0" dirty="0">
                <a:effectLst/>
                <a:latin typeface="Arial" panose="020B0604020202020204" pitchFamily="34" charset="0"/>
              </a:rPr>
              <a:t>, до 20 числа поточного. </a:t>
            </a:r>
            <a:r>
              <a:rPr lang="ru-RU" sz="4800" b="1" i="0" dirty="0" err="1">
                <a:effectLst/>
                <a:latin typeface="Arial" panose="020B0604020202020204" pitchFamily="34" charset="0"/>
              </a:rPr>
              <a:t>Розмір</a:t>
            </a:r>
            <a:r>
              <a:rPr lang="ru-RU" sz="4800" b="1" i="0" dirty="0">
                <a:effectLst/>
                <a:latin typeface="Arial" panose="020B0604020202020204" pitchFamily="34" charset="0"/>
              </a:rPr>
              <a:t> у 2017 </a:t>
            </a:r>
            <a:r>
              <a:rPr lang="ru-RU" sz="4800" b="1" i="0" dirty="0" err="1">
                <a:effectLst/>
                <a:latin typeface="Arial" panose="020B0604020202020204" pitchFamily="34" charset="0"/>
              </a:rPr>
              <a:t>році</a:t>
            </a:r>
            <a:r>
              <a:rPr lang="ru-RU" sz="4800" b="1" i="0" dirty="0">
                <a:effectLst/>
                <a:latin typeface="Arial" panose="020B0604020202020204" pitchFamily="34" charset="0"/>
              </a:rPr>
              <a:t> ― 704 грн. на </a:t>
            </a:r>
            <a:r>
              <a:rPr lang="ru-RU" sz="4800" b="1" i="0" dirty="0" err="1">
                <a:effectLst/>
                <a:latin typeface="Arial" panose="020B0604020202020204" pitchFamily="34" charset="0"/>
              </a:rPr>
              <a:t>місяць</a:t>
            </a:r>
            <a:r>
              <a:rPr lang="ru-RU" sz="4800" b="1" i="0" dirty="0">
                <a:effectLst/>
                <a:latin typeface="Arial" panose="020B0604020202020204" pitchFamily="34" charset="0"/>
              </a:rPr>
              <a:t>.</a:t>
            </a:r>
          </a:p>
          <a:p>
            <a:pPr algn="l" fontAlgn="base">
              <a:buFont typeface="Arial" panose="020B0604020202020204" pitchFamily="34" charset="0"/>
              <a:buChar char="•"/>
            </a:pPr>
            <a:r>
              <a:rPr lang="ru-RU" sz="4800" b="1" i="0" dirty="0" err="1">
                <a:effectLst/>
                <a:latin typeface="Arial" panose="020B0604020202020204" pitchFamily="34" charset="0"/>
              </a:rPr>
              <a:t>Звітність</a:t>
            </a:r>
            <a:r>
              <a:rPr lang="ru-RU" sz="4800" b="1" i="0" dirty="0">
                <a:effectLst/>
                <a:latin typeface="Arial" panose="020B0604020202020204" pitchFamily="34" charset="0"/>
              </a:rPr>
              <a:t>: </a:t>
            </a:r>
            <a:r>
              <a:rPr lang="ru-RU" sz="4800" b="1" i="0" dirty="0" err="1">
                <a:effectLst/>
                <a:latin typeface="Arial" panose="020B0604020202020204" pitchFamily="34" charset="0"/>
              </a:rPr>
              <a:t>податкова</a:t>
            </a:r>
            <a:r>
              <a:rPr lang="ru-RU" sz="4800" b="1" i="0" dirty="0">
                <a:effectLst/>
                <a:latin typeface="Arial" panose="020B0604020202020204" pitchFamily="34" charset="0"/>
              </a:rPr>
              <a:t> </a:t>
            </a:r>
            <a:r>
              <a:rPr lang="ru-RU" sz="4800" b="1" i="0" dirty="0" err="1">
                <a:effectLst/>
                <a:latin typeface="Arial" panose="020B0604020202020204" pitchFamily="34" charset="0"/>
              </a:rPr>
              <a:t>декларація</a:t>
            </a:r>
            <a:r>
              <a:rPr lang="ru-RU" sz="4800" b="1" i="0" dirty="0">
                <a:effectLst/>
                <a:latin typeface="Arial" panose="020B0604020202020204" pitchFamily="34" charset="0"/>
              </a:rPr>
              <a:t> та </a:t>
            </a:r>
            <a:r>
              <a:rPr lang="ru-RU" sz="4800" b="1" i="0" dirty="0" err="1">
                <a:effectLst/>
                <a:latin typeface="Arial" panose="020B0604020202020204" pitchFamily="34" charset="0"/>
              </a:rPr>
              <a:t>звіт</a:t>
            </a:r>
            <a:r>
              <a:rPr lang="ru-RU" sz="4800" b="1" i="0" dirty="0">
                <a:effectLst/>
                <a:latin typeface="Arial" panose="020B0604020202020204" pitchFamily="34" charset="0"/>
              </a:rPr>
              <a:t> ЄСВ. </a:t>
            </a:r>
            <a:r>
              <a:rPr lang="ru-RU" sz="4800" b="1" i="0" dirty="0" err="1">
                <a:effectLst/>
                <a:latin typeface="Arial" panose="020B0604020202020204" pitchFamily="34" charset="0"/>
              </a:rPr>
              <a:t>Сплачуються</a:t>
            </a:r>
            <a:r>
              <a:rPr lang="ru-RU" sz="4800" b="1" i="0" dirty="0">
                <a:effectLst/>
                <a:latin typeface="Arial" panose="020B0604020202020204" pitchFamily="34" charset="0"/>
              </a:rPr>
              <a:t> 1 раз на </a:t>
            </a:r>
            <a:r>
              <a:rPr lang="ru-RU" sz="4800" b="1" i="0" dirty="0" err="1">
                <a:effectLst/>
                <a:latin typeface="Arial" panose="020B0604020202020204" pitchFamily="34" charset="0"/>
              </a:rPr>
              <a:t>рік</a:t>
            </a:r>
            <a:r>
              <a:rPr lang="ru-RU" sz="4800" b="1" i="0" dirty="0">
                <a:effectLst/>
                <a:latin typeface="Arial" panose="020B0604020202020204" pitchFamily="34" charset="0"/>
              </a:rPr>
              <a:t>, до 10 лютого </a:t>
            </a:r>
            <a:r>
              <a:rPr lang="ru-RU" sz="4800" b="1" i="0" dirty="0" err="1">
                <a:effectLst/>
                <a:latin typeface="Arial" panose="020B0604020202020204" pitchFamily="34" charset="0"/>
              </a:rPr>
              <a:t>наступного</a:t>
            </a:r>
            <a:r>
              <a:rPr lang="ru-RU" sz="4800" b="1" i="0" dirty="0">
                <a:effectLst/>
                <a:latin typeface="Arial" panose="020B0604020202020204" pitchFamily="34" charset="0"/>
              </a:rPr>
              <a:t> за </a:t>
            </a:r>
            <a:r>
              <a:rPr lang="ru-RU" sz="4800" b="1" i="0" dirty="0" err="1">
                <a:effectLst/>
                <a:latin typeface="Arial" panose="020B0604020202020204" pitchFamily="34" charset="0"/>
              </a:rPr>
              <a:t>звітним</a:t>
            </a:r>
            <a:r>
              <a:rPr lang="ru-RU" sz="4800" b="1" i="0" dirty="0">
                <a:effectLst/>
                <a:latin typeface="Arial" panose="020B0604020202020204" pitchFamily="34" charset="0"/>
              </a:rPr>
              <a:t> роком. В </a:t>
            </a:r>
            <a:r>
              <a:rPr lang="ru-RU" sz="4800" b="1" i="0" dirty="0" err="1">
                <a:effectLst/>
                <a:latin typeface="Arial" panose="020B0604020202020204" pitchFamily="34" charset="0"/>
              </a:rPr>
              <a:t>звіті</a:t>
            </a:r>
            <a:r>
              <a:rPr lang="ru-RU" sz="4800" b="1" i="0" dirty="0">
                <a:effectLst/>
                <a:latin typeface="Arial" panose="020B0604020202020204" pitchFamily="34" charset="0"/>
              </a:rPr>
              <a:t> ЄСВ </a:t>
            </a:r>
            <a:r>
              <a:rPr lang="ru-RU" sz="4800" b="1" i="0" dirty="0" err="1">
                <a:effectLst/>
                <a:latin typeface="Arial" panose="020B0604020202020204" pitchFamily="34" charset="0"/>
              </a:rPr>
              <a:t>заповнюється</a:t>
            </a:r>
            <a:r>
              <a:rPr lang="ru-RU" sz="4800" b="1" i="0" dirty="0">
                <a:effectLst/>
                <a:latin typeface="Arial" panose="020B0604020202020204" pitchFamily="34" charset="0"/>
              </a:rPr>
              <a:t> </a:t>
            </a:r>
            <a:r>
              <a:rPr lang="ru-RU" sz="4800" b="1" i="0" dirty="0" err="1">
                <a:effectLst/>
                <a:latin typeface="Arial" panose="020B0604020202020204" pitchFamily="34" charset="0"/>
              </a:rPr>
              <a:t>титульний</a:t>
            </a:r>
            <a:r>
              <a:rPr lang="ru-RU" sz="4800" b="1" i="0" dirty="0">
                <a:effectLst/>
                <a:latin typeface="Arial" panose="020B0604020202020204" pitchFamily="34" charset="0"/>
              </a:rPr>
              <a:t> </a:t>
            </a:r>
            <a:r>
              <a:rPr lang="ru-RU" sz="4800" b="1" i="0" dirty="0" err="1">
                <a:effectLst/>
                <a:latin typeface="Arial" panose="020B0604020202020204" pitchFamily="34" charset="0"/>
              </a:rPr>
              <a:t>аркуш</a:t>
            </a:r>
            <a:r>
              <a:rPr lang="ru-RU" sz="4800" b="1" i="0" dirty="0">
                <a:effectLst/>
                <a:latin typeface="Arial" panose="020B0604020202020204" pitchFamily="34" charset="0"/>
              </a:rPr>
              <a:t> та </a:t>
            </a:r>
            <a:r>
              <a:rPr lang="ru-RU" sz="4800" b="1" i="0" dirty="0" err="1">
                <a:effectLst/>
                <a:latin typeface="Arial" panose="020B0604020202020204" pitchFamily="34" charset="0"/>
              </a:rPr>
              <a:t>таблиця</a:t>
            </a:r>
            <a:r>
              <a:rPr lang="ru-RU" sz="4800" b="1" i="0" dirty="0">
                <a:effectLst/>
                <a:latin typeface="Arial" panose="020B0604020202020204" pitchFamily="34" charset="0"/>
              </a:rPr>
              <a:t> 2.</a:t>
            </a:r>
          </a:p>
          <a:p>
            <a:endParaRPr lang="ru-RU" dirty="0"/>
          </a:p>
        </p:txBody>
      </p:sp>
      <p:sp>
        <p:nvSpPr>
          <p:cNvPr id="10" name="Текст 9">
            <a:extLst>
              <a:ext uri="{FF2B5EF4-FFF2-40B4-BE49-F238E27FC236}">
                <a16:creationId xmlns:a16="http://schemas.microsoft.com/office/drawing/2014/main" id="{3106ACC1-490A-E4ED-086D-97D2E7338BAA}"/>
              </a:ext>
            </a:extLst>
          </p:cNvPr>
          <p:cNvSpPr>
            <a:spLocks noGrp="1"/>
          </p:cNvSpPr>
          <p:nvPr>
            <p:ph type="body" sz="quarter" idx="13"/>
          </p:nvPr>
        </p:nvSpPr>
        <p:spPr>
          <a:xfrm>
            <a:off x="7522502" y="1209822"/>
            <a:ext cx="2936241" cy="422030"/>
          </a:xfrm>
        </p:spPr>
        <p:txBody>
          <a:bodyPr/>
          <a:lstStyle/>
          <a:p>
            <a:r>
              <a:rPr lang="uk-UA" dirty="0">
                <a:solidFill>
                  <a:srgbClr val="92D050"/>
                </a:solidFill>
              </a:rPr>
              <a:t>ТРЕТЯ ГРУПА</a:t>
            </a:r>
            <a:endParaRPr lang="ru-RU" dirty="0">
              <a:solidFill>
                <a:srgbClr val="92D050"/>
              </a:solidFill>
            </a:endParaRPr>
          </a:p>
        </p:txBody>
      </p:sp>
      <p:sp>
        <p:nvSpPr>
          <p:cNvPr id="13" name="Текст 12">
            <a:extLst>
              <a:ext uri="{FF2B5EF4-FFF2-40B4-BE49-F238E27FC236}">
                <a16:creationId xmlns:a16="http://schemas.microsoft.com/office/drawing/2014/main" id="{435BAE48-12B0-3D7E-A4F7-CD4501D7B327}"/>
              </a:ext>
            </a:extLst>
          </p:cNvPr>
          <p:cNvSpPr>
            <a:spLocks noGrp="1"/>
          </p:cNvSpPr>
          <p:nvPr>
            <p:ph type="body" sz="half" idx="17"/>
          </p:nvPr>
        </p:nvSpPr>
        <p:spPr>
          <a:xfrm>
            <a:off x="7652824" y="1744394"/>
            <a:ext cx="3334043" cy="4511944"/>
          </a:xfrm>
        </p:spPr>
        <p:txBody>
          <a:bodyPr>
            <a:normAutofit fontScale="85000" lnSpcReduction="20000"/>
          </a:bodyPr>
          <a:lstStyle/>
          <a:p>
            <a:pPr algn="l" fontAlgn="base">
              <a:buFont typeface="Arial" panose="020B0604020202020204" pitchFamily="34" charset="0"/>
              <a:buChar char="•"/>
            </a:pPr>
            <a:r>
              <a:rPr lang="ru-RU" b="1" i="0" dirty="0">
                <a:effectLst/>
                <a:latin typeface="Arial" panose="020B0604020202020204" pitchFamily="34" charset="0"/>
              </a:rPr>
              <a:t>Будь-</a:t>
            </a:r>
            <a:r>
              <a:rPr lang="ru-RU" b="1" i="0" dirty="0" err="1">
                <a:effectLst/>
                <a:latin typeface="Arial" panose="020B0604020202020204" pitchFamily="34" charset="0"/>
              </a:rPr>
              <a:t>який</a:t>
            </a:r>
            <a:r>
              <a:rPr lang="ru-RU" b="1" i="0" dirty="0">
                <a:effectLst/>
                <a:latin typeface="Arial" panose="020B0604020202020204" pitchFamily="34" charset="0"/>
              </a:rPr>
              <a:t> вид </a:t>
            </a:r>
            <a:r>
              <a:rPr lang="ru-RU" b="1" i="0" dirty="0" err="1">
                <a:effectLst/>
                <a:latin typeface="Arial" panose="020B0604020202020204" pitchFamily="34" charset="0"/>
              </a:rPr>
              <a:t>діяльності</a:t>
            </a:r>
            <a:r>
              <a:rPr lang="ru-RU" b="1" i="0" dirty="0">
                <a:effectLst/>
                <a:latin typeface="Arial" panose="020B0604020202020204" pitchFamily="34" charset="0"/>
              </a:rPr>
              <a:t>, </a:t>
            </a:r>
            <a:r>
              <a:rPr lang="ru-RU" b="1" i="0" dirty="0" err="1">
                <a:effectLst/>
                <a:latin typeface="Arial" panose="020B0604020202020204" pitchFamily="34" charset="0"/>
              </a:rPr>
              <a:t>окрім</a:t>
            </a:r>
            <a:r>
              <a:rPr lang="ru-RU" b="1" i="0" dirty="0">
                <a:effectLst/>
                <a:latin typeface="Arial" panose="020B0604020202020204" pitchFamily="34" charset="0"/>
              </a:rPr>
              <a:t> </a:t>
            </a:r>
            <a:r>
              <a:rPr lang="ru-RU" b="1" i="0" dirty="0" err="1">
                <a:effectLst/>
                <a:latin typeface="Arial" panose="020B0604020202020204" pitchFamily="34" charset="0"/>
              </a:rPr>
              <a:t>заборонених</a:t>
            </a:r>
            <a:r>
              <a:rPr lang="ru-RU" b="1" i="0" dirty="0">
                <a:effectLst/>
                <a:latin typeface="Arial" panose="020B0604020202020204" pitchFamily="34" charset="0"/>
              </a:rPr>
              <a:t> для </a:t>
            </a:r>
            <a:r>
              <a:rPr lang="ru-RU" b="1" i="0" dirty="0" err="1">
                <a:effectLst/>
                <a:latin typeface="Arial" panose="020B0604020202020204" pitchFamily="34" charset="0"/>
              </a:rPr>
              <a:t>спрощенців</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err="1">
                <a:effectLst/>
                <a:latin typeface="Arial" panose="020B0604020202020204" pitchFamily="34" charset="0"/>
              </a:rPr>
              <a:t>Можуть</a:t>
            </a:r>
            <a:r>
              <a:rPr lang="ru-RU" b="1" i="0" dirty="0">
                <a:effectLst/>
                <a:latin typeface="Arial" panose="020B0604020202020204" pitchFamily="34" charset="0"/>
              </a:rPr>
              <a:t> </a:t>
            </a:r>
            <a:r>
              <a:rPr lang="ru-RU" b="1" i="0" dirty="0" err="1">
                <a:effectLst/>
                <a:latin typeface="Arial" panose="020B0604020202020204" pitchFamily="34" charset="0"/>
              </a:rPr>
              <a:t>працювати</a:t>
            </a:r>
            <a:r>
              <a:rPr lang="ru-RU" b="1" i="0" dirty="0">
                <a:effectLst/>
                <a:latin typeface="Arial" panose="020B0604020202020204" pitchFamily="34" charset="0"/>
              </a:rPr>
              <a:t> як з </a:t>
            </a:r>
            <a:r>
              <a:rPr lang="ru-RU" b="1" i="0" dirty="0" err="1">
                <a:effectLst/>
                <a:latin typeface="Arial" panose="020B0604020202020204" pitchFamily="34" charset="0"/>
              </a:rPr>
              <a:t>населенням</a:t>
            </a:r>
            <a:r>
              <a:rPr lang="ru-RU" b="1" i="0" dirty="0">
                <a:effectLst/>
                <a:latin typeface="Arial" panose="020B0604020202020204" pitchFamily="34" charset="0"/>
              </a:rPr>
              <a:t>, так </a:t>
            </a:r>
            <a:r>
              <a:rPr lang="ru-RU" b="1" i="0" dirty="0" err="1">
                <a:effectLst/>
                <a:latin typeface="Arial" panose="020B0604020202020204" pitchFamily="34" charset="0"/>
              </a:rPr>
              <a:t>із</a:t>
            </a:r>
            <a:r>
              <a:rPr lang="ru-RU" b="1" i="0" dirty="0">
                <a:effectLst/>
                <a:latin typeface="Arial" panose="020B0604020202020204" pitchFamily="34" charset="0"/>
              </a:rPr>
              <a:t> </a:t>
            </a:r>
            <a:r>
              <a:rPr lang="ru-RU" b="1" i="0" dirty="0" err="1">
                <a:effectLst/>
                <a:latin typeface="Arial" panose="020B0604020202020204" pitchFamily="34" charset="0"/>
              </a:rPr>
              <a:t>підприємствами</a:t>
            </a:r>
            <a:r>
              <a:rPr lang="ru-RU" b="1" i="0" dirty="0">
                <a:effectLst/>
                <a:latin typeface="Arial" panose="020B0604020202020204" pitchFamily="34" charset="0"/>
              </a:rPr>
              <a:t> та </a:t>
            </a:r>
            <a:r>
              <a:rPr lang="ru-RU" b="1" i="0" dirty="0" err="1">
                <a:effectLst/>
                <a:latin typeface="Arial" panose="020B0604020202020204" pitchFamily="34" charset="0"/>
              </a:rPr>
              <a:t>підприємцями</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err="1">
                <a:effectLst/>
                <a:latin typeface="Arial" panose="020B0604020202020204" pitchFamily="34" charset="0"/>
              </a:rPr>
              <a:t>Можуть</a:t>
            </a:r>
            <a:r>
              <a:rPr lang="ru-RU" b="1" i="0" dirty="0">
                <a:effectLst/>
                <a:latin typeface="Arial" panose="020B0604020202020204" pitchFamily="34" charset="0"/>
              </a:rPr>
              <a:t> </a:t>
            </a:r>
            <a:r>
              <a:rPr lang="ru-RU" b="1" i="0" dirty="0" err="1">
                <a:effectLst/>
                <a:latin typeface="Arial" panose="020B0604020202020204" pitchFamily="34" charset="0"/>
              </a:rPr>
              <a:t>мати</a:t>
            </a:r>
            <a:r>
              <a:rPr lang="ru-RU" b="1" i="0" dirty="0">
                <a:effectLst/>
                <a:latin typeface="Arial" panose="020B0604020202020204" pitchFamily="34" charset="0"/>
              </a:rPr>
              <a:t> </a:t>
            </a:r>
            <a:r>
              <a:rPr lang="ru-RU" b="1" i="0" dirty="0" err="1">
                <a:effectLst/>
                <a:latin typeface="Arial" panose="020B0604020202020204" pitchFamily="34" charset="0"/>
              </a:rPr>
              <a:t>необмежену</a:t>
            </a:r>
            <a:r>
              <a:rPr lang="ru-RU" b="1" i="0" dirty="0">
                <a:effectLst/>
                <a:latin typeface="Arial" panose="020B0604020202020204" pitchFamily="34" charset="0"/>
              </a:rPr>
              <a:t> </a:t>
            </a:r>
            <a:r>
              <a:rPr lang="ru-RU" b="1" i="0" dirty="0" err="1">
                <a:effectLst/>
                <a:latin typeface="Arial" panose="020B0604020202020204" pitchFamily="34" charset="0"/>
              </a:rPr>
              <a:t>кількість</a:t>
            </a:r>
            <a:r>
              <a:rPr lang="ru-RU" b="1" i="0" dirty="0">
                <a:effectLst/>
                <a:latin typeface="Arial" panose="020B0604020202020204" pitchFamily="34" charset="0"/>
              </a:rPr>
              <a:t> </a:t>
            </a:r>
            <a:r>
              <a:rPr lang="ru-RU" b="1" i="0" dirty="0" err="1">
                <a:effectLst/>
                <a:latin typeface="Arial" panose="020B0604020202020204" pitchFamily="34" charset="0"/>
              </a:rPr>
              <a:t>працівників</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a:effectLst/>
                <a:latin typeface="Arial" panose="020B0604020202020204" pitchFamily="34" charset="0"/>
              </a:rPr>
              <a:t>Оборот за </a:t>
            </a:r>
            <a:r>
              <a:rPr lang="ru-RU" b="1" i="0" dirty="0" err="1">
                <a:effectLst/>
                <a:latin typeface="Arial" panose="020B0604020202020204" pitchFamily="34" charset="0"/>
              </a:rPr>
              <a:t>рік</a:t>
            </a:r>
            <a:r>
              <a:rPr lang="ru-RU" b="1" i="0" dirty="0">
                <a:effectLst/>
                <a:latin typeface="Arial" panose="020B0604020202020204" pitchFamily="34" charset="0"/>
              </a:rPr>
              <a:t> не </a:t>
            </a:r>
            <a:r>
              <a:rPr lang="ru-RU" b="1" i="0" dirty="0" err="1">
                <a:effectLst/>
                <a:latin typeface="Arial" panose="020B0604020202020204" pitchFamily="34" charset="0"/>
              </a:rPr>
              <a:t>більше</a:t>
            </a:r>
            <a:r>
              <a:rPr lang="ru-RU" b="1" i="0" dirty="0">
                <a:effectLst/>
                <a:latin typeface="Arial" panose="020B0604020202020204" pitchFamily="34" charset="0"/>
              </a:rPr>
              <a:t> 5 млн.</a:t>
            </a:r>
          </a:p>
          <a:p>
            <a:pPr algn="l" fontAlgn="base">
              <a:buFont typeface="Arial" panose="020B0604020202020204" pitchFamily="34" charset="0"/>
              <a:buChar char="•"/>
            </a:pPr>
            <a:r>
              <a:rPr lang="ru-RU" b="1" i="0" dirty="0" err="1">
                <a:effectLst/>
                <a:latin typeface="Arial" panose="020B0604020202020204" pitchFamily="34" charset="0"/>
              </a:rPr>
              <a:t>Єдиний</a:t>
            </a:r>
            <a:r>
              <a:rPr lang="ru-RU" b="1" i="0" dirty="0">
                <a:effectLst/>
                <a:latin typeface="Arial" panose="020B0604020202020204" pitchFamily="34" charset="0"/>
              </a:rPr>
              <a:t> </a:t>
            </a:r>
            <a:r>
              <a:rPr lang="ru-RU" b="1" i="0" dirty="0" err="1">
                <a:effectLst/>
                <a:latin typeface="Arial" panose="020B0604020202020204" pitchFamily="34" charset="0"/>
              </a:rPr>
              <a:t>податок</a:t>
            </a:r>
            <a:r>
              <a:rPr lang="ru-RU" b="1" i="0" dirty="0">
                <a:effectLst/>
                <a:latin typeface="Arial" panose="020B0604020202020204" pitchFamily="34" charset="0"/>
              </a:rPr>
              <a:t> ― у </a:t>
            </a:r>
            <a:r>
              <a:rPr lang="ru-RU" b="1" i="0" dirty="0" err="1">
                <a:effectLst/>
                <a:latin typeface="Arial" panose="020B0604020202020204" pitchFamily="34" charset="0"/>
              </a:rPr>
              <a:t>відсотках</a:t>
            </a:r>
            <a:r>
              <a:rPr lang="ru-RU" b="1" i="0" dirty="0">
                <a:effectLst/>
                <a:latin typeface="Arial" panose="020B0604020202020204" pitchFamily="34" charset="0"/>
              </a:rPr>
              <a:t> </a:t>
            </a:r>
            <a:r>
              <a:rPr lang="ru-RU" b="1" i="0" dirty="0" err="1">
                <a:effectLst/>
                <a:latin typeface="Arial" panose="020B0604020202020204" pitchFamily="34" charset="0"/>
              </a:rPr>
              <a:t>від</a:t>
            </a:r>
            <a:r>
              <a:rPr lang="ru-RU" b="1" i="0" dirty="0">
                <a:effectLst/>
                <a:latin typeface="Arial" panose="020B0604020202020204" pitchFamily="34" charset="0"/>
              </a:rPr>
              <a:t> обороту (в 2017 </a:t>
            </a:r>
            <a:r>
              <a:rPr lang="ru-RU" b="1" i="0" dirty="0" err="1">
                <a:effectLst/>
                <a:latin typeface="Arial" panose="020B0604020202020204" pitchFamily="34" charset="0"/>
              </a:rPr>
              <a:t>році</a:t>
            </a:r>
            <a:r>
              <a:rPr lang="ru-RU" b="1" i="0" dirty="0">
                <a:effectLst/>
                <a:latin typeface="Arial" panose="020B0604020202020204" pitchFamily="34" charset="0"/>
              </a:rPr>
              <a:t> - 5% </a:t>
            </a:r>
            <a:r>
              <a:rPr lang="ru-RU" b="1" i="0" dirty="0" err="1">
                <a:effectLst/>
                <a:latin typeface="Arial" panose="020B0604020202020204" pitchFamily="34" charset="0"/>
              </a:rPr>
              <a:t>від</a:t>
            </a:r>
            <a:r>
              <a:rPr lang="ru-RU" b="1" i="0" dirty="0">
                <a:effectLst/>
                <a:latin typeface="Arial" panose="020B0604020202020204" pitchFamily="34" charset="0"/>
              </a:rPr>
              <a:t> обороту </a:t>
            </a:r>
            <a:r>
              <a:rPr lang="ru-RU" b="1" i="0" dirty="0" err="1">
                <a:effectLst/>
                <a:latin typeface="Arial" panose="020B0604020202020204" pitchFamily="34" charset="0"/>
              </a:rPr>
              <a:t>або</a:t>
            </a:r>
            <a:r>
              <a:rPr lang="ru-RU" b="1" i="0" dirty="0">
                <a:effectLst/>
                <a:latin typeface="Arial" panose="020B0604020202020204" pitchFamily="34" charset="0"/>
              </a:rPr>
              <a:t> 3 % при </a:t>
            </a:r>
            <a:r>
              <a:rPr lang="ru-RU" b="1" i="0" dirty="0" err="1">
                <a:effectLst/>
                <a:latin typeface="Arial" panose="020B0604020202020204" pitchFamily="34" charset="0"/>
              </a:rPr>
              <a:t>сплаті</a:t>
            </a:r>
            <a:r>
              <a:rPr lang="ru-RU" b="1" i="0" dirty="0">
                <a:effectLst/>
                <a:latin typeface="Arial" panose="020B0604020202020204" pitchFamily="34" charset="0"/>
              </a:rPr>
              <a:t> ПДВ).</a:t>
            </a:r>
          </a:p>
          <a:p>
            <a:pPr algn="l" fontAlgn="base">
              <a:buFont typeface="Arial" panose="020B0604020202020204" pitchFamily="34" charset="0"/>
              <a:buChar char="•"/>
            </a:pPr>
            <a:r>
              <a:rPr lang="ru-RU" b="1" i="0" dirty="0">
                <a:effectLst/>
                <a:latin typeface="Arial" panose="020B0604020202020204" pitchFamily="34" charset="0"/>
              </a:rPr>
              <a:t>Оплата </a:t>
            </a:r>
            <a:r>
              <a:rPr lang="ru-RU" b="1" i="0" dirty="0" err="1">
                <a:effectLst/>
                <a:latin typeface="Arial" panose="020B0604020202020204" pitchFamily="34" charset="0"/>
              </a:rPr>
              <a:t>єдиного</a:t>
            </a:r>
            <a:r>
              <a:rPr lang="ru-RU" b="1" i="0" dirty="0">
                <a:effectLst/>
                <a:latin typeface="Arial" panose="020B0604020202020204" pitchFamily="34" charset="0"/>
              </a:rPr>
              <a:t> </a:t>
            </a:r>
            <a:r>
              <a:rPr lang="ru-RU" b="1" i="0" dirty="0" err="1">
                <a:effectLst/>
                <a:latin typeface="Arial" panose="020B0604020202020204" pitchFamily="34" charset="0"/>
              </a:rPr>
              <a:t>податку</a:t>
            </a:r>
            <a:r>
              <a:rPr lang="ru-RU" b="1" i="0" dirty="0">
                <a:effectLst/>
                <a:latin typeface="Arial" panose="020B0604020202020204" pitchFamily="34" charset="0"/>
              </a:rPr>
              <a:t> авансом не </a:t>
            </a:r>
            <a:r>
              <a:rPr lang="ru-RU" b="1" i="0" dirty="0" err="1">
                <a:effectLst/>
                <a:latin typeface="Arial" panose="020B0604020202020204" pitchFamily="34" charset="0"/>
              </a:rPr>
              <a:t>пізніше</a:t>
            </a:r>
            <a:r>
              <a:rPr lang="ru-RU" b="1" i="0" dirty="0">
                <a:effectLst/>
                <a:latin typeface="Arial" panose="020B0604020202020204" pitchFamily="34" charset="0"/>
              </a:rPr>
              <a:t> 20 числа (</a:t>
            </a:r>
            <a:r>
              <a:rPr lang="ru-RU" b="1" i="0" dirty="0" err="1">
                <a:effectLst/>
                <a:latin typeface="Arial" panose="020B0604020202020204" pitchFamily="34" charset="0"/>
              </a:rPr>
              <a:t>включно</a:t>
            </a:r>
            <a:r>
              <a:rPr lang="ru-RU" b="1" i="0" dirty="0">
                <a:effectLst/>
                <a:latin typeface="Arial" panose="020B0604020202020204" pitchFamily="34" charset="0"/>
              </a:rPr>
              <a:t>) поточного </a:t>
            </a:r>
            <a:r>
              <a:rPr lang="ru-RU" b="1" i="0" dirty="0" err="1">
                <a:effectLst/>
                <a:latin typeface="Arial" panose="020B0604020202020204" pitchFamily="34" charset="0"/>
              </a:rPr>
              <a:t>місяця</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a:effectLst/>
                <a:latin typeface="Arial" panose="020B0604020202020204" pitchFamily="34" charset="0"/>
              </a:rPr>
              <a:t>ЄСВ </a:t>
            </a:r>
            <a:r>
              <a:rPr lang="ru-RU" b="1" i="0" dirty="0" err="1">
                <a:effectLst/>
                <a:latin typeface="Arial" panose="020B0604020202020204" pitchFamily="34" charset="0"/>
              </a:rPr>
              <a:t>сплачується</a:t>
            </a:r>
            <a:r>
              <a:rPr lang="ru-RU" b="1" i="0" dirty="0">
                <a:effectLst/>
                <a:latin typeface="Arial" panose="020B0604020202020204" pitchFamily="34" charset="0"/>
              </a:rPr>
              <a:t> </a:t>
            </a:r>
            <a:r>
              <a:rPr lang="ru-RU" b="1" i="0" dirty="0" err="1">
                <a:effectLst/>
                <a:latin typeface="Arial" panose="020B0604020202020204" pitchFamily="34" charset="0"/>
              </a:rPr>
              <a:t>щоквартально</a:t>
            </a:r>
            <a:r>
              <a:rPr lang="ru-RU" b="1" i="0" dirty="0">
                <a:effectLst/>
                <a:latin typeface="Arial" panose="020B0604020202020204" pitchFamily="34" charset="0"/>
              </a:rPr>
              <a:t> до 20 числа </a:t>
            </a:r>
            <a:r>
              <a:rPr lang="ru-RU" b="1" i="0" dirty="0" err="1">
                <a:effectLst/>
                <a:latin typeface="Arial" panose="020B0604020202020204" pitchFamily="34" charset="0"/>
              </a:rPr>
              <a:t>місяця</a:t>
            </a:r>
            <a:r>
              <a:rPr lang="ru-RU" b="1" i="0" dirty="0">
                <a:effectLst/>
                <a:latin typeface="Arial" panose="020B0604020202020204" pitchFamily="34" charset="0"/>
              </a:rPr>
              <a:t>, </a:t>
            </a:r>
            <a:r>
              <a:rPr lang="ru-RU" b="1" i="0" dirty="0" err="1">
                <a:effectLst/>
                <a:latin typeface="Arial" panose="020B0604020202020204" pitchFamily="34" charset="0"/>
              </a:rPr>
              <a:t>що</a:t>
            </a:r>
            <a:r>
              <a:rPr lang="ru-RU" b="1" i="0" dirty="0">
                <a:effectLst/>
                <a:latin typeface="Arial" panose="020B0604020202020204" pitchFamily="34" charset="0"/>
              </a:rPr>
              <a:t> </a:t>
            </a:r>
            <a:r>
              <a:rPr lang="ru-RU" b="1" i="0" dirty="0" err="1">
                <a:effectLst/>
                <a:latin typeface="Arial" panose="020B0604020202020204" pitchFamily="34" charset="0"/>
              </a:rPr>
              <a:t>настає</a:t>
            </a:r>
            <a:r>
              <a:rPr lang="ru-RU" b="1" i="0" dirty="0">
                <a:effectLst/>
                <a:latin typeface="Arial" panose="020B0604020202020204" pitchFamily="34" charset="0"/>
              </a:rPr>
              <a:t> за кварталом, за </a:t>
            </a:r>
            <a:r>
              <a:rPr lang="ru-RU" b="1" i="0" dirty="0" err="1">
                <a:effectLst/>
                <a:latin typeface="Arial" panose="020B0604020202020204" pitchFamily="34" charset="0"/>
              </a:rPr>
              <a:t>який</a:t>
            </a:r>
            <a:r>
              <a:rPr lang="ru-RU" b="1" i="0" dirty="0">
                <a:effectLst/>
                <a:latin typeface="Arial" panose="020B0604020202020204" pitchFamily="34" charset="0"/>
              </a:rPr>
              <a:t> </a:t>
            </a:r>
            <a:r>
              <a:rPr lang="ru-RU" b="1" i="0" dirty="0" err="1">
                <a:effectLst/>
                <a:latin typeface="Arial" panose="020B0604020202020204" pitchFamily="34" charset="0"/>
              </a:rPr>
              <a:t>сплачується</a:t>
            </a:r>
            <a:r>
              <a:rPr lang="ru-RU" b="1" i="0" dirty="0">
                <a:effectLst/>
                <a:latin typeface="Arial" panose="020B0604020202020204" pitchFamily="34" charset="0"/>
              </a:rPr>
              <a:t> ЄСВ, </a:t>
            </a:r>
            <a:r>
              <a:rPr lang="ru-RU" b="1" i="0" dirty="0" err="1">
                <a:effectLst/>
                <a:latin typeface="Arial" panose="020B0604020202020204" pitchFamily="34" charset="0"/>
              </a:rPr>
              <a:t>або</a:t>
            </a:r>
            <a:r>
              <a:rPr lang="ru-RU" b="1" i="0" dirty="0">
                <a:effectLst/>
                <a:latin typeface="Arial" panose="020B0604020202020204" pitchFamily="34" charset="0"/>
              </a:rPr>
              <a:t> </a:t>
            </a:r>
            <a:r>
              <a:rPr lang="ru-RU" b="1" i="0" dirty="0" err="1">
                <a:effectLst/>
                <a:latin typeface="Arial" panose="020B0604020202020204" pitchFamily="34" charset="0"/>
              </a:rPr>
              <a:t>помісячно</a:t>
            </a:r>
            <a:r>
              <a:rPr lang="ru-RU" b="1" i="0" dirty="0">
                <a:effectLst/>
                <a:latin typeface="Arial" panose="020B0604020202020204" pitchFamily="34" charset="0"/>
              </a:rPr>
              <a:t> до 20 числа </a:t>
            </a:r>
            <a:r>
              <a:rPr lang="ru-RU" b="1" i="0" dirty="0" err="1">
                <a:effectLst/>
                <a:latin typeface="Arial" panose="020B0604020202020204" pitchFamily="34" charset="0"/>
              </a:rPr>
              <a:t>наступного</a:t>
            </a:r>
            <a:r>
              <a:rPr lang="ru-RU" b="1" i="0" dirty="0">
                <a:effectLst/>
                <a:latin typeface="Arial" panose="020B0604020202020204" pitchFamily="34" charset="0"/>
              </a:rPr>
              <a:t> </a:t>
            </a:r>
            <a:r>
              <a:rPr lang="ru-RU" b="1" i="0" dirty="0" err="1">
                <a:effectLst/>
                <a:latin typeface="Arial" panose="020B0604020202020204" pitchFamily="34" charset="0"/>
              </a:rPr>
              <a:t>місяця</a:t>
            </a:r>
            <a:r>
              <a:rPr lang="ru-RU" b="1" i="0" dirty="0">
                <a:effectLst/>
                <a:latin typeface="Arial" panose="020B0604020202020204" pitchFamily="34" charset="0"/>
              </a:rPr>
              <a:t> за </a:t>
            </a:r>
            <a:r>
              <a:rPr lang="ru-RU" b="1" i="0" dirty="0" err="1">
                <a:effectLst/>
                <a:latin typeface="Arial" panose="020B0604020202020204" pitchFamily="34" charset="0"/>
              </a:rPr>
              <a:t>попередній</a:t>
            </a:r>
            <a:endParaRPr lang="ru-RU" b="1" i="0" dirty="0">
              <a:effectLst/>
              <a:latin typeface="Arial" panose="020B0604020202020204" pitchFamily="34" charset="0"/>
            </a:endParaRPr>
          </a:p>
          <a:p>
            <a:pPr algn="l" fontAlgn="base">
              <a:buFont typeface="Arial" panose="020B0604020202020204" pitchFamily="34" charset="0"/>
              <a:buChar char="•"/>
            </a:pPr>
            <a:r>
              <a:rPr lang="ru-RU" b="1" i="0" dirty="0" err="1">
                <a:effectLst/>
                <a:latin typeface="Arial" panose="020B0604020202020204" pitchFamily="34" charset="0"/>
              </a:rPr>
              <a:t>Звітність</a:t>
            </a:r>
            <a:r>
              <a:rPr lang="ru-RU" b="1" i="0" dirty="0">
                <a:effectLst/>
                <a:latin typeface="Arial" panose="020B0604020202020204" pitchFamily="34" charset="0"/>
              </a:rPr>
              <a:t>: </a:t>
            </a:r>
            <a:r>
              <a:rPr lang="ru-RU" b="1" i="0" dirty="0" err="1">
                <a:effectLst/>
                <a:latin typeface="Arial" panose="020B0604020202020204" pitchFamily="34" charset="0"/>
              </a:rPr>
              <a:t>податкова</a:t>
            </a:r>
            <a:r>
              <a:rPr lang="ru-RU" b="1" i="0" dirty="0">
                <a:effectLst/>
                <a:latin typeface="Arial" panose="020B0604020202020204" pitchFamily="34" charset="0"/>
              </a:rPr>
              <a:t> </a:t>
            </a:r>
            <a:r>
              <a:rPr lang="ru-RU" b="1" i="0" dirty="0" err="1">
                <a:effectLst/>
                <a:latin typeface="Arial" panose="020B0604020202020204" pitchFamily="34" charset="0"/>
              </a:rPr>
              <a:t>декларація</a:t>
            </a:r>
            <a:r>
              <a:rPr lang="ru-RU" b="1" i="0" dirty="0">
                <a:effectLst/>
                <a:latin typeface="Arial" panose="020B0604020202020204" pitchFamily="34" charset="0"/>
              </a:rPr>
              <a:t> та </a:t>
            </a:r>
            <a:r>
              <a:rPr lang="ru-RU" b="1" i="0" dirty="0" err="1">
                <a:effectLst/>
                <a:latin typeface="Arial" panose="020B0604020202020204" pitchFamily="34" charset="0"/>
              </a:rPr>
              <a:t>звіт</a:t>
            </a:r>
            <a:r>
              <a:rPr lang="ru-RU" b="1" i="0" dirty="0">
                <a:effectLst/>
                <a:latin typeface="Arial" panose="020B0604020202020204" pitchFamily="34" charset="0"/>
              </a:rPr>
              <a:t> ЄСВ. </a:t>
            </a:r>
            <a:r>
              <a:rPr lang="ru-RU" b="1" i="0" dirty="0" err="1">
                <a:effectLst/>
                <a:latin typeface="Arial" panose="020B0604020202020204" pitchFamily="34" charset="0"/>
              </a:rPr>
              <a:t>Сплачуються</a:t>
            </a:r>
            <a:r>
              <a:rPr lang="ru-RU" b="1" i="0" dirty="0">
                <a:effectLst/>
                <a:latin typeface="Arial" panose="020B0604020202020204" pitchFamily="34" charset="0"/>
              </a:rPr>
              <a:t> 1 раз на </a:t>
            </a:r>
            <a:r>
              <a:rPr lang="ru-RU" b="1" i="0" dirty="0" err="1">
                <a:effectLst/>
                <a:latin typeface="Arial" panose="020B0604020202020204" pitchFamily="34" charset="0"/>
              </a:rPr>
              <a:t>рік</a:t>
            </a:r>
            <a:r>
              <a:rPr lang="ru-RU" b="1" i="0" dirty="0">
                <a:effectLst/>
                <a:latin typeface="Arial" panose="020B0604020202020204" pitchFamily="34" charset="0"/>
              </a:rPr>
              <a:t>, до 10 лютого </a:t>
            </a:r>
            <a:r>
              <a:rPr lang="ru-RU" b="1" i="0" dirty="0" err="1">
                <a:effectLst/>
                <a:latin typeface="Arial" panose="020B0604020202020204" pitchFamily="34" charset="0"/>
              </a:rPr>
              <a:t>наступного</a:t>
            </a:r>
            <a:r>
              <a:rPr lang="ru-RU" b="1" i="0" dirty="0">
                <a:effectLst/>
                <a:latin typeface="Arial" panose="020B0604020202020204" pitchFamily="34" charset="0"/>
              </a:rPr>
              <a:t> за </a:t>
            </a:r>
            <a:r>
              <a:rPr lang="ru-RU" b="1" i="0" dirty="0" err="1">
                <a:effectLst/>
                <a:latin typeface="Arial" panose="020B0604020202020204" pitchFamily="34" charset="0"/>
              </a:rPr>
              <a:t>звітним</a:t>
            </a:r>
            <a:r>
              <a:rPr lang="ru-RU" b="1" i="0" dirty="0">
                <a:effectLst/>
                <a:latin typeface="Arial" panose="020B0604020202020204" pitchFamily="34" charset="0"/>
              </a:rPr>
              <a:t> роком. В </a:t>
            </a:r>
            <a:r>
              <a:rPr lang="ru-RU" b="1" i="0" dirty="0" err="1">
                <a:effectLst/>
                <a:latin typeface="Arial" panose="020B0604020202020204" pitchFamily="34" charset="0"/>
              </a:rPr>
              <a:t>звіті</a:t>
            </a:r>
            <a:r>
              <a:rPr lang="ru-RU" b="1" i="0" dirty="0">
                <a:effectLst/>
                <a:latin typeface="Arial" panose="020B0604020202020204" pitchFamily="34" charset="0"/>
              </a:rPr>
              <a:t> ЄСВ </a:t>
            </a:r>
            <a:r>
              <a:rPr lang="ru-RU" b="1" i="0" dirty="0" err="1">
                <a:effectLst/>
                <a:latin typeface="Arial" panose="020B0604020202020204" pitchFamily="34" charset="0"/>
              </a:rPr>
              <a:t>заповнюється</a:t>
            </a:r>
            <a:r>
              <a:rPr lang="ru-RU" b="1" i="0" dirty="0">
                <a:effectLst/>
                <a:latin typeface="Arial" panose="020B0604020202020204" pitchFamily="34" charset="0"/>
              </a:rPr>
              <a:t> </a:t>
            </a:r>
            <a:r>
              <a:rPr lang="ru-RU" b="1" i="0" dirty="0" err="1">
                <a:effectLst/>
                <a:latin typeface="Arial" panose="020B0604020202020204" pitchFamily="34" charset="0"/>
              </a:rPr>
              <a:t>титульний</a:t>
            </a:r>
            <a:r>
              <a:rPr lang="ru-RU" b="1" i="0" dirty="0">
                <a:effectLst/>
                <a:latin typeface="Arial" panose="020B0604020202020204" pitchFamily="34" charset="0"/>
              </a:rPr>
              <a:t> </a:t>
            </a:r>
            <a:r>
              <a:rPr lang="ru-RU" b="1" i="0" dirty="0" err="1">
                <a:effectLst/>
                <a:latin typeface="Arial" panose="020B0604020202020204" pitchFamily="34" charset="0"/>
              </a:rPr>
              <a:t>аркуш</a:t>
            </a:r>
            <a:r>
              <a:rPr lang="ru-RU" b="1" i="0" dirty="0">
                <a:effectLst/>
                <a:latin typeface="Arial" panose="020B0604020202020204" pitchFamily="34" charset="0"/>
              </a:rPr>
              <a:t> та </a:t>
            </a:r>
            <a:r>
              <a:rPr lang="ru-RU" b="1" i="0" dirty="0" err="1">
                <a:effectLst/>
                <a:latin typeface="Arial" panose="020B0604020202020204" pitchFamily="34" charset="0"/>
              </a:rPr>
              <a:t>таблиця</a:t>
            </a:r>
            <a:r>
              <a:rPr lang="ru-RU" b="1" i="0" dirty="0">
                <a:effectLst/>
                <a:latin typeface="Arial" panose="020B0604020202020204" pitchFamily="34" charset="0"/>
              </a:rPr>
              <a:t> 2.</a:t>
            </a:r>
          </a:p>
          <a:p>
            <a:endParaRPr lang="ru-RU" dirty="0"/>
          </a:p>
        </p:txBody>
      </p:sp>
    </p:spTree>
    <p:extLst>
      <p:ext uri="{BB962C8B-B14F-4D97-AF65-F5344CB8AC3E}">
        <p14:creationId xmlns:p14="http://schemas.microsoft.com/office/powerpoint/2010/main" val="2202662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925DE-8B57-3424-4504-CD7D4015F5EB}"/>
              </a:ext>
            </a:extLst>
          </p:cNvPr>
          <p:cNvSpPr>
            <a:spLocks noGrp="1"/>
          </p:cNvSpPr>
          <p:nvPr>
            <p:ph type="title"/>
          </p:nvPr>
        </p:nvSpPr>
        <p:spPr/>
        <p:txBody>
          <a:bodyPr/>
          <a:lstStyle/>
          <a:p>
            <a:r>
              <a:rPr kumimoji="0" lang="ru-RU" sz="42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ПОДАТОК НА ДОДАНУ ВАРТІСТЬ</a:t>
            </a:r>
            <a:endParaRPr lang="ru-RU" dirty="0"/>
          </a:p>
        </p:txBody>
      </p:sp>
      <p:sp>
        <p:nvSpPr>
          <p:cNvPr id="14" name="Объект 13">
            <a:extLst>
              <a:ext uri="{FF2B5EF4-FFF2-40B4-BE49-F238E27FC236}">
                <a16:creationId xmlns:a16="http://schemas.microsoft.com/office/drawing/2014/main" id="{243ACEE9-9F32-3DAC-D0C1-BAA4D3995202}"/>
              </a:ext>
            </a:extLst>
          </p:cNvPr>
          <p:cNvSpPr>
            <a:spLocks noGrp="1"/>
          </p:cNvSpPr>
          <p:nvPr>
            <p:ph idx="1"/>
          </p:nvPr>
        </p:nvSpPr>
        <p:spPr>
          <a:xfrm>
            <a:off x="646112" y="1730326"/>
            <a:ext cx="8357212" cy="4518073"/>
          </a:xfrm>
        </p:spPr>
        <p:txBody>
          <a:bodyPr>
            <a:normAutofit fontScale="92500" lnSpcReduction="10000"/>
          </a:bodyPr>
          <a:lstStyle/>
          <a:p>
            <a:pPr algn="l" fontAlgn="base">
              <a:buFont typeface="Arial" panose="020B0604020202020204" pitchFamily="34" charset="0"/>
              <a:buChar char="•"/>
            </a:pP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сплачуватись</a:t>
            </a:r>
            <a:r>
              <a:rPr lang="ru-RU" b="0" i="0" dirty="0">
                <a:effectLst/>
                <a:latin typeface="Arial" panose="020B0604020202020204" pitchFamily="34" charset="0"/>
              </a:rPr>
              <a:t> як на </a:t>
            </a:r>
            <a:r>
              <a:rPr lang="ru-RU" b="0" i="0" dirty="0" err="1">
                <a:effectLst/>
                <a:latin typeface="Arial" panose="020B0604020202020204" pitchFamily="34" charset="0"/>
              </a:rPr>
              <a:t>спрощеній</a:t>
            </a:r>
            <a:r>
              <a:rPr lang="ru-RU" b="0" i="0" dirty="0">
                <a:effectLst/>
                <a:latin typeface="Arial" panose="020B0604020202020204" pitchFamily="34" charset="0"/>
              </a:rPr>
              <a:t> </a:t>
            </a:r>
            <a:r>
              <a:rPr lang="ru-RU" b="0" i="0" dirty="0" err="1">
                <a:effectLst/>
                <a:latin typeface="Arial" panose="020B0604020202020204" pitchFamily="34" charset="0"/>
              </a:rPr>
              <a:t>системі</a:t>
            </a:r>
            <a:r>
              <a:rPr lang="ru-RU" b="0" i="0" dirty="0">
                <a:effectLst/>
                <a:latin typeface="Arial" panose="020B0604020202020204" pitchFamily="34" charset="0"/>
              </a:rPr>
              <a:t> </a:t>
            </a:r>
            <a:r>
              <a:rPr lang="ru-RU" b="0" i="0" dirty="0" err="1">
                <a:effectLst/>
                <a:latin typeface="Arial" panose="020B0604020202020204" pitchFamily="34" charset="0"/>
              </a:rPr>
              <a:t>оподаткування</a:t>
            </a:r>
            <a:r>
              <a:rPr lang="ru-RU" b="0" i="0" dirty="0">
                <a:effectLst/>
                <a:latin typeface="Arial" panose="020B0604020202020204" pitchFamily="34" charset="0"/>
              </a:rPr>
              <a:t>, так і на </a:t>
            </a:r>
            <a:r>
              <a:rPr lang="ru-RU" b="0" i="0" dirty="0" err="1">
                <a:effectLst/>
                <a:latin typeface="Arial" panose="020B0604020202020204" pitchFamily="34" charset="0"/>
              </a:rPr>
              <a:t>загальній</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Сплачується</a:t>
            </a:r>
            <a:r>
              <a:rPr lang="ru-RU" b="0" i="0" dirty="0">
                <a:effectLst/>
                <a:latin typeface="Arial" panose="020B0604020202020204" pitchFamily="34" charset="0"/>
              </a:rPr>
              <a:t> </a:t>
            </a:r>
            <a:r>
              <a:rPr lang="ru-RU" b="0" i="0" dirty="0" err="1">
                <a:effectLst/>
                <a:latin typeface="Arial" panose="020B0604020202020204" pitchFamily="34" charset="0"/>
              </a:rPr>
              <a:t>тільки</a:t>
            </a:r>
            <a:r>
              <a:rPr lang="ru-RU" b="0" i="0" dirty="0">
                <a:effectLst/>
                <a:latin typeface="Arial" panose="020B0604020202020204" pitchFamily="34" charset="0"/>
              </a:rPr>
              <a:t> </a:t>
            </a:r>
            <a:r>
              <a:rPr lang="ru-RU" b="0" i="0" dirty="0" err="1">
                <a:effectLst/>
                <a:latin typeface="Arial" panose="020B0604020202020204" pitchFamily="34" charset="0"/>
              </a:rPr>
              <a:t>платниками</a:t>
            </a:r>
            <a:r>
              <a:rPr lang="ru-RU" b="0" i="0" dirty="0">
                <a:effectLst/>
                <a:latin typeface="Arial" panose="020B0604020202020204" pitchFamily="34" charset="0"/>
              </a:rPr>
              <a:t> </a:t>
            </a:r>
            <a:r>
              <a:rPr lang="ru-RU" b="0" i="0" dirty="0" err="1">
                <a:effectLst/>
                <a:latin typeface="Arial" panose="020B0604020202020204" pitchFamily="34" charset="0"/>
              </a:rPr>
              <a:t>цього</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Зареєструватись</a:t>
            </a:r>
            <a:r>
              <a:rPr lang="ru-RU" b="0" i="0" dirty="0">
                <a:effectLst/>
                <a:latin typeface="Arial" panose="020B0604020202020204" pitchFamily="34" charset="0"/>
              </a:rPr>
              <a:t> </a:t>
            </a:r>
            <a:r>
              <a:rPr lang="ru-RU" b="0" i="0" dirty="0" err="1">
                <a:effectLst/>
                <a:latin typeface="Arial" panose="020B0604020202020204" pitchFamily="34" charset="0"/>
              </a:rPr>
              <a:t>можливо</a:t>
            </a:r>
            <a:r>
              <a:rPr lang="ru-RU" b="0" i="0" dirty="0">
                <a:effectLst/>
                <a:latin typeface="Arial" panose="020B0604020202020204" pitchFamily="34" charset="0"/>
              </a:rPr>
              <a:t> </a:t>
            </a:r>
            <a:r>
              <a:rPr lang="ru-RU" b="0" i="0" dirty="0" err="1">
                <a:effectLst/>
                <a:latin typeface="Arial" panose="020B0604020202020204" pitchFamily="34" charset="0"/>
              </a:rPr>
              <a:t>добровільно</a:t>
            </a:r>
            <a:r>
              <a:rPr lang="ru-RU" b="0" i="0" dirty="0">
                <a:effectLst/>
                <a:latin typeface="Arial" panose="020B0604020202020204" pitchFamily="34" charset="0"/>
              </a:rPr>
              <a:t>, але </a:t>
            </a:r>
            <a:r>
              <a:rPr lang="ru-RU" b="0" i="0" dirty="0" err="1">
                <a:effectLst/>
                <a:latin typeface="Arial" panose="020B0604020202020204" pitchFamily="34" charset="0"/>
              </a:rPr>
              <a:t>якщо</a:t>
            </a:r>
            <a:r>
              <a:rPr lang="ru-RU" b="0" i="0" dirty="0">
                <a:effectLst/>
                <a:latin typeface="Arial" panose="020B0604020202020204" pitchFamily="34" charset="0"/>
              </a:rPr>
              <a:t> при </a:t>
            </a:r>
            <a:r>
              <a:rPr lang="ru-RU" b="0" i="0" dirty="0" err="1">
                <a:effectLst/>
                <a:latin typeface="Arial" panose="020B0604020202020204" pitchFamily="34" charset="0"/>
              </a:rPr>
              <a:t>загальній</a:t>
            </a:r>
            <a:r>
              <a:rPr lang="ru-RU" b="0" i="0" dirty="0">
                <a:effectLst/>
                <a:latin typeface="Arial" panose="020B0604020202020204" pitchFamily="34" charset="0"/>
              </a:rPr>
              <a:t> </a:t>
            </a:r>
            <a:r>
              <a:rPr lang="ru-RU" b="0" i="0" dirty="0" err="1">
                <a:effectLst/>
                <a:latin typeface="Arial" panose="020B0604020202020204" pitchFamily="34" charset="0"/>
              </a:rPr>
              <a:t>системі</a:t>
            </a:r>
            <a:r>
              <a:rPr lang="ru-RU" b="0" i="0" dirty="0">
                <a:effectLst/>
                <a:latin typeface="Arial" panose="020B0604020202020204" pitchFamily="34" charset="0"/>
              </a:rPr>
              <a:t> оборот за 12 </a:t>
            </a:r>
            <a:r>
              <a:rPr lang="ru-RU" b="0" i="0" dirty="0" err="1">
                <a:effectLst/>
                <a:latin typeface="Arial" panose="020B0604020202020204" pitchFamily="34" charset="0"/>
              </a:rPr>
              <a:t>місяців</a:t>
            </a:r>
            <a:r>
              <a:rPr lang="ru-RU" b="0" i="0" dirty="0">
                <a:effectLst/>
                <a:latin typeface="Arial" panose="020B0604020202020204" pitchFamily="34" charset="0"/>
              </a:rPr>
              <a:t> </a:t>
            </a:r>
            <a:r>
              <a:rPr lang="ru-RU" b="0" i="0" dirty="0" err="1">
                <a:effectLst/>
                <a:latin typeface="Arial" panose="020B0604020202020204" pitchFamily="34" charset="0"/>
              </a:rPr>
              <a:t>досяг</a:t>
            </a:r>
            <a:r>
              <a:rPr lang="ru-RU" b="0" i="0" dirty="0">
                <a:effectLst/>
                <a:latin typeface="Arial" panose="020B0604020202020204" pitchFamily="34" charset="0"/>
              </a:rPr>
              <a:t> 1 млн. </a:t>
            </a:r>
            <a:r>
              <a:rPr lang="ru-RU" b="0" i="0" dirty="0" err="1">
                <a:effectLst/>
                <a:latin typeface="Arial" panose="020B0604020202020204" pitchFamily="34" charset="0"/>
              </a:rPr>
              <a:t>грн</a:t>
            </a:r>
            <a:r>
              <a:rPr lang="ru-RU" b="0" i="0" dirty="0">
                <a:effectLst/>
                <a:latin typeface="Arial" panose="020B0604020202020204" pitchFamily="34" charset="0"/>
              </a:rPr>
              <a:t>, то </a:t>
            </a:r>
            <a:r>
              <a:rPr lang="ru-RU" b="0" i="0" dirty="0" err="1">
                <a:effectLst/>
                <a:latin typeface="Arial" panose="020B0604020202020204" pitchFamily="34" charset="0"/>
              </a:rPr>
              <a:t>реєструватись</a:t>
            </a:r>
            <a:r>
              <a:rPr lang="ru-RU" b="0" i="0" dirty="0">
                <a:effectLst/>
                <a:latin typeface="Arial" panose="020B0604020202020204" pitchFamily="34" charset="0"/>
              </a:rPr>
              <a:t> </a:t>
            </a:r>
            <a:r>
              <a:rPr lang="ru-RU" b="0" i="0" dirty="0" err="1">
                <a:effectLst/>
                <a:latin typeface="Arial" panose="020B0604020202020204" pitchFamily="34" charset="0"/>
              </a:rPr>
              <a:t>платником</a:t>
            </a:r>
            <a:r>
              <a:rPr lang="ru-RU" b="0" i="0" dirty="0">
                <a:effectLst/>
                <a:latin typeface="Arial" panose="020B0604020202020204" pitchFamily="34" charset="0"/>
              </a:rPr>
              <a:t> ПДВ </a:t>
            </a:r>
            <a:r>
              <a:rPr lang="ru-RU" b="0" i="0" dirty="0" err="1">
                <a:effectLst/>
                <a:latin typeface="Arial" panose="020B0604020202020204" pitchFamily="34" charset="0"/>
              </a:rPr>
              <a:t>обов’язково</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a:effectLst/>
                <a:latin typeface="Arial" panose="020B0604020202020204" pitchFamily="34" charset="0"/>
              </a:rPr>
              <a:t>Ставка </a:t>
            </a:r>
            <a:r>
              <a:rPr lang="ru-RU" b="0" i="0" dirty="0" err="1">
                <a:effectLst/>
                <a:latin typeface="Arial" panose="020B0604020202020204" pitchFamily="34" charset="0"/>
              </a:rPr>
              <a:t>податку</a:t>
            </a:r>
            <a:r>
              <a:rPr lang="ru-RU" b="0" i="0" dirty="0">
                <a:effectLst/>
                <a:latin typeface="Arial" panose="020B0604020202020204" pitchFamily="34" charset="0"/>
              </a:rPr>
              <a:t> 20%.</a:t>
            </a:r>
          </a:p>
          <a:p>
            <a:pPr algn="l" fontAlgn="base">
              <a:buFont typeface="Arial" panose="020B0604020202020204" pitchFamily="34" charset="0"/>
              <a:buChar char="•"/>
            </a:pPr>
            <a:r>
              <a:rPr lang="ru-RU" b="0" i="0" dirty="0" err="1">
                <a:effectLst/>
                <a:latin typeface="Arial" panose="020B0604020202020204" pitchFamily="34" charset="0"/>
              </a:rPr>
              <a:t>Виникає</a:t>
            </a:r>
            <a:r>
              <a:rPr lang="ru-RU" b="0" i="0" dirty="0">
                <a:effectLst/>
                <a:latin typeface="Arial" panose="020B0604020202020204" pitchFamily="34" charset="0"/>
              </a:rPr>
              <a:t> при </a:t>
            </a:r>
            <a:r>
              <a:rPr lang="ru-RU" b="0" i="0" dirty="0" err="1">
                <a:effectLst/>
                <a:latin typeface="Arial" panose="020B0604020202020204" pitchFamily="34" charset="0"/>
              </a:rPr>
              <a:t>здійсненні</a:t>
            </a:r>
            <a:r>
              <a:rPr lang="ru-RU" b="0" i="0" dirty="0">
                <a:effectLst/>
                <a:latin typeface="Arial" panose="020B0604020202020204" pitchFamily="34" charset="0"/>
              </a:rPr>
              <a:t> </a:t>
            </a:r>
            <a:r>
              <a:rPr lang="ru-RU" b="0" i="0" dirty="0" err="1">
                <a:effectLst/>
                <a:latin typeface="Arial" panose="020B0604020202020204" pitchFamily="34" charset="0"/>
              </a:rPr>
              <a:t>кожної</a:t>
            </a:r>
            <a:r>
              <a:rPr lang="ru-RU" b="0" i="0" dirty="0">
                <a:effectLst/>
                <a:latin typeface="Arial" panose="020B0604020202020204" pitchFamily="34" charset="0"/>
              </a:rPr>
              <a:t> </a:t>
            </a:r>
            <a:r>
              <a:rPr lang="ru-RU" b="0" i="0" dirty="0" err="1">
                <a:effectLst/>
                <a:latin typeface="Arial" panose="020B0604020202020204" pitchFamily="34" charset="0"/>
              </a:rPr>
              <a:t>операції</a:t>
            </a:r>
            <a:r>
              <a:rPr lang="ru-RU" b="0" i="0" dirty="0">
                <a:effectLst/>
                <a:latin typeface="Arial" panose="020B0604020202020204" pitchFamily="34" charset="0"/>
              </a:rPr>
              <a:t> з продажу товару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послуги</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Розраховується</a:t>
            </a:r>
            <a:r>
              <a:rPr lang="ru-RU" b="0" i="0" dirty="0">
                <a:effectLst/>
                <a:latin typeface="Arial" panose="020B0604020202020204" pitchFamily="34" charset="0"/>
              </a:rPr>
              <a:t> як </a:t>
            </a:r>
            <a:r>
              <a:rPr lang="ru-RU" b="0" i="0" dirty="0" err="1">
                <a:effectLst/>
                <a:latin typeface="Arial" panose="020B0604020202020204" pitchFamily="34" charset="0"/>
              </a:rPr>
              <a:t>різниця</a:t>
            </a:r>
            <a:r>
              <a:rPr lang="ru-RU" b="0" i="0" dirty="0">
                <a:effectLst/>
                <a:latin typeface="Arial" panose="020B0604020202020204" pitchFamily="34" charset="0"/>
              </a:rPr>
              <a:t> </a:t>
            </a:r>
            <a:r>
              <a:rPr lang="ru-RU" b="0" i="0" dirty="0" err="1">
                <a:effectLst/>
                <a:latin typeface="Arial" panose="020B0604020202020204" pitchFamily="34" charset="0"/>
              </a:rPr>
              <a:t>між</a:t>
            </a:r>
            <a:r>
              <a:rPr lang="ru-RU" b="0" i="0" dirty="0">
                <a:effectLst/>
                <a:latin typeface="Arial" panose="020B0604020202020204" pitchFamily="34" charset="0"/>
              </a:rPr>
              <a:t> сумами ПДВ з </a:t>
            </a:r>
            <a:r>
              <a:rPr lang="ru-RU" b="0" i="0" dirty="0" err="1">
                <a:effectLst/>
                <a:latin typeface="Arial" panose="020B0604020202020204" pitchFamily="34" charset="0"/>
              </a:rPr>
              <a:t>проданих</a:t>
            </a:r>
            <a:r>
              <a:rPr lang="ru-RU" b="0" i="0" dirty="0">
                <a:effectLst/>
                <a:latin typeface="Arial" panose="020B0604020202020204" pitchFamily="34" charset="0"/>
              </a:rPr>
              <a:t> </a:t>
            </a:r>
            <a:r>
              <a:rPr lang="ru-RU" b="0" i="0" dirty="0" err="1">
                <a:effectLst/>
                <a:latin typeface="Arial" panose="020B0604020202020204" pitchFamily="34" charset="0"/>
              </a:rPr>
              <a:t>товарів</a:t>
            </a:r>
            <a:r>
              <a:rPr lang="ru-RU" b="0" i="0" dirty="0">
                <a:effectLst/>
                <a:latin typeface="Arial" panose="020B0604020202020204" pitchFamily="34" charset="0"/>
              </a:rPr>
              <a:t> та </a:t>
            </a:r>
            <a:r>
              <a:rPr lang="ru-RU" b="0" i="0" dirty="0" err="1">
                <a:effectLst/>
                <a:latin typeface="Arial" panose="020B0604020202020204" pitchFamily="34" charset="0"/>
              </a:rPr>
              <a:t>послуг</a:t>
            </a:r>
            <a:r>
              <a:rPr lang="ru-RU" b="0" i="0" dirty="0">
                <a:effectLst/>
                <a:latin typeface="Arial" panose="020B0604020202020204" pitchFamily="34" charset="0"/>
              </a:rPr>
              <a:t> та сумами ПДВ з </a:t>
            </a:r>
            <a:r>
              <a:rPr lang="ru-RU" b="0" i="0" dirty="0" err="1">
                <a:effectLst/>
                <a:latin typeface="Arial" panose="020B0604020202020204" pitchFamily="34" charset="0"/>
              </a:rPr>
              <a:t>придбаних</a:t>
            </a:r>
            <a:r>
              <a:rPr lang="ru-RU" b="0" i="0" dirty="0">
                <a:effectLst/>
                <a:latin typeface="Arial" panose="020B0604020202020204" pitchFamily="34" charset="0"/>
              </a:rPr>
              <a:t> </a:t>
            </a:r>
            <a:r>
              <a:rPr lang="ru-RU" b="0" i="0" dirty="0" err="1">
                <a:effectLst/>
                <a:latin typeface="Arial" panose="020B0604020202020204" pitchFamily="34" charset="0"/>
              </a:rPr>
              <a:t>товарів</a:t>
            </a:r>
            <a:r>
              <a:rPr lang="ru-RU" b="0" i="0" dirty="0">
                <a:effectLst/>
                <a:latin typeface="Arial" panose="020B0604020202020204" pitchFamily="34" charset="0"/>
              </a:rPr>
              <a:t> та </a:t>
            </a:r>
            <a:r>
              <a:rPr lang="ru-RU" b="0" i="0" dirty="0" err="1">
                <a:effectLst/>
                <a:latin typeface="Arial" panose="020B0604020202020204" pitchFamily="34" charset="0"/>
              </a:rPr>
              <a:t>послуг</a:t>
            </a:r>
            <a:r>
              <a:rPr lang="ru-RU" b="0" i="0" dirty="0">
                <a:effectLst/>
                <a:latin typeface="Arial" panose="020B0604020202020204" pitchFamily="34" charset="0"/>
              </a:rPr>
              <a:t> в одному </a:t>
            </a:r>
            <a:r>
              <a:rPr lang="ru-RU" b="0" i="0" dirty="0" err="1">
                <a:effectLst/>
                <a:latin typeface="Arial" panose="020B0604020202020204" pitchFamily="34" charset="0"/>
              </a:rPr>
              <a:t>періоді</a:t>
            </a:r>
            <a:r>
              <a:rPr lang="ru-RU" b="0" i="0" dirty="0">
                <a:effectLst/>
                <a:latin typeface="Arial" panose="020B0604020202020204" pitchFamily="34" charset="0"/>
              </a:rPr>
              <a:t>.</a:t>
            </a:r>
          </a:p>
          <a:p>
            <a:pPr algn="l" fontAlgn="base">
              <a:buFont typeface="Arial" panose="020B0604020202020204" pitchFamily="34" charset="0"/>
              <a:buChar char="•"/>
            </a:pPr>
            <a:r>
              <a:rPr lang="ru-RU" b="0" i="0" dirty="0" err="1">
                <a:effectLst/>
                <a:latin typeface="Arial" panose="020B0604020202020204" pitchFamily="34" charset="0"/>
              </a:rPr>
              <a:t>Облік</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 – </a:t>
            </a:r>
            <a:r>
              <a:rPr lang="ru-RU" b="0" i="0" dirty="0" err="1">
                <a:effectLst/>
                <a:latin typeface="Arial" panose="020B0604020202020204" pitchFamily="34" charset="0"/>
              </a:rPr>
              <a:t>обов’язково</a:t>
            </a:r>
            <a:r>
              <a:rPr lang="ru-RU" b="0" i="0" dirty="0">
                <a:effectLst/>
                <a:latin typeface="Arial" panose="020B0604020202020204" pitchFamily="34" charset="0"/>
              </a:rPr>
              <a:t> за </a:t>
            </a:r>
            <a:r>
              <a:rPr lang="ru-RU" b="0" i="0" dirty="0" err="1">
                <a:effectLst/>
                <a:latin typeface="Arial" panose="020B0604020202020204" pitchFamily="34" charset="0"/>
              </a:rPr>
              <a:t>участю</a:t>
            </a:r>
            <a:r>
              <a:rPr lang="ru-RU" b="0" i="0" dirty="0">
                <a:effectLst/>
                <a:latin typeface="Arial" panose="020B0604020202020204" pitchFamily="34" charset="0"/>
              </a:rPr>
              <a:t> </a:t>
            </a:r>
            <a:r>
              <a:rPr lang="ru-RU" b="0" i="0" dirty="0" err="1">
                <a:effectLst/>
                <a:latin typeface="Arial" panose="020B0604020202020204" pitchFamily="34" charset="0"/>
              </a:rPr>
              <a:t>досвідченого</a:t>
            </a:r>
            <a:r>
              <a:rPr lang="ru-RU" b="0" i="0" dirty="0">
                <a:effectLst/>
                <a:latin typeface="Arial" panose="020B0604020202020204" pitchFamily="34" charset="0"/>
              </a:rPr>
              <a:t> бухгалтера</a:t>
            </a:r>
            <a:r>
              <a:rPr lang="ru-RU" b="0" i="0" dirty="0">
                <a:solidFill>
                  <a:srgbClr val="403539"/>
                </a:solidFill>
                <a:effectLst/>
                <a:latin typeface="Arial" panose="020B0604020202020204" pitchFamily="34" charset="0"/>
              </a:rPr>
              <a:t>.</a:t>
            </a:r>
          </a:p>
          <a:p>
            <a:endParaRPr lang="ru-RU" dirty="0"/>
          </a:p>
        </p:txBody>
      </p:sp>
      <p:pic>
        <p:nvPicPr>
          <p:cNvPr id="23556" name="Picture 4" descr="Що таке податки та чому їх треба сплачувати: порівняння різних країн">
            <a:extLst>
              <a:ext uri="{FF2B5EF4-FFF2-40B4-BE49-F238E27FC236}">
                <a16:creationId xmlns:a16="http://schemas.microsoft.com/office/drawing/2014/main" id="{17F2BE3C-677E-33C0-4BB4-3F015E8CB0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716" y="3812345"/>
            <a:ext cx="3093171" cy="2592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958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a:extLst>
              <a:ext uri="{FF2B5EF4-FFF2-40B4-BE49-F238E27FC236}">
                <a16:creationId xmlns:a16="http://schemas.microsoft.com/office/drawing/2014/main" id="{D4343534-BD08-512D-87C5-5946E98D18DC}"/>
              </a:ext>
            </a:extLst>
          </p:cNvPr>
          <p:cNvSpPr>
            <a:spLocks noGrp="1"/>
          </p:cNvSpPr>
          <p:nvPr>
            <p:ph type="body" idx="1"/>
          </p:nvPr>
        </p:nvSpPr>
        <p:spPr>
          <a:xfrm>
            <a:off x="1266092" y="436098"/>
            <a:ext cx="3826414" cy="478302"/>
          </a:xfrm>
        </p:spPr>
        <p:txBody>
          <a:bodyPr/>
          <a:lstStyle/>
          <a:p>
            <a:pPr marL="0" marR="0" lvl="0" indent="0" algn="ctr" defTabSz="457200" rtl="0" eaLnBrk="1" fontAlgn="auto" latinLnBrk="0" hangingPunct="1">
              <a:lnSpc>
                <a:spcPct val="100000"/>
              </a:lnSpc>
              <a:spcBef>
                <a:spcPts val="1000"/>
              </a:spcBef>
              <a:spcAft>
                <a:spcPts val="0"/>
              </a:spcAft>
              <a:buClr>
                <a:srgbClr val="F5A408"/>
              </a:buClr>
              <a:buSzPct val="80000"/>
              <a:buFont typeface="Wingdings 3" charset="2"/>
              <a:buNone/>
              <a:tabLst/>
              <a:defRPr/>
            </a:pPr>
            <a:endParaRPr kumimoji="0" lang="ru-RU" sz="2400" b="1" i="1" u="none" strike="noStrike" kern="1200" cap="none" spc="0" normalizeH="0" baseline="0" noProof="0" dirty="0">
              <a:ln>
                <a:noFill/>
              </a:ln>
              <a:solidFill>
                <a:srgbClr val="92D050"/>
              </a:solidFill>
              <a:effectLst/>
              <a:uLnTx/>
              <a:uFillTx/>
              <a:latin typeface="Century Gothic" panose="020B0502020202020204"/>
              <a:ea typeface="+mj-ea"/>
              <a:cs typeface="+mj-cs"/>
            </a:endParaRPr>
          </a:p>
          <a:p>
            <a:r>
              <a:rPr lang="ru-RU" b="1" dirty="0">
                <a:solidFill>
                  <a:srgbClr val="92D050"/>
                </a:solidFill>
              </a:rPr>
              <a:t>СПРОЩЕНА СИСТЕМА</a:t>
            </a:r>
          </a:p>
        </p:txBody>
      </p:sp>
      <p:sp>
        <p:nvSpPr>
          <p:cNvPr id="6" name="Объект 5">
            <a:extLst>
              <a:ext uri="{FF2B5EF4-FFF2-40B4-BE49-F238E27FC236}">
                <a16:creationId xmlns:a16="http://schemas.microsoft.com/office/drawing/2014/main" id="{0DA5FAB4-A6F7-6C42-7D0F-74F7F09CA173}"/>
              </a:ext>
            </a:extLst>
          </p:cNvPr>
          <p:cNvSpPr>
            <a:spLocks noGrp="1"/>
          </p:cNvSpPr>
          <p:nvPr>
            <p:ph sz="half" idx="2"/>
          </p:nvPr>
        </p:nvSpPr>
        <p:spPr>
          <a:xfrm>
            <a:off x="1103312" y="1083212"/>
            <a:ext cx="4736123" cy="3629465"/>
          </a:xfrm>
        </p:spPr>
        <p:txBody>
          <a:bodyPr>
            <a:normAutofit lnSpcReduction="10000"/>
          </a:bodyPr>
          <a:lstStyle/>
          <a:p>
            <a:pPr algn="l" fontAlgn="base"/>
            <a:r>
              <a:rPr lang="ru-RU" b="1" i="0" dirty="0" err="1">
                <a:effectLst/>
                <a:latin typeface="Arial" panose="020B0604020202020204" pitchFamily="34" charset="0"/>
              </a:rPr>
              <a:t>Отже</a:t>
            </a:r>
            <a:r>
              <a:rPr lang="ru-RU" b="1" i="0" dirty="0">
                <a:effectLst/>
                <a:latin typeface="Arial" panose="020B0604020202020204" pitchFamily="34" charset="0"/>
              </a:rPr>
              <a:t> </a:t>
            </a:r>
            <a:r>
              <a:rPr lang="ru-RU" b="1" i="0" dirty="0" err="1">
                <a:effectLst/>
                <a:latin typeface="Arial" panose="020B0604020202020204" pitchFamily="34" charset="0"/>
              </a:rPr>
              <a:t>обираємо</a:t>
            </a:r>
            <a:r>
              <a:rPr lang="ru-RU" b="1" i="0" dirty="0">
                <a:effectLst/>
                <a:latin typeface="Arial" panose="020B0604020202020204" pitchFamily="34" charset="0"/>
              </a:rPr>
              <a:t> </a:t>
            </a:r>
            <a:r>
              <a:rPr lang="ru-RU" b="1" i="0" dirty="0" err="1">
                <a:effectLst/>
                <a:latin typeface="Arial" panose="020B0604020202020204" pitchFamily="34" charset="0"/>
              </a:rPr>
              <a:t>спрощену</a:t>
            </a:r>
            <a:r>
              <a:rPr lang="ru-RU" b="1" i="0" dirty="0">
                <a:effectLst/>
                <a:latin typeface="Arial" panose="020B0604020202020204" pitchFamily="34" charset="0"/>
              </a:rPr>
              <a:t> систему, </a:t>
            </a:r>
            <a:r>
              <a:rPr lang="ru-RU" b="1" i="0" dirty="0" err="1">
                <a:effectLst/>
                <a:latin typeface="Arial" panose="020B0604020202020204" pitchFamily="34" charset="0"/>
              </a:rPr>
              <a:t>якщо</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err="1">
                <a:effectLst/>
                <a:latin typeface="Arial" panose="020B0604020202020204" pitchFamily="34" charset="0"/>
              </a:rPr>
              <a:t>Види</a:t>
            </a:r>
            <a:r>
              <a:rPr lang="ru-RU" b="1" i="0" dirty="0">
                <a:effectLst/>
                <a:latin typeface="Arial" panose="020B0604020202020204" pitchFamily="34" charset="0"/>
              </a:rPr>
              <a:t> </a:t>
            </a:r>
            <a:r>
              <a:rPr lang="ru-RU" b="1" i="0" dirty="0" err="1">
                <a:effectLst/>
                <a:latin typeface="Arial" panose="020B0604020202020204" pitchFamily="34" charset="0"/>
              </a:rPr>
              <a:t>діяльності</a:t>
            </a:r>
            <a:r>
              <a:rPr lang="ru-RU" b="1" i="0" dirty="0">
                <a:effectLst/>
                <a:latin typeface="Arial" panose="020B0604020202020204" pitchFamily="34" charset="0"/>
              </a:rPr>
              <a:t>, обороти та </a:t>
            </a:r>
            <a:r>
              <a:rPr lang="ru-RU" b="1" i="0" dirty="0" err="1">
                <a:effectLst/>
                <a:latin typeface="Arial" panose="020B0604020202020204" pitchFamily="34" charset="0"/>
              </a:rPr>
              <a:t>клієнти</a:t>
            </a:r>
            <a:r>
              <a:rPr lang="ru-RU" b="1" i="0" dirty="0">
                <a:effectLst/>
                <a:latin typeface="Arial" panose="020B0604020202020204" pitchFamily="34" charset="0"/>
              </a:rPr>
              <a:t> </a:t>
            </a:r>
            <a:r>
              <a:rPr lang="ru-RU" b="1" i="0" dirty="0" err="1">
                <a:effectLst/>
                <a:latin typeface="Arial" panose="020B0604020202020204" pitchFamily="34" charset="0"/>
              </a:rPr>
              <a:t>дозволяють</a:t>
            </a:r>
            <a:r>
              <a:rPr lang="ru-RU" b="1" i="0" dirty="0">
                <a:effectLst/>
                <a:latin typeface="Arial" panose="020B0604020202020204" pitchFamily="34" charset="0"/>
              </a:rPr>
              <a:t> бути </a:t>
            </a:r>
            <a:r>
              <a:rPr lang="ru-RU" b="1" i="0" dirty="0" err="1">
                <a:effectLst/>
                <a:latin typeface="Arial" panose="020B0604020202020204" pitchFamily="34" charset="0"/>
              </a:rPr>
              <a:t>платником</a:t>
            </a:r>
            <a:r>
              <a:rPr lang="ru-RU" b="1" i="0" dirty="0">
                <a:effectLst/>
                <a:latin typeface="Arial" panose="020B0604020202020204" pitchFamily="34" charset="0"/>
              </a:rPr>
              <a:t> </a:t>
            </a:r>
            <a:r>
              <a:rPr lang="ru-RU" b="1" i="0" dirty="0" err="1">
                <a:effectLst/>
                <a:latin typeface="Arial" panose="020B0604020202020204" pitchFamily="34" charset="0"/>
              </a:rPr>
              <a:t>єдиного</a:t>
            </a:r>
            <a:r>
              <a:rPr lang="ru-RU" b="1" i="0" dirty="0">
                <a:effectLst/>
                <a:latin typeface="Arial" panose="020B0604020202020204" pitchFamily="34" charset="0"/>
              </a:rPr>
              <a:t> </a:t>
            </a:r>
            <a:r>
              <a:rPr lang="ru-RU" b="1" i="0" dirty="0" err="1">
                <a:effectLst/>
                <a:latin typeface="Arial" panose="020B0604020202020204" pitchFamily="34" charset="0"/>
              </a:rPr>
              <a:t>податку</a:t>
            </a:r>
            <a:r>
              <a:rPr lang="ru-RU" b="1" i="0" dirty="0">
                <a:effectLst/>
                <a:latin typeface="Arial" panose="020B0604020202020204" pitchFamily="34" charset="0"/>
              </a:rPr>
              <a:t> 1 </a:t>
            </a:r>
            <a:r>
              <a:rPr lang="ru-RU" b="1" i="0" dirty="0" err="1">
                <a:effectLst/>
                <a:latin typeface="Arial" panose="020B0604020202020204" pitchFamily="34" charset="0"/>
              </a:rPr>
              <a:t>чи</a:t>
            </a:r>
            <a:r>
              <a:rPr lang="ru-RU" b="1" i="0" dirty="0">
                <a:effectLst/>
                <a:latin typeface="Arial" panose="020B0604020202020204" pitchFamily="34" charset="0"/>
              </a:rPr>
              <a:t> 2 </a:t>
            </a:r>
            <a:r>
              <a:rPr lang="ru-RU" b="1" i="0" dirty="0" err="1">
                <a:effectLst/>
                <a:latin typeface="Arial" panose="020B0604020202020204" pitchFamily="34" charset="0"/>
              </a:rPr>
              <a:t>групи</a:t>
            </a:r>
            <a:r>
              <a:rPr lang="ru-RU" b="1" i="0" dirty="0">
                <a:effectLst/>
                <a:latin typeface="Arial" panose="020B0604020202020204" pitchFamily="34" charset="0"/>
              </a:rPr>
              <a:t>, </a:t>
            </a:r>
            <a:r>
              <a:rPr lang="ru-RU" b="1" i="0" dirty="0" err="1">
                <a:effectLst/>
                <a:latin typeface="Arial" panose="020B0604020202020204" pitchFamily="34" charset="0"/>
              </a:rPr>
              <a:t>або</a:t>
            </a:r>
            <a:r>
              <a:rPr lang="ru-RU" b="1" i="0" dirty="0">
                <a:effectLst/>
                <a:latin typeface="Arial" panose="020B0604020202020204" pitchFamily="34" charset="0"/>
              </a:rPr>
              <a:t> </a:t>
            </a:r>
            <a:r>
              <a:rPr lang="ru-RU" b="1" i="0" dirty="0" err="1">
                <a:effectLst/>
                <a:latin typeface="Arial" panose="020B0604020202020204" pitchFamily="34" charset="0"/>
              </a:rPr>
              <a:t>якщо</a:t>
            </a:r>
            <a:r>
              <a:rPr lang="ru-RU" b="1" i="0" dirty="0">
                <a:effectLst/>
                <a:latin typeface="Arial" panose="020B0604020202020204" pitchFamily="34" charset="0"/>
              </a:rPr>
              <a:t> </a:t>
            </a:r>
            <a:r>
              <a:rPr lang="ru-RU" b="1" i="0" dirty="0" err="1">
                <a:effectLst/>
                <a:latin typeface="Arial" panose="020B0604020202020204" pitchFamily="34" charset="0"/>
              </a:rPr>
              <a:t>готові</a:t>
            </a:r>
            <a:r>
              <a:rPr lang="ru-RU" b="1" i="0" dirty="0">
                <a:effectLst/>
                <a:latin typeface="Arial" panose="020B0604020202020204" pitchFamily="34" charset="0"/>
              </a:rPr>
              <a:t> </a:t>
            </a:r>
            <a:r>
              <a:rPr lang="ru-RU" b="1" i="0" dirty="0" err="1">
                <a:effectLst/>
                <a:latin typeface="Arial" panose="020B0604020202020204" pitchFamily="34" charset="0"/>
              </a:rPr>
              <a:t>сплачувати</a:t>
            </a:r>
            <a:r>
              <a:rPr lang="ru-RU" b="1" i="0" dirty="0">
                <a:effectLst/>
                <a:latin typeface="Arial" panose="020B0604020202020204" pitchFamily="34" charset="0"/>
              </a:rPr>
              <a:t> </a:t>
            </a:r>
            <a:r>
              <a:rPr lang="ru-RU" b="1" i="0" dirty="0" err="1">
                <a:effectLst/>
                <a:latin typeface="Arial" panose="020B0604020202020204" pitchFamily="34" charset="0"/>
              </a:rPr>
              <a:t>податок</a:t>
            </a:r>
            <a:r>
              <a:rPr lang="ru-RU" b="1" i="0" dirty="0">
                <a:effectLst/>
                <a:latin typeface="Arial" panose="020B0604020202020204" pitchFamily="34" charset="0"/>
              </a:rPr>
              <a:t> </a:t>
            </a:r>
            <a:r>
              <a:rPr lang="ru-RU" b="1" i="0" dirty="0" err="1">
                <a:effectLst/>
                <a:latin typeface="Arial" panose="020B0604020202020204" pitchFamily="34" charset="0"/>
              </a:rPr>
              <a:t>від</a:t>
            </a:r>
            <a:r>
              <a:rPr lang="ru-RU" b="1" i="0" dirty="0">
                <a:effectLst/>
                <a:latin typeface="Arial" panose="020B0604020202020204" pitchFamily="34" charset="0"/>
              </a:rPr>
              <a:t> обороту.</a:t>
            </a:r>
          </a:p>
          <a:p>
            <a:pPr algn="l" fontAlgn="base">
              <a:buFont typeface="Arial" panose="020B0604020202020204" pitchFamily="34" charset="0"/>
              <a:buChar char="•"/>
            </a:pPr>
            <a:r>
              <a:rPr lang="ru-RU" b="1" i="0" dirty="0" err="1">
                <a:effectLst/>
                <a:latin typeface="Arial" panose="020B0604020202020204" pitchFamily="34" charset="0"/>
              </a:rPr>
              <a:t>Річний</a:t>
            </a:r>
            <a:r>
              <a:rPr lang="ru-RU" b="1" i="0" dirty="0">
                <a:effectLst/>
                <a:latin typeface="Arial" panose="020B0604020202020204" pitchFamily="34" charset="0"/>
              </a:rPr>
              <a:t> оборот не буде </a:t>
            </a:r>
            <a:r>
              <a:rPr lang="ru-RU" b="1" i="0" dirty="0" err="1">
                <a:effectLst/>
                <a:latin typeface="Arial" panose="020B0604020202020204" pitchFamily="34" charset="0"/>
              </a:rPr>
              <a:t>перевищувати</a:t>
            </a:r>
            <a:r>
              <a:rPr lang="ru-RU" b="1" i="0" dirty="0">
                <a:effectLst/>
                <a:latin typeface="Arial" panose="020B0604020202020204" pitchFamily="34" charset="0"/>
              </a:rPr>
              <a:t> </a:t>
            </a:r>
            <a:r>
              <a:rPr lang="ru-RU" b="1" i="0" dirty="0" err="1">
                <a:effectLst/>
                <a:latin typeface="Arial" panose="020B0604020202020204" pitchFamily="34" charset="0"/>
              </a:rPr>
              <a:t>встановлені</a:t>
            </a:r>
            <a:r>
              <a:rPr lang="ru-RU" b="1" i="0" dirty="0">
                <a:effectLst/>
                <a:latin typeface="Arial" panose="020B0604020202020204" pitchFamily="34" charset="0"/>
              </a:rPr>
              <a:t> </a:t>
            </a:r>
            <a:r>
              <a:rPr lang="ru-RU" b="1" i="0" dirty="0" err="1">
                <a:effectLst/>
                <a:latin typeface="Arial" panose="020B0604020202020204" pitchFamily="34" charset="0"/>
              </a:rPr>
              <a:t>ліміти</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err="1">
                <a:effectLst/>
                <a:latin typeface="Arial" panose="020B0604020202020204" pitchFamily="34" charset="0"/>
              </a:rPr>
              <a:t>Потребуєте</a:t>
            </a:r>
            <a:r>
              <a:rPr lang="ru-RU" b="1" i="0" dirty="0">
                <a:effectLst/>
                <a:latin typeface="Arial" panose="020B0604020202020204" pitchFamily="34" charset="0"/>
              </a:rPr>
              <a:t> </a:t>
            </a:r>
            <a:r>
              <a:rPr lang="ru-RU" b="1" i="0" dirty="0" err="1">
                <a:effectLst/>
                <a:latin typeface="Arial" panose="020B0604020202020204" pitchFamily="34" charset="0"/>
              </a:rPr>
              <a:t>спрощеної</a:t>
            </a:r>
            <a:r>
              <a:rPr lang="ru-RU" b="1" i="0" dirty="0">
                <a:effectLst/>
                <a:latin typeface="Arial" panose="020B0604020202020204" pitchFamily="34" charset="0"/>
              </a:rPr>
              <a:t> </a:t>
            </a:r>
            <a:r>
              <a:rPr lang="ru-RU" b="1" i="0" dirty="0" err="1">
                <a:effectLst/>
                <a:latin typeface="Arial" panose="020B0604020202020204" pitchFamily="34" charset="0"/>
              </a:rPr>
              <a:t>звітності</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err="1">
                <a:effectLst/>
                <a:latin typeface="Arial" panose="020B0604020202020204" pitchFamily="34" charset="0"/>
              </a:rPr>
              <a:t>Важлива</a:t>
            </a:r>
            <a:r>
              <a:rPr lang="ru-RU" b="1" i="0" dirty="0">
                <a:effectLst/>
                <a:latin typeface="Arial" panose="020B0604020202020204" pitchFamily="34" charset="0"/>
              </a:rPr>
              <a:t> </a:t>
            </a:r>
            <a:r>
              <a:rPr lang="ru-RU" b="1" i="0" dirty="0" err="1">
                <a:effectLst/>
                <a:latin typeface="Arial" panose="020B0604020202020204" pitchFamily="34" charset="0"/>
              </a:rPr>
              <a:t>відсутність</a:t>
            </a:r>
            <a:r>
              <a:rPr lang="ru-RU" b="1" i="0" dirty="0">
                <a:effectLst/>
                <a:latin typeface="Arial" panose="020B0604020202020204" pitchFamily="34" charset="0"/>
              </a:rPr>
              <a:t> </a:t>
            </a:r>
            <a:r>
              <a:rPr lang="ru-RU" b="1" i="0" dirty="0" err="1">
                <a:effectLst/>
                <a:latin typeface="Arial" panose="020B0604020202020204" pitchFamily="34" charset="0"/>
              </a:rPr>
              <a:t>обов’язку</a:t>
            </a:r>
            <a:r>
              <a:rPr lang="ru-RU" b="1" i="0" dirty="0">
                <a:effectLst/>
                <a:latin typeface="Arial" panose="020B0604020202020204" pitchFamily="34" charset="0"/>
              </a:rPr>
              <a:t> вести </a:t>
            </a:r>
            <a:r>
              <a:rPr lang="ru-RU" b="1" i="0" dirty="0" err="1">
                <a:effectLst/>
                <a:latin typeface="Arial" panose="020B0604020202020204" pitchFamily="34" charset="0"/>
              </a:rPr>
              <a:t>облік</a:t>
            </a:r>
            <a:r>
              <a:rPr lang="ru-RU" b="1" i="0" dirty="0">
                <a:effectLst/>
                <a:latin typeface="Arial" panose="020B0604020202020204" pitchFamily="34" charset="0"/>
              </a:rPr>
              <a:t>.</a:t>
            </a:r>
          </a:p>
          <a:p>
            <a:endParaRPr lang="ru-RU" dirty="0"/>
          </a:p>
        </p:txBody>
      </p:sp>
      <p:sp>
        <p:nvSpPr>
          <p:cNvPr id="7" name="Текст 6">
            <a:extLst>
              <a:ext uri="{FF2B5EF4-FFF2-40B4-BE49-F238E27FC236}">
                <a16:creationId xmlns:a16="http://schemas.microsoft.com/office/drawing/2014/main" id="{D2A7113A-3DAE-51B0-4312-77E89D922B0B}"/>
              </a:ext>
            </a:extLst>
          </p:cNvPr>
          <p:cNvSpPr>
            <a:spLocks noGrp="1"/>
          </p:cNvSpPr>
          <p:nvPr>
            <p:ph type="body" sz="quarter" idx="3"/>
          </p:nvPr>
        </p:nvSpPr>
        <p:spPr>
          <a:xfrm>
            <a:off x="6095999" y="281354"/>
            <a:ext cx="3954835" cy="633046"/>
          </a:xfrm>
        </p:spPr>
        <p:txBody>
          <a:bodyPr/>
          <a:lstStyle/>
          <a:p>
            <a:r>
              <a:rPr lang="uk-UA" b="1" dirty="0">
                <a:solidFill>
                  <a:srgbClr val="92D050"/>
                </a:solidFill>
              </a:rPr>
              <a:t>ЗАГАЛЬНА СИСТЕМА</a:t>
            </a:r>
            <a:endParaRPr lang="ru-RU" b="1" dirty="0">
              <a:solidFill>
                <a:srgbClr val="92D050"/>
              </a:solidFill>
            </a:endParaRPr>
          </a:p>
        </p:txBody>
      </p:sp>
      <p:sp>
        <p:nvSpPr>
          <p:cNvPr id="8" name="Объект 7">
            <a:extLst>
              <a:ext uri="{FF2B5EF4-FFF2-40B4-BE49-F238E27FC236}">
                <a16:creationId xmlns:a16="http://schemas.microsoft.com/office/drawing/2014/main" id="{68F8341A-F8A7-356D-27F8-701726BE6C54}"/>
              </a:ext>
            </a:extLst>
          </p:cNvPr>
          <p:cNvSpPr>
            <a:spLocks noGrp="1"/>
          </p:cNvSpPr>
          <p:nvPr>
            <p:ph sz="quarter" idx="4"/>
          </p:nvPr>
        </p:nvSpPr>
        <p:spPr>
          <a:xfrm>
            <a:off x="6095999" y="1252025"/>
            <a:ext cx="4736123" cy="3137095"/>
          </a:xfrm>
        </p:spPr>
        <p:txBody>
          <a:bodyPr>
            <a:normAutofit lnSpcReduction="10000"/>
          </a:bodyPr>
          <a:lstStyle/>
          <a:p>
            <a:pPr algn="l" fontAlgn="base"/>
            <a:r>
              <a:rPr lang="ru-RU" b="1" i="0" dirty="0" err="1">
                <a:effectLst/>
                <a:latin typeface="Arial" panose="020B0604020202020204" pitchFamily="34" charset="0"/>
              </a:rPr>
              <a:t>Обираємо</a:t>
            </a:r>
            <a:r>
              <a:rPr lang="ru-RU" b="1" i="0" dirty="0">
                <a:effectLst/>
                <a:latin typeface="Arial" panose="020B0604020202020204" pitchFamily="34" charset="0"/>
              </a:rPr>
              <a:t> </a:t>
            </a:r>
            <a:r>
              <a:rPr lang="ru-RU" b="1" i="0" dirty="0" err="1">
                <a:effectLst/>
                <a:latin typeface="Arial" panose="020B0604020202020204" pitchFamily="34" charset="0"/>
              </a:rPr>
              <a:t>загальну</a:t>
            </a:r>
            <a:r>
              <a:rPr lang="ru-RU" b="1" i="0" dirty="0">
                <a:effectLst/>
                <a:latin typeface="Arial" panose="020B0604020202020204" pitchFamily="34" charset="0"/>
              </a:rPr>
              <a:t> систему, </a:t>
            </a:r>
            <a:r>
              <a:rPr lang="ru-RU" b="1" i="0" dirty="0" err="1">
                <a:effectLst/>
                <a:latin typeface="Arial" panose="020B0604020202020204" pitchFamily="34" charset="0"/>
              </a:rPr>
              <a:t>якщо</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err="1">
                <a:effectLst/>
                <a:latin typeface="Arial" panose="020B0604020202020204" pitchFamily="34" charset="0"/>
              </a:rPr>
              <a:t>Бажаєте</a:t>
            </a:r>
            <a:r>
              <a:rPr lang="ru-RU" b="1" i="0" dirty="0">
                <a:effectLst/>
                <a:latin typeface="Arial" panose="020B0604020202020204" pitchFamily="34" charset="0"/>
              </a:rPr>
              <a:t> </a:t>
            </a:r>
            <a:r>
              <a:rPr lang="ru-RU" b="1" i="0" dirty="0" err="1">
                <a:effectLst/>
                <a:latin typeface="Arial" panose="020B0604020202020204" pitchFamily="34" charset="0"/>
              </a:rPr>
              <a:t>сплачувати</a:t>
            </a:r>
            <a:r>
              <a:rPr lang="ru-RU" b="1" i="0" dirty="0">
                <a:effectLst/>
                <a:latin typeface="Arial" panose="020B0604020202020204" pitchFamily="34" charset="0"/>
              </a:rPr>
              <a:t> </a:t>
            </a:r>
            <a:r>
              <a:rPr lang="ru-RU" b="1" i="0" dirty="0" err="1">
                <a:effectLst/>
                <a:latin typeface="Arial" panose="020B0604020202020204" pitchFamily="34" charset="0"/>
              </a:rPr>
              <a:t>податок</a:t>
            </a:r>
            <a:r>
              <a:rPr lang="ru-RU" b="1" i="0" dirty="0">
                <a:effectLst/>
                <a:latin typeface="Arial" panose="020B0604020202020204" pitchFamily="34" charset="0"/>
              </a:rPr>
              <a:t> не з обороту, а з чистого доходу.</a:t>
            </a:r>
          </a:p>
          <a:p>
            <a:pPr algn="l" fontAlgn="base">
              <a:buFont typeface="Arial" panose="020B0604020202020204" pitchFamily="34" charset="0"/>
              <a:buChar char="•"/>
            </a:pPr>
            <a:r>
              <a:rPr lang="ru-RU" b="1" i="0" dirty="0">
                <a:effectLst/>
                <a:latin typeface="Arial" panose="020B0604020202020204" pitchFamily="34" charset="0"/>
              </a:rPr>
              <a:t>Ваша </a:t>
            </a:r>
            <a:r>
              <a:rPr lang="ru-RU" b="1" i="0" dirty="0" err="1">
                <a:effectLst/>
                <a:latin typeface="Arial" panose="020B0604020202020204" pitchFamily="34" charset="0"/>
              </a:rPr>
              <a:t>діяльність</a:t>
            </a:r>
            <a:r>
              <a:rPr lang="ru-RU" b="1" i="0" dirty="0">
                <a:effectLst/>
                <a:latin typeface="Arial" panose="020B0604020202020204" pitchFamily="34" charset="0"/>
              </a:rPr>
              <a:t>, яка заборонена для </a:t>
            </a:r>
            <a:r>
              <a:rPr lang="ru-RU" b="1" i="0" dirty="0" err="1">
                <a:effectLst/>
                <a:latin typeface="Arial" panose="020B0604020202020204" pitchFamily="34" charset="0"/>
              </a:rPr>
              <a:t>спрощенців</a:t>
            </a:r>
            <a:r>
              <a:rPr lang="ru-RU" b="1" i="0" dirty="0">
                <a:effectLst/>
                <a:latin typeface="Arial" panose="020B0604020202020204" pitchFamily="34" charset="0"/>
              </a:rPr>
              <a:t>.</a:t>
            </a:r>
          </a:p>
          <a:p>
            <a:pPr algn="l" fontAlgn="base">
              <a:buFont typeface="Arial" panose="020B0604020202020204" pitchFamily="34" charset="0"/>
              <a:buChar char="•"/>
            </a:pPr>
            <a:r>
              <a:rPr lang="ru-RU" b="1" i="0" dirty="0" err="1">
                <a:effectLst/>
                <a:latin typeface="Arial" panose="020B0604020202020204" pitchFamily="34" charset="0"/>
              </a:rPr>
              <a:t>Річні</a:t>
            </a:r>
            <a:r>
              <a:rPr lang="ru-RU" b="1" i="0" dirty="0">
                <a:effectLst/>
                <a:latin typeface="Arial" panose="020B0604020202020204" pitchFamily="34" charset="0"/>
              </a:rPr>
              <a:t> обороти </a:t>
            </a:r>
            <a:r>
              <a:rPr lang="ru-RU" b="1" i="0" dirty="0" err="1">
                <a:effectLst/>
                <a:latin typeface="Arial" panose="020B0604020202020204" pitchFamily="34" charset="0"/>
              </a:rPr>
              <a:t>перевищують</a:t>
            </a:r>
            <a:r>
              <a:rPr lang="ru-RU" b="1" i="0" dirty="0">
                <a:effectLst/>
                <a:latin typeface="Arial" panose="020B0604020202020204" pitchFamily="34" charset="0"/>
              </a:rPr>
              <a:t> </a:t>
            </a:r>
            <a:r>
              <a:rPr lang="ru-RU" b="1" i="0" dirty="0" err="1">
                <a:effectLst/>
                <a:latin typeface="Arial" panose="020B0604020202020204" pitchFamily="34" charset="0"/>
              </a:rPr>
              <a:t>встановлені</a:t>
            </a:r>
            <a:r>
              <a:rPr lang="ru-RU" b="1" i="0" dirty="0">
                <a:effectLst/>
                <a:latin typeface="Arial" panose="020B0604020202020204" pitchFamily="34" charset="0"/>
              </a:rPr>
              <a:t> </a:t>
            </a:r>
            <a:r>
              <a:rPr lang="ru-RU" b="1" i="0" dirty="0" err="1">
                <a:effectLst/>
                <a:latin typeface="Arial" panose="020B0604020202020204" pitchFamily="34" charset="0"/>
              </a:rPr>
              <a:t>ліміти</a:t>
            </a:r>
            <a:r>
              <a:rPr lang="ru-RU" b="1" i="0" dirty="0">
                <a:effectLst/>
                <a:latin typeface="Arial" panose="020B0604020202020204" pitchFamily="34" charset="0"/>
              </a:rPr>
              <a:t>.</a:t>
            </a:r>
          </a:p>
          <a:p>
            <a:pPr marL="0" indent="0">
              <a:buNone/>
            </a:pPr>
            <a:endParaRPr lang="ru-RU" dirty="0"/>
          </a:p>
        </p:txBody>
      </p:sp>
      <p:sp>
        <p:nvSpPr>
          <p:cNvPr id="12" name="TextBox 11">
            <a:extLst>
              <a:ext uri="{FF2B5EF4-FFF2-40B4-BE49-F238E27FC236}">
                <a16:creationId xmlns:a16="http://schemas.microsoft.com/office/drawing/2014/main" id="{4ECD697D-A2C8-03EF-2D63-7A3C053D8469}"/>
              </a:ext>
            </a:extLst>
          </p:cNvPr>
          <p:cNvSpPr txBox="1"/>
          <p:nvPr/>
        </p:nvSpPr>
        <p:spPr>
          <a:xfrm>
            <a:off x="1266092" y="4712677"/>
            <a:ext cx="10002130" cy="1015663"/>
          </a:xfrm>
          <a:prstGeom prst="rect">
            <a:avLst/>
          </a:prstGeom>
          <a:noFill/>
        </p:spPr>
        <p:txBody>
          <a:bodyPr wrap="square">
            <a:spAutoFit/>
          </a:bodyPr>
          <a:lstStyle/>
          <a:p>
            <a:pPr algn="l" fontAlgn="base"/>
            <a:r>
              <a:rPr lang="ru-RU" sz="2000" b="1" i="1" dirty="0">
                <a:effectLst/>
                <a:latin typeface="Arial" panose="020B0604020202020204" pitchFamily="34" charset="0"/>
              </a:rPr>
              <a:t>Варто </a:t>
            </a:r>
            <a:r>
              <a:rPr lang="ru-RU" sz="2000" b="1" i="1" dirty="0" err="1">
                <a:effectLst/>
                <a:latin typeface="Arial" panose="020B0604020202020204" pitchFamily="34" charset="0"/>
              </a:rPr>
              <a:t>зареєструватись</a:t>
            </a:r>
            <a:r>
              <a:rPr lang="ru-RU" sz="2000" b="1" i="1" dirty="0">
                <a:effectLst/>
                <a:latin typeface="Arial" panose="020B0604020202020204" pitchFamily="34" charset="0"/>
              </a:rPr>
              <a:t> як </a:t>
            </a:r>
            <a:r>
              <a:rPr lang="ru-RU" sz="2000" b="1" i="1" dirty="0" err="1">
                <a:effectLst/>
                <a:latin typeface="Arial" panose="020B0604020202020204" pitchFamily="34" charset="0"/>
              </a:rPr>
              <a:t>платник</a:t>
            </a:r>
            <a:r>
              <a:rPr lang="ru-RU" sz="2000" b="1" i="1" dirty="0">
                <a:effectLst/>
                <a:latin typeface="Arial" panose="020B0604020202020204" pitchFamily="34" charset="0"/>
              </a:rPr>
              <a:t> ПДВ, </a:t>
            </a:r>
            <a:r>
              <a:rPr lang="ru-RU" sz="2000" b="1" i="1" dirty="0" err="1">
                <a:effectLst/>
                <a:latin typeface="Arial" panose="020B0604020202020204" pitchFamily="34" charset="0"/>
              </a:rPr>
              <a:t>якщо</a:t>
            </a:r>
            <a:r>
              <a:rPr lang="ru-RU" sz="2000" b="1" i="1" dirty="0">
                <a:effectLst/>
                <a:latin typeface="Arial" panose="020B0604020202020204" pitchFamily="34" charset="0"/>
              </a:rPr>
              <a:t>: </a:t>
            </a:r>
            <a:r>
              <a:rPr lang="ru-RU" sz="2000" b="1" i="1" dirty="0" err="1">
                <a:effectLst/>
                <a:latin typeface="Arial" panose="020B0604020202020204" pitchFamily="34" charset="0"/>
              </a:rPr>
              <a:t>Більшість</a:t>
            </a:r>
            <a:r>
              <a:rPr lang="ru-RU" sz="2000" b="1" i="1" dirty="0">
                <a:effectLst/>
                <a:latin typeface="Arial" panose="020B0604020202020204" pitchFamily="34" charset="0"/>
              </a:rPr>
              <a:t> </a:t>
            </a:r>
            <a:r>
              <a:rPr lang="ru-RU" sz="2000" b="1" i="1" dirty="0" err="1">
                <a:effectLst/>
                <a:latin typeface="Arial" panose="020B0604020202020204" pitchFamily="34" charset="0"/>
              </a:rPr>
              <a:t>замовників</a:t>
            </a:r>
            <a:r>
              <a:rPr lang="ru-RU" sz="2000" b="1" i="1" dirty="0">
                <a:effectLst/>
                <a:latin typeface="Arial" panose="020B0604020202020204" pitchFamily="34" charset="0"/>
              </a:rPr>
              <a:t> ― </a:t>
            </a:r>
            <a:r>
              <a:rPr lang="ru-RU" sz="2000" b="1" i="1" dirty="0" err="1">
                <a:effectLst/>
                <a:latin typeface="Arial" panose="020B0604020202020204" pitchFamily="34" charset="0"/>
              </a:rPr>
              <a:t>платники</a:t>
            </a:r>
            <a:r>
              <a:rPr lang="ru-RU" sz="2000" b="1" i="1" dirty="0">
                <a:effectLst/>
                <a:latin typeface="Arial" panose="020B0604020202020204" pitchFamily="34" charset="0"/>
              </a:rPr>
              <a:t> ПДВ. Ви </a:t>
            </a:r>
            <a:r>
              <a:rPr lang="ru-RU" sz="2000" b="1" i="1" dirty="0" err="1">
                <a:effectLst/>
                <a:latin typeface="Arial" panose="020B0604020202020204" pitchFamily="34" charset="0"/>
              </a:rPr>
              <a:t>готові</a:t>
            </a:r>
            <a:r>
              <a:rPr lang="ru-RU" sz="2000" b="1" i="1" dirty="0">
                <a:effectLst/>
                <a:latin typeface="Arial" panose="020B0604020202020204" pitchFamily="34" charset="0"/>
              </a:rPr>
              <a:t> </a:t>
            </a:r>
            <a:r>
              <a:rPr lang="ru-RU" sz="2000" b="1" i="1" dirty="0" err="1">
                <a:effectLst/>
                <a:latin typeface="Arial" panose="020B0604020202020204" pitchFamily="34" charset="0"/>
              </a:rPr>
              <a:t>користуватись</a:t>
            </a:r>
            <a:r>
              <a:rPr lang="ru-RU" sz="2000" b="1" i="1" dirty="0">
                <a:effectLst/>
                <a:latin typeface="Arial" panose="020B0604020202020204" pitchFamily="34" charset="0"/>
              </a:rPr>
              <a:t> </a:t>
            </a:r>
            <a:r>
              <a:rPr lang="ru-RU" sz="2000" b="1" i="1" dirty="0" err="1">
                <a:effectLst/>
                <a:latin typeface="Arial" panose="020B0604020202020204" pitchFamily="34" charset="0"/>
              </a:rPr>
              <a:t>послугами</a:t>
            </a:r>
            <a:r>
              <a:rPr lang="ru-RU" sz="2000" b="1" i="1" dirty="0">
                <a:effectLst/>
                <a:latin typeface="Arial" panose="020B0604020202020204" pitchFamily="34" charset="0"/>
              </a:rPr>
              <a:t> </a:t>
            </a:r>
            <a:r>
              <a:rPr lang="ru-RU" sz="2000" b="1" i="1" dirty="0" err="1">
                <a:effectLst/>
                <a:latin typeface="Arial" panose="020B0604020202020204" pitchFamily="34" charset="0"/>
              </a:rPr>
              <a:t>досвідченого</a:t>
            </a:r>
            <a:r>
              <a:rPr lang="ru-RU" sz="2000" b="1" i="1" dirty="0">
                <a:effectLst/>
                <a:latin typeface="Arial" panose="020B0604020202020204" pitchFamily="34" charset="0"/>
              </a:rPr>
              <a:t> </a:t>
            </a:r>
            <a:r>
              <a:rPr lang="ru-RU" sz="2000" b="1" i="1" dirty="0" err="1">
                <a:effectLst/>
                <a:latin typeface="Arial" panose="020B0604020202020204" pitchFamily="34" charset="0"/>
              </a:rPr>
              <a:t>бухгалтера.Ви</a:t>
            </a:r>
            <a:r>
              <a:rPr lang="ru-RU" sz="2000" b="1" i="1" dirty="0">
                <a:effectLst/>
                <a:latin typeface="Arial" panose="020B0604020202020204" pitchFamily="34" charset="0"/>
              </a:rPr>
              <a:t> </a:t>
            </a:r>
            <a:r>
              <a:rPr lang="ru-RU" sz="2000" b="1" i="1" dirty="0" err="1">
                <a:effectLst/>
                <a:latin typeface="Arial" panose="020B0604020202020204" pitchFamily="34" charset="0"/>
              </a:rPr>
              <a:t>готові</a:t>
            </a:r>
            <a:r>
              <a:rPr lang="ru-RU" sz="2000" b="1" i="1" dirty="0">
                <a:effectLst/>
                <a:latin typeface="Arial" panose="020B0604020202020204" pitchFamily="34" charset="0"/>
              </a:rPr>
              <a:t> до </a:t>
            </a:r>
            <a:r>
              <a:rPr lang="ru-RU" sz="2000" b="1" i="1" dirty="0" err="1">
                <a:effectLst/>
                <a:latin typeface="Arial" panose="020B0604020202020204" pitchFamily="34" charset="0"/>
              </a:rPr>
              <a:t>ретельного</a:t>
            </a:r>
            <a:r>
              <a:rPr lang="ru-RU" sz="2000" b="1" i="1" dirty="0">
                <a:effectLst/>
                <a:latin typeface="Arial" panose="020B0604020202020204" pitchFamily="34" charset="0"/>
              </a:rPr>
              <a:t> </a:t>
            </a:r>
            <a:r>
              <a:rPr lang="ru-RU" sz="2000" b="1" i="1" dirty="0" err="1">
                <a:effectLst/>
                <a:latin typeface="Arial" panose="020B0604020202020204" pitchFamily="34" charset="0"/>
              </a:rPr>
              <a:t>податкового</a:t>
            </a:r>
            <a:r>
              <a:rPr lang="ru-RU" sz="2000" b="1" i="1" dirty="0">
                <a:effectLst/>
                <a:latin typeface="Arial" panose="020B0604020202020204" pitchFamily="34" charset="0"/>
              </a:rPr>
              <a:t> </a:t>
            </a:r>
            <a:r>
              <a:rPr lang="ru-RU" sz="2000" b="1" i="1" dirty="0" err="1">
                <a:effectLst/>
                <a:latin typeface="Arial" panose="020B0604020202020204" pitchFamily="34" charset="0"/>
              </a:rPr>
              <a:t>планування</a:t>
            </a:r>
            <a:r>
              <a:rPr lang="ru-RU" sz="2000" b="1" i="1" dirty="0">
                <a:effectLst/>
                <a:latin typeface="Arial" panose="020B0604020202020204" pitchFamily="34" charset="0"/>
              </a:rPr>
              <a:t>.</a:t>
            </a:r>
          </a:p>
        </p:txBody>
      </p:sp>
    </p:spTree>
    <p:extLst>
      <p:ext uri="{BB962C8B-B14F-4D97-AF65-F5344CB8AC3E}">
        <p14:creationId xmlns:p14="http://schemas.microsoft.com/office/powerpoint/2010/main" val="14586530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7A89105B-487F-7C34-FA16-5DD021331F62}"/>
              </a:ext>
            </a:extLst>
          </p:cNvPr>
          <p:cNvSpPr>
            <a:spLocks noGrp="1"/>
          </p:cNvSpPr>
          <p:nvPr>
            <p:ph type="title"/>
          </p:nvPr>
        </p:nvSpPr>
        <p:spPr>
          <a:xfrm>
            <a:off x="646111" y="452718"/>
            <a:ext cx="9404723" cy="827442"/>
          </a:xfrm>
        </p:spPr>
        <p:txBody>
          <a:bodyPr/>
          <a:lstStyle/>
          <a:p>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Крок </a:t>
            </a:r>
            <a:r>
              <a:rPr lang="en-US"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РЕЄСТРАЦІЯ</a:t>
            </a:r>
            <a:b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4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ТОВ З ОБМЕЖЕНОЮ ВІДПОВІДАЛЬНІСТЮ</a:t>
            </a:r>
          </a:p>
        </p:txBody>
      </p:sp>
      <p:sp>
        <p:nvSpPr>
          <p:cNvPr id="13" name="TextBox 12">
            <a:extLst>
              <a:ext uri="{FF2B5EF4-FFF2-40B4-BE49-F238E27FC236}">
                <a16:creationId xmlns:a16="http://schemas.microsoft.com/office/drawing/2014/main" id="{F74C7048-6CE2-6DF6-2EDA-525B0C01DE4C}"/>
              </a:ext>
            </a:extLst>
          </p:cNvPr>
          <p:cNvSpPr txBox="1"/>
          <p:nvPr/>
        </p:nvSpPr>
        <p:spPr>
          <a:xfrm>
            <a:off x="829994" y="1603717"/>
            <a:ext cx="9964615" cy="4247317"/>
          </a:xfrm>
          <a:prstGeom prst="rect">
            <a:avLst/>
          </a:prstGeom>
          <a:noFill/>
        </p:spPr>
        <p:txBody>
          <a:bodyPr wrap="square">
            <a:spAutoFit/>
          </a:bodyPr>
          <a:lstStyle/>
          <a:p>
            <a:pPr algn="l" fontAlgn="base"/>
            <a:r>
              <a:rPr lang="ru-RU" b="0" i="0" dirty="0">
                <a:effectLst/>
                <a:latin typeface="Arial" panose="020B0604020202020204" pitchFamily="34" charset="0"/>
              </a:rPr>
              <a:t>Текст </a:t>
            </a:r>
            <a:r>
              <a:rPr lang="ru-RU" b="0" i="0" dirty="0" err="1">
                <a:effectLst/>
                <a:latin typeface="Arial" panose="020B0604020202020204" pitchFamily="34" charset="0"/>
              </a:rPr>
              <a:t>карти</a:t>
            </a:r>
            <a:endParaRPr lang="ru-RU" b="0" i="0" dirty="0">
              <a:effectLst/>
              <a:latin typeface="Arial" panose="020B0604020202020204" pitchFamily="34" charset="0"/>
            </a:endParaRPr>
          </a:p>
          <a:p>
            <a:pPr algn="l" fontAlgn="base">
              <a:buFont typeface="+mj-lt"/>
              <a:buAutoNum type="arabicPeriod"/>
            </a:pPr>
            <a:r>
              <a:rPr lang="ru-RU" b="0" i="0" dirty="0" err="1">
                <a:effectLst/>
                <a:latin typeface="Arial" panose="020B0604020202020204" pitchFamily="34" charset="0"/>
              </a:rPr>
              <a:t>Оберіть</a:t>
            </a:r>
            <a:r>
              <a:rPr lang="ru-RU" b="0" i="0" dirty="0">
                <a:effectLst/>
                <a:latin typeface="Arial" panose="020B0604020202020204" pitchFamily="34" charset="0"/>
              </a:rPr>
              <a:t> </a:t>
            </a:r>
            <a:r>
              <a:rPr lang="ru-RU" b="0" i="0" dirty="0" err="1">
                <a:effectLst/>
                <a:latin typeface="Arial" panose="020B0604020202020204" pitchFamily="34" charset="0"/>
              </a:rPr>
              <a:t>назву</a:t>
            </a:r>
            <a:r>
              <a:rPr lang="ru-RU" b="0" i="0" dirty="0">
                <a:effectLst/>
                <a:latin typeface="Arial" panose="020B0604020202020204" pitchFamily="34" charset="0"/>
              </a:rPr>
              <a:t>. </a:t>
            </a:r>
            <a:r>
              <a:rPr lang="ru-RU" b="0" i="0" dirty="0" err="1">
                <a:effectLst/>
                <a:latin typeface="Arial" panose="020B0604020202020204" pitchFamily="34" charset="0"/>
              </a:rPr>
              <a:t>Обов’язково</a:t>
            </a:r>
            <a:r>
              <a:rPr lang="ru-RU" b="0" i="0" dirty="0">
                <a:effectLst/>
                <a:latin typeface="Arial" panose="020B0604020202020204" pitchFamily="34" charset="0"/>
              </a:rPr>
              <a:t> </a:t>
            </a:r>
            <a:r>
              <a:rPr lang="ru-RU" b="0" i="0" dirty="0" err="1">
                <a:effectLst/>
                <a:latin typeface="Arial" panose="020B0604020202020204" pitchFamily="34" charset="0"/>
              </a:rPr>
              <a:t>перевірте</a:t>
            </a:r>
            <a:r>
              <a:rPr lang="ru-RU" b="0" i="0" dirty="0">
                <a:effectLst/>
                <a:latin typeface="Arial" panose="020B0604020202020204" pitchFamily="34" charset="0"/>
              </a:rPr>
              <a:t>, </a:t>
            </a:r>
            <a:r>
              <a:rPr lang="ru-RU" b="0" i="0" dirty="0" err="1">
                <a:effectLst/>
                <a:latin typeface="Arial" panose="020B0604020202020204" pitchFamily="34" charset="0"/>
              </a:rPr>
              <a:t>чи</a:t>
            </a:r>
            <a:r>
              <a:rPr lang="ru-RU" b="0" i="0" dirty="0">
                <a:effectLst/>
                <a:latin typeface="Arial" panose="020B0604020202020204" pitchFamily="34" charset="0"/>
              </a:rPr>
              <a:t> не </a:t>
            </a:r>
            <a:r>
              <a:rPr lang="ru-RU" b="0" i="0" dirty="0" err="1">
                <a:effectLst/>
                <a:latin typeface="Arial" panose="020B0604020202020204" pitchFamily="34" charset="0"/>
              </a:rPr>
              <a:t>зареєстроване</a:t>
            </a:r>
            <a:r>
              <a:rPr lang="ru-RU" b="0" i="0" dirty="0">
                <a:effectLst/>
                <a:latin typeface="Arial" panose="020B0604020202020204" pitchFamily="34" charset="0"/>
              </a:rPr>
              <a:t> </a:t>
            </a:r>
            <a:r>
              <a:rPr lang="ru-RU" b="0" i="0" dirty="0" err="1">
                <a:effectLst/>
                <a:latin typeface="Arial" panose="020B0604020202020204" pitchFamily="34" charset="0"/>
              </a:rPr>
              <a:t>вже</a:t>
            </a:r>
            <a:r>
              <a:rPr lang="ru-RU" b="0" i="0" dirty="0">
                <a:effectLst/>
                <a:latin typeface="Arial" panose="020B0604020202020204" pitchFamily="34" charset="0"/>
              </a:rPr>
              <a:t> </a:t>
            </a:r>
            <a:r>
              <a:rPr lang="ru-RU" b="0" i="0" dirty="0" err="1">
                <a:effectLst/>
                <a:latin typeface="Arial" panose="020B0604020202020204" pitchFamily="34" charset="0"/>
              </a:rPr>
              <a:t>товариство</a:t>
            </a:r>
            <a:r>
              <a:rPr lang="ru-RU" b="0" i="0" dirty="0">
                <a:effectLst/>
                <a:latin typeface="Arial" panose="020B0604020202020204" pitchFamily="34" charset="0"/>
              </a:rPr>
              <a:t> з такою ж </a:t>
            </a:r>
            <a:r>
              <a:rPr lang="ru-RU" b="0" i="0" dirty="0" err="1">
                <a:effectLst/>
                <a:latin typeface="Arial" panose="020B0604020202020204" pitchFamily="34" charset="0"/>
              </a:rPr>
              <a:t>назвою</a:t>
            </a:r>
            <a:r>
              <a:rPr lang="ru-RU" b="0" i="0" dirty="0">
                <a:effectLst/>
                <a:latin typeface="Arial" panose="020B0604020202020204" pitchFamily="34" charset="0"/>
              </a:rPr>
              <a:t>! </a:t>
            </a:r>
            <a:r>
              <a:rPr lang="ru-RU" b="0" i="0" dirty="0" err="1">
                <a:effectLst/>
                <a:latin typeface="Arial" panose="020B0604020202020204" pitchFamily="34" charset="0"/>
              </a:rPr>
              <a:t>Зробити</a:t>
            </a:r>
            <a:r>
              <a:rPr lang="ru-RU" b="0" i="0" dirty="0">
                <a:effectLst/>
                <a:latin typeface="Arial" panose="020B0604020202020204" pitchFamily="34" charset="0"/>
              </a:rPr>
              <a:t> </a:t>
            </a:r>
            <a:r>
              <a:rPr lang="ru-RU" b="0" i="0" dirty="0" err="1">
                <a:effectLst/>
                <a:latin typeface="Arial" panose="020B0604020202020204" pitchFamily="34" charset="0"/>
              </a:rPr>
              <a:t>це</a:t>
            </a:r>
            <a:r>
              <a:rPr lang="ru-RU" b="0" i="0" dirty="0">
                <a:effectLst/>
                <a:latin typeface="Arial" panose="020B0604020202020204" pitchFamily="34" charset="0"/>
              </a:rPr>
              <a:t> </a:t>
            </a:r>
            <a:r>
              <a:rPr lang="ru-RU" b="0" i="0" dirty="0" err="1">
                <a:effectLst/>
                <a:latin typeface="Arial" panose="020B0604020202020204" pitchFamily="34" charset="0"/>
              </a:rPr>
              <a:t>можна</a:t>
            </a:r>
            <a:r>
              <a:rPr lang="ru-RU" b="0" i="0" dirty="0">
                <a:effectLst/>
                <a:latin typeface="Arial" panose="020B0604020202020204" pitchFamily="34" charset="0"/>
              </a:rPr>
              <a:t> за </a:t>
            </a:r>
            <a:r>
              <a:rPr lang="ru-RU" b="0" i="0" dirty="0" err="1">
                <a:effectLst/>
                <a:latin typeface="Arial" panose="020B0604020202020204" pitchFamily="34" charset="0"/>
              </a:rPr>
              <a:t>посиланням</a:t>
            </a:r>
            <a:r>
              <a:rPr lang="ru-RU" b="0" i="0" dirty="0">
                <a:effectLst/>
                <a:latin typeface="Arial" panose="020B0604020202020204" pitchFamily="34" charset="0"/>
              </a:rPr>
              <a:t> : </a:t>
            </a:r>
            <a:r>
              <a:rPr lang="ru-RU"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https://usr.minjust.gov.ua/ua/freesearch</a:t>
            </a:r>
            <a:endParaRPr lang="ru-RU" b="0" i="0" dirty="0">
              <a:effectLst/>
              <a:latin typeface="Arial" panose="020B0604020202020204" pitchFamily="34" charset="0"/>
            </a:endParaRPr>
          </a:p>
          <a:p>
            <a:pPr algn="l" fontAlgn="base">
              <a:buFont typeface="+mj-lt"/>
              <a:buAutoNum type="arabicPeriod"/>
            </a:pPr>
            <a:r>
              <a:rPr lang="ru-RU" b="0" i="0" dirty="0" err="1">
                <a:effectLst/>
                <a:latin typeface="Arial" panose="020B0604020202020204" pitchFamily="34" charset="0"/>
              </a:rPr>
              <a:t>Юридична</a:t>
            </a:r>
            <a:r>
              <a:rPr lang="ru-RU" b="0" i="0" dirty="0">
                <a:effectLst/>
                <a:latin typeface="Arial" panose="020B0604020202020204" pitchFamily="34" charset="0"/>
              </a:rPr>
              <a:t> адреса </a:t>
            </a:r>
            <a:r>
              <a:rPr lang="ru-RU" b="0" i="0" dirty="0" err="1">
                <a:effectLst/>
                <a:latin typeface="Arial" panose="020B0604020202020204" pitchFamily="34" charset="0"/>
              </a:rPr>
              <a:t>підприємства</a:t>
            </a:r>
            <a:r>
              <a:rPr lang="ru-RU" b="0" i="0" dirty="0">
                <a:effectLst/>
                <a:latin typeface="Arial" panose="020B0604020202020204" pitchFamily="34" charset="0"/>
              </a:rPr>
              <a:t>.</a:t>
            </a:r>
          </a:p>
          <a:p>
            <a:pPr algn="l" fontAlgn="base">
              <a:buFont typeface="+mj-lt"/>
              <a:buAutoNum type="arabicPeriod"/>
            </a:pPr>
            <a:r>
              <a:rPr lang="ru-RU" b="0" i="0" dirty="0" err="1">
                <a:effectLst/>
                <a:latin typeface="Arial" panose="020B0604020202020204" pitchFamily="34" charset="0"/>
              </a:rPr>
              <a:t>Встановіть</a:t>
            </a:r>
            <a:r>
              <a:rPr lang="ru-RU" b="0" i="0" dirty="0">
                <a:effectLst/>
                <a:latin typeface="Arial" panose="020B0604020202020204" pitchFamily="34" charset="0"/>
              </a:rPr>
              <a:t> </a:t>
            </a:r>
            <a:r>
              <a:rPr lang="ru-RU" b="0" i="0" dirty="0" err="1">
                <a:effectLst/>
                <a:latin typeface="Arial" panose="020B0604020202020204" pitchFamily="34" charset="0"/>
              </a:rPr>
              <a:t>розмір</a:t>
            </a:r>
            <a:r>
              <a:rPr lang="ru-RU" b="0" i="0" dirty="0">
                <a:effectLst/>
                <a:latin typeface="Arial" panose="020B0604020202020204" pitchFamily="34" charset="0"/>
              </a:rPr>
              <a:t> та </a:t>
            </a:r>
            <a:r>
              <a:rPr lang="ru-RU" b="0" i="0" dirty="0" err="1">
                <a:effectLst/>
                <a:latin typeface="Arial" panose="020B0604020202020204" pitchFamily="34" charset="0"/>
              </a:rPr>
              <a:t>спосіб</a:t>
            </a:r>
            <a:r>
              <a:rPr lang="ru-RU" b="0" i="0" dirty="0">
                <a:effectLst/>
                <a:latin typeface="Arial" panose="020B0604020202020204" pitchFamily="34" charset="0"/>
              </a:rPr>
              <a:t> </a:t>
            </a:r>
            <a:r>
              <a:rPr lang="ru-RU" b="0" i="0" dirty="0" err="1">
                <a:effectLst/>
                <a:latin typeface="Arial" panose="020B0604020202020204" pitchFamily="34" charset="0"/>
              </a:rPr>
              <a:t>формування</a:t>
            </a:r>
            <a:r>
              <a:rPr lang="ru-RU" b="0" i="0" dirty="0">
                <a:effectLst/>
                <a:latin typeface="Arial" panose="020B0604020202020204" pitchFamily="34" charset="0"/>
              </a:rPr>
              <a:t> статутного </a:t>
            </a:r>
            <a:r>
              <a:rPr lang="ru-RU" b="0" i="0" dirty="0" err="1">
                <a:effectLst/>
                <a:latin typeface="Arial" panose="020B0604020202020204" pitchFamily="34" charset="0"/>
              </a:rPr>
              <a:t>капіталу</a:t>
            </a:r>
            <a:r>
              <a:rPr lang="ru-RU" b="0" i="0" dirty="0">
                <a:effectLst/>
                <a:latin typeface="Arial" panose="020B0604020202020204" pitchFamily="34" charset="0"/>
              </a:rPr>
              <a:t> ― </a:t>
            </a:r>
            <a:r>
              <a:rPr lang="ru-RU" b="0" i="0" dirty="0" err="1">
                <a:effectLst/>
                <a:latin typeface="Arial" panose="020B0604020202020204" pitchFamily="34" charset="0"/>
              </a:rPr>
              <a:t>мінімальний</a:t>
            </a:r>
            <a:r>
              <a:rPr lang="ru-RU" b="0" i="0" dirty="0">
                <a:effectLst/>
                <a:latin typeface="Arial" panose="020B0604020202020204" pitchFamily="34" charset="0"/>
              </a:rPr>
              <a:t> </a:t>
            </a:r>
            <a:r>
              <a:rPr lang="ru-RU" b="0" i="0" dirty="0" err="1">
                <a:effectLst/>
                <a:latin typeface="Arial" panose="020B0604020202020204" pitchFamily="34" charset="0"/>
              </a:rPr>
              <a:t>розмір</a:t>
            </a:r>
            <a:r>
              <a:rPr lang="ru-RU" b="0" i="0" dirty="0">
                <a:effectLst/>
                <a:latin typeface="Arial" panose="020B0604020202020204" pitchFamily="34" charset="0"/>
              </a:rPr>
              <a:t> не </a:t>
            </a:r>
            <a:r>
              <a:rPr lang="ru-RU" b="0" i="0" dirty="0" err="1">
                <a:effectLst/>
                <a:latin typeface="Arial" panose="020B0604020202020204" pitchFamily="34" charset="0"/>
              </a:rPr>
              <a:t>встановлений</a:t>
            </a:r>
            <a:r>
              <a:rPr lang="ru-RU" b="0" i="0" dirty="0">
                <a:effectLst/>
                <a:latin typeface="Arial" panose="020B0604020202020204" pitchFamily="34" charset="0"/>
              </a:rPr>
              <a:t>. </a:t>
            </a:r>
            <a:r>
              <a:rPr lang="ru-RU" b="0" i="0" dirty="0" err="1">
                <a:effectLst/>
                <a:latin typeface="Arial" panose="020B0604020202020204" pitchFamily="34" charset="0"/>
              </a:rPr>
              <a:t>Формувати</a:t>
            </a:r>
            <a:r>
              <a:rPr lang="ru-RU" b="0" i="0" dirty="0">
                <a:effectLst/>
                <a:latin typeface="Arial" panose="020B0604020202020204" pitchFamily="34" charset="0"/>
              </a:rPr>
              <a:t> </a:t>
            </a:r>
            <a:r>
              <a:rPr lang="ru-RU" b="0" i="0" dirty="0" err="1">
                <a:effectLst/>
                <a:latin typeface="Arial" panose="020B0604020202020204" pitchFamily="34" charset="0"/>
              </a:rPr>
              <a:t>можна</a:t>
            </a:r>
            <a:r>
              <a:rPr lang="ru-RU" b="0" i="0" dirty="0">
                <a:effectLst/>
                <a:latin typeface="Arial" panose="020B0604020202020204" pitchFamily="34" charset="0"/>
              </a:rPr>
              <a:t> </a:t>
            </a:r>
            <a:r>
              <a:rPr lang="ru-RU" b="0" i="0" dirty="0" err="1">
                <a:effectLst/>
                <a:latin typeface="Arial" panose="020B0604020202020204" pitchFamily="34" charset="0"/>
              </a:rPr>
              <a:t>протягом</a:t>
            </a:r>
            <a:r>
              <a:rPr lang="ru-RU" b="0" i="0" dirty="0">
                <a:effectLst/>
                <a:latin typeface="Arial" panose="020B0604020202020204" pitchFamily="34" charset="0"/>
              </a:rPr>
              <a:t> року, як </a:t>
            </a:r>
            <a:r>
              <a:rPr lang="ru-RU" b="0" i="0" dirty="0" err="1">
                <a:effectLst/>
                <a:latin typeface="Arial" panose="020B0604020202020204" pitchFamily="34" charset="0"/>
              </a:rPr>
              <a:t>грошима</a:t>
            </a:r>
            <a:r>
              <a:rPr lang="ru-RU" b="0" i="0" dirty="0">
                <a:effectLst/>
                <a:latin typeface="Arial" panose="020B0604020202020204" pitchFamily="34" charset="0"/>
              </a:rPr>
              <a:t>, так і </a:t>
            </a:r>
            <a:r>
              <a:rPr lang="ru-RU" b="0" i="0" dirty="0" err="1">
                <a:effectLst/>
                <a:latin typeface="Arial" panose="020B0604020202020204" pitchFamily="34" charset="0"/>
              </a:rPr>
              <a:t>майном</a:t>
            </a:r>
            <a:r>
              <a:rPr lang="ru-RU" b="0" i="0" dirty="0">
                <a:effectLst/>
                <a:latin typeface="Arial" panose="020B0604020202020204" pitchFamily="34" charset="0"/>
              </a:rPr>
              <a:t>.</a:t>
            </a:r>
          </a:p>
          <a:p>
            <a:pPr algn="l" fontAlgn="base">
              <a:buFont typeface="+mj-lt"/>
              <a:buAutoNum type="arabicPeriod"/>
            </a:pPr>
            <a:r>
              <a:rPr lang="ru-RU" b="0" i="0" dirty="0" err="1">
                <a:effectLst/>
                <a:latin typeface="Arial" panose="020B0604020202020204" pitchFamily="34" charset="0"/>
              </a:rPr>
              <a:t>Призначате</a:t>
            </a:r>
            <a:r>
              <a:rPr lang="ru-RU" b="0" i="0" dirty="0">
                <a:effectLst/>
                <a:latin typeface="Arial" panose="020B0604020202020204" pitchFamily="34" charset="0"/>
              </a:rPr>
              <a:t> директора ― ним </a:t>
            </a:r>
            <a:r>
              <a:rPr lang="ru-RU" b="0" i="0" dirty="0" err="1">
                <a:effectLst/>
                <a:latin typeface="Arial" panose="020B0604020202020204" pitchFamily="34" charset="0"/>
              </a:rPr>
              <a:t>може</a:t>
            </a:r>
            <a:r>
              <a:rPr lang="ru-RU" b="0" i="0" dirty="0">
                <a:effectLst/>
                <a:latin typeface="Arial" panose="020B0604020202020204" pitchFamily="34" charset="0"/>
              </a:rPr>
              <a:t> бути як </a:t>
            </a:r>
            <a:r>
              <a:rPr lang="ru-RU" b="0" i="0" dirty="0" err="1">
                <a:effectLst/>
                <a:latin typeface="Arial" panose="020B0604020202020204" pitchFamily="34" charset="0"/>
              </a:rPr>
              <a:t>найманий</a:t>
            </a:r>
            <a:r>
              <a:rPr lang="ru-RU" b="0" i="0" dirty="0">
                <a:effectLst/>
                <a:latin typeface="Arial" panose="020B0604020202020204" pitchFamily="34" charset="0"/>
              </a:rPr>
              <a:t> </a:t>
            </a:r>
            <a:r>
              <a:rPr lang="ru-RU" b="0" i="0" dirty="0" err="1">
                <a:effectLst/>
                <a:latin typeface="Arial" panose="020B0604020202020204" pitchFamily="34" charset="0"/>
              </a:rPr>
              <a:t>працівник</a:t>
            </a:r>
            <a:r>
              <a:rPr lang="ru-RU" b="0" i="0" dirty="0">
                <a:effectLst/>
                <a:latin typeface="Arial" panose="020B0604020202020204" pitchFamily="34" charset="0"/>
              </a:rPr>
              <a:t>, так і один </a:t>
            </a:r>
            <a:r>
              <a:rPr lang="ru-RU" b="0" i="0" dirty="0" err="1">
                <a:effectLst/>
                <a:latin typeface="Arial" panose="020B0604020202020204" pitchFamily="34" charset="0"/>
              </a:rPr>
              <a:t>із</a:t>
            </a:r>
            <a:r>
              <a:rPr lang="ru-RU" b="0" i="0" dirty="0">
                <a:effectLst/>
                <a:latin typeface="Arial" panose="020B0604020202020204" pitchFamily="34" charset="0"/>
              </a:rPr>
              <a:t> </a:t>
            </a:r>
            <a:r>
              <a:rPr lang="ru-RU" b="0" i="0" dirty="0" err="1">
                <a:effectLst/>
                <a:latin typeface="Arial" panose="020B0604020202020204" pitchFamily="34" charset="0"/>
              </a:rPr>
              <a:t>засновників</a:t>
            </a:r>
            <a:r>
              <a:rPr lang="ru-RU" b="0" i="0" dirty="0">
                <a:effectLst/>
                <a:latin typeface="Arial" panose="020B0604020202020204" pitchFamily="34" charset="0"/>
              </a:rPr>
              <a:t>.</a:t>
            </a:r>
          </a:p>
          <a:p>
            <a:pPr algn="l" fontAlgn="base">
              <a:buFont typeface="+mj-lt"/>
              <a:buAutoNum type="arabicPeriod"/>
            </a:pPr>
            <a:r>
              <a:rPr lang="ru-RU" b="0" i="0" dirty="0" err="1">
                <a:effectLst/>
                <a:latin typeface="Arial" panose="020B0604020202020204" pitchFamily="34" charset="0"/>
              </a:rPr>
              <a:t>Обреріть</a:t>
            </a:r>
            <a:r>
              <a:rPr lang="ru-RU" b="0" i="0" dirty="0">
                <a:effectLst/>
                <a:latin typeface="Arial" panose="020B0604020202020204" pitchFamily="34" charset="0"/>
              </a:rPr>
              <a:t> </a:t>
            </a:r>
            <a:r>
              <a:rPr lang="ru-RU" b="0" i="0" dirty="0" err="1">
                <a:effectLst/>
                <a:latin typeface="Arial" panose="020B0604020202020204" pitchFamily="34" charset="0"/>
              </a:rPr>
              <a:t>види</a:t>
            </a:r>
            <a:r>
              <a:rPr lang="ru-RU" b="0" i="0" dirty="0">
                <a:effectLst/>
                <a:latin typeface="Arial" panose="020B0604020202020204" pitchFamily="34" charset="0"/>
              </a:rPr>
              <a:t> </a:t>
            </a:r>
            <a:r>
              <a:rPr lang="ru-RU" b="0" i="0" dirty="0" err="1">
                <a:effectLst/>
                <a:latin typeface="Arial" panose="020B0604020202020204" pitchFamily="34" charset="0"/>
              </a:rPr>
              <a:t>діяльності</a:t>
            </a:r>
            <a:r>
              <a:rPr lang="ru-RU" b="0" i="0" dirty="0">
                <a:effectLst/>
                <a:latin typeface="Arial" panose="020B0604020202020204" pitchFamily="34" charset="0"/>
              </a:rPr>
              <a:t> та </a:t>
            </a:r>
            <a:r>
              <a:rPr lang="ru-RU" b="0" i="0" dirty="0" err="1">
                <a:effectLst/>
                <a:latin typeface="Arial" panose="020B0604020202020204" pitchFamily="34" charset="0"/>
              </a:rPr>
              <a:t>підберіть</a:t>
            </a:r>
            <a:r>
              <a:rPr lang="ru-RU" b="0" i="0" dirty="0">
                <a:effectLst/>
                <a:latin typeface="Arial" panose="020B0604020202020204" pitchFamily="34" charset="0"/>
              </a:rPr>
              <a:t> </a:t>
            </a:r>
            <a:r>
              <a:rPr lang="ru-RU" b="0" i="0" dirty="0" err="1">
                <a:effectLst/>
                <a:latin typeface="Arial" panose="020B0604020202020204" pitchFamily="34" charset="0"/>
              </a:rPr>
              <a:t>коди</a:t>
            </a:r>
            <a:r>
              <a:rPr lang="ru-RU" b="0" i="0" dirty="0">
                <a:effectLst/>
                <a:latin typeface="Arial" panose="020B0604020202020204" pitchFamily="34" charset="0"/>
              </a:rPr>
              <a:t> (КВЕД) </a:t>
            </a:r>
            <a:r>
              <a:rPr lang="ru-RU"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http://kved.ukrstat.gov.ua/KVED2010/kv10_i.html</a:t>
            </a:r>
            <a:endParaRPr lang="ru-RU" b="0" i="0" dirty="0">
              <a:effectLst/>
              <a:latin typeface="Arial" panose="020B0604020202020204" pitchFamily="34" charset="0"/>
            </a:endParaRPr>
          </a:p>
          <a:p>
            <a:pPr algn="l" fontAlgn="base">
              <a:buFont typeface="+mj-lt"/>
              <a:buAutoNum type="arabicPeriod"/>
            </a:pPr>
            <a:r>
              <a:rPr lang="ru-RU" b="0" i="0" dirty="0" err="1">
                <a:effectLst/>
                <a:latin typeface="Arial" panose="020B0604020202020204" pitchFamily="34" charset="0"/>
              </a:rPr>
              <a:t>Підготуйте</a:t>
            </a:r>
            <a:r>
              <a:rPr lang="ru-RU" b="0" i="0" dirty="0">
                <a:effectLst/>
                <a:latin typeface="Arial" panose="020B0604020202020204" pitchFamily="34" charset="0"/>
              </a:rPr>
              <a:t> </a:t>
            </a:r>
            <a:r>
              <a:rPr lang="ru-RU" b="0" i="0" dirty="0" err="1">
                <a:effectLst/>
                <a:latin typeface="Arial" panose="020B0604020202020204" pitchFamily="34" charset="0"/>
              </a:rPr>
              <a:t>наступні</a:t>
            </a:r>
            <a:r>
              <a:rPr lang="ru-RU" b="0" i="0" dirty="0">
                <a:effectLst/>
                <a:latin typeface="Arial" panose="020B0604020202020204" pitchFamily="34" charset="0"/>
              </a:rPr>
              <a:t> </a:t>
            </a:r>
            <a:r>
              <a:rPr lang="ru-RU" b="0" i="0" dirty="0" err="1">
                <a:effectLst/>
                <a:latin typeface="Arial" panose="020B0604020202020204" pitchFamily="34" charset="0"/>
              </a:rPr>
              <a:t>документи</a:t>
            </a:r>
            <a:r>
              <a:rPr lang="ru-RU" b="0" i="0" dirty="0">
                <a:effectLst/>
                <a:latin typeface="Arial" panose="020B0604020202020204" pitchFamily="34" charset="0"/>
              </a:rPr>
              <a:t>:</a:t>
            </a:r>
          </a:p>
          <a:p>
            <a:pPr marL="742950" lvl="1" indent="-285750" algn="l" fontAlgn="base">
              <a:buFont typeface="+mj-lt"/>
              <a:buAutoNum type="arabicPeriod"/>
            </a:pPr>
            <a:r>
              <a:rPr lang="ru-RU" b="0" i="0" dirty="0">
                <a:effectLst/>
                <a:latin typeface="Arial" panose="020B0604020202020204" pitchFamily="34" charset="0"/>
              </a:rPr>
              <a:t>Статут (</a:t>
            </a:r>
            <a:r>
              <a:rPr lang="ru-RU" b="0" i="0" dirty="0" err="1">
                <a:effectLst/>
                <a:latin typeface="Arial" panose="020B0604020202020204" pitchFamily="34" charset="0"/>
              </a:rPr>
              <a:t>завірити</a:t>
            </a:r>
            <a:r>
              <a:rPr lang="ru-RU" b="0" i="0" dirty="0">
                <a:effectLst/>
                <a:latin typeface="Arial" panose="020B0604020202020204" pitchFamily="34" charset="0"/>
              </a:rPr>
              <a:t> у </a:t>
            </a:r>
            <a:r>
              <a:rPr lang="ru-RU" b="0" i="0" dirty="0" err="1">
                <a:effectLst/>
                <a:latin typeface="Arial" panose="020B0604020202020204" pitchFamily="34" charset="0"/>
              </a:rPr>
              <a:t>нотаріуса</a:t>
            </a:r>
            <a:r>
              <a:rPr lang="ru-RU" b="0" i="0" dirty="0">
                <a:effectLst/>
                <a:latin typeface="Arial" panose="020B0604020202020204" pitchFamily="34" charset="0"/>
              </a:rPr>
              <a:t>).</a:t>
            </a:r>
          </a:p>
          <a:p>
            <a:pPr marL="742950" lvl="1" indent="-285750" algn="l" fontAlgn="base">
              <a:buFont typeface="+mj-lt"/>
              <a:buAutoNum type="arabicPeriod"/>
            </a:pPr>
            <a:r>
              <a:rPr lang="ru-RU" b="0" i="0" dirty="0">
                <a:effectLst/>
                <a:latin typeface="Arial" panose="020B0604020202020204" pitchFamily="34" charset="0"/>
              </a:rPr>
              <a:t>Протокол </a:t>
            </a:r>
            <a:r>
              <a:rPr lang="ru-RU" b="0" i="0" dirty="0" err="1">
                <a:effectLst/>
                <a:latin typeface="Arial" panose="020B0604020202020204" pitchFamily="34" charset="0"/>
              </a:rPr>
              <a:t>зборів</a:t>
            </a:r>
            <a:r>
              <a:rPr lang="ru-RU" b="0" i="0" dirty="0">
                <a:effectLst/>
                <a:latin typeface="Arial" panose="020B0604020202020204" pitchFamily="34" charset="0"/>
              </a:rPr>
              <a:t> </a:t>
            </a:r>
            <a:r>
              <a:rPr lang="ru-RU" b="0" i="0" dirty="0" err="1">
                <a:effectLst/>
                <a:latin typeface="Arial" panose="020B0604020202020204" pitchFamily="34" charset="0"/>
              </a:rPr>
              <a:t>засновників</a:t>
            </a:r>
            <a:r>
              <a:rPr lang="ru-RU" b="0" i="0" dirty="0">
                <a:effectLst/>
                <a:latin typeface="Arial" panose="020B0604020202020204" pitchFamily="34" charset="0"/>
              </a:rPr>
              <a:t>.</a:t>
            </a:r>
          </a:p>
          <a:p>
            <a:pPr marL="742950" lvl="1" indent="-285750" algn="l" fontAlgn="base">
              <a:buFont typeface="+mj-lt"/>
              <a:buAutoNum type="arabicPeriod"/>
            </a:pPr>
            <a:r>
              <a:rPr lang="ru-RU" b="0" i="0" dirty="0" err="1">
                <a:effectLst/>
                <a:latin typeface="Arial" panose="020B0604020202020204" pitchFamily="34" charset="0"/>
              </a:rPr>
              <a:t>Заява</a:t>
            </a:r>
            <a:r>
              <a:rPr lang="ru-RU" b="0" i="0" dirty="0">
                <a:effectLst/>
                <a:latin typeface="Arial" panose="020B0604020202020204" pitchFamily="34" charset="0"/>
              </a:rPr>
              <a:t> про </a:t>
            </a:r>
            <a:r>
              <a:rPr lang="ru-RU" b="0" i="0" dirty="0" err="1">
                <a:effectLst/>
                <a:latin typeface="Arial" panose="020B0604020202020204" pitchFamily="34" charset="0"/>
              </a:rPr>
              <a:t>реєстрацію</a:t>
            </a:r>
            <a:r>
              <a:rPr lang="ru-RU" b="0" i="0" dirty="0">
                <a:effectLst/>
                <a:latin typeface="Arial" panose="020B0604020202020204" pitchFamily="34" charset="0"/>
              </a:rPr>
              <a:t> </a:t>
            </a:r>
            <a:r>
              <a:rPr lang="ru-RU" b="0" i="0" dirty="0" err="1">
                <a:effectLst/>
                <a:latin typeface="Arial" panose="020B0604020202020204" pitchFamily="34" charset="0"/>
              </a:rPr>
              <a:t>створення</a:t>
            </a:r>
            <a:r>
              <a:rPr lang="ru-RU" b="0" i="0" dirty="0">
                <a:effectLst/>
                <a:latin typeface="Arial" panose="020B0604020202020204" pitchFamily="34" charset="0"/>
              </a:rPr>
              <a:t> </a:t>
            </a:r>
            <a:r>
              <a:rPr lang="ru-RU" b="0" i="0" dirty="0" err="1">
                <a:effectLst/>
                <a:latin typeface="Arial" panose="020B0604020202020204" pitchFamily="34" charset="0"/>
              </a:rPr>
              <a:t>юридичної</a:t>
            </a:r>
            <a:r>
              <a:rPr lang="ru-RU" b="0" i="0" dirty="0">
                <a:effectLst/>
                <a:latin typeface="Arial" panose="020B0604020202020204" pitchFamily="34" charset="0"/>
              </a:rPr>
              <a:t> особи за формою 1.</a:t>
            </a:r>
          </a:p>
          <a:p>
            <a:pPr marL="742950" lvl="1" indent="-285750" algn="l" fontAlgn="base">
              <a:buFont typeface="+mj-lt"/>
              <a:buAutoNum type="arabicPeriod"/>
            </a:pPr>
            <a:r>
              <a:rPr lang="ru-RU" b="0" i="0" dirty="0" err="1">
                <a:effectLst/>
                <a:latin typeface="Arial" panose="020B0604020202020204" pitchFamily="34" charset="0"/>
              </a:rPr>
              <a:t>Нотаріальні</a:t>
            </a:r>
            <a:r>
              <a:rPr lang="ru-RU" b="0" i="0" dirty="0">
                <a:effectLst/>
                <a:latin typeface="Arial" panose="020B0604020202020204" pitchFamily="34" charset="0"/>
              </a:rPr>
              <a:t> </a:t>
            </a:r>
            <a:r>
              <a:rPr lang="ru-RU" b="0" i="0" dirty="0" err="1">
                <a:effectLst/>
                <a:latin typeface="Arial" panose="020B0604020202020204" pitchFamily="34" charset="0"/>
              </a:rPr>
              <a:t>довіреності</a:t>
            </a:r>
            <a:r>
              <a:rPr lang="ru-RU" b="0" i="0" dirty="0">
                <a:effectLst/>
                <a:latin typeface="Arial" panose="020B0604020202020204" pitchFamily="34" charset="0"/>
              </a:rPr>
              <a:t> + </a:t>
            </a:r>
            <a:r>
              <a:rPr lang="ru-RU" b="0" i="0" dirty="0" err="1">
                <a:effectLst/>
                <a:latin typeface="Arial" panose="020B0604020202020204" pitchFamily="34" charset="0"/>
              </a:rPr>
              <a:t>копії</a:t>
            </a:r>
            <a:r>
              <a:rPr lang="ru-RU" b="0" i="0" dirty="0">
                <a:effectLst/>
                <a:latin typeface="Arial" panose="020B0604020202020204" pitchFamily="34" charset="0"/>
              </a:rPr>
              <a:t> (за потреби, </a:t>
            </a:r>
            <a:r>
              <a:rPr lang="ru-RU" b="0" i="0" dirty="0" err="1">
                <a:effectLst/>
                <a:latin typeface="Arial" panose="020B0604020202020204" pitchFamily="34" charset="0"/>
              </a:rPr>
              <a:t>якщо</a:t>
            </a:r>
            <a:r>
              <a:rPr lang="ru-RU" b="0" i="0" dirty="0">
                <a:effectLst/>
                <a:latin typeface="Arial" panose="020B0604020202020204" pitchFamily="34" charset="0"/>
              </a:rPr>
              <a:t> </a:t>
            </a:r>
            <a:r>
              <a:rPr lang="ru-RU" b="0" i="0" dirty="0" err="1">
                <a:effectLst/>
                <a:latin typeface="Arial" panose="020B0604020202020204" pitchFamily="34" charset="0"/>
              </a:rPr>
              <a:t>реєстрація</a:t>
            </a:r>
            <a:r>
              <a:rPr lang="ru-RU" b="0" i="0" dirty="0">
                <a:effectLst/>
                <a:latin typeface="Arial" panose="020B0604020202020204" pitchFamily="34" charset="0"/>
              </a:rPr>
              <a:t> </a:t>
            </a:r>
            <a:r>
              <a:rPr lang="ru-RU" b="0" i="0" dirty="0" err="1">
                <a:effectLst/>
                <a:latin typeface="Arial" panose="020B0604020202020204" pitchFamily="34" charset="0"/>
              </a:rPr>
              <a:t>довірена</a:t>
            </a:r>
            <a:r>
              <a:rPr lang="ru-RU" b="0" i="0" dirty="0">
                <a:effectLst/>
                <a:latin typeface="Arial" panose="020B0604020202020204" pitchFamily="34" charset="0"/>
              </a:rPr>
              <a:t> одному з </a:t>
            </a:r>
            <a:r>
              <a:rPr lang="ru-RU" b="0" i="0" dirty="0" err="1">
                <a:effectLst/>
                <a:latin typeface="Arial" panose="020B0604020202020204" pitchFamily="34" charset="0"/>
              </a:rPr>
              <a:t>засновників</a:t>
            </a:r>
            <a:r>
              <a:rPr lang="ru-RU" b="0" i="0" dirty="0">
                <a:effectLst/>
                <a:latin typeface="Arial" panose="020B0604020202020204" pitchFamily="34" charset="0"/>
              </a:rPr>
              <a:t> </a:t>
            </a:r>
            <a:r>
              <a:rPr lang="ru-RU" b="0" i="0" dirty="0" err="1">
                <a:effectLst/>
                <a:latin typeface="Arial" panose="020B0604020202020204" pitchFamily="34" charset="0"/>
              </a:rPr>
              <a:t>або</a:t>
            </a:r>
            <a:r>
              <a:rPr lang="ru-RU" b="0" i="0" dirty="0">
                <a:effectLst/>
                <a:latin typeface="Arial" panose="020B0604020202020204" pitchFamily="34" charset="0"/>
              </a:rPr>
              <a:t> </a:t>
            </a:r>
            <a:r>
              <a:rPr lang="ru-RU" b="0" i="0" dirty="0" err="1">
                <a:effectLst/>
                <a:latin typeface="Arial" panose="020B0604020202020204" pitchFamily="34" charset="0"/>
              </a:rPr>
              <a:t>третій</a:t>
            </a:r>
            <a:r>
              <a:rPr lang="ru-RU" b="0" i="0" dirty="0">
                <a:effectLst/>
                <a:latin typeface="Arial" panose="020B0604020202020204" pitchFamily="34" charset="0"/>
              </a:rPr>
              <a:t> </a:t>
            </a:r>
            <a:r>
              <a:rPr lang="ru-RU" b="0" i="0" dirty="0" err="1">
                <a:effectLst/>
                <a:latin typeface="Arial" panose="020B0604020202020204" pitchFamily="34" charset="0"/>
              </a:rPr>
              <a:t>особі</a:t>
            </a:r>
            <a:r>
              <a:rPr lang="ru-RU" b="0" i="0" dirty="0">
                <a:effectLst/>
                <a:latin typeface="Arial" panose="020B0604020202020204" pitchFamily="34" charset="0"/>
              </a:rPr>
              <a:t>, то </a:t>
            </a:r>
            <a:r>
              <a:rPr lang="ru-RU" b="0" i="0" dirty="0" err="1">
                <a:effectLst/>
                <a:latin typeface="Arial" panose="020B0604020202020204" pitchFamily="34" charset="0"/>
              </a:rPr>
              <a:t>інші</a:t>
            </a:r>
            <a:r>
              <a:rPr lang="ru-RU" b="0" i="0" dirty="0">
                <a:effectLst/>
                <a:latin typeface="Arial" panose="020B0604020202020204" pitchFamily="34" charset="0"/>
              </a:rPr>
              <a:t> </a:t>
            </a:r>
            <a:r>
              <a:rPr lang="ru-RU" b="0" i="0" dirty="0" err="1">
                <a:effectLst/>
                <a:latin typeface="Arial" panose="020B0604020202020204" pitchFamily="34" charset="0"/>
              </a:rPr>
              <a:t>засновники</a:t>
            </a:r>
            <a:r>
              <a:rPr lang="ru-RU" b="0" i="0" dirty="0">
                <a:effectLst/>
                <a:latin typeface="Arial" panose="020B0604020202020204" pitchFamily="34" charset="0"/>
              </a:rPr>
              <a:t> </a:t>
            </a:r>
            <a:r>
              <a:rPr lang="ru-RU" b="0" i="0" dirty="0" err="1">
                <a:effectLst/>
                <a:latin typeface="Arial" panose="020B0604020202020204" pitchFamily="34" charset="0"/>
              </a:rPr>
              <a:t>повинні</a:t>
            </a:r>
            <a:r>
              <a:rPr lang="ru-RU" b="0" i="0" dirty="0">
                <a:effectLst/>
                <a:latin typeface="Arial" panose="020B0604020202020204" pitchFamily="34" charset="0"/>
              </a:rPr>
              <a:t> </a:t>
            </a:r>
            <a:r>
              <a:rPr lang="ru-RU" b="0" i="0" dirty="0" err="1">
                <a:effectLst/>
                <a:latin typeface="Arial" panose="020B0604020202020204" pitchFamily="34" charset="0"/>
              </a:rPr>
              <a:t>видати</a:t>
            </a:r>
            <a:r>
              <a:rPr lang="ru-RU" b="0" i="0" dirty="0">
                <a:effectLst/>
                <a:latin typeface="Arial" panose="020B0604020202020204" pitchFamily="34" charset="0"/>
              </a:rPr>
              <a:t> </a:t>
            </a:r>
            <a:r>
              <a:rPr lang="ru-RU" b="0" i="0" dirty="0" err="1">
                <a:effectLst/>
                <a:latin typeface="Arial" panose="020B0604020202020204" pitchFamily="34" charset="0"/>
              </a:rPr>
              <a:t>довіреності</a:t>
            </a:r>
            <a:r>
              <a:rPr lang="ru-RU" b="0" i="0" dirty="0">
                <a:effectLst/>
                <a:latin typeface="Arial" panose="020B0604020202020204" pitchFamily="34" charset="0"/>
              </a:rPr>
              <a:t>).</a:t>
            </a:r>
          </a:p>
        </p:txBody>
      </p:sp>
      <p:pic>
        <p:nvPicPr>
          <p:cNvPr id="24578" name="Picture 2" descr="Реєстрація підприємств / Київ. Юридичні послуги">
            <a:extLst>
              <a:ext uri="{FF2B5EF4-FFF2-40B4-BE49-F238E27FC236}">
                <a16:creationId xmlns:a16="http://schemas.microsoft.com/office/drawing/2014/main" id="{67C67CB2-A2A4-E040-A6E4-9297B87C4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585" y="0"/>
            <a:ext cx="3995224" cy="178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645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9E25FD-FC37-D5A9-80EE-4C460AC440FE}"/>
              </a:ext>
            </a:extLst>
          </p:cNvPr>
          <p:cNvSpPr txBox="1"/>
          <p:nvPr/>
        </p:nvSpPr>
        <p:spPr>
          <a:xfrm>
            <a:off x="520505" y="520506"/>
            <a:ext cx="9537895" cy="6186309"/>
          </a:xfrm>
          <a:prstGeom prst="rect">
            <a:avLst/>
          </a:prstGeom>
          <a:noFill/>
        </p:spPr>
        <p:txBody>
          <a:bodyPr wrap="square">
            <a:spAutoFit/>
          </a:bodyPr>
          <a:lstStyle/>
          <a:p>
            <a:pPr algn="ctr" fontAlgn="base"/>
            <a:r>
              <a:rPr lang="ru-RU" b="1" i="0" dirty="0">
                <a:effectLst/>
                <a:latin typeface="Arial" panose="020B0604020202020204" pitchFamily="34" charset="0"/>
              </a:rPr>
              <a:t>7.Час </a:t>
            </a:r>
            <a:r>
              <a:rPr lang="ru-RU" b="1" i="0" dirty="0" err="1">
                <a:effectLst/>
                <a:latin typeface="Arial" panose="020B0604020202020204" pitchFamily="34" charset="0"/>
              </a:rPr>
              <a:t>їхати</a:t>
            </a:r>
            <a:r>
              <a:rPr lang="ru-RU" b="1" i="0" dirty="0">
                <a:effectLst/>
                <a:latin typeface="Arial" panose="020B0604020202020204" pitchFamily="34" charset="0"/>
              </a:rPr>
              <a:t> до державного </a:t>
            </a:r>
            <a:r>
              <a:rPr lang="ru-RU" b="1" i="0" dirty="0" err="1">
                <a:effectLst/>
                <a:latin typeface="Arial" panose="020B0604020202020204" pitchFamily="34" charset="0"/>
              </a:rPr>
              <a:t>реєстратора</a:t>
            </a:r>
            <a:r>
              <a:rPr lang="ru-RU" b="1" i="0" dirty="0">
                <a:effectLst/>
                <a:latin typeface="Arial" panose="020B0604020202020204" pitchFamily="34" charset="0"/>
              </a:rPr>
              <a:t> в Центр </a:t>
            </a:r>
            <a:r>
              <a:rPr lang="ru-RU" b="1" i="0" dirty="0" err="1">
                <a:effectLst/>
                <a:latin typeface="Arial" panose="020B0604020202020204" pitchFamily="34" charset="0"/>
              </a:rPr>
              <a:t>надання</a:t>
            </a:r>
            <a:r>
              <a:rPr lang="ru-RU" b="1" i="0" dirty="0">
                <a:effectLst/>
                <a:latin typeface="Arial" panose="020B0604020202020204" pitchFamily="34" charset="0"/>
              </a:rPr>
              <a:t> </a:t>
            </a:r>
            <a:r>
              <a:rPr lang="ru-RU" b="1" i="0" dirty="0" err="1">
                <a:effectLst/>
                <a:latin typeface="Arial" panose="020B0604020202020204" pitchFamily="34" charset="0"/>
              </a:rPr>
              <a:t>адміністративних</a:t>
            </a:r>
            <a:r>
              <a:rPr lang="ru-RU" b="1" i="0" dirty="0">
                <a:effectLst/>
                <a:latin typeface="Arial" panose="020B0604020202020204" pitchFamily="34" charset="0"/>
              </a:rPr>
              <a:t> </a:t>
            </a:r>
            <a:r>
              <a:rPr lang="ru-RU" b="1" i="0" dirty="0" err="1">
                <a:effectLst/>
                <a:latin typeface="Arial" panose="020B0604020202020204" pitchFamily="34" charset="0"/>
              </a:rPr>
              <a:t>послуг</a:t>
            </a:r>
            <a:r>
              <a:rPr lang="ru-RU" b="1" i="0" dirty="0">
                <a:effectLst/>
                <a:latin typeface="Arial" panose="020B0604020202020204" pitchFamily="34" charset="0"/>
              </a:rPr>
              <a:t> за </a:t>
            </a:r>
            <a:r>
              <a:rPr lang="ru-RU" b="1" i="0" dirty="0" err="1">
                <a:effectLst/>
                <a:latin typeface="Arial" panose="020B0604020202020204" pitchFamily="34" charset="0"/>
              </a:rPr>
              <a:t>адресою</a:t>
            </a:r>
            <a:r>
              <a:rPr lang="ru-RU" b="1" i="0" dirty="0">
                <a:effectLst/>
                <a:latin typeface="Arial" panose="020B0604020202020204" pitchFamily="34" charset="0"/>
              </a:rPr>
              <a:t> </a:t>
            </a:r>
            <a:r>
              <a:rPr lang="ru-RU" b="1" i="0" dirty="0" err="1">
                <a:effectLst/>
                <a:latin typeface="Arial" panose="020B0604020202020204" pitchFamily="34" charset="0"/>
              </a:rPr>
              <a:t>місцезнаходження</a:t>
            </a:r>
            <a:r>
              <a:rPr lang="ru-RU" b="1" i="0" dirty="0">
                <a:effectLst/>
                <a:latin typeface="Arial" panose="020B0604020202020204" pitchFamily="34" charset="0"/>
              </a:rPr>
              <a:t> </a:t>
            </a:r>
            <a:r>
              <a:rPr lang="ru-RU" b="1" i="0" dirty="0" err="1">
                <a:effectLst/>
                <a:latin typeface="Arial" panose="020B0604020202020204" pitchFamily="34" charset="0"/>
              </a:rPr>
              <a:t>підприємства</a:t>
            </a:r>
            <a:r>
              <a:rPr lang="ru-RU" b="1" i="0" dirty="0">
                <a:effectLst/>
                <a:latin typeface="Arial" panose="020B0604020202020204" pitchFamily="34" charset="0"/>
              </a:rPr>
              <a:t>. Там </a:t>
            </a:r>
            <a:r>
              <a:rPr lang="ru-RU" b="1" i="0" dirty="0" err="1">
                <a:effectLst/>
                <a:latin typeface="Arial" panose="020B0604020202020204" pitchFamily="34" charset="0"/>
              </a:rPr>
              <a:t>потрібно</a:t>
            </a:r>
            <a:r>
              <a:rPr lang="ru-RU" b="1" i="0" dirty="0">
                <a:effectLst/>
                <a:latin typeface="Arial" panose="020B0604020202020204" pitchFamily="34" charset="0"/>
              </a:rPr>
              <a:t> подати комплект </a:t>
            </a:r>
            <a:r>
              <a:rPr lang="ru-RU" b="1" i="0" dirty="0" err="1">
                <a:effectLst/>
                <a:latin typeface="Arial" panose="020B0604020202020204" pitchFamily="34" charset="0"/>
              </a:rPr>
              <a:t>документів</a:t>
            </a:r>
            <a:r>
              <a:rPr lang="ru-RU" b="1" i="0" dirty="0">
                <a:effectLst/>
                <a:latin typeface="Arial" panose="020B0604020202020204" pitchFamily="34" charset="0"/>
              </a:rPr>
              <a:t>:</a:t>
            </a:r>
          </a:p>
          <a:p>
            <a:pPr marL="742950" lvl="1" indent="-285750" fontAlgn="base">
              <a:buFont typeface="+mj-lt"/>
              <a:buAutoNum type="arabicPeriod"/>
            </a:pPr>
            <a:r>
              <a:rPr lang="ru-RU" b="0" i="0" dirty="0">
                <a:effectLst/>
                <a:latin typeface="Arial" panose="020B0604020202020204" pitchFamily="34" charset="0"/>
              </a:rPr>
              <a:t>Статут.</a:t>
            </a:r>
          </a:p>
          <a:p>
            <a:pPr marL="742950" lvl="1" indent="-285750" fontAlgn="base">
              <a:buFont typeface="+mj-lt"/>
              <a:buAutoNum type="arabicPeriod"/>
            </a:pPr>
            <a:r>
              <a:rPr lang="ru-RU" b="0" i="0" dirty="0">
                <a:effectLst/>
                <a:latin typeface="Arial" panose="020B0604020202020204" pitchFamily="34" charset="0"/>
              </a:rPr>
              <a:t>Протокол </a:t>
            </a:r>
            <a:r>
              <a:rPr lang="ru-RU" b="0" i="0" dirty="0" err="1">
                <a:effectLst/>
                <a:latin typeface="Arial" panose="020B0604020202020204" pitchFamily="34" charset="0"/>
              </a:rPr>
              <a:t>зборів</a:t>
            </a:r>
            <a:r>
              <a:rPr lang="ru-RU" b="0" i="0" dirty="0">
                <a:effectLst/>
                <a:latin typeface="Arial" panose="020B0604020202020204" pitchFamily="34" charset="0"/>
              </a:rPr>
              <a:t> </a:t>
            </a:r>
            <a:r>
              <a:rPr lang="ru-RU" b="0" i="0" dirty="0" err="1">
                <a:effectLst/>
                <a:latin typeface="Arial" panose="020B0604020202020204" pitchFamily="34" charset="0"/>
              </a:rPr>
              <a:t>засновників</a:t>
            </a:r>
            <a:r>
              <a:rPr lang="ru-RU" b="0" i="0" dirty="0">
                <a:effectLst/>
                <a:latin typeface="Arial" panose="020B0604020202020204" pitchFamily="34" charset="0"/>
              </a:rPr>
              <a:t>.</a:t>
            </a:r>
          </a:p>
          <a:p>
            <a:pPr marL="742950" lvl="1" indent="-285750" fontAlgn="base">
              <a:buFont typeface="+mj-lt"/>
              <a:buAutoNum type="arabicPeriod"/>
            </a:pPr>
            <a:r>
              <a:rPr lang="ru-RU" b="0" i="0" dirty="0" err="1">
                <a:effectLst/>
                <a:latin typeface="Arial" panose="020B0604020202020204" pitchFamily="34" charset="0"/>
              </a:rPr>
              <a:t>Заява</a:t>
            </a:r>
            <a:r>
              <a:rPr lang="ru-RU" b="0" i="0" dirty="0">
                <a:effectLst/>
                <a:latin typeface="Arial" panose="020B0604020202020204" pitchFamily="34" charset="0"/>
              </a:rPr>
              <a:t> про </a:t>
            </a:r>
            <a:r>
              <a:rPr lang="ru-RU" b="0" i="0" dirty="0" err="1">
                <a:effectLst/>
                <a:latin typeface="Arial" panose="020B0604020202020204" pitchFamily="34" charset="0"/>
              </a:rPr>
              <a:t>реєстрацію</a:t>
            </a:r>
            <a:r>
              <a:rPr lang="ru-RU" b="0" i="0" dirty="0">
                <a:effectLst/>
                <a:latin typeface="Arial" panose="020B0604020202020204" pitchFamily="34" charset="0"/>
              </a:rPr>
              <a:t> </a:t>
            </a:r>
            <a:r>
              <a:rPr lang="ru-RU" b="0" i="0" dirty="0" err="1">
                <a:effectLst/>
                <a:latin typeface="Arial" panose="020B0604020202020204" pitchFamily="34" charset="0"/>
              </a:rPr>
              <a:t>створення</a:t>
            </a:r>
            <a:r>
              <a:rPr lang="ru-RU" b="0" i="0" dirty="0">
                <a:effectLst/>
                <a:latin typeface="Arial" panose="020B0604020202020204" pitchFamily="34" charset="0"/>
              </a:rPr>
              <a:t> </a:t>
            </a:r>
            <a:r>
              <a:rPr lang="ru-RU" b="0" i="0" dirty="0" err="1">
                <a:effectLst/>
                <a:latin typeface="Arial" panose="020B0604020202020204" pitchFamily="34" charset="0"/>
              </a:rPr>
              <a:t>юридичної</a:t>
            </a:r>
            <a:r>
              <a:rPr lang="ru-RU" b="0" i="0" dirty="0">
                <a:effectLst/>
                <a:latin typeface="Arial" panose="020B0604020202020204" pitchFamily="34" charset="0"/>
              </a:rPr>
              <a:t> особи.</a:t>
            </a:r>
          </a:p>
          <a:p>
            <a:pPr marL="742950" lvl="1" indent="-285750" fontAlgn="base">
              <a:buFont typeface="+mj-lt"/>
              <a:buAutoNum type="arabicPeriod"/>
            </a:pPr>
            <a:r>
              <a:rPr lang="ru-RU" b="0" i="0" dirty="0" err="1">
                <a:effectLst/>
                <a:latin typeface="Arial" panose="020B0604020202020204" pitchFamily="34" charset="0"/>
              </a:rPr>
              <a:t>Нотаріальні</a:t>
            </a:r>
            <a:r>
              <a:rPr lang="ru-RU" b="0" i="0" dirty="0">
                <a:effectLst/>
                <a:latin typeface="Arial" panose="020B0604020202020204" pitchFamily="34" charset="0"/>
              </a:rPr>
              <a:t> </a:t>
            </a:r>
            <a:r>
              <a:rPr lang="ru-RU" b="0" i="0" dirty="0" err="1">
                <a:effectLst/>
                <a:latin typeface="Arial" panose="020B0604020202020204" pitchFamily="34" charset="0"/>
              </a:rPr>
              <a:t>копії</a:t>
            </a:r>
            <a:r>
              <a:rPr lang="ru-RU" b="0" i="0" dirty="0">
                <a:effectLst/>
                <a:latin typeface="Arial" panose="020B0604020202020204" pitchFamily="34" charset="0"/>
              </a:rPr>
              <a:t> </a:t>
            </a:r>
            <a:r>
              <a:rPr lang="ru-RU" b="0" i="0" dirty="0" err="1">
                <a:effectLst/>
                <a:latin typeface="Arial" panose="020B0604020202020204" pitchFamily="34" charset="0"/>
              </a:rPr>
              <a:t>довіреностей</a:t>
            </a:r>
            <a:r>
              <a:rPr lang="ru-RU" b="0" i="0" dirty="0">
                <a:effectLst/>
                <a:latin typeface="Arial" panose="020B0604020202020204" pitchFamily="34" charset="0"/>
              </a:rPr>
              <a:t> (за потреби).</a:t>
            </a:r>
          </a:p>
          <a:p>
            <a:pPr marL="742950" lvl="1" indent="-285750" fontAlgn="base">
              <a:buFont typeface="+mj-lt"/>
              <a:buAutoNum type="arabicPeriod"/>
            </a:pPr>
            <a:r>
              <a:rPr lang="ru-RU" b="0" i="0" dirty="0">
                <a:effectLst/>
                <a:latin typeface="Arial" panose="020B0604020202020204" pitchFamily="34" charset="0"/>
              </a:rPr>
              <a:t>При </a:t>
            </a:r>
            <a:r>
              <a:rPr lang="ru-RU" b="0" i="0" dirty="0" err="1">
                <a:effectLst/>
                <a:latin typeface="Arial" panose="020B0604020202020204" pitchFamily="34" charset="0"/>
              </a:rPr>
              <a:t>собі</a:t>
            </a:r>
            <a:r>
              <a:rPr lang="ru-RU" b="0" i="0" dirty="0">
                <a:effectLst/>
                <a:latin typeface="Arial" panose="020B0604020202020204" pitchFamily="34" charset="0"/>
              </a:rPr>
              <a:t> </a:t>
            </a:r>
            <a:r>
              <a:rPr lang="ru-RU" b="0" i="0" dirty="0" err="1">
                <a:effectLst/>
                <a:latin typeface="Arial" panose="020B0604020202020204" pitchFamily="34" charset="0"/>
              </a:rPr>
              <a:t>потрібно</a:t>
            </a:r>
            <a:r>
              <a:rPr lang="ru-RU" b="0" i="0" dirty="0">
                <a:effectLst/>
                <a:latin typeface="Arial" panose="020B0604020202020204" pitchFamily="34" charset="0"/>
              </a:rPr>
              <a:t> </a:t>
            </a:r>
            <a:r>
              <a:rPr lang="ru-RU" b="0" i="0" dirty="0" err="1">
                <a:effectLst/>
                <a:latin typeface="Arial" panose="020B0604020202020204" pitchFamily="34" charset="0"/>
              </a:rPr>
              <a:t>мати</a:t>
            </a:r>
            <a:r>
              <a:rPr lang="ru-RU" b="0" i="0" dirty="0">
                <a:effectLst/>
                <a:latin typeface="Arial" panose="020B0604020202020204" pitchFamily="34" charset="0"/>
              </a:rPr>
              <a:t> паспорт і код ІПН особи, яка </a:t>
            </a:r>
            <a:r>
              <a:rPr lang="ru-RU" b="0" i="0" dirty="0" err="1">
                <a:effectLst/>
                <a:latin typeface="Arial" panose="020B0604020202020204" pitchFamily="34" charset="0"/>
              </a:rPr>
              <a:t>подає</a:t>
            </a:r>
            <a:r>
              <a:rPr lang="ru-RU" b="0" i="0" dirty="0">
                <a:effectLst/>
                <a:latin typeface="Arial" panose="020B0604020202020204" pitchFamily="34" charset="0"/>
              </a:rPr>
              <a:t> </a:t>
            </a:r>
            <a:r>
              <a:rPr lang="ru-RU" b="0" i="0" dirty="0" err="1">
                <a:effectLst/>
                <a:latin typeface="Arial" panose="020B0604020202020204" pitchFamily="34" charset="0"/>
              </a:rPr>
              <a:t>документи</a:t>
            </a:r>
            <a:r>
              <a:rPr lang="ru-RU" b="0" i="0" dirty="0">
                <a:effectLst/>
                <a:latin typeface="Arial" panose="020B0604020202020204" pitchFamily="34" charset="0"/>
              </a:rPr>
              <a:t>.</a:t>
            </a:r>
          </a:p>
          <a:p>
            <a:pPr marL="742950" lvl="1" indent="-285750" fontAlgn="base">
              <a:buFont typeface="+mj-lt"/>
              <a:buAutoNum type="arabicPeriod"/>
            </a:pPr>
            <a:r>
              <a:rPr lang="ru-RU" b="0" i="0" dirty="0" err="1">
                <a:effectLst/>
                <a:latin typeface="Arial" panose="020B0604020202020204" pitchFamily="34" charset="0"/>
              </a:rPr>
              <a:t>Реєстрація</a:t>
            </a:r>
            <a:r>
              <a:rPr lang="ru-RU" b="0" i="0" dirty="0">
                <a:effectLst/>
                <a:latin typeface="Arial" panose="020B0604020202020204" pitchFamily="34" charset="0"/>
              </a:rPr>
              <a:t> </a:t>
            </a:r>
            <a:r>
              <a:rPr lang="ru-RU" b="0" i="0" dirty="0" err="1">
                <a:effectLst/>
                <a:latin typeface="Arial" panose="020B0604020202020204" pitchFamily="34" charset="0"/>
              </a:rPr>
              <a:t>безкоштовна</a:t>
            </a:r>
            <a:r>
              <a:rPr lang="ru-RU" b="0" i="0" dirty="0">
                <a:effectLst/>
                <a:latin typeface="Arial" panose="020B0604020202020204" pitchFamily="34" charset="0"/>
              </a:rPr>
              <a:t>.</a:t>
            </a:r>
          </a:p>
          <a:p>
            <a:pPr algn="ctr" fontAlgn="base"/>
            <a:r>
              <a:rPr lang="ru-RU" b="1" i="0" dirty="0">
                <a:effectLst/>
                <a:latin typeface="Arial" panose="020B0604020202020204" pitchFamily="34" charset="0"/>
              </a:rPr>
              <a:t>8.Через 2 </a:t>
            </a:r>
            <a:r>
              <a:rPr lang="ru-RU" b="1" i="0" dirty="0" err="1">
                <a:effectLst/>
                <a:latin typeface="Arial" panose="020B0604020202020204" pitchFamily="34" charset="0"/>
              </a:rPr>
              <a:t>робочих</a:t>
            </a:r>
            <a:r>
              <a:rPr lang="ru-RU" b="1" i="0" dirty="0">
                <a:effectLst/>
                <a:latin typeface="Arial" panose="020B0604020202020204" pitchFamily="34" charset="0"/>
              </a:rPr>
              <a:t> </a:t>
            </a:r>
            <a:r>
              <a:rPr lang="ru-RU" b="1" i="0" dirty="0" err="1">
                <a:effectLst/>
                <a:latin typeface="Arial" panose="020B0604020202020204" pitchFamily="34" charset="0"/>
              </a:rPr>
              <a:t>дні</a:t>
            </a:r>
            <a:r>
              <a:rPr lang="ru-RU" b="1" i="0" dirty="0">
                <a:effectLst/>
                <a:latin typeface="Arial" panose="020B0604020202020204" pitchFamily="34" charset="0"/>
              </a:rPr>
              <a:t> </a:t>
            </a:r>
            <a:r>
              <a:rPr lang="ru-RU" b="1" i="0" dirty="0" err="1">
                <a:effectLst/>
                <a:latin typeface="Arial" panose="020B0604020202020204" pitchFamily="34" charset="0"/>
              </a:rPr>
              <a:t>ви</a:t>
            </a:r>
            <a:r>
              <a:rPr lang="ru-RU" b="1" i="0" dirty="0">
                <a:effectLst/>
                <a:latin typeface="Arial" panose="020B0604020202020204" pitchFamily="34" charset="0"/>
              </a:rPr>
              <a:t> </a:t>
            </a:r>
            <a:r>
              <a:rPr lang="ru-RU" b="1" i="0" dirty="0" err="1">
                <a:effectLst/>
                <a:latin typeface="Arial" panose="020B0604020202020204" pitchFamily="34" charset="0"/>
              </a:rPr>
              <a:t>отримаєте</a:t>
            </a:r>
            <a:r>
              <a:rPr lang="ru-RU" b="1" i="0" dirty="0">
                <a:effectLst/>
                <a:latin typeface="Arial" panose="020B0604020202020204" pitchFamily="34" charset="0"/>
              </a:rPr>
              <a:t> </a:t>
            </a:r>
            <a:r>
              <a:rPr lang="ru-RU" b="1" i="0" dirty="0" err="1">
                <a:effectLst/>
                <a:latin typeface="Arial" panose="020B0604020202020204" pitchFamily="34" charset="0"/>
              </a:rPr>
              <a:t>Витяг</a:t>
            </a:r>
            <a:r>
              <a:rPr lang="ru-RU" b="1" i="0" dirty="0">
                <a:effectLst/>
                <a:latin typeface="Arial" panose="020B0604020202020204" pitchFamily="34" charset="0"/>
              </a:rPr>
              <a:t> з </a:t>
            </a:r>
            <a:r>
              <a:rPr lang="ru-RU" b="1" i="0" dirty="0" err="1">
                <a:effectLst/>
                <a:latin typeface="Arial" panose="020B0604020202020204" pitchFamily="34" charset="0"/>
              </a:rPr>
              <a:t>реєстру</a:t>
            </a:r>
            <a:r>
              <a:rPr lang="ru-RU" b="1" i="0" dirty="0">
                <a:effectLst/>
                <a:latin typeface="Arial" panose="020B0604020202020204" pitchFamily="34" charset="0"/>
              </a:rPr>
              <a:t> про </a:t>
            </a:r>
            <a:r>
              <a:rPr lang="ru-RU" b="1" i="0" dirty="0" err="1">
                <a:effectLst/>
                <a:latin typeface="Arial" panose="020B0604020202020204" pitchFamily="34" charset="0"/>
              </a:rPr>
              <a:t>реєстрацію</a:t>
            </a:r>
            <a:r>
              <a:rPr lang="ru-RU" b="1" i="0" dirty="0">
                <a:effectLst/>
                <a:latin typeface="Arial" panose="020B0604020202020204" pitchFamily="34" charset="0"/>
              </a:rPr>
              <a:t>. </a:t>
            </a:r>
            <a:r>
              <a:rPr lang="ru-RU" b="1" i="0" dirty="0" err="1">
                <a:effectLst/>
                <a:latin typeface="Arial" panose="020B0604020202020204" pitchFamily="34" charset="0"/>
              </a:rPr>
              <a:t>Його</a:t>
            </a:r>
            <a:r>
              <a:rPr lang="ru-RU" b="1" i="0" dirty="0">
                <a:effectLst/>
                <a:latin typeface="Arial" panose="020B0604020202020204" pitchFamily="34" charset="0"/>
              </a:rPr>
              <a:t> </a:t>
            </a:r>
            <a:r>
              <a:rPr lang="ru-RU" b="1" i="0" dirty="0" err="1">
                <a:effectLst/>
                <a:latin typeface="Arial" panose="020B0604020202020204" pitchFamily="34" charset="0"/>
              </a:rPr>
              <a:t>можна</a:t>
            </a:r>
            <a:r>
              <a:rPr lang="ru-RU" b="1" i="0" dirty="0">
                <a:effectLst/>
                <a:latin typeface="Arial" panose="020B0604020202020204" pitchFamily="34" charset="0"/>
              </a:rPr>
              <a:t> </a:t>
            </a:r>
            <a:r>
              <a:rPr lang="ru-RU" b="1" i="0" dirty="0" err="1">
                <a:effectLst/>
                <a:latin typeface="Arial" panose="020B0604020202020204" pitchFamily="34" charset="0"/>
              </a:rPr>
              <a:t>завантажити</a:t>
            </a:r>
            <a:r>
              <a:rPr lang="ru-RU" b="1" i="0" dirty="0">
                <a:effectLst/>
                <a:latin typeface="Arial" panose="020B0604020202020204" pitchFamily="34" charset="0"/>
              </a:rPr>
              <a:t> з сайту </a:t>
            </a:r>
            <a:r>
              <a:rPr lang="ru-RU" b="1" i="0" dirty="0" err="1">
                <a:effectLst/>
                <a:latin typeface="Arial" panose="020B0604020202020204" pitchFamily="34" charset="0"/>
              </a:rPr>
              <a:t>Мінюсту</a:t>
            </a:r>
            <a:r>
              <a:rPr lang="ru-RU" b="1" i="0" dirty="0">
                <a:effectLst/>
                <a:latin typeface="Arial" panose="020B0604020202020204" pitchFamily="34" charset="0"/>
              </a:rPr>
              <a:t> </a:t>
            </a:r>
            <a:r>
              <a:rPr lang="ru-RU" b="1" i="0" dirty="0" err="1">
                <a:effectLst/>
                <a:latin typeface="Arial" panose="020B0604020202020204" pitchFamily="34" charset="0"/>
              </a:rPr>
              <a:t>роздрукувати</a:t>
            </a:r>
            <a:r>
              <a:rPr lang="ru-RU" b="1" i="0" dirty="0">
                <a:effectLst/>
                <a:latin typeface="Arial" panose="020B0604020202020204" pitchFamily="34" charset="0"/>
              </a:rPr>
              <a:t> за </a:t>
            </a:r>
            <a:r>
              <a:rPr lang="ru-RU" b="1" i="0" dirty="0" err="1">
                <a:effectLst/>
                <a:latin typeface="Arial" panose="020B0604020202020204" pitchFamily="34" charset="0"/>
              </a:rPr>
              <a:t>невелику</a:t>
            </a:r>
            <a:r>
              <a:rPr lang="ru-RU" b="1" i="0" dirty="0">
                <a:effectLst/>
                <a:latin typeface="Arial" panose="020B0604020202020204" pitchFamily="34" charset="0"/>
              </a:rPr>
              <a:t> </a:t>
            </a:r>
            <a:r>
              <a:rPr lang="ru-RU" b="1" i="0" dirty="0" err="1">
                <a:effectLst/>
                <a:latin typeface="Arial" panose="020B0604020202020204" pitchFamily="34" charset="0"/>
              </a:rPr>
              <a:t>платню</a:t>
            </a:r>
            <a:r>
              <a:rPr lang="ru-RU" b="1" i="0" dirty="0">
                <a:effectLst/>
                <a:latin typeface="Arial" panose="020B0604020202020204" pitchFamily="34" charset="0"/>
              </a:rPr>
              <a:t> </a:t>
            </a:r>
            <a:r>
              <a:rPr lang="ru-RU" b="1" i="0" dirty="0" err="1">
                <a:effectLst/>
                <a:latin typeface="Arial" panose="020B0604020202020204" pitchFamily="34" charset="0"/>
              </a:rPr>
              <a:t>або</a:t>
            </a:r>
            <a:r>
              <a:rPr lang="ru-RU" b="1" i="0" dirty="0">
                <a:effectLst/>
                <a:latin typeface="Arial" panose="020B0604020202020204" pitchFamily="34" charset="0"/>
              </a:rPr>
              <a:t> </a:t>
            </a:r>
            <a:r>
              <a:rPr lang="ru-RU" b="1" i="0" dirty="0" err="1">
                <a:effectLst/>
                <a:latin typeface="Arial" panose="020B0604020202020204" pitchFamily="34" charset="0"/>
              </a:rPr>
              <a:t>отримати</a:t>
            </a:r>
            <a:r>
              <a:rPr lang="ru-RU" b="1" i="0" dirty="0">
                <a:effectLst/>
                <a:latin typeface="Arial" panose="020B0604020202020204" pitchFamily="34" charset="0"/>
              </a:rPr>
              <a:t> </a:t>
            </a:r>
            <a:r>
              <a:rPr lang="ru-RU" b="1" i="0" dirty="0" err="1">
                <a:effectLst/>
                <a:latin typeface="Arial" panose="020B0604020202020204" pitchFamily="34" charset="0"/>
              </a:rPr>
              <a:t>безкоштовно</a:t>
            </a:r>
            <a:r>
              <a:rPr lang="ru-RU" b="1" i="0" dirty="0">
                <a:effectLst/>
                <a:latin typeface="Arial" panose="020B0604020202020204" pitchFamily="34" charset="0"/>
              </a:rPr>
              <a:t> у </a:t>
            </a:r>
            <a:r>
              <a:rPr lang="ru-RU" b="1" i="0" dirty="0" err="1">
                <a:effectLst/>
                <a:latin typeface="Arial" panose="020B0604020202020204" pitchFamily="34" charset="0"/>
              </a:rPr>
              <a:t>реєстратора</a:t>
            </a:r>
            <a:r>
              <a:rPr lang="ru-RU" b="0" i="0" dirty="0">
                <a:effectLst/>
                <a:latin typeface="Arial" panose="020B0604020202020204" pitchFamily="34" charset="0"/>
              </a:rPr>
              <a:t>. Адреса для </a:t>
            </a:r>
            <a:r>
              <a:rPr lang="ru-RU" b="0" i="0" dirty="0" err="1">
                <a:effectLst/>
                <a:latin typeface="Arial" panose="020B0604020202020204" pitchFamily="34" charset="0"/>
              </a:rPr>
              <a:t>завантаження</a:t>
            </a:r>
            <a:r>
              <a:rPr lang="ru-RU" b="0" i="0" dirty="0">
                <a:effectLst/>
                <a:latin typeface="Arial" panose="020B0604020202020204" pitchFamily="34" charset="0"/>
              </a:rPr>
              <a:t>: </a:t>
            </a:r>
            <a:r>
              <a:rPr lang="ru-RU" b="0" i="0" u="none"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https://usr.minjust.gov.ua/ua/extractedr</a:t>
            </a:r>
            <a:endParaRPr lang="ru-RU" b="0" i="0" dirty="0">
              <a:effectLst/>
              <a:latin typeface="Arial" panose="020B0604020202020204" pitchFamily="34" charset="0"/>
            </a:endParaRPr>
          </a:p>
          <a:p>
            <a:pPr algn="ctr" fontAlgn="base"/>
            <a:r>
              <a:rPr lang="ru-RU" b="1" i="0" dirty="0">
                <a:effectLst/>
                <a:latin typeface="Arial" panose="020B0604020202020204" pitchFamily="34" charset="0"/>
              </a:rPr>
              <a:t>9.Тепер </a:t>
            </a:r>
            <a:r>
              <a:rPr lang="ru-RU" b="1" i="0" dirty="0" err="1">
                <a:effectLst/>
                <a:latin typeface="Arial" panose="020B0604020202020204" pitchFamily="34" charset="0"/>
              </a:rPr>
              <a:t>потрібно</a:t>
            </a:r>
            <a:r>
              <a:rPr lang="ru-RU" b="1" i="0" dirty="0">
                <a:effectLst/>
                <a:latin typeface="Arial" panose="020B0604020202020204" pitchFamily="34" charset="0"/>
              </a:rPr>
              <a:t> подати </a:t>
            </a:r>
            <a:r>
              <a:rPr lang="ru-RU" b="1" i="0" dirty="0" err="1">
                <a:effectLst/>
                <a:latin typeface="Arial" panose="020B0604020202020204" pitchFamily="34" charset="0"/>
              </a:rPr>
              <a:t>документи</a:t>
            </a:r>
            <a:r>
              <a:rPr lang="ru-RU" b="1" i="0" dirty="0">
                <a:effectLst/>
                <a:latin typeface="Arial" panose="020B0604020202020204" pitchFamily="34" charset="0"/>
              </a:rPr>
              <a:t> до </a:t>
            </a:r>
            <a:r>
              <a:rPr lang="ru-RU" b="1" i="0" dirty="0" err="1">
                <a:effectLst/>
                <a:latin typeface="Arial" panose="020B0604020202020204" pitchFamily="34" charset="0"/>
              </a:rPr>
              <a:t>податкової</a:t>
            </a:r>
            <a:r>
              <a:rPr lang="ru-RU" b="1" i="0" dirty="0">
                <a:effectLst/>
                <a:latin typeface="Arial" panose="020B0604020202020204" pitchFamily="34" charset="0"/>
              </a:rPr>
              <a:t> </a:t>
            </a:r>
            <a:r>
              <a:rPr lang="ru-RU" b="1" i="0" dirty="0" err="1">
                <a:effectLst/>
                <a:latin typeface="Arial" panose="020B0604020202020204" pitchFamily="34" charset="0"/>
              </a:rPr>
              <a:t>інспекції</a:t>
            </a:r>
            <a:r>
              <a:rPr lang="ru-RU" b="1" i="0" dirty="0">
                <a:effectLst/>
                <a:latin typeface="Arial" panose="020B0604020202020204" pitchFamily="34" charset="0"/>
              </a:rPr>
              <a:t> за </a:t>
            </a:r>
            <a:r>
              <a:rPr lang="ru-RU" b="1" i="0" dirty="0" err="1">
                <a:effectLst/>
                <a:latin typeface="Arial" panose="020B0604020202020204" pitchFamily="34" charset="0"/>
              </a:rPr>
              <a:t>місцезнаходженням</a:t>
            </a:r>
            <a:r>
              <a:rPr lang="ru-RU" b="1" i="0" dirty="0">
                <a:effectLst/>
                <a:latin typeface="Arial" panose="020B0604020202020204" pitchFamily="34" charset="0"/>
              </a:rPr>
              <a:t> </a:t>
            </a:r>
            <a:r>
              <a:rPr lang="ru-RU" b="1" i="0" dirty="0" err="1">
                <a:effectLst/>
                <a:latin typeface="Arial" panose="020B0604020202020204" pitchFamily="34" charset="0"/>
              </a:rPr>
              <a:t>товариства</a:t>
            </a:r>
            <a:r>
              <a:rPr lang="ru-RU" b="0" i="0" dirty="0">
                <a:effectLst/>
                <a:latin typeface="Arial" panose="020B0604020202020204" pitchFamily="34" charset="0"/>
              </a:rPr>
              <a:t>:</a:t>
            </a:r>
          </a:p>
          <a:p>
            <a:pPr marL="742950" lvl="1" indent="-285750" fontAlgn="base">
              <a:buFont typeface="+mj-lt"/>
              <a:buAutoNum type="arabicPeriod"/>
            </a:pPr>
            <a:r>
              <a:rPr lang="ru-RU" b="0" i="0" dirty="0" err="1">
                <a:effectLst/>
                <a:latin typeface="Arial" panose="020B0604020202020204" pitchFamily="34" charset="0"/>
              </a:rPr>
              <a:t>Заяву</a:t>
            </a:r>
            <a:r>
              <a:rPr lang="ru-RU" b="0" i="0" dirty="0">
                <a:effectLst/>
                <a:latin typeface="Arial" panose="020B0604020202020204" pitchFamily="34" charset="0"/>
              </a:rPr>
              <a:t> за формою 1-ОПП (</a:t>
            </a:r>
            <a:r>
              <a:rPr lang="ru-RU" b="0" i="0" dirty="0" err="1">
                <a:effectLst/>
                <a:latin typeface="Arial" panose="020B0604020202020204" pitchFamily="34" charset="0"/>
              </a:rPr>
              <a:t>якщо</a:t>
            </a:r>
            <a:r>
              <a:rPr lang="ru-RU" b="0" i="0" dirty="0">
                <a:effectLst/>
                <a:latin typeface="Arial" panose="020B0604020202020204" pitchFamily="34" charset="0"/>
              </a:rPr>
              <a:t> будете </a:t>
            </a:r>
            <a:r>
              <a:rPr lang="ru-RU" b="0" i="0" dirty="0" err="1">
                <a:effectLst/>
                <a:latin typeface="Arial" panose="020B0604020202020204" pitchFamily="34" charset="0"/>
              </a:rPr>
              <a:t>винаймати</a:t>
            </a:r>
            <a:r>
              <a:rPr lang="ru-RU" b="0" i="0" dirty="0">
                <a:effectLst/>
                <a:latin typeface="Arial" panose="020B0604020202020204" pitchFamily="34" charset="0"/>
              </a:rPr>
              <a:t> головного бухгалтера).</a:t>
            </a:r>
          </a:p>
          <a:p>
            <a:pPr marL="742950" lvl="1" indent="-285750" fontAlgn="base">
              <a:buFont typeface="+mj-lt"/>
              <a:buAutoNum type="arabicPeriod"/>
            </a:pPr>
            <a:r>
              <a:rPr lang="ru-RU" b="0" i="0" dirty="0" err="1">
                <a:effectLst/>
                <a:latin typeface="Arial" panose="020B0604020202020204" pitchFamily="34" charset="0"/>
              </a:rPr>
              <a:t>Заяву</a:t>
            </a:r>
            <a:r>
              <a:rPr lang="ru-RU" b="0" i="0" dirty="0">
                <a:effectLst/>
                <a:latin typeface="Arial" panose="020B0604020202020204" pitchFamily="34" charset="0"/>
              </a:rPr>
              <a:t> про </a:t>
            </a:r>
            <a:r>
              <a:rPr lang="ru-RU" b="0" i="0" dirty="0" err="1">
                <a:effectLst/>
                <a:latin typeface="Arial" panose="020B0604020202020204" pitchFamily="34" charset="0"/>
              </a:rPr>
              <a:t>застосування</a:t>
            </a:r>
            <a:r>
              <a:rPr lang="ru-RU" b="0" i="0" dirty="0">
                <a:effectLst/>
                <a:latin typeface="Arial" panose="020B0604020202020204" pitchFamily="34" charset="0"/>
              </a:rPr>
              <a:t> </a:t>
            </a:r>
            <a:r>
              <a:rPr lang="ru-RU" b="0" i="0" dirty="0" err="1">
                <a:effectLst/>
                <a:latin typeface="Arial" panose="020B0604020202020204" pitchFamily="34" charset="0"/>
              </a:rPr>
              <a:t>спрощеної</a:t>
            </a:r>
            <a:r>
              <a:rPr lang="ru-RU" b="0" i="0" dirty="0">
                <a:effectLst/>
                <a:latin typeface="Arial" panose="020B0604020202020204" pitchFamily="34" charset="0"/>
              </a:rPr>
              <a:t> </a:t>
            </a:r>
            <a:r>
              <a:rPr lang="ru-RU" b="0" i="0" dirty="0" err="1">
                <a:effectLst/>
                <a:latin typeface="Arial" panose="020B0604020202020204" pitchFamily="34" charset="0"/>
              </a:rPr>
              <a:t>системи</a:t>
            </a:r>
            <a:r>
              <a:rPr lang="ru-RU" b="0" i="0" dirty="0">
                <a:effectLst/>
                <a:latin typeface="Arial" panose="020B0604020202020204" pitchFamily="34" charset="0"/>
              </a:rPr>
              <a:t> </a:t>
            </a:r>
            <a:r>
              <a:rPr lang="ru-RU" b="0" i="0" dirty="0" err="1">
                <a:effectLst/>
                <a:latin typeface="Arial" panose="020B0604020202020204" pitchFamily="34" charset="0"/>
              </a:rPr>
              <a:t>оподаткування</a:t>
            </a:r>
            <a:r>
              <a:rPr lang="ru-RU" b="0" i="0" dirty="0">
                <a:effectLst/>
                <a:latin typeface="Arial" panose="020B0604020202020204" pitchFamily="34" charset="0"/>
              </a:rPr>
              <a:t> та Запит на </a:t>
            </a:r>
            <a:r>
              <a:rPr lang="ru-RU" b="0" i="0" dirty="0" err="1">
                <a:effectLst/>
                <a:latin typeface="Arial" panose="020B0604020202020204" pitchFamily="34" charset="0"/>
              </a:rPr>
              <a:t>отримання</a:t>
            </a:r>
            <a:r>
              <a:rPr lang="ru-RU" b="0" i="0" dirty="0">
                <a:effectLst/>
                <a:latin typeface="Arial" panose="020B0604020202020204" pitchFamily="34" charset="0"/>
              </a:rPr>
              <a:t> </a:t>
            </a:r>
            <a:r>
              <a:rPr lang="ru-RU" b="0" i="0" dirty="0" err="1">
                <a:effectLst/>
                <a:latin typeface="Arial" panose="020B0604020202020204" pitchFamily="34" charset="0"/>
              </a:rPr>
              <a:t>витягу</a:t>
            </a:r>
            <a:r>
              <a:rPr lang="ru-RU" b="0" i="0" dirty="0">
                <a:effectLst/>
                <a:latin typeface="Arial" panose="020B0604020202020204" pitchFamily="34" charset="0"/>
              </a:rPr>
              <a:t> з </a:t>
            </a:r>
            <a:r>
              <a:rPr lang="ru-RU" b="0" i="0" dirty="0" err="1">
                <a:effectLst/>
                <a:latin typeface="Arial" panose="020B0604020202020204" pitchFamily="34" charset="0"/>
              </a:rPr>
              <a:t>реєстру</a:t>
            </a:r>
            <a:r>
              <a:rPr lang="ru-RU" b="0" i="0" dirty="0">
                <a:effectLst/>
                <a:latin typeface="Arial" panose="020B0604020202020204" pitchFamily="34" charset="0"/>
              </a:rPr>
              <a:t> </a:t>
            </a:r>
            <a:r>
              <a:rPr lang="ru-RU" b="0" i="0" dirty="0" err="1">
                <a:effectLst/>
                <a:latin typeface="Arial" panose="020B0604020202020204" pitchFamily="34" charset="0"/>
              </a:rPr>
              <a:t>платників</a:t>
            </a:r>
            <a:r>
              <a:rPr lang="ru-RU" b="0" i="0" dirty="0">
                <a:effectLst/>
                <a:latin typeface="Arial" panose="020B0604020202020204" pitchFamily="34" charset="0"/>
              </a:rPr>
              <a:t> </a:t>
            </a:r>
            <a:r>
              <a:rPr lang="ru-RU" b="0" i="0" dirty="0" err="1">
                <a:effectLst/>
                <a:latin typeface="Arial" panose="020B0604020202020204" pitchFamily="34" charset="0"/>
              </a:rPr>
              <a:t>єдиного</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 (</a:t>
            </a:r>
            <a:r>
              <a:rPr lang="ru-RU" b="0" i="0" dirty="0" err="1">
                <a:effectLst/>
                <a:latin typeface="Arial" panose="020B0604020202020204" pitchFamily="34" charset="0"/>
              </a:rPr>
              <a:t>якщо</a:t>
            </a:r>
            <a:r>
              <a:rPr lang="ru-RU" b="0" i="0" dirty="0">
                <a:effectLst/>
                <a:latin typeface="Arial" panose="020B0604020202020204" pitchFamily="34" charset="0"/>
              </a:rPr>
              <a:t> </a:t>
            </a:r>
            <a:r>
              <a:rPr lang="ru-RU" b="0" i="0" dirty="0" err="1">
                <a:effectLst/>
                <a:latin typeface="Arial" panose="020B0604020202020204" pitchFamily="34" charset="0"/>
              </a:rPr>
              <a:t>обрали</a:t>
            </a:r>
            <a:r>
              <a:rPr lang="ru-RU" b="0" i="0" dirty="0">
                <a:effectLst/>
                <a:latin typeface="Arial" panose="020B0604020202020204" pitchFamily="34" charset="0"/>
              </a:rPr>
              <a:t> </a:t>
            </a:r>
            <a:r>
              <a:rPr lang="ru-RU" b="0" i="0" dirty="0" err="1">
                <a:effectLst/>
                <a:latin typeface="Arial" panose="020B0604020202020204" pitchFamily="34" charset="0"/>
              </a:rPr>
              <a:t>єдиний</a:t>
            </a:r>
            <a:r>
              <a:rPr lang="ru-RU" b="0" i="0" dirty="0">
                <a:effectLst/>
                <a:latin typeface="Arial" panose="020B0604020202020204" pitchFamily="34" charset="0"/>
              </a:rPr>
              <a:t> </a:t>
            </a:r>
            <a:r>
              <a:rPr lang="ru-RU" b="0" i="0" dirty="0" err="1">
                <a:effectLst/>
                <a:latin typeface="Arial" panose="020B0604020202020204" pitchFamily="34" charset="0"/>
              </a:rPr>
              <a:t>податок</a:t>
            </a:r>
            <a:r>
              <a:rPr lang="ru-RU" b="0" i="0" dirty="0">
                <a:effectLst/>
                <a:latin typeface="Arial" panose="020B0604020202020204" pitchFamily="34" charset="0"/>
              </a:rPr>
              <a:t>).</a:t>
            </a:r>
          </a:p>
          <a:p>
            <a:pPr marL="742950" lvl="1" indent="-285750" fontAlgn="base">
              <a:buFont typeface="+mj-lt"/>
              <a:buAutoNum type="arabicPeriod"/>
            </a:pPr>
            <a:r>
              <a:rPr lang="ru-RU" b="0" i="0" dirty="0" err="1">
                <a:effectLst/>
                <a:latin typeface="Arial" panose="020B0604020202020204" pitchFamily="34" charset="0"/>
              </a:rPr>
              <a:t>Заява</a:t>
            </a:r>
            <a:r>
              <a:rPr lang="ru-RU" b="0" i="0" dirty="0">
                <a:effectLst/>
                <a:latin typeface="Arial" panose="020B0604020202020204" pitchFamily="34" charset="0"/>
              </a:rPr>
              <a:t> за формою 1- ПДВ та </a:t>
            </a:r>
            <a:r>
              <a:rPr lang="ru-RU" b="0" i="0" dirty="0" err="1">
                <a:effectLst/>
                <a:latin typeface="Arial" panose="020B0604020202020204" pitchFamily="34" charset="0"/>
              </a:rPr>
              <a:t>Заява</a:t>
            </a:r>
            <a:r>
              <a:rPr lang="ru-RU" b="0" i="0" dirty="0">
                <a:effectLst/>
                <a:latin typeface="Arial" panose="020B0604020202020204" pitchFamily="34" charset="0"/>
              </a:rPr>
              <a:t> 1-ЗВР про </a:t>
            </a:r>
            <a:r>
              <a:rPr lang="ru-RU" b="0" i="0" dirty="0" err="1">
                <a:effectLst/>
                <a:latin typeface="Arial" panose="020B0604020202020204" pitchFamily="34" charset="0"/>
              </a:rPr>
              <a:t>отримання</a:t>
            </a:r>
            <a:r>
              <a:rPr lang="ru-RU" b="0" i="0" dirty="0">
                <a:effectLst/>
                <a:latin typeface="Arial" panose="020B0604020202020204" pitchFamily="34" charset="0"/>
              </a:rPr>
              <a:t> </a:t>
            </a:r>
            <a:r>
              <a:rPr lang="ru-RU" b="0" i="0" dirty="0" err="1">
                <a:effectLst/>
                <a:latin typeface="Arial" panose="020B0604020202020204" pitchFamily="34" charset="0"/>
              </a:rPr>
              <a:t>витягу</a:t>
            </a:r>
            <a:r>
              <a:rPr lang="ru-RU" b="0" i="0" dirty="0">
                <a:effectLst/>
                <a:latin typeface="Arial" panose="020B0604020202020204" pitchFamily="34" charset="0"/>
              </a:rPr>
              <a:t> з </a:t>
            </a:r>
            <a:r>
              <a:rPr lang="ru-RU" b="0" i="0" dirty="0" err="1">
                <a:effectLst/>
                <a:latin typeface="Arial" panose="020B0604020202020204" pitchFamily="34" charset="0"/>
              </a:rPr>
              <a:t>реєстру</a:t>
            </a:r>
            <a:r>
              <a:rPr lang="ru-RU" b="0" i="0" dirty="0">
                <a:effectLst/>
                <a:latin typeface="Arial" panose="020B0604020202020204" pitchFamily="34" charset="0"/>
              </a:rPr>
              <a:t> </a:t>
            </a:r>
            <a:r>
              <a:rPr lang="ru-RU" b="0" i="0" dirty="0" err="1">
                <a:effectLst/>
                <a:latin typeface="Arial" panose="020B0604020202020204" pitchFamily="34" charset="0"/>
              </a:rPr>
              <a:t>платників</a:t>
            </a:r>
            <a:r>
              <a:rPr lang="ru-RU" b="0" i="0" dirty="0">
                <a:effectLst/>
                <a:latin typeface="Arial" panose="020B0604020202020204" pitchFamily="34" charset="0"/>
              </a:rPr>
              <a:t> ПДВ (для тих, </a:t>
            </a:r>
            <a:r>
              <a:rPr lang="ru-RU" b="0" i="0" dirty="0" err="1">
                <a:effectLst/>
                <a:latin typeface="Arial" panose="020B0604020202020204" pitchFamily="34" charset="0"/>
              </a:rPr>
              <a:t>хто</a:t>
            </a:r>
            <a:r>
              <a:rPr lang="ru-RU" b="0" i="0" dirty="0">
                <a:effectLst/>
                <a:latin typeface="Arial" panose="020B0604020202020204" pitchFamily="34" charset="0"/>
              </a:rPr>
              <a:t> </a:t>
            </a:r>
            <a:r>
              <a:rPr lang="ru-RU" b="0" i="0" dirty="0" err="1">
                <a:effectLst/>
                <a:latin typeface="Arial" panose="020B0604020202020204" pitchFamily="34" charset="0"/>
              </a:rPr>
              <a:t>бажає</a:t>
            </a:r>
            <a:r>
              <a:rPr lang="ru-RU" b="0" i="0" dirty="0">
                <a:effectLst/>
                <a:latin typeface="Arial" panose="020B0604020202020204" pitchFamily="34" charset="0"/>
              </a:rPr>
              <a:t> стати </a:t>
            </a:r>
            <a:r>
              <a:rPr lang="ru-RU" b="0" i="0" dirty="0" err="1">
                <a:effectLst/>
                <a:latin typeface="Arial" panose="020B0604020202020204" pitchFamily="34" charset="0"/>
              </a:rPr>
              <a:t>платником</a:t>
            </a:r>
            <a:r>
              <a:rPr lang="ru-RU" b="0" i="0" dirty="0">
                <a:effectLst/>
                <a:latin typeface="Arial" panose="020B0604020202020204" pitchFamily="34" charset="0"/>
              </a:rPr>
              <a:t> ПДВ).</a:t>
            </a:r>
          </a:p>
          <a:p>
            <a:pPr lvl="1" fontAlgn="base"/>
            <a:r>
              <a:rPr lang="ru-RU" b="1" i="0" dirty="0">
                <a:effectLst/>
                <a:latin typeface="Arial" panose="020B0604020202020204" pitchFamily="34" charset="0"/>
              </a:rPr>
              <a:t>10.За </a:t>
            </a:r>
            <a:r>
              <a:rPr lang="ru-RU" b="1" i="0" dirty="0" err="1">
                <a:effectLst/>
                <a:latin typeface="Arial" panose="020B0604020202020204" pitchFamily="34" charset="0"/>
              </a:rPr>
              <a:t>бажанням</a:t>
            </a:r>
            <a:r>
              <a:rPr lang="ru-RU" b="1" i="0" dirty="0">
                <a:effectLst/>
                <a:latin typeface="Arial" panose="020B0604020202020204" pitchFamily="34" charset="0"/>
              </a:rPr>
              <a:t> </a:t>
            </a:r>
            <a:r>
              <a:rPr lang="ru-RU" b="1" i="0" dirty="0" err="1">
                <a:effectLst/>
                <a:latin typeface="Arial" panose="020B0604020202020204" pitchFamily="34" charset="0"/>
              </a:rPr>
              <a:t>можна</a:t>
            </a:r>
            <a:r>
              <a:rPr lang="ru-RU" b="1" i="0" dirty="0">
                <a:effectLst/>
                <a:latin typeface="Arial" panose="020B0604020202020204" pitchFamily="34" charset="0"/>
              </a:rPr>
              <a:t> </a:t>
            </a:r>
            <a:r>
              <a:rPr lang="ru-RU" b="1" i="0" dirty="0" err="1">
                <a:effectLst/>
                <a:latin typeface="Arial" panose="020B0604020202020204" pitchFamily="34" charset="0"/>
              </a:rPr>
              <a:t>замовити</a:t>
            </a:r>
            <a:r>
              <a:rPr lang="ru-RU" b="1" i="0" dirty="0">
                <a:effectLst/>
                <a:latin typeface="Arial" panose="020B0604020202020204" pitchFamily="34" charset="0"/>
              </a:rPr>
              <a:t> печатку.</a:t>
            </a:r>
          </a:p>
        </p:txBody>
      </p:sp>
      <p:pic>
        <p:nvPicPr>
          <p:cNvPr id="28674" name="Picture 2" descr="Реєстрація ТОВ у Львові , державна реєстрація підприємства — Юридичне  об'єднання Бачинський та партнери, Львів">
            <a:extLst>
              <a:ext uri="{FF2B5EF4-FFF2-40B4-BE49-F238E27FC236}">
                <a16:creationId xmlns:a16="http://schemas.microsoft.com/office/drawing/2014/main" id="{6B948794-A746-7DF4-35DF-7B1CF9C17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1452" y="151185"/>
            <a:ext cx="1941342" cy="283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3">
            <a:extLst>
              <a:ext uri="{FF2B5EF4-FFF2-40B4-BE49-F238E27FC236}">
                <a16:creationId xmlns:a16="http://schemas.microsoft.com/office/drawing/2014/main" id="{B226570D-B2F5-4173-8705-569D6D3F243A}"/>
              </a:ext>
            </a:extLst>
          </p:cNvPr>
          <p:cNvSpPr/>
          <p:nvPr/>
        </p:nvSpPr>
        <p:spPr>
          <a:xfrm>
            <a:off x="1042220" y="245806"/>
            <a:ext cx="9006349" cy="1474839"/>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0" i="0" u="none" strike="noStrike" kern="1200" cap="none" spc="0" normalizeH="0" baseline="0" noProof="0" dirty="0">
                <a:ln>
                  <a:noFill/>
                </a:ln>
                <a:solidFill>
                  <a:srgbClr val="EE5818"/>
                </a:solidFill>
                <a:effectLst/>
                <a:uLnTx/>
                <a:uFillTx/>
                <a:latin typeface="Times New Roman" panose="02020603050405020304" pitchFamily="18" charset="0"/>
                <a:ea typeface="+mn-ea"/>
                <a:cs typeface="Times New Roman" panose="02020603050405020304" pitchFamily="18" charset="0"/>
              </a:rPr>
              <a:t>ПЕРЕДУМОВИЗДІЙСНЕННЯ ПІДПРИЄМНИЦЬКОЇ ДІЯЛЬНОСТІ</a:t>
            </a:r>
            <a:endParaRPr kumimoji="0" lang="ru-UA" sz="4000" b="0" i="0" u="none" strike="noStrike" kern="1200" cap="none" spc="0" normalizeH="0" baseline="0" noProof="0" dirty="0">
              <a:ln>
                <a:noFill/>
              </a:ln>
              <a:solidFill>
                <a:srgbClr val="EE5818"/>
              </a:solidFill>
              <a:effectLst/>
              <a:uLnTx/>
              <a:uFillTx/>
              <a:latin typeface="Times New Roman" panose="02020603050405020304" pitchFamily="18" charset="0"/>
              <a:ea typeface="+mn-ea"/>
              <a:cs typeface="Times New Roman" panose="02020603050405020304" pitchFamily="18" charset="0"/>
            </a:endParaRPr>
          </a:p>
        </p:txBody>
      </p:sp>
      <p:sp>
        <p:nvSpPr>
          <p:cNvPr id="9" name="Стрелка: вправо 8">
            <a:extLst>
              <a:ext uri="{FF2B5EF4-FFF2-40B4-BE49-F238E27FC236}">
                <a16:creationId xmlns:a16="http://schemas.microsoft.com/office/drawing/2014/main" id="{EB1EDAAD-D313-444A-8D77-8CA595D9DD8C}"/>
              </a:ext>
            </a:extLst>
          </p:cNvPr>
          <p:cNvSpPr/>
          <p:nvPr/>
        </p:nvSpPr>
        <p:spPr>
          <a:xfrm>
            <a:off x="639097" y="3351069"/>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Стрелка: вправо 9">
            <a:extLst>
              <a:ext uri="{FF2B5EF4-FFF2-40B4-BE49-F238E27FC236}">
                <a16:creationId xmlns:a16="http://schemas.microsoft.com/office/drawing/2014/main" id="{90F9B156-CA0B-4DB6-AC54-4703D9D8A562}"/>
              </a:ext>
            </a:extLst>
          </p:cNvPr>
          <p:cNvSpPr/>
          <p:nvPr/>
        </p:nvSpPr>
        <p:spPr>
          <a:xfrm>
            <a:off x="639097" y="4093405"/>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Стрелка: вправо 12">
            <a:extLst>
              <a:ext uri="{FF2B5EF4-FFF2-40B4-BE49-F238E27FC236}">
                <a16:creationId xmlns:a16="http://schemas.microsoft.com/office/drawing/2014/main" id="{4724C728-7FFF-4934-969C-AC51FD5FE281}"/>
              </a:ext>
            </a:extLst>
          </p:cNvPr>
          <p:cNvSpPr/>
          <p:nvPr/>
        </p:nvSpPr>
        <p:spPr>
          <a:xfrm>
            <a:off x="639097" y="4943465"/>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Стрелка: вправо 15">
            <a:extLst>
              <a:ext uri="{FF2B5EF4-FFF2-40B4-BE49-F238E27FC236}">
                <a16:creationId xmlns:a16="http://schemas.microsoft.com/office/drawing/2014/main" id="{6063CA8D-EBA2-4A33-8A2B-60730EF4992D}"/>
              </a:ext>
            </a:extLst>
          </p:cNvPr>
          <p:cNvSpPr/>
          <p:nvPr/>
        </p:nvSpPr>
        <p:spPr>
          <a:xfrm>
            <a:off x="648929" y="5941439"/>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D7D8DCB7-EFC6-2FD4-9BA6-CEBB064428FE}"/>
              </a:ext>
            </a:extLst>
          </p:cNvPr>
          <p:cNvSpPr txBox="1"/>
          <p:nvPr/>
        </p:nvSpPr>
        <p:spPr>
          <a:xfrm>
            <a:off x="3191375" y="3106315"/>
            <a:ext cx="6093994" cy="3108543"/>
          </a:xfrm>
          <a:prstGeom prst="rect">
            <a:avLst/>
          </a:prstGeom>
          <a:noFill/>
        </p:spPr>
        <p:txBody>
          <a:bodyPr wrap="square">
            <a:spAutoFit/>
          </a:bodyPr>
          <a:lstStyle/>
          <a:p>
            <a:r>
              <a:rPr lang="ru-RU" sz="2800" dirty="0" err="1">
                <a:solidFill>
                  <a:srgbClr val="FFFF00"/>
                </a:solidFill>
                <a:effectLst/>
                <a:latin typeface="Tahoma" panose="020B0604030504040204" pitchFamily="34" charset="0"/>
                <a:ea typeface="Tahoma" panose="020B0604030504040204" pitchFamily="34" charset="0"/>
              </a:rPr>
              <a:t>економічні</a:t>
            </a:r>
            <a:r>
              <a:rPr lang="ru-RU" sz="2800" dirty="0">
                <a:solidFill>
                  <a:srgbClr val="FFFF00"/>
                </a:solidFill>
                <a:effectLst/>
                <a:latin typeface="Tahoma" panose="020B0604030504040204" pitchFamily="34" charset="0"/>
                <a:ea typeface="Tahoma" panose="020B0604030504040204" pitchFamily="34" charset="0"/>
              </a:rPr>
              <a:t>,</a:t>
            </a:r>
          </a:p>
          <a:p>
            <a:endParaRPr lang="ru-RU" sz="2800" dirty="0">
              <a:solidFill>
                <a:srgbClr val="000000"/>
              </a:solidFill>
              <a:effectLst/>
              <a:latin typeface="Tahoma" panose="020B0604030504040204" pitchFamily="34" charset="0"/>
              <a:ea typeface="Tahoma" panose="020B0604030504040204" pitchFamily="34" charset="0"/>
            </a:endParaRPr>
          </a:p>
          <a:p>
            <a:r>
              <a:rPr lang="ru-RU" sz="2800" dirty="0">
                <a:solidFill>
                  <a:srgbClr val="000000"/>
                </a:solidFill>
                <a:effectLst/>
                <a:latin typeface="Tahoma" panose="020B0604030504040204" pitchFamily="34" charset="0"/>
                <a:ea typeface="Tahoma" panose="020B0604030504040204" pitchFamily="34" charset="0"/>
              </a:rPr>
              <a:t> </a:t>
            </a:r>
            <a:r>
              <a:rPr lang="ru-RU" sz="2800" dirty="0" err="1">
                <a:solidFill>
                  <a:srgbClr val="FFFF00"/>
                </a:solidFill>
                <a:effectLst/>
                <a:latin typeface="Tahoma" panose="020B0604030504040204" pitchFamily="34" charset="0"/>
                <a:ea typeface="Tahoma" panose="020B0604030504040204" pitchFamily="34" charset="0"/>
              </a:rPr>
              <a:t>політичні</a:t>
            </a:r>
            <a:r>
              <a:rPr lang="ru-RU" sz="2800" dirty="0">
                <a:solidFill>
                  <a:srgbClr val="FFFF00"/>
                </a:solidFill>
                <a:effectLst/>
                <a:latin typeface="Tahoma" panose="020B0604030504040204" pitchFamily="34" charset="0"/>
                <a:ea typeface="Tahoma" panose="020B0604030504040204" pitchFamily="34" charset="0"/>
              </a:rPr>
              <a:t>,</a:t>
            </a:r>
          </a:p>
          <a:p>
            <a:endParaRPr lang="ru-RU" sz="2800" dirty="0">
              <a:solidFill>
                <a:srgbClr val="FFFF00"/>
              </a:solidFill>
              <a:effectLst/>
              <a:latin typeface="Tahoma" panose="020B0604030504040204" pitchFamily="34" charset="0"/>
              <a:ea typeface="Tahoma" panose="020B0604030504040204" pitchFamily="34" charset="0"/>
            </a:endParaRPr>
          </a:p>
          <a:p>
            <a:r>
              <a:rPr lang="ru-RU" sz="2800" dirty="0">
                <a:solidFill>
                  <a:srgbClr val="FFFF00"/>
                </a:solidFill>
                <a:effectLst/>
                <a:latin typeface="Tahoma" panose="020B0604030504040204" pitchFamily="34" charset="0"/>
                <a:ea typeface="Tahoma" panose="020B0604030504040204" pitchFamily="34" charset="0"/>
              </a:rPr>
              <a:t> </a:t>
            </a:r>
            <a:r>
              <a:rPr lang="ru-RU" sz="2800" dirty="0" err="1">
                <a:solidFill>
                  <a:srgbClr val="FFFF00"/>
                </a:solidFill>
                <a:effectLst/>
                <a:latin typeface="Tahoma" panose="020B0604030504040204" pitchFamily="34" charset="0"/>
                <a:ea typeface="Tahoma" panose="020B0604030504040204" pitchFamily="34" charset="0"/>
              </a:rPr>
              <a:t>юридичні</a:t>
            </a:r>
            <a:r>
              <a:rPr lang="ru-RU" sz="2800" dirty="0">
                <a:solidFill>
                  <a:srgbClr val="FFFF00"/>
                </a:solidFill>
                <a:effectLst/>
                <a:latin typeface="Tahoma" panose="020B0604030504040204" pitchFamily="34" charset="0"/>
                <a:ea typeface="Tahoma" panose="020B0604030504040204" pitchFamily="34" charset="0"/>
              </a:rPr>
              <a:t>, </a:t>
            </a:r>
          </a:p>
          <a:p>
            <a:endParaRPr lang="ru-RU" sz="2800" dirty="0">
              <a:solidFill>
                <a:srgbClr val="FFFF00"/>
              </a:solidFill>
              <a:effectLst/>
              <a:latin typeface="Tahoma" panose="020B0604030504040204" pitchFamily="34" charset="0"/>
              <a:ea typeface="Tahoma" panose="020B0604030504040204" pitchFamily="34" charset="0"/>
            </a:endParaRPr>
          </a:p>
          <a:p>
            <a:r>
              <a:rPr lang="ru-RU" sz="2800" dirty="0" err="1">
                <a:solidFill>
                  <a:srgbClr val="FFFF00"/>
                </a:solidFill>
                <a:effectLst/>
                <a:latin typeface="Tahoma" panose="020B0604030504040204" pitchFamily="34" charset="0"/>
                <a:ea typeface="Tahoma" panose="020B0604030504040204" pitchFamily="34" charset="0"/>
              </a:rPr>
              <a:t>психологічні</a:t>
            </a:r>
            <a:r>
              <a:rPr lang="ru-RU" sz="2800" dirty="0">
                <a:solidFill>
                  <a:srgbClr val="FFFF00"/>
                </a:solidFill>
                <a:effectLst/>
                <a:latin typeface="Tahoma" panose="020B0604030504040204" pitchFamily="34" charset="0"/>
                <a:ea typeface="Tahoma" panose="020B0604030504040204" pitchFamily="34" charset="0"/>
              </a:rPr>
              <a:t> </a:t>
            </a:r>
            <a:r>
              <a:rPr lang="ru-RU" sz="2800" dirty="0" err="1">
                <a:solidFill>
                  <a:srgbClr val="FFFF00"/>
                </a:solidFill>
                <a:effectLst/>
                <a:latin typeface="Tahoma" panose="020B0604030504040204" pitchFamily="34" charset="0"/>
                <a:ea typeface="Tahoma" panose="020B0604030504040204" pitchFamily="34" charset="0"/>
              </a:rPr>
              <a:t>передумови</a:t>
            </a:r>
            <a:endParaRPr lang="ru-RU" sz="2800" dirty="0">
              <a:solidFill>
                <a:srgbClr val="FFFF00"/>
              </a:solidFill>
            </a:endParaRPr>
          </a:p>
        </p:txBody>
      </p:sp>
    </p:spTree>
    <p:extLst>
      <p:ext uri="{BB962C8B-B14F-4D97-AF65-F5344CB8AC3E}">
        <p14:creationId xmlns:p14="http://schemas.microsoft.com/office/powerpoint/2010/main" val="34690737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22CA56-6DBF-438B-5CA7-F18332D1BD95}"/>
              </a:ext>
            </a:extLst>
          </p:cNvPr>
          <p:cNvSpPr txBox="1"/>
          <p:nvPr/>
        </p:nvSpPr>
        <p:spPr>
          <a:xfrm>
            <a:off x="1716258" y="3010486"/>
            <a:ext cx="9172136" cy="2862322"/>
          </a:xfrm>
          <a:prstGeom prst="rect">
            <a:avLst/>
          </a:prstGeom>
          <a:noFill/>
        </p:spPr>
        <p:txBody>
          <a:bodyPr wrap="square">
            <a:spAutoFit/>
          </a:bodyPr>
          <a:lstStyle/>
          <a:p>
            <a:pPr algn="l" fontAlgn="base"/>
            <a:r>
              <a:rPr lang="ru-RU" sz="2000" b="0" i="0" dirty="0">
                <a:effectLst/>
                <a:latin typeface="Arial" panose="020B0604020202020204" pitchFamily="34" charset="0"/>
              </a:rPr>
              <a:t>11.В </a:t>
            </a:r>
            <a:r>
              <a:rPr lang="ru-RU" sz="2000" b="0" i="0" dirty="0" err="1">
                <a:effectLst/>
                <a:latin typeface="Arial" panose="020B0604020202020204" pitchFamily="34" charset="0"/>
              </a:rPr>
              <a:t>управлінні</a:t>
            </a:r>
            <a:r>
              <a:rPr lang="ru-RU" sz="2000" b="0" i="0" dirty="0">
                <a:effectLst/>
                <a:latin typeface="Arial" panose="020B0604020202020204" pitchFamily="34" charset="0"/>
              </a:rPr>
              <a:t> статистики за </a:t>
            </a:r>
            <a:r>
              <a:rPr lang="ru-RU" sz="2000" b="0" i="0" dirty="0" err="1">
                <a:effectLst/>
                <a:latin typeface="Arial" panose="020B0604020202020204" pitchFamily="34" charset="0"/>
              </a:rPr>
              <a:t>місцезнаходженням</a:t>
            </a:r>
            <a:r>
              <a:rPr lang="ru-RU" sz="2000" b="0" i="0" dirty="0">
                <a:effectLst/>
                <a:latin typeface="Arial" panose="020B0604020202020204" pitchFamily="34" charset="0"/>
              </a:rPr>
              <a:t> </a:t>
            </a:r>
            <a:r>
              <a:rPr lang="ru-RU" sz="2000" b="0" i="0" dirty="0" err="1">
                <a:effectLst/>
                <a:latin typeface="Arial" panose="020B0604020202020204" pitchFamily="34" charset="0"/>
              </a:rPr>
              <a:t>підприємства</a:t>
            </a:r>
            <a:r>
              <a:rPr lang="ru-RU" sz="2000" b="0" i="0" dirty="0">
                <a:effectLst/>
                <a:latin typeface="Arial" panose="020B0604020202020204" pitchFamily="34" charset="0"/>
              </a:rPr>
              <a:t> </a:t>
            </a:r>
            <a:r>
              <a:rPr lang="ru-RU" sz="2000" b="0" i="0" dirty="0" err="1">
                <a:effectLst/>
                <a:latin typeface="Arial" panose="020B0604020202020204" pitchFamily="34" charset="0"/>
              </a:rPr>
              <a:t>потрібно</a:t>
            </a:r>
            <a:r>
              <a:rPr lang="ru-RU" sz="2000" b="0" i="0" dirty="0">
                <a:effectLst/>
                <a:latin typeface="Arial" panose="020B0604020202020204" pitchFamily="34" charset="0"/>
              </a:rPr>
              <a:t> </a:t>
            </a:r>
            <a:r>
              <a:rPr lang="ru-RU" sz="2000" b="0" i="0" dirty="0" err="1">
                <a:effectLst/>
                <a:latin typeface="Arial" panose="020B0604020202020204" pitchFamily="34" charset="0"/>
              </a:rPr>
              <a:t>отримати</a:t>
            </a:r>
            <a:r>
              <a:rPr lang="ru-RU" sz="2000" b="0" i="0" dirty="0">
                <a:effectLst/>
                <a:latin typeface="Arial" panose="020B0604020202020204" pitchFamily="34" charset="0"/>
              </a:rPr>
              <a:t> </a:t>
            </a:r>
            <a:r>
              <a:rPr lang="ru-RU" sz="2000" b="0" i="0" dirty="0" err="1">
                <a:effectLst/>
                <a:latin typeface="Arial" panose="020B0604020202020204" pitchFamily="34" charset="0"/>
              </a:rPr>
              <a:t>Довідку</a:t>
            </a:r>
            <a:r>
              <a:rPr lang="ru-RU" sz="2000" b="0" i="0" dirty="0">
                <a:effectLst/>
                <a:latin typeface="Arial" panose="020B0604020202020204" pitchFamily="34" charset="0"/>
              </a:rPr>
              <a:t> статистики.</a:t>
            </a:r>
          </a:p>
          <a:p>
            <a:pPr algn="l" fontAlgn="base"/>
            <a:r>
              <a:rPr lang="ru-RU" sz="2000" b="0" i="0" dirty="0">
                <a:effectLst/>
                <a:latin typeface="Arial" panose="020B0604020202020204" pitchFamily="34" charset="0"/>
              </a:rPr>
              <a:t>12.Директор </a:t>
            </a:r>
            <a:r>
              <a:rPr lang="ru-RU" sz="2000" b="0" i="0" dirty="0" err="1">
                <a:effectLst/>
                <a:latin typeface="Arial" panose="020B0604020202020204" pitchFamily="34" charset="0"/>
              </a:rPr>
              <a:t>товариства</a:t>
            </a:r>
            <a:r>
              <a:rPr lang="ru-RU" sz="2000" b="0" i="0" dirty="0">
                <a:effectLst/>
                <a:latin typeface="Arial" panose="020B0604020202020204" pitchFamily="34" charset="0"/>
              </a:rPr>
              <a:t> </a:t>
            </a:r>
            <a:r>
              <a:rPr lang="ru-RU" sz="2000" b="0" i="0" dirty="0" err="1">
                <a:effectLst/>
                <a:latin typeface="Arial" panose="020B0604020202020204" pitchFamily="34" charset="0"/>
              </a:rPr>
              <a:t>має</a:t>
            </a:r>
            <a:r>
              <a:rPr lang="ru-RU" sz="2000" b="0" i="0" dirty="0">
                <a:effectLst/>
                <a:latin typeface="Arial" panose="020B0604020202020204" pitchFamily="34" charset="0"/>
              </a:rPr>
              <a:t> </a:t>
            </a:r>
            <a:r>
              <a:rPr lang="ru-RU" sz="2000" b="0" i="0" dirty="0" err="1">
                <a:effectLst/>
                <a:latin typeface="Arial" panose="020B0604020202020204" pitchFamily="34" charset="0"/>
              </a:rPr>
              <a:t>оформити</a:t>
            </a:r>
            <a:r>
              <a:rPr lang="ru-RU" sz="2000" b="0" i="0" dirty="0">
                <a:effectLst/>
                <a:latin typeface="Arial" panose="020B0604020202020204" pitchFamily="34" charset="0"/>
              </a:rPr>
              <a:t> у </a:t>
            </a:r>
            <a:r>
              <a:rPr lang="ru-RU" sz="2000" b="0" i="0" dirty="0" err="1">
                <a:effectLst/>
                <a:latin typeface="Arial" panose="020B0604020202020204" pitchFamily="34" charset="0"/>
              </a:rPr>
              <a:t>нотаріуса</a:t>
            </a:r>
            <a:r>
              <a:rPr lang="ru-RU" sz="2000" b="0" i="0" dirty="0">
                <a:effectLst/>
                <a:latin typeface="Arial" panose="020B0604020202020204" pitchFamily="34" charset="0"/>
              </a:rPr>
              <a:t> </a:t>
            </a:r>
            <a:r>
              <a:rPr lang="ru-RU" sz="2000" b="0" i="0" dirty="0" err="1">
                <a:effectLst/>
                <a:latin typeface="Arial" panose="020B0604020202020204" pitchFamily="34" charset="0"/>
              </a:rPr>
              <a:t>картки</a:t>
            </a:r>
            <a:r>
              <a:rPr lang="ru-RU" sz="2000" b="0" i="0" dirty="0">
                <a:effectLst/>
                <a:latin typeface="Arial" panose="020B0604020202020204" pitchFamily="34" charset="0"/>
              </a:rPr>
              <a:t> </a:t>
            </a:r>
            <a:r>
              <a:rPr lang="ru-RU" sz="2000" b="0" i="0" dirty="0" err="1">
                <a:effectLst/>
                <a:latin typeface="Arial" panose="020B0604020202020204" pitchFamily="34" charset="0"/>
              </a:rPr>
              <a:t>зі</a:t>
            </a:r>
            <a:r>
              <a:rPr lang="ru-RU" sz="2000" b="0" i="0" dirty="0">
                <a:effectLst/>
                <a:latin typeface="Arial" panose="020B0604020202020204" pitchFamily="34" charset="0"/>
              </a:rPr>
              <a:t> </a:t>
            </a:r>
            <a:r>
              <a:rPr lang="ru-RU" sz="2000" b="0" i="0" dirty="0" err="1">
                <a:effectLst/>
                <a:latin typeface="Arial" panose="020B0604020202020204" pitchFamily="34" charset="0"/>
              </a:rPr>
              <a:t>зразками</a:t>
            </a:r>
            <a:r>
              <a:rPr lang="ru-RU" sz="2000" b="0" i="0" dirty="0">
                <a:effectLst/>
                <a:latin typeface="Arial" panose="020B0604020202020204" pitchFamily="34" charset="0"/>
              </a:rPr>
              <a:t> </a:t>
            </a:r>
            <a:r>
              <a:rPr lang="ru-RU" sz="2000" b="0" i="0" dirty="0" err="1">
                <a:effectLst/>
                <a:latin typeface="Arial" panose="020B0604020202020204" pitchFamily="34" charset="0"/>
              </a:rPr>
              <a:t>підписів</a:t>
            </a:r>
            <a:r>
              <a:rPr lang="ru-RU" sz="2000" b="0" i="0" dirty="0">
                <a:effectLst/>
                <a:latin typeface="Arial" panose="020B0604020202020204" pitchFamily="34" charset="0"/>
              </a:rPr>
              <a:t> та печаток (</a:t>
            </a:r>
            <a:r>
              <a:rPr lang="ru-RU" sz="2000" b="0" i="0" dirty="0" err="1">
                <a:effectLst/>
                <a:latin typeface="Arial" panose="020B0604020202020204" pitchFamily="34" charset="0"/>
              </a:rPr>
              <a:t>якщо</a:t>
            </a:r>
            <a:r>
              <a:rPr lang="ru-RU" sz="2000" b="0" i="0" dirty="0">
                <a:effectLst/>
                <a:latin typeface="Arial" panose="020B0604020202020204" pitchFamily="34" charset="0"/>
              </a:rPr>
              <a:t> є).</a:t>
            </a:r>
          </a:p>
          <a:p>
            <a:pPr algn="l" fontAlgn="base"/>
            <a:r>
              <a:rPr lang="ru-RU" sz="2000" b="0" i="0" dirty="0">
                <a:effectLst/>
                <a:latin typeface="Arial" panose="020B0604020202020204" pitchFamily="34" charset="0"/>
              </a:rPr>
              <a:t>13.Відкриваєте </a:t>
            </a:r>
            <a:r>
              <a:rPr lang="ru-RU" sz="2000" b="0" i="0" dirty="0" err="1">
                <a:effectLst/>
                <a:latin typeface="Arial" panose="020B0604020202020204" pitchFamily="34" charset="0"/>
              </a:rPr>
              <a:t>розрахунковий</a:t>
            </a:r>
            <a:r>
              <a:rPr lang="ru-RU" sz="2000" b="0" i="0" dirty="0">
                <a:effectLst/>
                <a:latin typeface="Arial" panose="020B0604020202020204" pitchFamily="34" charset="0"/>
              </a:rPr>
              <a:t> </a:t>
            </a:r>
            <a:r>
              <a:rPr lang="ru-RU" sz="2000" b="0" i="0" dirty="0" err="1">
                <a:effectLst/>
                <a:latin typeface="Arial" panose="020B0604020202020204" pitchFamily="34" charset="0"/>
              </a:rPr>
              <a:t>рахунок</a:t>
            </a:r>
            <a:endParaRPr lang="ru-RU" sz="2000" b="0" i="0" dirty="0">
              <a:effectLst/>
              <a:latin typeface="Arial" panose="020B0604020202020204" pitchFamily="34" charset="0"/>
            </a:endParaRPr>
          </a:p>
          <a:p>
            <a:pPr algn="l" fontAlgn="base"/>
            <a:r>
              <a:rPr lang="ru-RU" sz="2000" b="0" i="0" dirty="0">
                <a:effectLst/>
                <a:latin typeface="Arial" panose="020B0604020202020204" pitchFamily="34" charset="0"/>
              </a:rPr>
              <a:t>14.В </a:t>
            </a:r>
            <a:r>
              <a:rPr lang="ru-RU" sz="2000" b="0" i="0" dirty="0" err="1">
                <a:effectLst/>
                <a:latin typeface="Arial" panose="020B0604020202020204" pitchFamily="34" charset="0"/>
              </a:rPr>
              <a:t>податковій</a:t>
            </a:r>
            <a:r>
              <a:rPr lang="ru-RU" sz="2000" b="0" i="0" dirty="0">
                <a:effectLst/>
                <a:latin typeface="Arial" panose="020B0604020202020204" pitchFamily="34" charset="0"/>
              </a:rPr>
              <a:t> подайте </a:t>
            </a:r>
            <a:r>
              <a:rPr lang="ru-RU" sz="2000" b="0" i="0" dirty="0" err="1">
                <a:effectLst/>
                <a:latin typeface="Arial" panose="020B0604020202020204" pitchFamily="34" charset="0"/>
              </a:rPr>
              <a:t>заяву</a:t>
            </a:r>
            <a:r>
              <a:rPr lang="ru-RU" sz="2000" b="0" i="0" dirty="0">
                <a:effectLst/>
                <a:latin typeface="Arial" panose="020B0604020202020204" pitchFamily="34" charset="0"/>
              </a:rPr>
              <a:t> на </a:t>
            </a:r>
            <a:r>
              <a:rPr lang="ru-RU" sz="2000" b="0" i="0" dirty="0" err="1">
                <a:effectLst/>
                <a:latin typeface="Arial" panose="020B0604020202020204" pitchFamily="34" charset="0"/>
              </a:rPr>
              <a:t>електронні</a:t>
            </a:r>
            <a:r>
              <a:rPr lang="ru-RU" sz="2000" b="0" i="0" dirty="0">
                <a:effectLst/>
                <a:latin typeface="Arial" panose="020B0604020202020204" pitchFamily="34" charset="0"/>
              </a:rPr>
              <a:t> </a:t>
            </a:r>
            <a:r>
              <a:rPr lang="ru-RU" sz="2000" b="0" i="0" dirty="0" err="1">
                <a:effectLst/>
                <a:latin typeface="Arial" panose="020B0604020202020204" pitchFamily="34" charset="0"/>
              </a:rPr>
              <a:t>підписи</a:t>
            </a:r>
            <a:r>
              <a:rPr lang="ru-RU" sz="2000" b="0" i="0" dirty="0">
                <a:effectLst/>
                <a:latin typeface="Arial" panose="020B0604020202020204" pitchFamily="34" charset="0"/>
              </a:rPr>
              <a:t> (</a:t>
            </a:r>
            <a:r>
              <a:rPr lang="ru-RU" sz="2000" b="0" i="0" dirty="0" err="1">
                <a:effectLst/>
                <a:latin typeface="Arial" panose="020B0604020202020204" pitchFamily="34" charset="0"/>
              </a:rPr>
              <a:t>посилені</a:t>
            </a:r>
            <a:r>
              <a:rPr lang="ru-RU" sz="2000" b="0" i="0" dirty="0">
                <a:effectLst/>
                <a:latin typeface="Arial" panose="020B0604020202020204" pitchFamily="34" charset="0"/>
              </a:rPr>
              <a:t> </a:t>
            </a:r>
            <a:r>
              <a:rPr lang="ru-RU" sz="2000" b="0" i="0" dirty="0" err="1">
                <a:effectLst/>
                <a:latin typeface="Arial" panose="020B0604020202020204" pitchFamily="34" charset="0"/>
              </a:rPr>
              <a:t>сертифікати</a:t>
            </a:r>
            <a:r>
              <a:rPr lang="ru-RU" sz="2000" b="0" i="0" dirty="0">
                <a:effectLst/>
                <a:latin typeface="Arial" panose="020B0604020202020204" pitchFamily="34" charset="0"/>
              </a:rPr>
              <a:t> </a:t>
            </a:r>
            <a:r>
              <a:rPr lang="ru-RU" sz="2000" b="0" i="0" dirty="0" err="1">
                <a:effectLst/>
                <a:latin typeface="Arial" panose="020B0604020202020204" pitchFamily="34" charset="0"/>
              </a:rPr>
              <a:t>відкритих</a:t>
            </a:r>
            <a:r>
              <a:rPr lang="ru-RU" sz="2000" b="0" i="0" dirty="0">
                <a:effectLst/>
                <a:latin typeface="Arial" panose="020B0604020202020204" pitchFamily="34" charset="0"/>
              </a:rPr>
              <a:t> </a:t>
            </a:r>
            <a:r>
              <a:rPr lang="ru-RU" sz="2000" b="0" i="0" dirty="0" err="1">
                <a:effectLst/>
                <a:latin typeface="Arial" panose="020B0604020202020204" pitchFamily="34" charset="0"/>
              </a:rPr>
              <a:t>ключів</a:t>
            </a:r>
            <a:r>
              <a:rPr lang="ru-RU" sz="2000" b="0" i="0" dirty="0">
                <a:effectLst/>
                <a:latin typeface="Arial" panose="020B0604020202020204" pitchFamily="34" charset="0"/>
              </a:rPr>
              <a:t>). </a:t>
            </a:r>
            <a:r>
              <a:rPr lang="ru-RU" sz="2000" b="0" i="0" dirty="0" err="1">
                <a:effectLst/>
                <a:latin typeface="Arial" panose="020B0604020202020204" pitchFamily="34" charset="0"/>
              </a:rPr>
              <a:t>Це</a:t>
            </a:r>
            <a:r>
              <a:rPr lang="ru-RU" sz="2000" b="0" i="0" dirty="0">
                <a:effectLst/>
                <a:latin typeface="Arial" panose="020B0604020202020204" pitchFamily="34" charset="0"/>
              </a:rPr>
              <a:t> </a:t>
            </a:r>
            <a:r>
              <a:rPr lang="ru-RU" sz="2000" b="0" i="0" dirty="0" err="1">
                <a:effectLst/>
                <a:latin typeface="Arial" panose="020B0604020202020204" pitchFamily="34" charset="0"/>
              </a:rPr>
              <a:t>потрібно</a:t>
            </a:r>
            <a:r>
              <a:rPr lang="ru-RU" sz="2000" b="0" i="0" dirty="0">
                <a:effectLst/>
                <a:latin typeface="Arial" panose="020B0604020202020204" pitchFamily="34" charset="0"/>
              </a:rPr>
              <a:t>, </a:t>
            </a:r>
            <a:r>
              <a:rPr lang="ru-RU" sz="2000" b="0" i="0" dirty="0" err="1">
                <a:effectLst/>
                <a:latin typeface="Arial" panose="020B0604020202020204" pitchFamily="34" charset="0"/>
              </a:rPr>
              <a:t>щоб</a:t>
            </a:r>
            <a:r>
              <a:rPr lang="ru-RU" sz="2000" b="0" i="0" dirty="0">
                <a:effectLst/>
                <a:latin typeface="Arial" panose="020B0604020202020204" pitchFamily="34" charset="0"/>
              </a:rPr>
              <a:t> </a:t>
            </a:r>
            <a:r>
              <a:rPr lang="ru-RU" sz="2000" b="0" i="0" dirty="0" err="1">
                <a:effectLst/>
                <a:latin typeface="Arial" panose="020B0604020202020204" pitchFamily="34" charset="0"/>
              </a:rPr>
              <a:t>подавати</a:t>
            </a:r>
            <a:r>
              <a:rPr lang="ru-RU" sz="2000" b="0" i="0" dirty="0">
                <a:effectLst/>
                <a:latin typeface="Arial" panose="020B0604020202020204" pitchFamily="34" charset="0"/>
              </a:rPr>
              <a:t> </a:t>
            </a:r>
            <a:r>
              <a:rPr lang="ru-RU" sz="2000" b="0" i="0" dirty="0" err="1">
                <a:effectLst/>
                <a:latin typeface="Arial" panose="020B0604020202020204" pitchFamily="34" charset="0"/>
              </a:rPr>
              <a:t>звітність</a:t>
            </a:r>
            <a:r>
              <a:rPr lang="ru-RU" sz="2000" b="0" i="0" dirty="0">
                <a:effectLst/>
                <a:latin typeface="Arial" panose="020B0604020202020204" pitchFamily="34" charset="0"/>
              </a:rPr>
              <a:t> в </a:t>
            </a:r>
            <a:r>
              <a:rPr lang="ru-RU" sz="2000" b="0" i="0" dirty="0" err="1">
                <a:effectLst/>
                <a:latin typeface="Arial" panose="020B0604020202020204" pitchFamily="34" charset="0"/>
              </a:rPr>
              <a:t>електронному</a:t>
            </a:r>
            <a:r>
              <a:rPr lang="ru-RU" sz="2000" b="0" i="0" dirty="0">
                <a:effectLst/>
                <a:latin typeface="Arial" panose="020B0604020202020204" pitchFamily="34" charset="0"/>
              </a:rPr>
              <a:t> </a:t>
            </a:r>
            <a:r>
              <a:rPr lang="ru-RU" sz="2000" b="0" i="0" dirty="0" err="1">
                <a:effectLst/>
                <a:latin typeface="Arial" panose="020B0604020202020204" pitchFamily="34" charset="0"/>
              </a:rPr>
              <a:t>вигляді</a:t>
            </a:r>
            <a:r>
              <a:rPr lang="ru-RU" sz="2000" b="0" i="0" dirty="0">
                <a:effectLst/>
                <a:latin typeface="Arial" panose="020B0604020202020204" pitchFamily="34" charset="0"/>
              </a:rPr>
              <a:t>.</a:t>
            </a:r>
          </a:p>
          <a:p>
            <a:pPr algn="l" fontAlgn="base"/>
            <a:r>
              <a:rPr lang="ru-RU" sz="2000" b="0" i="0" dirty="0">
                <a:effectLst/>
                <a:latin typeface="Arial" panose="020B0604020202020204" pitchFamily="34" charset="0"/>
              </a:rPr>
              <a:t>15.Вітаємо з </a:t>
            </a:r>
            <a:r>
              <a:rPr lang="ru-RU" sz="2000" b="0" i="0" dirty="0" err="1">
                <a:effectLst/>
                <a:latin typeface="Arial" panose="020B0604020202020204" pitchFamily="34" charset="0"/>
              </a:rPr>
              <a:t>відкриттям</a:t>
            </a:r>
            <a:r>
              <a:rPr lang="ru-RU" sz="2000" b="0" i="0" dirty="0">
                <a:effectLst/>
                <a:latin typeface="Arial" panose="020B0604020202020204" pitchFamily="34" charset="0"/>
              </a:rPr>
              <a:t> ТОВ! </a:t>
            </a:r>
            <a:r>
              <a:rPr lang="ru-RU" sz="2000" b="0" i="0" dirty="0" err="1">
                <a:effectLst/>
                <a:latin typeface="Arial" panose="020B0604020202020204" pitchFamily="34" charset="0"/>
              </a:rPr>
              <a:t>Вдалої</a:t>
            </a:r>
            <a:r>
              <a:rPr lang="ru-RU" sz="2000" b="0" i="0" dirty="0">
                <a:effectLst/>
                <a:latin typeface="Arial" panose="020B0604020202020204" pitchFamily="34" charset="0"/>
              </a:rPr>
              <a:t> </a:t>
            </a:r>
            <a:r>
              <a:rPr lang="ru-RU" sz="2000" b="0" i="0" dirty="0" err="1">
                <a:effectLst/>
                <a:latin typeface="Arial" panose="020B0604020202020204" pitchFamily="34" charset="0"/>
              </a:rPr>
              <a:t>роботи</a:t>
            </a:r>
            <a:r>
              <a:rPr lang="ru-RU" sz="2000" b="0" i="0" dirty="0">
                <a:effectLst/>
                <a:latin typeface="Arial" panose="020B0604020202020204" pitchFamily="34" charset="0"/>
              </a:rPr>
              <a:t>!</a:t>
            </a:r>
          </a:p>
        </p:txBody>
      </p:sp>
      <p:pic>
        <p:nvPicPr>
          <p:cNvPr id="25602" name="Picture 2" descr="Реєстрація підприємств та фізичних осіб - підприємців | Агентство  Бухгалтерського та Юридичного Обслуговування">
            <a:extLst>
              <a:ext uri="{FF2B5EF4-FFF2-40B4-BE49-F238E27FC236}">
                <a16:creationId xmlns:a16="http://schemas.microsoft.com/office/drawing/2014/main" id="{9F80C691-1419-771F-7DD2-21DE60DB7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97" y="266065"/>
            <a:ext cx="8347006" cy="206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428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2F8502-0FDB-AA55-2AE5-915C4A13E40B}"/>
              </a:ext>
            </a:extLst>
          </p:cNvPr>
          <p:cNvSpPr>
            <a:spLocks noGrp="1"/>
          </p:cNvSpPr>
          <p:nvPr>
            <p:ph type="title"/>
          </p:nvPr>
        </p:nvSpPr>
        <p:spPr>
          <a:xfrm>
            <a:off x="646111" y="452718"/>
            <a:ext cx="9404723" cy="841510"/>
          </a:xfrm>
        </p:spPr>
        <p:txBody>
          <a:bodyPr/>
          <a:lstStyle/>
          <a:p>
            <a:r>
              <a:rPr kumimoji="0" lang="ru-RU"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Крок </a:t>
            </a:r>
            <a:r>
              <a:rPr kumimoji="0" lang="en-US"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IV. </a:t>
            </a:r>
            <a:r>
              <a:rPr kumimoji="0" lang="ru-RU"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РЕЄСТРАЦІЯ ФОП</a:t>
            </a:r>
            <a:br>
              <a:rPr kumimoji="0" lang="ru-RU"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br>
            <a:endParaRPr lang="ru-RU" dirty="0"/>
          </a:p>
        </p:txBody>
      </p:sp>
      <p:sp>
        <p:nvSpPr>
          <p:cNvPr id="4" name="TextBox 3">
            <a:extLst>
              <a:ext uri="{FF2B5EF4-FFF2-40B4-BE49-F238E27FC236}">
                <a16:creationId xmlns:a16="http://schemas.microsoft.com/office/drawing/2014/main" id="{BDD6C737-6359-95FF-3F86-1432C905E249}"/>
              </a:ext>
            </a:extLst>
          </p:cNvPr>
          <p:cNvSpPr txBox="1"/>
          <p:nvPr/>
        </p:nvSpPr>
        <p:spPr>
          <a:xfrm>
            <a:off x="956603" y="1561514"/>
            <a:ext cx="8190913" cy="3785652"/>
          </a:xfrm>
          <a:prstGeom prst="rect">
            <a:avLst/>
          </a:prstGeom>
          <a:noFill/>
        </p:spPr>
        <p:txBody>
          <a:bodyPr wrap="square">
            <a:spAutoFit/>
          </a:bodyPr>
          <a:lstStyle/>
          <a:p>
            <a:pPr algn="l" fontAlgn="base">
              <a:buFont typeface="+mj-lt"/>
              <a:buAutoNum type="arabicPeriod"/>
            </a:pPr>
            <a:r>
              <a:rPr lang="ru-RU" sz="2000" b="0" i="0" dirty="0" err="1">
                <a:effectLst/>
                <a:latin typeface="Arial" panose="020B0604020202020204" pitchFamily="34" charset="0"/>
              </a:rPr>
              <a:t>Заповніть</a:t>
            </a:r>
            <a:r>
              <a:rPr lang="ru-RU" sz="2000" b="0" i="0" dirty="0">
                <a:effectLst/>
                <a:latin typeface="Arial" panose="020B0604020202020204" pitchFamily="34" charset="0"/>
              </a:rPr>
              <a:t> </a:t>
            </a:r>
            <a:r>
              <a:rPr lang="ru-RU" sz="2000" b="0" i="0" dirty="0" err="1">
                <a:effectLst/>
                <a:latin typeface="Arial" panose="020B0604020202020204" pitchFamily="34" charset="0"/>
              </a:rPr>
              <a:t>заяву</a:t>
            </a:r>
            <a:r>
              <a:rPr lang="ru-RU" sz="2000" b="0" i="0" dirty="0">
                <a:effectLst/>
                <a:latin typeface="Arial" panose="020B0604020202020204" pitchFamily="34" charset="0"/>
              </a:rPr>
              <a:t> на </a:t>
            </a:r>
            <a:r>
              <a:rPr lang="ru-RU" sz="2000" b="0" i="0" dirty="0" err="1">
                <a:effectLst/>
                <a:latin typeface="Arial" panose="020B0604020202020204" pitchFamily="34" charset="0"/>
              </a:rPr>
              <a:t>реєстрацію</a:t>
            </a:r>
            <a:r>
              <a:rPr lang="ru-RU" sz="2000" b="0" i="0" dirty="0">
                <a:effectLst/>
                <a:latin typeface="Arial" panose="020B0604020202020204" pitchFamily="34" charset="0"/>
              </a:rPr>
              <a:t> за формою 10.</a:t>
            </a:r>
          </a:p>
          <a:p>
            <a:pPr algn="l" fontAlgn="base">
              <a:buFont typeface="+mj-lt"/>
              <a:buAutoNum type="arabicPeriod"/>
            </a:pPr>
            <a:r>
              <a:rPr lang="ru-RU" sz="2000" b="0" i="0" dirty="0">
                <a:effectLst/>
                <a:latin typeface="Arial" panose="020B0604020202020204" pitchFamily="34" charset="0"/>
              </a:rPr>
              <a:t>Подайте </a:t>
            </a:r>
            <a:r>
              <a:rPr lang="ru-RU" sz="2000" b="0" i="0" dirty="0" err="1">
                <a:effectLst/>
                <a:latin typeface="Arial" panose="020B0604020202020204" pitchFamily="34" charset="0"/>
              </a:rPr>
              <a:t>заяву</a:t>
            </a:r>
            <a:r>
              <a:rPr lang="ru-RU" sz="2000" b="0" i="0" dirty="0">
                <a:effectLst/>
                <a:latin typeface="Arial" panose="020B0604020202020204" pitchFamily="34" charset="0"/>
              </a:rPr>
              <a:t> за формою 10 до державного </a:t>
            </a:r>
            <a:r>
              <a:rPr lang="ru-RU" sz="2000" b="0" i="0" dirty="0" err="1">
                <a:effectLst/>
                <a:latin typeface="Arial" panose="020B0604020202020204" pitchFamily="34" charset="0"/>
              </a:rPr>
              <a:t>реєстратора</a:t>
            </a:r>
            <a:r>
              <a:rPr lang="ru-RU" sz="2000" b="0" i="0" dirty="0">
                <a:effectLst/>
                <a:latin typeface="Arial" panose="020B0604020202020204" pitchFamily="34" charset="0"/>
              </a:rPr>
              <a:t>. </a:t>
            </a:r>
            <a:r>
              <a:rPr lang="ru-RU" sz="2000" b="0" i="0" dirty="0" err="1">
                <a:effectLst/>
                <a:latin typeface="Arial" panose="020B0604020202020204" pitchFamily="34" charset="0"/>
              </a:rPr>
              <a:t>Це</a:t>
            </a:r>
            <a:r>
              <a:rPr lang="ru-RU" sz="2000" b="0" i="0" dirty="0">
                <a:effectLst/>
                <a:latin typeface="Arial" panose="020B0604020202020204" pitchFamily="34" charset="0"/>
              </a:rPr>
              <a:t> </a:t>
            </a:r>
            <a:r>
              <a:rPr lang="ru-RU" sz="2000" b="0" i="0" dirty="0" err="1">
                <a:effectLst/>
                <a:latin typeface="Arial" panose="020B0604020202020204" pitchFamily="34" charset="0"/>
              </a:rPr>
              <a:t>можна</a:t>
            </a:r>
            <a:r>
              <a:rPr lang="ru-RU" sz="2000" b="0" i="0" dirty="0">
                <a:effectLst/>
                <a:latin typeface="Arial" panose="020B0604020202020204" pitchFamily="34" charset="0"/>
              </a:rPr>
              <a:t> </a:t>
            </a:r>
            <a:r>
              <a:rPr lang="ru-RU" sz="2000" b="0" i="0" dirty="0" err="1">
                <a:effectLst/>
                <a:latin typeface="Arial" panose="020B0604020202020204" pitchFamily="34" charset="0"/>
              </a:rPr>
              <a:t>зробити</a:t>
            </a:r>
            <a:r>
              <a:rPr lang="ru-RU" sz="2000" b="0" i="0" dirty="0">
                <a:effectLst/>
                <a:latin typeface="Arial" panose="020B0604020202020204" pitchFamily="34" charset="0"/>
              </a:rPr>
              <a:t> в будь-</a:t>
            </a:r>
            <a:r>
              <a:rPr lang="ru-RU" sz="2000" b="0" i="0" dirty="0" err="1">
                <a:effectLst/>
                <a:latin typeface="Arial" panose="020B0604020202020204" pitchFamily="34" charset="0"/>
              </a:rPr>
              <a:t>якому</a:t>
            </a:r>
            <a:r>
              <a:rPr lang="ru-RU" sz="2000" b="0" i="0" dirty="0">
                <a:effectLst/>
                <a:latin typeface="Arial" panose="020B0604020202020204" pitchFamily="34" charset="0"/>
              </a:rPr>
              <a:t> </a:t>
            </a:r>
            <a:r>
              <a:rPr lang="ru-RU" sz="2000" b="0" i="0" dirty="0" err="1">
                <a:effectLst/>
                <a:latin typeface="Arial" panose="020B0604020202020204" pitchFamily="34" charset="0"/>
              </a:rPr>
              <a:t>Центрі</a:t>
            </a:r>
            <a:r>
              <a:rPr lang="ru-RU" sz="2000" b="0" i="0" dirty="0">
                <a:effectLst/>
                <a:latin typeface="Arial" panose="020B0604020202020204" pitchFamily="34" charset="0"/>
              </a:rPr>
              <a:t> </a:t>
            </a:r>
            <a:r>
              <a:rPr lang="ru-RU" sz="2000" b="0" i="0" dirty="0" err="1">
                <a:effectLst/>
                <a:latin typeface="Arial" panose="020B0604020202020204" pitchFamily="34" charset="0"/>
              </a:rPr>
              <a:t>надання</a:t>
            </a:r>
            <a:r>
              <a:rPr lang="ru-RU" sz="2000" b="0" i="0" dirty="0">
                <a:effectLst/>
                <a:latin typeface="Arial" panose="020B0604020202020204" pitchFamily="34" charset="0"/>
              </a:rPr>
              <a:t> </a:t>
            </a:r>
            <a:r>
              <a:rPr lang="ru-RU" sz="2000" b="0" i="0" dirty="0" err="1">
                <a:effectLst/>
                <a:latin typeface="Arial" panose="020B0604020202020204" pitchFamily="34" charset="0"/>
              </a:rPr>
              <a:t>адміністративних</a:t>
            </a:r>
            <a:r>
              <a:rPr lang="ru-RU" sz="2000" b="0" i="0" dirty="0">
                <a:effectLst/>
                <a:latin typeface="Arial" panose="020B0604020202020204" pitchFamily="34" charset="0"/>
              </a:rPr>
              <a:t> </a:t>
            </a:r>
            <a:r>
              <a:rPr lang="ru-RU" sz="2000" b="0" i="0" dirty="0" err="1">
                <a:effectLst/>
                <a:latin typeface="Arial" panose="020B0604020202020204" pitchFamily="34" charset="0"/>
              </a:rPr>
              <a:t>послуг</a:t>
            </a:r>
            <a:r>
              <a:rPr lang="ru-RU" sz="2000" b="0" i="0" dirty="0">
                <a:effectLst/>
                <a:latin typeface="Arial" panose="020B0604020202020204" pitchFamily="34" charset="0"/>
              </a:rPr>
              <a:t> того </a:t>
            </a:r>
            <a:r>
              <a:rPr lang="ru-RU" sz="2000" b="0" i="0" dirty="0" err="1">
                <a:effectLst/>
                <a:latin typeface="Arial" panose="020B0604020202020204" pitchFamily="34" charset="0"/>
              </a:rPr>
              <a:t>міста</a:t>
            </a:r>
            <a:r>
              <a:rPr lang="ru-RU" sz="2000" b="0" i="0" dirty="0">
                <a:effectLst/>
                <a:latin typeface="Arial" panose="020B0604020202020204" pitchFamily="34" charset="0"/>
              </a:rPr>
              <a:t> </a:t>
            </a:r>
            <a:r>
              <a:rPr lang="ru-RU" sz="2000" b="0" i="0" dirty="0" err="1">
                <a:effectLst/>
                <a:latin typeface="Arial" panose="020B0604020202020204" pitchFamily="34" charset="0"/>
              </a:rPr>
              <a:t>або</a:t>
            </a:r>
            <a:r>
              <a:rPr lang="ru-RU" sz="2000" b="0" i="0" dirty="0">
                <a:effectLst/>
                <a:latin typeface="Arial" panose="020B0604020202020204" pitchFamily="34" charset="0"/>
              </a:rPr>
              <a:t> </a:t>
            </a:r>
            <a:r>
              <a:rPr lang="ru-RU" sz="2000" b="0" i="0" dirty="0" err="1">
                <a:effectLst/>
                <a:latin typeface="Arial" panose="020B0604020202020204" pitchFamily="34" charset="0"/>
              </a:rPr>
              <a:t>області</a:t>
            </a:r>
            <a:r>
              <a:rPr lang="ru-RU" sz="2000" b="0" i="0" dirty="0">
                <a:effectLst/>
                <a:latin typeface="Arial" panose="020B0604020202020204" pitchFamily="34" charset="0"/>
              </a:rPr>
              <a:t>, де </a:t>
            </a:r>
            <a:r>
              <a:rPr lang="ru-RU" sz="2000" b="0" i="0" dirty="0" err="1">
                <a:effectLst/>
                <a:latin typeface="Arial" panose="020B0604020202020204" pitchFamily="34" charset="0"/>
              </a:rPr>
              <a:t>ви</a:t>
            </a:r>
            <a:r>
              <a:rPr lang="ru-RU" sz="2000" b="0" i="0" dirty="0">
                <a:effectLst/>
                <a:latin typeface="Arial" panose="020B0604020202020204" pitchFamily="34" charset="0"/>
              </a:rPr>
              <a:t> </a:t>
            </a:r>
            <a:r>
              <a:rPr lang="ru-RU" sz="2000" b="0" i="0" dirty="0" err="1">
                <a:effectLst/>
                <a:latin typeface="Arial" panose="020B0604020202020204" pitchFamily="34" charset="0"/>
              </a:rPr>
              <a:t>прописані</a:t>
            </a:r>
            <a:r>
              <a:rPr lang="ru-RU" sz="2000" b="0" i="0" dirty="0">
                <a:effectLst/>
                <a:latin typeface="Arial" panose="020B0604020202020204" pitchFamily="34" charset="0"/>
              </a:rPr>
              <a:t>. </a:t>
            </a:r>
            <a:r>
              <a:rPr lang="ru-RU" sz="2000" b="0" i="0" dirty="0" err="1">
                <a:effectLst/>
                <a:latin typeface="Arial" panose="020B0604020202020204" pitchFamily="34" charset="0"/>
              </a:rPr>
              <a:t>Реєстрація</a:t>
            </a:r>
            <a:r>
              <a:rPr lang="ru-RU" sz="2000" b="0" i="0" dirty="0">
                <a:effectLst/>
                <a:latin typeface="Arial" panose="020B0604020202020204" pitchFamily="34" charset="0"/>
              </a:rPr>
              <a:t> </a:t>
            </a:r>
            <a:r>
              <a:rPr lang="ru-RU" sz="2000" b="0" i="0" dirty="0" err="1">
                <a:effectLst/>
                <a:latin typeface="Arial" panose="020B0604020202020204" pitchFamily="34" charset="0"/>
              </a:rPr>
              <a:t>безкоштовна</a:t>
            </a:r>
            <a:r>
              <a:rPr lang="ru-RU" sz="2000" b="0" i="0" dirty="0">
                <a:effectLst/>
                <a:latin typeface="Arial" panose="020B0604020202020204" pitchFamily="34" charset="0"/>
              </a:rPr>
              <a:t>.</a:t>
            </a:r>
          </a:p>
          <a:p>
            <a:pPr algn="l" fontAlgn="base">
              <a:buFont typeface="+mj-lt"/>
              <a:buAutoNum type="arabicPeriod"/>
            </a:pPr>
            <a:r>
              <a:rPr lang="ru-RU" sz="2000" b="0" i="0" dirty="0">
                <a:effectLst/>
                <a:latin typeface="Arial" panose="020B0604020202020204" pitchFamily="34" charset="0"/>
              </a:rPr>
              <a:t>Через 2 </a:t>
            </a:r>
            <a:r>
              <a:rPr lang="ru-RU" sz="2000" b="0" i="0" dirty="0" err="1">
                <a:effectLst/>
                <a:latin typeface="Arial" panose="020B0604020202020204" pitchFamily="34" charset="0"/>
              </a:rPr>
              <a:t>робочих</a:t>
            </a:r>
            <a:r>
              <a:rPr lang="ru-RU" sz="2000" b="0" i="0" dirty="0">
                <a:effectLst/>
                <a:latin typeface="Arial" panose="020B0604020202020204" pitchFamily="34" charset="0"/>
              </a:rPr>
              <a:t> </a:t>
            </a:r>
            <a:r>
              <a:rPr lang="ru-RU" sz="2000" b="0" i="0" dirty="0" err="1">
                <a:effectLst/>
                <a:latin typeface="Arial" panose="020B0604020202020204" pitchFamily="34" charset="0"/>
              </a:rPr>
              <a:t>дні</a:t>
            </a:r>
            <a:r>
              <a:rPr lang="ru-RU" sz="2000" b="0" i="0" dirty="0">
                <a:effectLst/>
                <a:latin typeface="Arial" panose="020B0604020202020204" pitchFamily="34" charset="0"/>
              </a:rPr>
              <a:t> </a:t>
            </a:r>
            <a:r>
              <a:rPr lang="ru-RU" sz="2000" b="0" i="0" dirty="0" err="1">
                <a:effectLst/>
                <a:latin typeface="Arial" panose="020B0604020202020204" pitchFamily="34" charset="0"/>
              </a:rPr>
              <a:t>отримайте</a:t>
            </a:r>
            <a:r>
              <a:rPr lang="ru-RU" sz="2000" b="0" i="0" dirty="0">
                <a:effectLst/>
                <a:latin typeface="Arial" panose="020B0604020202020204" pitchFamily="34" charset="0"/>
              </a:rPr>
              <a:t> </a:t>
            </a:r>
            <a:r>
              <a:rPr lang="ru-RU" sz="2000" b="0" i="0" dirty="0" err="1">
                <a:effectLst/>
                <a:latin typeface="Arial" panose="020B0604020202020204" pitchFamily="34" charset="0"/>
              </a:rPr>
              <a:t>Витяг</a:t>
            </a:r>
            <a:r>
              <a:rPr lang="ru-RU" sz="2000" b="0" i="0" dirty="0">
                <a:effectLst/>
                <a:latin typeface="Arial" panose="020B0604020202020204" pitchFamily="34" charset="0"/>
              </a:rPr>
              <a:t> про </a:t>
            </a:r>
            <a:r>
              <a:rPr lang="ru-RU" sz="2000" b="0" i="0" dirty="0" err="1">
                <a:effectLst/>
                <a:latin typeface="Arial" panose="020B0604020202020204" pitchFamily="34" charset="0"/>
              </a:rPr>
              <a:t>реєстрацію</a:t>
            </a:r>
            <a:r>
              <a:rPr lang="ru-RU" sz="2000" b="0" i="0" dirty="0">
                <a:effectLst/>
                <a:latin typeface="Arial" panose="020B0604020202020204" pitchFamily="34" charset="0"/>
              </a:rPr>
              <a:t>. </a:t>
            </a:r>
            <a:r>
              <a:rPr lang="ru-RU" sz="2000" b="0" i="0" dirty="0" err="1">
                <a:effectLst/>
                <a:latin typeface="Arial" panose="020B0604020202020204" pitchFamily="34" charset="0"/>
              </a:rPr>
              <a:t>Це</a:t>
            </a:r>
            <a:r>
              <a:rPr lang="ru-RU" sz="2000" b="0" i="0" dirty="0">
                <a:effectLst/>
                <a:latin typeface="Arial" panose="020B0604020202020204" pitchFamily="34" charset="0"/>
              </a:rPr>
              <a:t> </a:t>
            </a:r>
            <a:r>
              <a:rPr lang="ru-RU" sz="2000" b="0" i="0" dirty="0" err="1">
                <a:effectLst/>
                <a:latin typeface="Arial" panose="020B0604020202020204" pitchFamily="34" charset="0"/>
              </a:rPr>
              <a:t>можна</a:t>
            </a:r>
            <a:r>
              <a:rPr lang="ru-RU" sz="2000" b="0" i="0" dirty="0">
                <a:effectLst/>
                <a:latin typeface="Arial" panose="020B0604020202020204" pitchFamily="34" charset="0"/>
              </a:rPr>
              <a:t> </a:t>
            </a:r>
            <a:r>
              <a:rPr lang="ru-RU" sz="2000" b="0" i="0" dirty="0" err="1">
                <a:effectLst/>
                <a:latin typeface="Arial" panose="020B0604020202020204" pitchFamily="34" charset="0"/>
              </a:rPr>
              <a:t>зробити</a:t>
            </a:r>
            <a:r>
              <a:rPr lang="ru-RU" sz="2000" b="0" i="0" dirty="0">
                <a:effectLst/>
                <a:latin typeface="Arial" panose="020B0604020202020204" pitchFamily="34" charset="0"/>
              </a:rPr>
              <a:t> </a:t>
            </a:r>
            <a:r>
              <a:rPr lang="ru-RU" sz="2000" b="0" i="0" dirty="0" err="1">
                <a:effectLst/>
                <a:latin typeface="Arial" panose="020B0604020202020204" pitchFamily="34" charset="0"/>
              </a:rPr>
              <a:t>безкоштовно</a:t>
            </a:r>
            <a:r>
              <a:rPr lang="ru-RU" sz="2000" b="0" i="0" dirty="0">
                <a:effectLst/>
                <a:latin typeface="Arial" panose="020B0604020202020204" pitchFamily="34" charset="0"/>
              </a:rPr>
              <a:t> у </a:t>
            </a:r>
            <a:r>
              <a:rPr lang="ru-RU" sz="2000" b="0" i="0" dirty="0" err="1">
                <a:effectLst/>
                <a:latin typeface="Arial" panose="020B0604020202020204" pitchFamily="34" charset="0"/>
              </a:rPr>
              <a:t>реєстратора</a:t>
            </a:r>
            <a:r>
              <a:rPr lang="ru-RU" sz="2000" b="0" i="0" dirty="0">
                <a:effectLst/>
                <a:latin typeface="Arial" panose="020B0604020202020204" pitchFamily="34" charset="0"/>
              </a:rPr>
              <a:t> </a:t>
            </a:r>
            <a:r>
              <a:rPr lang="ru-RU" sz="2000" b="0" i="0" dirty="0" err="1">
                <a:effectLst/>
                <a:latin typeface="Arial" panose="020B0604020202020204" pitchFamily="34" charset="0"/>
              </a:rPr>
              <a:t>або</a:t>
            </a:r>
            <a:r>
              <a:rPr lang="ru-RU" sz="2000" b="0" i="0" dirty="0">
                <a:effectLst/>
                <a:latin typeface="Arial" panose="020B0604020202020204" pitchFamily="34" charset="0"/>
              </a:rPr>
              <a:t> </a:t>
            </a:r>
            <a:r>
              <a:rPr lang="ru-RU" sz="2000" b="0" i="0" dirty="0" err="1">
                <a:effectLst/>
                <a:latin typeface="Arial" panose="020B0604020202020204" pitchFamily="34" charset="0"/>
              </a:rPr>
              <a:t>роздрукувати</a:t>
            </a:r>
            <a:r>
              <a:rPr lang="ru-RU" sz="2000" b="0" i="0" dirty="0">
                <a:effectLst/>
                <a:latin typeface="Arial" panose="020B0604020202020204" pitchFamily="34" charset="0"/>
              </a:rPr>
              <a:t> з сайту </a:t>
            </a:r>
            <a:r>
              <a:rPr lang="ru-RU" sz="2000" b="0" i="0" dirty="0" err="1">
                <a:effectLst/>
                <a:latin typeface="Arial" panose="020B0604020202020204" pitchFamily="34" charset="0"/>
              </a:rPr>
              <a:t>Мінюсту</a:t>
            </a:r>
            <a:r>
              <a:rPr lang="ru-RU" sz="2000" b="0" i="0" dirty="0">
                <a:effectLst/>
                <a:latin typeface="Arial" panose="020B0604020202020204" pitchFamily="34" charset="0"/>
              </a:rPr>
              <a:t>, за </a:t>
            </a:r>
            <a:r>
              <a:rPr lang="ru-RU" sz="2000" b="0" i="0" dirty="0" err="1">
                <a:effectLst/>
                <a:latin typeface="Arial" panose="020B0604020202020204" pitchFamily="34" charset="0"/>
              </a:rPr>
              <a:t>гроші</a:t>
            </a:r>
            <a:r>
              <a:rPr lang="ru-RU" sz="2000" b="0" i="0" dirty="0">
                <a:effectLst/>
                <a:latin typeface="Arial" panose="020B0604020202020204" pitchFamily="34" charset="0"/>
              </a:rPr>
              <a:t>: </a:t>
            </a:r>
            <a:r>
              <a:rPr lang="ru-RU" sz="2000" b="0" i="0" u="none" strike="noStrike" dirty="0">
                <a:solidFill>
                  <a:srgbClr val="00B0F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https://usr.minjust.gov.ua/ua/extractedr</a:t>
            </a:r>
            <a:endParaRPr lang="ru-RU" sz="2000" b="0" i="0" dirty="0">
              <a:solidFill>
                <a:srgbClr val="00B0F0"/>
              </a:solidFill>
              <a:effectLst/>
              <a:latin typeface="Arial" panose="020B0604020202020204" pitchFamily="34" charset="0"/>
            </a:endParaRPr>
          </a:p>
          <a:p>
            <a:pPr algn="l" fontAlgn="base">
              <a:buFont typeface="+mj-lt"/>
              <a:buAutoNum type="arabicPeriod"/>
            </a:pPr>
            <a:r>
              <a:rPr lang="ru-RU" sz="2000" b="0" i="0" dirty="0" err="1">
                <a:effectLst/>
                <a:latin typeface="Arial" panose="020B0604020202020204" pitchFamily="34" charset="0"/>
              </a:rPr>
              <a:t>Оберіть</a:t>
            </a:r>
            <a:r>
              <a:rPr lang="ru-RU" sz="2000" b="0" i="0" dirty="0">
                <a:effectLst/>
                <a:latin typeface="Arial" panose="020B0604020202020204" pitchFamily="34" charset="0"/>
              </a:rPr>
              <a:t> </a:t>
            </a:r>
            <a:r>
              <a:rPr lang="ru-RU" sz="2000" b="0" i="0" dirty="0" err="1">
                <a:effectLst/>
                <a:latin typeface="Arial" panose="020B0604020202020204" pitchFamily="34" charset="0"/>
              </a:rPr>
              <a:t>види</a:t>
            </a:r>
            <a:r>
              <a:rPr lang="ru-RU" sz="2000" b="0" i="0" dirty="0">
                <a:effectLst/>
                <a:latin typeface="Arial" panose="020B0604020202020204" pitchFamily="34" charset="0"/>
              </a:rPr>
              <a:t> </a:t>
            </a:r>
            <a:r>
              <a:rPr lang="ru-RU" sz="2000" b="0" i="0" dirty="0" err="1">
                <a:effectLst/>
                <a:latin typeface="Arial" panose="020B0604020202020204" pitchFamily="34" charset="0"/>
              </a:rPr>
              <a:t>діяльності</a:t>
            </a:r>
            <a:r>
              <a:rPr lang="ru-RU" sz="2000" b="0" i="0" dirty="0">
                <a:effectLst/>
                <a:latin typeface="Arial" panose="020B0604020202020204" pitchFamily="34" charset="0"/>
              </a:rPr>
              <a:t> та </a:t>
            </a:r>
            <a:r>
              <a:rPr lang="ru-RU" sz="2000" b="0" i="0" dirty="0" err="1">
                <a:effectLst/>
                <a:latin typeface="Arial" panose="020B0604020202020204" pitchFamily="34" charset="0"/>
              </a:rPr>
              <a:t>підбиріть</a:t>
            </a:r>
            <a:r>
              <a:rPr lang="ru-RU" sz="2000" b="0" i="0" dirty="0">
                <a:effectLst/>
                <a:latin typeface="Arial" panose="020B0604020202020204" pitchFamily="34" charset="0"/>
              </a:rPr>
              <a:t> КВЕД </a:t>
            </a:r>
            <a:r>
              <a:rPr lang="ru-RU" sz="2000" b="0" i="0" u="none" strike="noStrike" dirty="0">
                <a:solidFill>
                  <a:srgbClr val="00B0F0"/>
                </a:solidFill>
                <a:effectLst/>
                <a:latin typeface="Arial" panose="020B0604020202020204" pitchFamily="34" charset="0"/>
                <a:hlinkClick r:id="rId2">
                  <a:extLst>
                    <a:ext uri="{A12FA001-AC4F-418D-AE19-62706E023703}">
                      <ahyp:hlinkClr xmlns:ahyp="http://schemas.microsoft.com/office/drawing/2018/hyperlinkcolor" val="tx"/>
                    </a:ext>
                  </a:extLst>
                </a:hlinkClick>
              </a:rPr>
              <a:t>http://kved.ukrstat.gov.ua/KVED2010/kv10_i.html</a:t>
            </a:r>
            <a:endParaRPr lang="ru-RU" sz="2000" b="0" i="0" dirty="0">
              <a:solidFill>
                <a:srgbClr val="00B0F0"/>
              </a:solidFill>
              <a:effectLst/>
              <a:latin typeface="Arial" panose="020B0604020202020204" pitchFamily="34" charset="0"/>
            </a:endParaRPr>
          </a:p>
          <a:p>
            <a:pPr algn="l" fontAlgn="base">
              <a:buFont typeface="+mj-lt"/>
              <a:buAutoNum type="arabicPeriod"/>
            </a:pPr>
            <a:r>
              <a:rPr lang="ru-RU" sz="2000" b="0" i="0" dirty="0" err="1">
                <a:effectLst/>
                <a:latin typeface="Arial" panose="020B0604020202020204" pitchFamily="34" charset="0"/>
              </a:rPr>
              <a:t>Тепер</a:t>
            </a:r>
            <a:r>
              <a:rPr lang="ru-RU" sz="2000" b="0" i="0" dirty="0">
                <a:effectLst/>
                <a:latin typeface="Arial" panose="020B0604020202020204" pitchFamily="34" charset="0"/>
              </a:rPr>
              <a:t> час </a:t>
            </a:r>
            <a:r>
              <a:rPr lang="ru-RU" sz="2000" b="0" i="0" dirty="0" err="1">
                <a:effectLst/>
                <a:latin typeface="Arial" panose="020B0604020202020204" pitchFamily="34" charset="0"/>
              </a:rPr>
              <a:t>завітати</a:t>
            </a:r>
            <a:r>
              <a:rPr lang="ru-RU" sz="2000" b="0" i="0" dirty="0">
                <a:effectLst/>
                <a:latin typeface="Arial" panose="020B0604020202020204" pitchFamily="34" charset="0"/>
              </a:rPr>
              <a:t> до </a:t>
            </a:r>
            <a:r>
              <a:rPr lang="ru-RU" sz="2000" b="0" i="0" dirty="0" err="1">
                <a:effectLst/>
                <a:latin typeface="Arial" panose="020B0604020202020204" pitchFamily="34" charset="0"/>
              </a:rPr>
              <a:t>податкової</a:t>
            </a:r>
            <a:r>
              <a:rPr lang="ru-RU" sz="2000" b="0" i="0" dirty="0">
                <a:effectLst/>
                <a:latin typeface="Arial" panose="020B0604020202020204" pitchFamily="34" charset="0"/>
              </a:rPr>
              <a:t> </a:t>
            </a:r>
            <a:r>
              <a:rPr lang="ru-RU" sz="2000" b="0" i="0" dirty="0" err="1">
                <a:effectLst/>
                <a:latin typeface="Arial" panose="020B0604020202020204" pitchFamily="34" charset="0"/>
              </a:rPr>
              <a:t>інспекції</a:t>
            </a:r>
            <a:r>
              <a:rPr lang="ru-RU" sz="2000" b="0" i="0" dirty="0">
                <a:effectLst/>
                <a:latin typeface="Arial" panose="020B0604020202020204" pitchFamily="34" charset="0"/>
              </a:rPr>
              <a:t> того району, в </a:t>
            </a:r>
            <a:r>
              <a:rPr lang="ru-RU" sz="2000" b="0" i="0" dirty="0" err="1">
                <a:effectLst/>
                <a:latin typeface="Arial" panose="020B0604020202020204" pitchFamily="34" charset="0"/>
              </a:rPr>
              <a:t>якому</a:t>
            </a:r>
            <a:r>
              <a:rPr lang="ru-RU" sz="2000" b="0" i="0" dirty="0">
                <a:effectLst/>
                <a:latin typeface="Arial" panose="020B0604020202020204" pitchFamily="34" charset="0"/>
              </a:rPr>
              <a:t> </a:t>
            </a:r>
            <a:r>
              <a:rPr lang="ru-RU" sz="2000" b="0" i="0" dirty="0" err="1">
                <a:effectLst/>
                <a:latin typeface="Arial" panose="020B0604020202020204" pitchFamily="34" charset="0"/>
              </a:rPr>
              <a:t>ви</a:t>
            </a:r>
            <a:r>
              <a:rPr lang="ru-RU" sz="2000" b="0" i="0" dirty="0">
                <a:effectLst/>
                <a:latin typeface="Arial" panose="020B0604020202020204" pitchFamily="34" charset="0"/>
              </a:rPr>
              <a:t> </a:t>
            </a:r>
            <a:r>
              <a:rPr lang="ru-RU" sz="2000" b="0" i="0" dirty="0" err="1">
                <a:effectLst/>
                <a:latin typeface="Arial" panose="020B0604020202020204" pitchFamily="34" charset="0"/>
              </a:rPr>
              <a:t>прописані</a:t>
            </a:r>
            <a:r>
              <a:rPr lang="ru-RU" b="0" i="0" dirty="0">
                <a:effectLst/>
                <a:latin typeface="Arial" panose="020B0604020202020204" pitchFamily="34" charset="0"/>
              </a:rPr>
              <a:t>.</a:t>
            </a:r>
          </a:p>
        </p:txBody>
      </p:sp>
      <p:sp>
        <p:nvSpPr>
          <p:cNvPr id="6" name="TextBox 5">
            <a:extLst>
              <a:ext uri="{FF2B5EF4-FFF2-40B4-BE49-F238E27FC236}">
                <a16:creationId xmlns:a16="http://schemas.microsoft.com/office/drawing/2014/main" id="{ABC6841B-87B2-D4F1-B527-A119C78BDE29}"/>
              </a:ext>
            </a:extLst>
          </p:cNvPr>
          <p:cNvSpPr txBox="1"/>
          <p:nvPr/>
        </p:nvSpPr>
        <p:spPr>
          <a:xfrm>
            <a:off x="4051495" y="5296487"/>
            <a:ext cx="6788833" cy="923330"/>
          </a:xfrm>
          <a:prstGeom prst="rect">
            <a:avLst/>
          </a:prstGeom>
          <a:noFill/>
        </p:spPr>
        <p:txBody>
          <a:bodyPr wrap="square">
            <a:spAutoFit/>
          </a:bodyPr>
          <a:lstStyle/>
          <a:p>
            <a:r>
              <a:rPr lang="ru-RU" dirty="0" err="1"/>
              <a:t>Якщо</a:t>
            </a:r>
            <a:r>
              <a:rPr lang="ru-RU" dirty="0"/>
              <a:t> Ви </a:t>
            </a:r>
            <a:r>
              <a:rPr lang="ru-RU" dirty="0" err="1"/>
              <a:t>обрали</a:t>
            </a:r>
            <a:r>
              <a:rPr lang="ru-RU" dirty="0"/>
              <a:t> </a:t>
            </a:r>
            <a:r>
              <a:rPr lang="ru-RU" dirty="0" err="1"/>
              <a:t>загальну</a:t>
            </a:r>
            <a:r>
              <a:rPr lang="ru-RU" dirty="0"/>
              <a:t> систему </a:t>
            </a:r>
            <a:r>
              <a:rPr lang="ru-RU" dirty="0" err="1"/>
              <a:t>оподаткування</a:t>
            </a:r>
            <a:r>
              <a:rPr lang="ru-RU" dirty="0"/>
              <a:t>, то подавайте </a:t>
            </a:r>
            <a:r>
              <a:rPr lang="ru-RU" dirty="0" err="1"/>
              <a:t>тільки</a:t>
            </a:r>
            <a:r>
              <a:rPr lang="ru-RU" dirty="0"/>
              <a:t> </a:t>
            </a:r>
            <a:r>
              <a:rPr lang="ru-RU" dirty="0" err="1"/>
              <a:t>Заяву</a:t>
            </a:r>
            <a:r>
              <a:rPr lang="ru-RU" dirty="0"/>
              <a:t> про </a:t>
            </a:r>
            <a:r>
              <a:rPr lang="ru-RU" dirty="0" err="1"/>
              <a:t>реєстрацію</a:t>
            </a:r>
            <a:r>
              <a:rPr lang="ru-RU" dirty="0"/>
              <a:t> Книги </a:t>
            </a:r>
            <a:r>
              <a:rPr lang="ru-RU" dirty="0" err="1"/>
              <a:t>обліку</a:t>
            </a:r>
            <a:r>
              <a:rPr lang="ru-RU" dirty="0"/>
              <a:t> </a:t>
            </a:r>
            <a:r>
              <a:rPr lang="ru-RU" dirty="0" err="1"/>
              <a:t>доходів</a:t>
            </a:r>
            <a:r>
              <a:rPr lang="ru-RU" dirty="0"/>
              <a:t> і </a:t>
            </a:r>
            <a:r>
              <a:rPr lang="ru-RU" dirty="0" err="1"/>
              <a:t>витрат</a:t>
            </a:r>
            <a:r>
              <a:rPr lang="ru-RU" dirty="0"/>
              <a:t> та саму книгу.</a:t>
            </a:r>
          </a:p>
        </p:txBody>
      </p:sp>
      <p:pic>
        <p:nvPicPr>
          <p:cNvPr id="26626" name="Picture 2" descr="Реєстрація Приватного підприємства • Юридична компанія Бровар ЮСТ. Юридичні  послуги, адвокатські послуги в місті Бровари, селі Літки та інших селах  Броварського району та міста Києва. Юридичні послуги в м. Ірпінь.">
            <a:extLst>
              <a:ext uri="{FF2B5EF4-FFF2-40B4-BE49-F238E27FC236}">
                <a16:creationId xmlns:a16="http://schemas.microsoft.com/office/drawing/2014/main" id="{3C0EE976-6319-6376-5E3F-BD627C02F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33" y="452718"/>
            <a:ext cx="2744655" cy="259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568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AE46AA-4E2B-75D0-4A62-00BB43755B42}"/>
              </a:ext>
            </a:extLst>
          </p:cNvPr>
          <p:cNvSpPr txBox="1"/>
          <p:nvPr/>
        </p:nvSpPr>
        <p:spPr>
          <a:xfrm>
            <a:off x="1097279" y="1674054"/>
            <a:ext cx="9819249" cy="4247317"/>
          </a:xfrm>
          <a:prstGeom prst="rect">
            <a:avLst/>
          </a:prstGeom>
          <a:noFill/>
        </p:spPr>
        <p:txBody>
          <a:bodyPr wrap="square">
            <a:spAutoFit/>
          </a:bodyPr>
          <a:lstStyle/>
          <a:p>
            <a:pPr algn="l" fontAlgn="base"/>
            <a:r>
              <a:rPr lang="ru-RU" b="1" i="1" dirty="0" err="1">
                <a:effectLst/>
                <a:latin typeface="Arial" panose="020B0604020202020204" pitchFamily="34" charset="0"/>
              </a:rPr>
              <a:t>Якщо</a:t>
            </a:r>
            <a:r>
              <a:rPr lang="ru-RU" b="1" i="1" dirty="0">
                <a:effectLst/>
                <a:latin typeface="Arial" panose="020B0604020202020204" pitchFamily="34" charset="0"/>
              </a:rPr>
              <a:t> Ви </a:t>
            </a:r>
            <a:r>
              <a:rPr lang="ru-RU" b="1" i="1" dirty="0" err="1">
                <a:effectLst/>
                <a:latin typeface="Arial" panose="020B0604020202020204" pitchFamily="34" charset="0"/>
              </a:rPr>
              <a:t>обрали</a:t>
            </a:r>
            <a:r>
              <a:rPr lang="ru-RU" b="1" i="1" dirty="0">
                <a:effectLst/>
                <a:latin typeface="Arial" panose="020B0604020202020204" pitchFamily="34" charset="0"/>
              </a:rPr>
              <a:t> </a:t>
            </a:r>
            <a:r>
              <a:rPr lang="ru-RU" b="1" i="1" dirty="0" err="1">
                <a:effectLst/>
                <a:latin typeface="Arial" panose="020B0604020202020204" pitchFamily="34" charset="0"/>
              </a:rPr>
              <a:t>єдиний</a:t>
            </a:r>
            <a:r>
              <a:rPr lang="ru-RU" b="1" i="1" dirty="0">
                <a:effectLst/>
                <a:latin typeface="Arial" panose="020B0604020202020204" pitchFamily="34" charset="0"/>
              </a:rPr>
              <a:t> </a:t>
            </a:r>
            <a:r>
              <a:rPr lang="ru-RU" b="1" i="1" dirty="0" err="1">
                <a:effectLst/>
                <a:latin typeface="Arial" panose="020B0604020202020204" pitchFamily="34" charset="0"/>
              </a:rPr>
              <a:t>податок</a:t>
            </a:r>
            <a:r>
              <a:rPr lang="ru-RU" b="1" i="1" dirty="0">
                <a:effectLst/>
                <a:latin typeface="Arial" panose="020B0604020202020204" pitchFamily="34" charset="0"/>
              </a:rPr>
              <a:t>, то </a:t>
            </a:r>
            <a:r>
              <a:rPr lang="ru-RU" b="1" i="1" dirty="0" err="1">
                <a:effectLst/>
                <a:latin typeface="Arial" panose="020B0604020202020204" pitchFamily="34" charset="0"/>
              </a:rPr>
              <a:t>подавати</a:t>
            </a:r>
            <a:r>
              <a:rPr lang="ru-RU" b="1" i="1" dirty="0">
                <a:effectLst/>
                <a:latin typeface="Arial" panose="020B0604020202020204" pitchFamily="34" charset="0"/>
              </a:rPr>
              <a:t> </a:t>
            </a:r>
            <a:r>
              <a:rPr lang="ru-RU" b="1" i="1" dirty="0" err="1">
                <a:effectLst/>
                <a:latin typeface="Arial" panose="020B0604020202020204" pitchFamily="34" charset="0"/>
              </a:rPr>
              <a:t>потрібно</a:t>
            </a:r>
            <a:r>
              <a:rPr lang="ru-RU" b="1" i="1" dirty="0">
                <a:effectLst/>
                <a:latin typeface="Arial" panose="020B0604020202020204" pitchFamily="34" charset="0"/>
              </a:rPr>
              <a:t> </a:t>
            </a:r>
            <a:r>
              <a:rPr lang="ru-RU" b="1" i="1" dirty="0" err="1">
                <a:effectLst/>
                <a:latin typeface="Arial" panose="020B0604020202020204" pitchFamily="34" charset="0"/>
              </a:rPr>
              <a:t>такий</a:t>
            </a:r>
            <a:r>
              <a:rPr lang="ru-RU" b="1" i="1" dirty="0">
                <a:effectLst/>
                <a:latin typeface="Arial" panose="020B0604020202020204" pitchFamily="34" charset="0"/>
              </a:rPr>
              <a:t> список </a:t>
            </a:r>
            <a:r>
              <a:rPr lang="ru-RU" b="1" i="1" dirty="0" err="1">
                <a:effectLst/>
                <a:latin typeface="Arial" panose="020B0604020202020204" pitchFamily="34" charset="0"/>
              </a:rPr>
              <a:t>документів</a:t>
            </a:r>
            <a:r>
              <a:rPr lang="ru-RU" b="0" i="0" dirty="0">
                <a:effectLst/>
                <a:latin typeface="Arial" panose="020B0604020202020204" pitchFamily="34" charset="0"/>
              </a:rPr>
              <a:t>:</a:t>
            </a:r>
          </a:p>
          <a:p>
            <a:pPr marL="742950" lvl="1" indent="-285750" algn="l" fontAlgn="base">
              <a:buFont typeface="+mj-lt"/>
              <a:buAutoNum type="arabicPeriod"/>
            </a:pPr>
            <a:r>
              <a:rPr lang="ru-RU" b="0" i="0" dirty="0" err="1">
                <a:effectLst/>
                <a:latin typeface="Arial" panose="020B0604020202020204" pitchFamily="34" charset="0"/>
              </a:rPr>
              <a:t>Заява</a:t>
            </a:r>
            <a:r>
              <a:rPr lang="ru-RU" b="0" i="0" dirty="0">
                <a:effectLst/>
                <a:latin typeface="Arial" panose="020B0604020202020204" pitchFamily="34" charset="0"/>
              </a:rPr>
              <a:t> про </a:t>
            </a:r>
            <a:r>
              <a:rPr lang="ru-RU" b="0" i="0" dirty="0" err="1">
                <a:effectLst/>
                <a:latin typeface="Arial" panose="020B0604020202020204" pitchFamily="34" charset="0"/>
              </a:rPr>
              <a:t>застосування</a:t>
            </a:r>
            <a:r>
              <a:rPr lang="ru-RU" b="0" i="0" dirty="0">
                <a:effectLst/>
                <a:latin typeface="Arial" panose="020B0604020202020204" pitchFamily="34" charset="0"/>
              </a:rPr>
              <a:t> </a:t>
            </a:r>
            <a:r>
              <a:rPr lang="ru-RU" b="0" i="0" dirty="0" err="1">
                <a:effectLst/>
                <a:latin typeface="Arial" panose="020B0604020202020204" pitchFamily="34" charset="0"/>
              </a:rPr>
              <a:t>спрощеної</a:t>
            </a:r>
            <a:r>
              <a:rPr lang="ru-RU" b="0" i="0" dirty="0">
                <a:effectLst/>
                <a:latin typeface="Arial" panose="020B0604020202020204" pitchFamily="34" charset="0"/>
              </a:rPr>
              <a:t> </a:t>
            </a:r>
            <a:r>
              <a:rPr lang="ru-RU" b="0" i="0" dirty="0" err="1">
                <a:effectLst/>
                <a:latin typeface="Arial" panose="020B0604020202020204" pitchFamily="34" charset="0"/>
              </a:rPr>
              <a:t>системи</a:t>
            </a:r>
            <a:r>
              <a:rPr lang="ru-RU" b="0" i="0" dirty="0">
                <a:effectLst/>
                <a:latin typeface="Arial" panose="020B0604020202020204" pitchFamily="34" charset="0"/>
              </a:rPr>
              <a:t> </a:t>
            </a:r>
            <a:r>
              <a:rPr lang="ru-RU" b="0" i="0" dirty="0" err="1">
                <a:effectLst/>
                <a:latin typeface="Arial" panose="020B0604020202020204" pitchFamily="34" charset="0"/>
              </a:rPr>
              <a:t>оподаткування</a:t>
            </a:r>
            <a:r>
              <a:rPr lang="ru-RU" b="0" i="0" dirty="0">
                <a:effectLst/>
                <a:latin typeface="Arial" panose="020B0604020202020204" pitchFamily="34" charset="0"/>
              </a:rPr>
              <a:t>.</a:t>
            </a:r>
          </a:p>
          <a:p>
            <a:pPr marL="742950" lvl="1" indent="-285750" algn="l" fontAlgn="base">
              <a:buFont typeface="+mj-lt"/>
              <a:buAutoNum type="arabicPeriod"/>
            </a:pPr>
            <a:r>
              <a:rPr lang="ru-RU" b="0" i="0" dirty="0">
                <a:effectLst/>
                <a:latin typeface="Arial" panose="020B0604020202020204" pitchFamily="34" charset="0"/>
              </a:rPr>
              <a:t>Книга </a:t>
            </a:r>
            <a:r>
              <a:rPr lang="ru-RU" b="0" i="0" dirty="0" err="1">
                <a:effectLst/>
                <a:latin typeface="Arial" panose="020B0604020202020204" pitchFamily="34" charset="0"/>
              </a:rPr>
              <a:t>обліку</a:t>
            </a:r>
            <a:r>
              <a:rPr lang="ru-RU" b="0" i="0" dirty="0">
                <a:effectLst/>
                <a:latin typeface="Arial" panose="020B0604020202020204" pitchFamily="34" charset="0"/>
              </a:rPr>
              <a:t> </a:t>
            </a:r>
            <a:r>
              <a:rPr lang="ru-RU" b="0" i="0" dirty="0" err="1">
                <a:effectLst/>
                <a:latin typeface="Arial" panose="020B0604020202020204" pitchFamily="34" charset="0"/>
              </a:rPr>
              <a:t>доходів</a:t>
            </a:r>
            <a:r>
              <a:rPr lang="ru-RU" b="0" i="0" dirty="0">
                <a:effectLst/>
                <a:latin typeface="Arial" panose="020B0604020202020204" pitchFamily="34" charset="0"/>
              </a:rPr>
              <a:t>.</a:t>
            </a:r>
          </a:p>
          <a:p>
            <a:pPr marL="742950" lvl="1" indent="-285750" algn="l" fontAlgn="base">
              <a:buFont typeface="+mj-lt"/>
              <a:buAutoNum type="arabicPeriod"/>
            </a:pPr>
            <a:r>
              <a:rPr lang="ru-RU" b="0" i="0" dirty="0" err="1">
                <a:effectLst/>
                <a:latin typeface="Arial" panose="020B0604020202020204" pitchFamily="34" charset="0"/>
              </a:rPr>
              <a:t>Заява</a:t>
            </a:r>
            <a:r>
              <a:rPr lang="ru-RU" b="0" i="0" dirty="0">
                <a:effectLst/>
                <a:latin typeface="Arial" panose="020B0604020202020204" pitchFamily="34" charset="0"/>
              </a:rPr>
              <a:t> про </a:t>
            </a:r>
            <a:r>
              <a:rPr lang="ru-RU" b="0" i="0" dirty="0" err="1">
                <a:effectLst/>
                <a:latin typeface="Arial" panose="020B0604020202020204" pitchFamily="34" charset="0"/>
              </a:rPr>
              <a:t>реєстрацію</a:t>
            </a:r>
            <a:r>
              <a:rPr lang="ru-RU" b="0" i="0" dirty="0">
                <a:effectLst/>
                <a:latin typeface="Arial" panose="020B0604020202020204" pitchFamily="34" charset="0"/>
              </a:rPr>
              <a:t> книги </a:t>
            </a:r>
            <a:r>
              <a:rPr lang="ru-RU" b="0" i="0" dirty="0" err="1">
                <a:effectLst/>
                <a:latin typeface="Arial" panose="020B0604020202020204" pitchFamily="34" charset="0"/>
              </a:rPr>
              <a:t>обліку</a:t>
            </a:r>
            <a:r>
              <a:rPr lang="ru-RU" b="0" i="0" dirty="0">
                <a:effectLst/>
                <a:latin typeface="Arial" panose="020B0604020202020204" pitchFamily="34" charset="0"/>
              </a:rPr>
              <a:t> </a:t>
            </a:r>
            <a:r>
              <a:rPr lang="ru-RU" b="0" i="0" dirty="0" err="1">
                <a:effectLst/>
                <a:latin typeface="Arial" panose="020B0604020202020204" pitchFamily="34" charset="0"/>
              </a:rPr>
              <a:t>доходів</a:t>
            </a:r>
            <a:r>
              <a:rPr lang="ru-RU" b="0" i="0" dirty="0">
                <a:effectLst/>
                <a:latin typeface="Arial" panose="020B0604020202020204" pitchFamily="34" charset="0"/>
              </a:rPr>
              <a:t>.</a:t>
            </a:r>
          </a:p>
          <a:p>
            <a:pPr marL="742950" lvl="1" indent="-285750" algn="l" fontAlgn="base">
              <a:buFont typeface="+mj-lt"/>
              <a:buAutoNum type="arabicPeriod"/>
            </a:pPr>
            <a:r>
              <a:rPr lang="ru-RU" b="0" i="0" dirty="0">
                <a:effectLst/>
                <a:latin typeface="Arial" panose="020B0604020202020204" pitchFamily="34" charset="0"/>
              </a:rPr>
              <a:t>Запит про </a:t>
            </a:r>
            <a:r>
              <a:rPr lang="ru-RU" b="0" i="0" dirty="0" err="1">
                <a:effectLst/>
                <a:latin typeface="Arial" panose="020B0604020202020204" pitchFamily="34" charset="0"/>
              </a:rPr>
              <a:t>видачу</a:t>
            </a:r>
            <a:r>
              <a:rPr lang="ru-RU" b="0" i="0" dirty="0">
                <a:effectLst/>
                <a:latin typeface="Arial" panose="020B0604020202020204" pitchFamily="34" charset="0"/>
              </a:rPr>
              <a:t> </a:t>
            </a:r>
            <a:r>
              <a:rPr lang="ru-RU" b="0" i="0" dirty="0" err="1">
                <a:effectLst/>
                <a:latin typeface="Arial" panose="020B0604020202020204" pitchFamily="34" charset="0"/>
              </a:rPr>
              <a:t>Витягу</a:t>
            </a:r>
            <a:r>
              <a:rPr lang="ru-RU" b="0" i="0" dirty="0">
                <a:effectLst/>
                <a:latin typeface="Arial" panose="020B0604020202020204" pitchFamily="34" charset="0"/>
              </a:rPr>
              <a:t> з </a:t>
            </a:r>
            <a:r>
              <a:rPr lang="ru-RU" b="0" i="0" dirty="0" err="1">
                <a:effectLst/>
                <a:latin typeface="Arial" panose="020B0604020202020204" pitchFamily="34" charset="0"/>
              </a:rPr>
              <a:t>реєстру</a:t>
            </a:r>
            <a:r>
              <a:rPr lang="ru-RU" b="0" i="0" dirty="0">
                <a:effectLst/>
                <a:latin typeface="Arial" panose="020B0604020202020204" pitchFamily="34" charset="0"/>
              </a:rPr>
              <a:t> </a:t>
            </a:r>
            <a:r>
              <a:rPr lang="ru-RU" b="0" i="0" dirty="0" err="1">
                <a:effectLst/>
                <a:latin typeface="Arial" panose="020B0604020202020204" pitchFamily="34" charset="0"/>
              </a:rPr>
              <a:t>платників</a:t>
            </a:r>
            <a:r>
              <a:rPr lang="ru-RU" b="0" i="0" dirty="0">
                <a:effectLst/>
                <a:latin typeface="Arial" panose="020B0604020202020204" pitchFamily="34" charset="0"/>
              </a:rPr>
              <a:t> </a:t>
            </a:r>
            <a:r>
              <a:rPr lang="ru-RU" b="0" i="0" dirty="0" err="1">
                <a:effectLst/>
                <a:latin typeface="Arial" panose="020B0604020202020204" pitchFamily="34" charset="0"/>
              </a:rPr>
              <a:t>єдиного</a:t>
            </a:r>
            <a:r>
              <a:rPr lang="ru-RU" b="0" i="0" dirty="0">
                <a:effectLst/>
                <a:latin typeface="Arial" panose="020B0604020202020204" pitchFamily="34" charset="0"/>
              </a:rPr>
              <a:t> </a:t>
            </a:r>
            <a:r>
              <a:rPr lang="ru-RU" b="0" i="0" dirty="0" err="1">
                <a:effectLst/>
                <a:latin typeface="Arial" panose="020B0604020202020204" pitchFamily="34" charset="0"/>
              </a:rPr>
              <a:t>податку</a:t>
            </a:r>
            <a:r>
              <a:rPr lang="ru-RU" b="0" i="0" dirty="0">
                <a:effectLst/>
                <a:latin typeface="Arial" panose="020B0604020202020204" pitchFamily="34" charset="0"/>
              </a:rPr>
              <a:t> (</a:t>
            </a:r>
            <a:r>
              <a:rPr lang="ru-RU" b="0" i="0" dirty="0" err="1">
                <a:effectLst/>
                <a:latin typeface="Arial" panose="020B0604020202020204" pitchFamily="34" charset="0"/>
              </a:rPr>
              <a:t>можна</a:t>
            </a:r>
            <a:r>
              <a:rPr lang="ru-RU" b="0" i="0" dirty="0">
                <a:effectLst/>
                <a:latin typeface="Arial" panose="020B0604020202020204" pitchFamily="34" charset="0"/>
              </a:rPr>
              <a:t> </a:t>
            </a:r>
            <a:r>
              <a:rPr lang="ru-RU" b="0" i="0" dirty="0" err="1">
                <a:effectLst/>
                <a:latin typeface="Arial" panose="020B0604020202020204" pitchFamily="34" charset="0"/>
              </a:rPr>
              <a:t>зазначити</a:t>
            </a:r>
            <a:r>
              <a:rPr lang="ru-RU" b="0" i="0" dirty="0">
                <a:effectLst/>
                <a:latin typeface="Arial" panose="020B0604020202020204" pitchFamily="34" charset="0"/>
              </a:rPr>
              <a:t>, </a:t>
            </a:r>
            <a:r>
              <a:rPr lang="ru-RU" b="0" i="0" dirty="0" err="1">
                <a:effectLst/>
                <a:latin typeface="Arial" panose="020B0604020202020204" pitchFamily="34" charset="0"/>
              </a:rPr>
              <a:t>щоб</a:t>
            </a:r>
            <a:r>
              <a:rPr lang="ru-RU" b="0" i="0" dirty="0">
                <a:effectLst/>
                <a:latin typeface="Arial" panose="020B0604020202020204" pitchFamily="34" charset="0"/>
              </a:rPr>
              <a:t> </a:t>
            </a:r>
            <a:r>
              <a:rPr lang="ru-RU" b="0" i="0" dirty="0" err="1">
                <a:effectLst/>
                <a:latin typeface="Arial" panose="020B0604020202020204" pitchFamily="34" charset="0"/>
              </a:rPr>
              <a:t>відправили</a:t>
            </a:r>
            <a:r>
              <a:rPr lang="ru-RU" b="0" i="0" dirty="0">
                <a:effectLst/>
                <a:latin typeface="Arial" panose="020B0604020202020204" pitchFamily="34" charset="0"/>
              </a:rPr>
              <a:t> </a:t>
            </a:r>
            <a:r>
              <a:rPr lang="ru-RU" b="0" i="0" dirty="0" err="1">
                <a:effectLst/>
                <a:latin typeface="Arial" panose="020B0604020202020204" pitchFamily="34" charset="0"/>
              </a:rPr>
              <a:t>поштою</a:t>
            </a:r>
            <a:r>
              <a:rPr lang="ru-RU" b="0" i="0" dirty="0">
                <a:effectLst/>
                <a:latin typeface="Arial" panose="020B0604020202020204" pitchFamily="34" charset="0"/>
              </a:rPr>
              <a:t>).</a:t>
            </a:r>
          </a:p>
          <a:p>
            <a:pPr marL="742950" lvl="1" indent="-285750" algn="l" fontAlgn="base">
              <a:buFont typeface="+mj-lt"/>
              <a:buAutoNum type="arabicPeriod"/>
            </a:pPr>
            <a:r>
              <a:rPr lang="ru-RU" b="0" i="0" dirty="0" err="1">
                <a:effectLst/>
                <a:latin typeface="Arial" panose="020B0604020202020204" pitchFamily="34" charset="0"/>
              </a:rPr>
              <a:t>Якщо</a:t>
            </a:r>
            <a:r>
              <a:rPr lang="ru-RU" b="0" i="0" dirty="0">
                <a:effectLst/>
                <a:latin typeface="Arial" panose="020B0604020202020204" pitchFamily="34" charset="0"/>
              </a:rPr>
              <a:t> </a:t>
            </a:r>
            <a:r>
              <a:rPr lang="ru-RU" b="0" i="0" dirty="0" err="1">
                <a:effectLst/>
                <a:latin typeface="Arial" panose="020B0604020202020204" pitchFamily="34" charset="0"/>
              </a:rPr>
              <a:t>місце</a:t>
            </a:r>
            <a:r>
              <a:rPr lang="ru-RU" b="0" i="0" dirty="0">
                <a:effectLst/>
                <a:latin typeface="Arial" panose="020B0604020202020204" pitchFamily="34" charset="0"/>
              </a:rPr>
              <a:t> </a:t>
            </a:r>
            <a:r>
              <a:rPr lang="ru-RU" b="0" i="0" dirty="0" err="1">
                <a:effectLst/>
                <a:latin typeface="Arial" panose="020B0604020202020204" pitchFamily="34" charset="0"/>
              </a:rPr>
              <a:t>здійснення</a:t>
            </a:r>
            <a:r>
              <a:rPr lang="ru-RU" b="0" i="0" dirty="0">
                <a:effectLst/>
                <a:latin typeface="Arial" panose="020B0604020202020204" pitchFamily="34" charset="0"/>
              </a:rPr>
              <a:t> </a:t>
            </a:r>
            <a:r>
              <a:rPr lang="ru-RU" b="0" i="0" dirty="0" err="1">
                <a:effectLst/>
                <a:latin typeface="Arial" panose="020B0604020202020204" pitchFamily="34" charset="0"/>
              </a:rPr>
              <a:t>діяльності</a:t>
            </a:r>
            <a:r>
              <a:rPr lang="ru-RU" b="0" i="0" dirty="0">
                <a:effectLst/>
                <a:latin typeface="Arial" panose="020B0604020202020204" pitchFamily="34" charset="0"/>
              </a:rPr>
              <a:t> </a:t>
            </a:r>
            <a:r>
              <a:rPr lang="ru-RU" b="0" i="0" dirty="0" err="1">
                <a:effectLst/>
                <a:latin typeface="Arial" panose="020B0604020202020204" pitchFamily="34" charset="0"/>
              </a:rPr>
              <a:t>відрізняється</a:t>
            </a:r>
            <a:r>
              <a:rPr lang="ru-RU" b="0" i="0" dirty="0">
                <a:effectLst/>
                <a:latin typeface="Arial" panose="020B0604020202020204" pitchFamily="34" charset="0"/>
              </a:rPr>
              <a:t> </a:t>
            </a:r>
            <a:r>
              <a:rPr lang="ru-RU" b="0" i="0" dirty="0" err="1">
                <a:effectLst/>
                <a:latin typeface="Arial" panose="020B0604020202020204" pitchFamily="34" charset="0"/>
              </a:rPr>
              <a:t>від</a:t>
            </a:r>
            <a:r>
              <a:rPr lang="ru-RU" b="0" i="0" dirty="0">
                <a:effectLst/>
                <a:latin typeface="Arial" panose="020B0604020202020204" pitchFamily="34" charset="0"/>
              </a:rPr>
              <a:t> </a:t>
            </a:r>
            <a:r>
              <a:rPr lang="ru-RU" b="0" i="0" dirty="0" err="1">
                <a:effectLst/>
                <a:latin typeface="Arial" panose="020B0604020202020204" pitchFamily="34" charset="0"/>
              </a:rPr>
              <a:t>місця</a:t>
            </a:r>
            <a:r>
              <a:rPr lang="ru-RU" b="0" i="0" dirty="0">
                <a:effectLst/>
                <a:latin typeface="Arial" panose="020B0604020202020204" pitchFamily="34" charset="0"/>
              </a:rPr>
              <a:t> прописки, то </a:t>
            </a:r>
            <a:r>
              <a:rPr lang="ru-RU" b="0" i="0" dirty="0" err="1">
                <a:effectLst/>
                <a:latin typeface="Arial" panose="020B0604020202020204" pitchFamily="34" charset="0"/>
              </a:rPr>
              <a:t>додатково</a:t>
            </a:r>
            <a:r>
              <a:rPr lang="ru-RU" b="0" i="0" dirty="0">
                <a:effectLst/>
                <a:latin typeface="Arial" panose="020B0604020202020204" pitchFamily="34" charset="0"/>
              </a:rPr>
              <a:t> </a:t>
            </a:r>
            <a:r>
              <a:rPr lang="ru-RU" b="0" i="0" dirty="0" err="1">
                <a:effectLst/>
                <a:latin typeface="Arial" panose="020B0604020202020204" pitchFamily="34" charset="0"/>
              </a:rPr>
              <a:t>подається</a:t>
            </a:r>
            <a:r>
              <a:rPr lang="ru-RU" b="0" i="0" dirty="0">
                <a:effectLst/>
                <a:latin typeface="Arial" panose="020B0604020202020204" pitchFamily="34" charset="0"/>
              </a:rPr>
              <a:t> </a:t>
            </a:r>
            <a:r>
              <a:rPr lang="ru-RU" b="0" i="0" dirty="0" err="1">
                <a:effectLst/>
                <a:latin typeface="Arial" panose="020B0604020202020204" pitchFamily="34" charset="0"/>
              </a:rPr>
              <a:t>повідомлення</a:t>
            </a:r>
            <a:r>
              <a:rPr lang="ru-RU" b="0" i="0" dirty="0">
                <a:effectLst/>
                <a:latin typeface="Arial" panose="020B0604020202020204" pitchFamily="34" charset="0"/>
              </a:rPr>
              <a:t> за формою 20-ОПП.</a:t>
            </a:r>
          </a:p>
          <a:p>
            <a:pPr algn="l" fontAlgn="base">
              <a:buFont typeface="+mj-lt"/>
              <a:buAutoNum type="arabicPeriod"/>
            </a:pPr>
            <a:r>
              <a:rPr lang="ru-RU" b="0" i="0" dirty="0">
                <a:effectLst/>
                <a:latin typeface="Arial" panose="020B0604020202020204" pitchFamily="34" charset="0"/>
              </a:rPr>
              <a:t>За </a:t>
            </a:r>
            <a:r>
              <a:rPr lang="ru-RU" b="0" i="0" dirty="0" err="1">
                <a:effectLst/>
                <a:latin typeface="Arial" panose="020B0604020202020204" pitchFamily="34" charset="0"/>
              </a:rPr>
              <a:t>бажанням</a:t>
            </a:r>
            <a:r>
              <a:rPr lang="ru-RU" b="0" i="0" dirty="0">
                <a:effectLst/>
                <a:latin typeface="Arial" panose="020B0604020202020204" pitchFamily="34" charset="0"/>
              </a:rPr>
              <a:t> можете </a:t>
            </a:r>
            <a:r>
              <a:rPr lang="ru-RU" b="0" i="0" dirty="0" err="1">
                <a:effectLst/>
                <a:latin typeface="Arial" panose="020B0604020202020204" pitchFamily="34" charset="0"/>
              </a:rPr>
              <a:t>замовити</a:t>
            </a:r>
            <a:r>
              <a:rPr lang="ru-RU" b="0" i="0" dirty="0">
                <a:effectLst/>
                <a:latin typeface="Arial" panose="020B0604020202020204" pitchFamily="34" charset="0"/>
              </a:rPr>
              <a:t> печатку, але </a:t>
            </a:r>
            <a:r>
              <a:rPr lang="ru-RU" b="0" i="0" dirty="0" err="1">
                <a:effectLst/>
                <a:latin typeface="Arial" panose="020B0604020202020204" pitchFamily="34" charset="0"/>
              </a:rPr>
              <a:t>її</a:t>
            </a:r>
            <a:r>
              <a:rPr lang="ru-RU" b="0" i="0" dirty="0">
                <a:effectLst/>
                <a:latin typeface="Arial" panose="020B0604020202020204" pitchFamily="34" charset="0"/>
              </a:rPr>
              <a:t> </a:t>
            </a:r>
            <a:r>
              <a:rPr lang="ru-RU" b="0" i="0" dirty="0" err="1">
                <a:effectLst/>
                <a:latin typeface="Arial" panose="020B0604020202020204" pitchFamily="34" charset="0"/>
              </a:rPr>
              <a:t>використання</a:t>
            </a:r>
            <a:r>
              <a:rPr lang="ru-RU" b="0" i="0" dirty="0">
                <a:effectLst/>
                <a:latin typeface="Arial" panose="020B0604020202020204" pitchFamily="34" charset="0"/>
              </a:rPr>
              <a:t> зараз </a:t>
            </a:r>
            <a:r>
              <a:rPr lang="ru-RU" b="0" i="0" dirty="0" err="1">
                <a:effectLst/>
                <a:latin typeface="Arial" panose="020B0604020202020204" pitchFamily="34" charset="0"/>
              </a:rPr>
              <a:t>необов’язкове</a:t>
            </a:r>
            <a:r>
              <a:rPr lang="ru-RU" b="0" i="0" dirty="0">
                <a:effectLst/>
                <a:latin typeface="Arial" panose="020B0604020202020204" pitchFamily="34" charset="0"/>
              </a:rPr>
              <a:t>.</a:t>
            </a:r>
          </a:p>
          <a:p>
            <a:pPr algn="l" fontAlgn="base">
              <a:buFont typeface="+mj-lt"/>
              <a:buAutoNum type="arabicPeriod"/>
            </a:pPr>
            <a:r>
              <a:rPr lang="ru-RU" b="0" i="0" dirty="0" err="1">
                <a:effectLst/>
                <a:latin typeface="Arial" panose="020B0604020202020204" pitchFamily="34" charset="0"/>
              </a:rPr>
              <a:t>Відкрийте</a:t>
            </a:r>
            <a:r>
              <a:rPr lang="ru-RU" b="0" i="0" dirty="0">
                <a:effectLst/>
                <a:latin typeface="Arial" panose="020B0604020202020204" pitchFamily="34" charset="0"/>
              </a:rPr>
              <a:t> </a:t>
            </a:r>
            <a:r>
              <a:rPr lang="ru-RU" b="0" i="0" dirty="0" err="1">
                <a:effectLst/>
                <a:latin typeface="Arial" panose="020B0604020202020204" pitchFamily="34" charset="0"/>
              </a:rPr>
              <a:t>рахунок</a:t>
            </a:r>
            <a:r>
              <a:rPr lang="ru-RU" b="0" i="0" dirty="0">
                <a:effectLst/>
                <a:latin typeface="Arial" panose="020B0604020202020204" pitchFamily="34" charset="0"/>
              </a:rPr>
              <a:t> </a:t>
            </a:r>
            <a:r>
              <a:rPr lang="ru-RU" b="0" i="0" dirty="0" err="1">
                <a:effectLst/>
                <a:latin typeface="Arial" panose="020B0604020202020204" pitchFamily="34" charset="0"/>
              </a:rPr>
              <a:t>підприємця</a:t>
            </a:r>
            <a:r>
              <a:rPr lang="ru-RU" b="0" i="0" dirty="0">
                <a:effectLst/>
                <a:latin typeface="Arial" panose="020B0604020202020204" pitchFamily="34" charset="0"/>
              </a:rPr>
              <a:t> в банку.</a:t>
            </a:r>
          </a:p>
          <a:p>
            <a:pPr algn="l" fontAlgn="base">
              <a:buFont typeface="+mj-lt"/>
              <a:buAutoNum type="arabicPeriod"/>
            </a:pPr>
            <a:r>
              <a:rPr lang="ru-RU" b="0" i="0" dirty="0">
                <a:effectLst/>
                <a:latin typeface="Arial" panose="020B0604020202020204" pitchFamily="34" charset="0"/>
              </a:rPr>
              <a:t>Вся </a:t>
            </a:r>
            <a:r>
              <a:rPr lang="ru-RU" b="0" i="0" dirty="0" err="1">
                <a:effectLst/>
                <a:latin typeface="Arial" panose="020B0604020202020204" pitchFamily="34" charset="0"/>
              </a:rPr>
              <a:t>звітність</a:t>
            </a:r>
            <a:r>
              <a:rPr lang="ru-RU" b="0" i="0" dirty="0">
                <a:effectLst/>
                <a:latin typeface="Arial" panose="020B0604020202020204" pitchFamily="34" charset="0"/>
              </a:rPr>
              <a:t> </a:t>
            </a:r>
            <a:r>
              <a:rPr lang="ru-RU" b="0" i="0" dirty="0" err="1">
                <a:effectLst/>
                <a:latin typeface="Arial" panose="020B0604020202020204" pitchFamily="34" charset="0"/>
              </a:rPr>
              <a:t>може</a:t>
            </a:r>
            <a:r>
              <a:rPr lang="ru-RU" b="0" i="0" dirty="0">
                <a:effectLst/>
                <a:latin typeface="Arial" panose="020B0604020202020204" pitchFamily="34" charset="0"/>
              </a:rPr>
              <a:t> </a:t>
            </a:r>
            <a:r>
              <a:rPr lang="ru-RU" b="0" i="0" dirty="0" err="1">
                <a:effectLst/>
                <a:latin typeface="Arial" panose="020B0604020202020204" pitchFamily="34" charset="0"/>
              </a:rPr>
              <a:t>подаватись</a:t>
            </a:r>
            <a:r>
              <a:rPr lang="ru-RU" b="0" i="0" dirty="0">
                <a:effectLst/>
                <a:latin typeface="Arial" panose="020B0604020202020204" pitchFamily="34" charset="0"/>
              </a:rPr>
              <a:t> в </a:t>
            </a:r>
            <a:r>
              <a:rPr lang="ru-RU" b="0" i="0" dirty="0" err="1">
                <a:effectLst/>
                <a:latin typeface="Arial" panose="020B0604020202020204" pitchFamily="34" charset="0"/>
              </a:rPr>
              <a:t>електронній</a:t>
            </a:r>
            <a:r>
              <a:rPr lang="ru-RU" b="0" i="0" dirty="0">
                <a:effectLst/>
                <a:latin typeface="Arial" panose="020B0604020202020204" pitchFamily="34" charset="0"/>
              </a:rPr>
              <a:t> </a:t>
            </a:r>
            <a:r>
              <a:rPr lang="ru-RU" b="0" i="0" dirty="0" err="1">
                <a:effectLst/>
                <a:latin typeface="Arial" panose="020B0604020202020204" pitchFamily="34" charset="0"/>
              </a:rPr>
              <a:t>формі</a:t>
            </a:r>
            <a:r>
              <a:rPr lang="ru-RU" b="0" i="0" dirty="0">
                <a:effectLst/>
                <a:latin typeface="Arial" panose="020B0604020202020204" pitchFamily="34" charset="0"/>
              </a:rPr>
              <a:t>, </a:t>
            </a:r>
            <a:r>
              <a:rPr lang="ru-RU" b="0" i="0" dirty="0" err="1">
                <a:effectLst/>
                <a:latin typeface="Arial" panose="020B0604020202020204" pitchFamily="34" charset="0"/>
              </a:rPr>
              <a:t>якщо</a:t>
            </a:r>
            <a:r>
              <a:rPr lang="ru-RU" b="0" i="0" dirty="0">
                <a:effectLst/>
                <a:latin typeface="Arial" panose="020B0604020202020204" pitchFamily="34" charset="0"/>
              </a:rPr>
              <a:t> </a:t>
            </a:r>
            <a:r>
              <a:rPr lang="ru-RU" b="0" i="0" dirty="0" err="1">
                <a:effectLst/>
                <a:latin typeface="Arial" panose="020B0604020202020204" pitchFamily="34" charset="0"/>
              </a:rPr>
              <a:t>сформувати</a:t>
            </a:r>
            <a:r>
              <a:rPr lang="ru-RU" b="0" i="0" dirty="0">
                <a:effectLst/>
                <a:latin typeface="Arial" panose="020B0604020202020204" pitchFamily="34" charset="0"/>
              </a:rPr>
              <a:t> </a:t>
            </a:r>
            <a:r>
              <a:rPr lang="ru-RU" b="0" i="0" dirty="0" err="1">
                <a:effectLst/>
                <a:latin typeface="Arial" panose="020B0604020202020204" pitchFamily="34" charset="0"/>
              </a:rPr>
              <a:t>електронні</a:t>
            </a:r>
            <a:r>
              <a:rPr lang="ru-RU" b="0" i="0" dirty="0">
                <a:effectLst/>
                <a:latin typeface="Arial" panose="020B0604020202020204" pitchFamily="34" charset="0"/>
              </a:rPr>
              <a:t> </a:t>
            </a:r>
            <a:r>
              <a:rPr lang="ru-RU" b="0" i="0" dirty="0" err="1">
                <a:effectLst/>
                <a:latin typeface="Arial" panose="020B0604020202020204" pitchFamily="34" charset="0"/>
              </a:rPr>
              <a:t>підписи</a:t>
            </a:r>
            <a:r>
              <a:rPr lang="ru-RU" b="0" i="0" dirty="0">
                <a:effectLst/>
                <a:latin typeface="Arial" panose="020B0604020202020204" pitchFamily="34" charset="0"/>
              </a:rPr>
              <a:t> (</a:t>
            </a:r>
            <a:r>
              <a:rPr lang="ru-RU" b="0" i="0" dirty="0" err="1">
                <a:effectLst/>
                <a:latin typeface="Arial" panose="020B0604020202020204" pitchFamily="34" charset="0"/>
              </a:rPr>
              <a:t>посилені</a:t>
            </a:r>
            <a:r>
              <a:rPr lang="ru-RU" b="0" i="0" dirty="0">
                <a:effectLst/>
                <a:latin typeface="Arial" panose="020B0604020202020204" pitchFamily="34" charset="0"/>
              </a:rPr>
              <a:t> </a:t>
            </a:r>
            <a:r>
              <a:rPr lang="ru-RU" b="0" i="0" dirty="0" err="1">
                <a:effectLst/>
                <a:latin typeface="Arial" panose="020B0604020202020204" pitchFamily="34" charset="0"/>
              </a:rPr>
              <a:t>сертифікати</a:t>
            </a:r>
            <a:r>
              <a:rPr lang="ru-RU" b="0" i="0" dirty="0">
                <a:effectLst/>
                <a:latin typeface="Arial" panose="020B0604020202020204" pitchFamily="34" charset="0"/>
              </a:rPr>
              <a:t> </a:t>
            </a:r>
            <a:r>
              <a:rPr lang="ru-RU" b="0" i="0" dirty="0" err="1">
                <a:effectLst/>
                <a:latin typeface="Arial" panose="020B0604020202020204" pitchFamily="34" charset="0"/>
              </a:rPr>
              <a:t>відкритих</a:t>
            </a:r>
            <a:r>
              <a:rPr lang="ru-RU" b="0" i="0" dirty="0">
                <a:effectLst/>
                <a:latin typeface="Arial" panose="020B0604020202020204" pitchFamily="34" charset="0"/>
              </a:rPr>
              <a:t> </a:t>
            </a:r>
            <a:r>
              <a:rPr lang="ru-RU" b="0" i="0" dirty="0" err="1">
                <a:effectLst/>
                <a:latin typeface="Arial" panose="020B0604020202020204" pitchFamily="34" charset="0"/>
              </a:rPr>
              <a:t>ключів</a:t>
            </a:r>
            <a:r>
              <a:rPr lang="ru-RU" b="0" i="0" dirty="0">
                <a:effectLst/>
                <a:latin typeface="Arial" panose="020B0604020202020204" pitchFamily="34" charset="0"/>
              </a:rPr>
              <a:t>). Для </a:t>
            </a:r>
            <a:r>
              <a:rPr lang="ru-RU" b="0" i="0" dirty="0" err="1">
                <a:effectLst/>
                <a:latin typeface="Arial" panose="020B0604020202020204" pitchFamily="34" charset="0"/>
              </a:rPr>
              <a:t>цього</a:t>
            </a:r>
            <a:r>
              <a:rPr lang="ru-RU" b="0" i="0" dirty="0">
                <a:effectLst/>
                <a:latin typeface="Arial" panose="020B0604020202020204" pitchFamily="34" charset="0"/>
              </a:rPr>
              <a:t> </a:t>
            </a:r>
            <a:r>
              <a:rPr lang="ru-RU" b="0" i="0" dirty="0" err="1">
                <a:effectLst/>
                <a:latin typeface="Arial" panose="020B0604020202020204" pitchFamily="34" charset="0"/>
              </a:rPr>
              <a:t>потрібно</a:t>
            </a:r>
            <a:r>
              <a:rPr lang="ru-RU" b="0" i="0" dirty="0">
                <a:effectLst/>
                <a:latin typeface="Arial" panose="020B0604020202020204" pitchFamily="34" charset="0"/>
              </a:rPr>
              <a:t> подати </a:t>
            </a:r>
            <a:r>
              <a:rPr lang="ru-RU" b="0" i="0" dirty="0" err="1">
                <a:effectLst/>
                <a:latin typeface="Arial" panose="020B0604020202020204" pitchFamily="34" charset="0"/>
              </a:rPr>
              <a:t>заяву</a:t>
            </a:r>
            <a:r>
              <a:rPr lang="ru-RU" b="0" i="0" dirty="0">
                <a:effectLst/>
                <a:latin typeface="Arial" panose="020B0604020202020204" pitchFamily="34" charset="0"/>
              </a:rPr>
              <a:t> у </a:t>
            </a:r>
            <a:r>
              <a:rPr lang="ru-RU" b="0" i="0" dirty="0" err="1">
                <a:effectLst/>
                <a:latin typeface="Arial" panose="020B0604020202020204" pitchFamily="34" charset="0"/>
              </a:rPr>
              <a:t>податкову</a:t>
            </a:r>
            <a:r>
              <a:rPr lang="ru-RU" b="0" i="0" dirty="0">
                <a:effectLst/>
                <a:latin typeface="Arial" panose="020B0604020202020204" pitchFamily="34" charset="0"/>
              </a:rPr>
              <a:t> </a:t>
            </a:r>
            <a:r>
              <a:rPr lang="ru-RU" b="0" i="0" dirty="0" err="1">
                <a:effectLst/>
                <a:latin typeface="Arial" panose="020B0604020202020204" pitchFamily="34" charset="0"/>
              </a:rPr>
              <a:t>інспекцію</a:t>
            </a:r>
            <a:r>
              <a:rPr lang="ru-RU" b="0" i="0" dirty="0">
                <a:effectLst/>
                <a:latin typeface="Arial" panose="020B0604020202020204" pitchFamily="34" charset="0"/>
              </a:rPr>
              <a:t>.</a:t>
            </a:r>
          </a:p>
          <a:p>
            <a:pPr algn="l" fontAlgn="base">
              <a:buFont typeface="+mj-lt"/>
              <a:buAutoNum type="arabicPeriod"/>
            </a:pPr>
            <a:r>
              <a:rPr lang="ru-RU" b="0" i="0" dirty="0">
                <a:effectLst/>
                <a:latin typeface="Arial" panose="020B0604020202020204" pitchFamily="34" charset="0"/>
              </a:rPr>
              <a:t>Все, </a:t>
            </a:r>
            <a:r>
              <a:rPr lang="ru-RU" b="0" i="0" dirty="0" err="1">
                <a:effectLst/>
                <a:latin typeface="Arial" panose="020B0604020202020204" pitchFamily="34" charset="0"/>
              </a:rPr>
              <a:t>ви</a:t>
            </a:r>
            <a:r>
              <a:rPr lang="ru-RU" b="0" i="0" dirty="0">
                <a:effectLst/>
                <a:latin typeface="Arial" panose="020B0604020202020204" pitchFamily="34" charset="0"/>
              </a:rPr>
              <a:t> </a:t>
            </a:r>
            <a:r>
              <a:rPr lang="ru-RU" b="0" i="0" dirty="0" err="1">
                <a:effectLst/>
                <a:latin typeface="Arial" panose="020B0604020202020204" pitchFamily="34" charset="0"/>
              </a:rPr>
              <a:t>підприємець</a:t>
            </a:r>
            <a:r>
              <a:rPr lang="ru-RU" b="0" i="0" dirty="0">
                <a:effectLst/>
                <a:latin typeface="Arial" panose="020B0604020202020204" pitchFamily="34" charset="0"/>
              </a:rPr>
              <a:t>! </a:t>
            </a:r>
            <a:r>
              <a:rPr lang="ru-RU" b="0" i="0" dirty="0" err="1">
                <a:effectLst/>
                <a:latin typeface="Arial" panose="020B0604020202020204" pitchFamily="34" charset="0"/>
              </a:rPr>
              <a:t>Отримуйте</a:t>
            </a:r>
            <a:r>
              <a:rPr lang="ru-RU" b="0" i="0" dirty="0">
                <a:effectLst/>
                <a:latin typeface="Arial" panose="020B0604020202020204" pitchFamily="34" charset="0"/>
              </a:rPr>
              <a:t> </a:t>
            </a:r>
            <a:r>
              <a:rPr lang="ru-RU" b="0" i="0" dirty="0" err="1">
                <a:effectLst/>
                <a:latin typeface="Arial" panose="020B0604020202020204" pitchFamily="34" charset="0"/>
              </a:rPr>
              <a:t>свідоцтво</a:t>
            </a:r>
            <a:r>
              <a:rPr lang="ru-RU" b="0" i="0" dirty="0">
                <a:effectLst/>
                <a:latin typeface="Arial" panose="020B0604020202020204" pitchFamily="34" charset="0"/>
              </a:rPr>
              <a:t> та починайте роботу!</a:t>
            </a:r>
          </a:p>
        </p:txBody>
      </p:sp>
      <p:pic>
        <p:nvPicPr>
          <p:cNvPr id="27652" name="Picture 4" descr="Реєстрація бізнесу у Полтаві: ФОП, ПП, ТОВ - Юридичні послуги ПРАВО.ua  м.Полтава">
            <a:extLst>
              <a:ext uri="{FF2B5EF4-FFF2-40B4-BE49-F238E27FC236}">
                <a16:creationId xmlns:a16="http://schemas.microsoft.com/office/drawing/2014/main" id="{8F5664D0-1532-119B-195B-015CB3C88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368" y="0"/>
            <a:ext cx="2555631" cy="2771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21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D605CD-4CD6-99B2-764F-2F66C356E060}"/>
              </a:ext>
            </a:extLst>
          </p:cNvPr>
          <p:cNvSpPr>
            <a:spLocks noGrp="1"/>
          </p:cNvSpPr>
          <p:nvPr>
            <p:ph type="title"/>
          </p:nvPr>
        </p:nvSpPr>
        <p:spPr>
          <a:xfrm>
            <a:off x="646111" y="452718"/>
            <a:ext cx="9404723" cy="1122864"/>
          </a:xfrm>
        </p:spPr>
        <p:txBody>
          <a:bodyPr/>
          <a:lstStyle/>
          <a:p>
            <a:r>
              <a:rPr lang="uk-UA" sz="4000" b="1" i="1" dirty="0"/>
              <a:t>ОТЖЕ, ми вже пройшли такі етапи</a:t>
            </a:r>
            <a:endParaRPr lang="ru-RU" sz="4000" b="1" i="1" dirty="0"/>
          </a:p>
        </p:txBody>
      </p:sp>
      <p:pic>
        <p:nvPicPr>
          <p:cNvPr id="29698" name="Picture 2" descr="7.4. Державна реєстрація суб'єктів підприємництва - Бібліотека BukLib.net">
            <a:extLst>
              <a:ext uri="{FF2B5EF4-FFF2-40B4-BE49-F238E27FC236}">
                <a16:creationId xmlns:a16="http://schemas.microsoft.com/office/drawing/2014/main" id="{5405DAB2-9472-D41F-659D-E97A1B63B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29" y="1997612"/>
            <a:ext cx="9404722" cy="440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916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CEE5E9-419C-6E5D-3AF3-58E64439736E}"/>
              </a:ext>
            </a:extLst>
          </p:cNvPr>
          <p:cNvSpPr>
            <a:spLocks noGrp="1"/>
          </p:cNvSpPr>
          <p:nvPr>
            <p:ph type="title"/>
          </p:nvPr>
        </p:nvSpPr>
        <p:spPr>
          <a:xfrm>
            <a:off x="646111" y="452718"/>
            <a:ext cx="9404723" cy="757104"/>
          </a:xfrm>
        </p:spPr>
        <p:txBody>
          <a:bodyPr/>
          <a:lstStyle/>
          <a:p>
            <a:r>
              <a:rPr kumimoji="0" lang="ru-RU"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Крок</a:t>
            </a:r>
            <a:r>
              <a:rPr lang="en-US" sz="1400" b="1" i="0" dirty="0">
                <a:solidFill>
                  <a:srgbClr val="F54923"/>
                </a:solidFill>
                <a:effectLst/>
                <a:latin typeface="roboto_regular"/>
              </a:rPr>
              <a:t> </a:t>
            </a:r>
            <a:r>
              <a:rPr lang="en-US"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НАЙМАЄМО ПРАЦІВНИКІВ</a:t>
            </a:r>
          </a:p>
        </p:txBody>
      </p:sp>
      <p:sp>
        <p:nvSpPr>
          <p:cNvPr id="16" name="TextBox 15">
            <a:extLst>
              <a:ext uri="{FF2B5EF4-FFF2-40B4-BE49-F238E27FC236}">
                <a16:creationId xmlns:a16="http://schemas.microsoft.com/office/drawing/2014/main" id="{3FE53DE4-8364-64C4-6B35-6C168322D94C}"/>
              </a:ext>
            </a:extLst>
          </p:cNvPr>
          <p:cNvSpPr txBox="1"/>
          <p:nvPr/>
        </p:nvSpPr>
        <p:spPr>
          <a:xfrm>
            <a:off x="351692" y="1208001"/>
            <a:ext cx="8795823" cy="523220"/>
          </a:xfrm>
          <a:prstGeom prst="rect">
            <a:avLst/>
          </a:prstGeom>
          <a:noFill/>
        </p:spPr>
        <p:txBody>
          <a:bodyPr wrap="square">
            <a:spAutoFit/>
          </a:bodyPr>
          <a:lstStyle/>
          <a:p>
            <a:pPr algn="ctr"/>
            <a:r>
              <a:rPr lang="ru-RU" sz="2800" b="0" i="0" dirty="0">
                <a:effectLst/>
                <a:latin typeface="roboto_regular"/>
              </a:rPr>
              <a:t>Момент </a:t>
            </a:r>
            <a:r>
              <a:rPr lang="ru-RU" sz="2800" b="0" i="0" dirty="0" err="1">
                <a:effectLst/>
                <a:latin typeface="roboto_regular"/>
              </a:rPr>
              <a:t>відповідальний</a:t>
            </a:r>
            <a:r>
              <a:rPr lang="ru-RU" sz="2800" b="0" i="0" dirty="0">
                <a:effectLst/>
                <a:latin typeface="roboto_regular"/>
              </a:rPr>
              <a:t>, та не </a:t>
            </a:r>
            <a:r>
              <a:rPr lang="ru-RU" sz="2800" b="0" i="0" dirty="0" err="1">
                <a:effectLst/>
                <a:latin typeface="roboto_regular"/>
              </a:rPr>
              <a:t>страшний</a:t>
            </a:r>
            <a:endParaRPr lang="ru-RU" sz="2800" dirty="0"/>
          </a:p>
        </p:txBody>
      </p:sp>
      <p:sp>
        <p:nvSpPr>
          <p:cNvPr id="18" name="TextBox 17">
            <a:extLst>
              <a:ext uri="{FF2B5EF4-FFF2-40B4-BE49-F238E27FC236}">
                <a16:creationId xmlns:a16="http://schemas.microsoft.com/office/drawing/2014/main" id="{DDE10101-2451-5A48-0405-4A64811D87D6}"/>
              </a:ext>
            </a:extLst>
          </p:cNvPr>
          <p:cNvSpPr txBox="1"/>
          <p:nvPr/>
        </p:nvSpPr>
        <p:spPr>
          <a:xfrm>
            <a:off x="1505242" y="1841995"/>
            <a:ext cx="7642273" cy="523220"/>
          </a:xfrm>
          <a:prstGeom prst="rect">
            <a:avLst/>
          </a:prstGeom>
          <a:noFill/>
        </p:spPr>
        <p:txBody>
          <a:bodyPr wrap="square">
            <a:spAutoFit/>
          </a:bodyPr>
          <a:lstStyle/>
          <a:p>
            <a:pPr algn="ctr"/>
            <a:r>
              <a:rPr lang="ru-RU" sz="2800" b="0" i="0" dirty="0" err="1">
                <a:effectLst/>
                <a:latin typeface="roboto_regular"/>
              </a:rPr>
              <a:t>юридичні</a:t>
            </a:r>
            <a:r>
              <a:rPr lang="ru-RU" sz="2800" b="0" i="0" dirty="0">
                <a:effectLst/>
                <a:latin typeface="roboto_regular"/>
              </a:rPr>
              <a:t> </a:t>
            </a:r>
            <a:r>
              <a:rPr lang="ru-RU" sz="2800" b="0" i="0" dirty="0" err="1">
                <a:effectLst/>
                <a:latin typeface="roboto_regular"/>
              </a:rPr>
              <a:t>тонкощі</a:t>
            </a:r>
            <a:r>
              <a:rPr lang="ru-RU" sz="2800" b="0" i="0" dirty="0">
                <a:effectLst/>
                <a:latin typeface="roboto_regular"/>
              </a:rPr>
              <a:t>:</a:t>
            </a:r>
            <a:endParaRPr lang="ru-RU" sz="2800" dirty="0"/>
          </a:p>
        </p:txBody>
      </p:sp>
      <p:sp>
        <p:nvSpPr>
          <p:cNvPr id="20" name="TextBox 19">
            <a:extLst>
              <a:ext uri="{FF2B5EF4-FFF2-40B4-BE49-F238E27FC236}">
                <a16:creationId xmlns:a16="http://schemas.microsoft.com/office/drawing/2014/main" id="{2BAFBD21-894A-4D92-57A6-6A295A74EF26}"/>
              </a:ext>
            </a:extLst>
          </p:cNvPr>
          <p:cNvSpPr txBox="1"/>
          <p:nvPr/>
        </p:nvSpPr>
        <p:spPr>
          <a:xfrm>
            <a:off x="646112" y="2363394"/>
            <a:ext cx="8501404" cy="3170099"/>
          </a:xfrm>
          <a:prstGeom prst="rect">
            <a:avLst/>
          </a:prstGeom>
          <a:noFill/>
        </p:spPr>
        <p:txBody>
          <a:bodyPr wrap="square">
            <a:spAutoFit/>
          </a:bodyPr>
          <a:lstStyle/>
          <a:p>
            <a:pPr algn="l" fontAlgn="base">
              <a:buFont typeface="+mj-lt"/>
              <a:buAutoNum type="arabicPeriod"/>
            </a:pPr>
            <a:r>
              <a:rPr lang="ru-RU" sz="2000" b="0" i="0" dirty="0" err="1">
                <a:effectLst/>
                <a:latin typeface="Arial" panose="020B0604020202020204" pitchFamily="34" charset="0"/>
              </a:rPr>
              <a:t>Прийняття</a:t>
            </a:r>
            <a:r>
              <a:rPr lang="ru-RU" sz="2000" b="0" i="0" dirty="0">
                <a:effectLst/>
                <a:latin typeface="Arial" panose="020B0604020202020204" pitchFamily="34" charset="0"/>
              </a:rPr>
              <a:t> на роботу </a:t>
            </a:r>
            <a:r>
              <a:rPr lang="ru-RU" sz="2000" b="0" i="0" dirty="0" err="1">
                <a:effectLst/>
                <a:latin typeface="Arial" panose="020B0604020202020204" pitchFamily="34" charset="0"/>
              </a:rPr>
              <a:t>працівника</a:t>
            </a:r>
            <a:r>
              <a:rPr lang="ru-RU" sz="2000" b="0" i="0" dirty="0">
                <a:effectLst/>
                <a:latin typeface="Arial" panose="020B0604020202020204" pitchFamily="34" charset="0"/>
              </a:rPr>
              <a:t> </a:t>
            </a:r>
            <a:r>
              <a:rPr lang="ru-RU" sz="2000" b="0" i="0" dirty="0" err="1">
                <a:effectLst/>
                <a:latin typeface="Arial" panose="020B0604020202020204" pitchFamily="34" charset="0"/>
              </a:rPr>
              <a:t>оформлюється</a:t>
            </a:r>
            <a:r>
              <a:rPr lang="ru-RU" sz="2000" b="0" i="0" dirty="0">
                <a:effectLst/>
                <a:latin typeface="Arial" panose="020B0604020202020204" pitchFamily="34" charset="0"/>
              </a:rPr>
              <a:t> Наказом.</a:t>
            </a:r>
          </a:p>
          <a:p>
            <a:pPr algn="l" fontAlgn="base">
              <a:buFont typeface="+mj-lt"/>
              <a:buAutoNum type="arabicPeriod"/>
            </a:pPr>
            <a:r>
              <a:rPr lang="ru-RU" sz="2000" b="0" i="0" dirty="0">
                <a:effectLst/>
                <a:latin typeface="Arial" panose="020B0604020202020204" pitchFamily="34" charset="0"/>
              </a:rPr>
              <a:t>До </a:t>
            </a:r>
            <a:r>
              <a:rPr lang="ru-RU" sz="2000" b="0" i="0" dirty="0" err="1">
                <a:effectLst/>
                <a:latin typeface="Arial" panose="020B0604020202020204" pitchFamily="34" charset="0"/>
              </a:rPr>
              <a:t>податкової</a:t>
            </a:r>
            <a:r>
              <a:rPr lang="ru-RU" sz="2000" b="0" i="0" dirty="0">
                <a:effectLst/>
                <a:latin typeface="Arial" panose="020B0604020202020204" pitchFamily="34" charset="0"/>
              </a:rPr>
              <a:t> </a:t>
            </a:r>
            <a:r>
              <a:rPr lang="ru-RU" sz="2000" b="0" i="0" dirty="0" err="1">
                <a:effectLst/>
                <a:latin typeface="Arial" panose="020B0604020202020204" pitchFamily="34" charset="0"/>
              </a:rPr>
              <a:t>інспекції</a:t>
            </a:r>
            <a:r>
              <a:rPr lang="ru-RU" sz="2000" b="0" i="0" dirty="0">
                <a:effectLst/>
                <a:latin typeface="Arial" panose="020B0604020202020204" pitchFamily="34" charset="0"/>
              </a:rPr>
              <a:t> </a:t>
            </a:r>
            <a:r>
              <a:rPr lang="ru-RU" sz="2000" b="0" i="0" dirty="0" err="1">
                <a:effectLst/>
                <a:latin typeface="Arial" panose="020B0604020202020204" pitchFamily="34" charset="0"/>
              </a:rPr>
              <a:t>потрібно</a:t>
            </a:r>
            <a:r>
              <a:rPr lang="ru-RU" sz="2000" b="0" i="0" dirty="0">
                <a:effectLst/>
                <a:latin typeface="Arial" panose="020B0604020202020204" pitchFamily="34" charset="0"/>
              </a:rPr>
              <a:t> подати </a:t>
            </a:r>
            <a:r>
              <a:rPr lang="ru-RU" sz="2000" b="0" i="0" dirty="0" err="1">
                <a:effectLst/>
                <a:latin typeface="Arial" panose="020B0604020202020204" pitchFamily="34" charset="0"/>
              </a:rPr>
              <a:t>повідомлення</a:t>
            </a:r>
            <a:r>
              <a:rPr lang="ru-RU" sz="2000" b="0" i="0" dirty="0">
                <a:effectLst/>
                <a:latin typeface="Arial" panose="020B0604020202020204" pitchFamily="34" charset="0"/>
              </a:rPr>
              <a:t> про найм </a:t>
            </a:r>
            <a:r>
              <a:rPr lang="ru-RU" sz="2000" b="0" i="0" dirty="0" err="1">
                <a:effectLst/>
                <a:latin typeface="Arial" panose="020B0604020202020204" pitchFamily="34" charset="0"/>
              </a:rPr>
              <a:t>працівника</a:t>
            </a:r>
            <a:r>
              <a:rPr lang="ru-RU" sz="2000" b="0" i="0" dirty="0">
                <a:effectLst/>
                <a:latin typeface="Arial" panose="020B0604020202020204" pitchFamily="34" charset="0"/>
              </a:rPr>
              <a:t>. </a:t>
            </a:r>
            <a:r>
              <a:rPr lang="ru-RU" sz="2000" b="0" i="0" dirty="0" err="1">
                <a:effectLst/>
                <a:latin typeface="Arial" panose="020B0604020202020204" pitchFamily="34" charset="0"/>
              </a:rPr>
              <a:t>Це</a:t>
            </a:r>
            <a:r>
              <a:rPr lang="ru-RU" sz="2000" b="0" i="0" dirty="0">
                <a:effectLst/>
                <a:latin typeface="Arial" panose="020B0604020202020204" pitchFamily="34" charset="0"/>
              </a:rPr>
              <a:t> </a:t>
            </a:r>
            <a:r>
              <a:rPr lang="ru-RU" sz="2000" b="0" i="0" dirty="0" err="1">
                <a:effectLst/>
                <a:latin typeface="Arial" panose="020B0604020202020204" pitchFamily="34" charset="0"/>
              </a:rPr>
              <a:t>потрібно</a:t>
            </a:r>
            <a:r>
              <a:rPr lang="ru-RU" sz="2000" b="0" i="0" dirty="0">
                <a:effectLst/>
                <a:latin typeface="Arial" panose="020B0604020202020204" pitchFamily="34" charset="0"/>
              </a:rPr>
              <a:t> </a:t>
            </a:r>
            <a:r>
              <a:rPr lang="ru-RU" sz="2000" b="0" i="0" dirty="0" err="1">
                <a:effectLst/>
                <a:latin typeface="Arial" panose="020B0604020202020204" pitchFamily="34" charset="0"/>
              </a:rPr>
              <a:t>зробити</a:t>
            </a:r>
            <a:r>
              <a:rPr lang="ru-RU" sz="2000" b="0" i="0" dirty="0">
                <a:effectLst/>
                <a:latin typeface="Arial" panose="020B0604020202020204" pitchFamily="34" charset="0"/>
              </a:rPr>
              <a:t> не </a:t>
            </a:r>
            <a:r>
              <a:rPr lang="ru-RU" sz="2000" b="0" i="0" dirty="0" err="1">
                <a:effectLst/>
                <a:latin typeface="Arial" panose="020B0604020202020204" pitchFamily="34" charset="0"/>
              </a:rPr>
              <a:t>пізніше</a:t>
            </a:r>
            <a:r>
              <a:rPr lang="ru-RU" sz="2000" b="0" i="0" dirty="0">
                <a:effectLst/>
                <a:latin typeface="Arial" panose="020B0604020202020204" pitchFamily="34" charset="0"/>
              </a:rPr>
              <a:t>, дня найму.</a:t>
            </a:r>
          </a:p>
          <a:p>
            <a:pPr algn="l" fontAlgn="base">
              <a:buFont typeface="+mj-lt"/>
              <a:buAutoNum type="arabicPeriod"/>
            </a:pPr>
            <a:r>
              <a:rPr lang="ru-RU" sz="2000" b="0" i="0" dirty="0" err="1">
                <a:effectLst/>
                <a:latin typeface="Arial" panose="020B0604020202020204" pitchFamily="34" charset="0"/>
              </a:rPr>
              <a:t>Прийнявши</a:t>
            </a:r>
            <a:r>
              <a:rPr lang="ru-RU" sz="2000" b="0" i="0" dirty="0">
                <a:effectLst/>
                <a:latin typeface="Arial" panose="020B0604020202020204" pitchFamily="34" charset="0"/>
              </a:rPr>
              <a:t> на роботу </a:t>
            </a:r>
            <a:r>
              <a:rPr lang="ru-RU" sz="2000" b="0" i="0" dirty="0" err="1">
                <a:effectLst/>
                <a:latin typeface="Arial" panose="020B0604020202020204" pitchFamily="34" charset="0"/>
              </a:rPr>
              <a:t>працівника</a:t>
            </a:r>
            <a:r>
              <a:rPr lang="ru-RU" sz="2000" b="0" i="0" dirty="0">
                <a:effectLst/>
                <a:latin typeface="Arial" panose="020B0604020202020204" pitchFamily="34" charset="0"/>
              </a:rPr>
              <a:t>, </a:t>
            </a:r>
            <a:r>
              <a:rPr lang="ru-RU" sz="2000" b="0" i="0" dirty="0" err="1">
                <a:effectLst/>
                <a:latin typeface="Arial" panose="020B0604020202020204" pitchFamily="34" charset="0"/>
              </a:rPr>
              <a:t>встановіть</a:t>
            </a:r>
            <a:r>
              <a:rPr lang="ru-RU" sz="2000" b="0" i="0" dirty="0">
                <a:effectLst/>
                <a:latin typeface="Arial" panose="020B0604020202020204" pitchFamily="34" charset="0"/>
              </a:rPr>
              <a:t> </a:t>
            </a:r>
            <a:r>
              <a:rPr lang="ru-RU" sz="2000" b="0" i="0" dirty="0" err="1">
                <a:effectLst/>
                <a:latin typeface="Arial" panose="020B0604020202020204" pitchFamily="34" charset="0"/>
              </a:rPr>
              <a:t>йому</a:t>
            </a:r>
            <a:r>
              <a:rPr lang="ru-RU" sz="2000" b="0" i="0" dirty="0">
                <a:effectLst/>
                <a:latin typeface="Arial" panose="020B0604020202020204" pitchFamily="34" charset="0"/>
              </a:rPr>
              <a:t> оклад. При </a:t>
            </a:r>
            <a:r>
              <a:rPr lang="ru-RU" sz="2000" b="0" i="0" dirty="0" err="1">
                <a:effectLst/>
                <a:latin typeface="Arial" panose="020B0604020202020204" pitchFamily="34" charset="0"/>
              </a:rPr>
              <a:t>цьому</a:t>
            </a:r>
            <a:r>
              <a:rPr lang="ru-RU" sz="2000" b="0" i="0" dirty="0">
                <a:effectLst/>
                <a:latin typeface="Arial" panose="020B0604020202020204" pitchFamily="34" charset="0"/>
              </a:rPr>
              <a:t> </a:t>
            </a:r>
            <a:r>
              <a:rPr lang="ru-RU" sz="2000" b="0" i="0" dirty="0" err="1">
                <a:effectLst/>
                <a:latin typeface="Arial" panose="020B0604020202020204" pitchFamily="34" charset="0"/>
              </a:rPr>
              <a:t>потрібно</a:t>
            </a:r>
            <a:r>
              <a:rPr lang="ru-RU" sz="2000" b="0" i="0" dirty="0">
                <a:effectLst/>
                <a:latin typeface="Arial" panose="020B0604020202020204" pitchFamily="34" charset="0"/>
              </a:rPr>
              <a:t> </a:t>
            </a:r>
            <a:r>
              <a:rPr lang="ru-RU" sz="2000" b="0" i="0" dirty="0" err="1">
                <a:effectLst/>
                <a:latin typeface="Arial" panose="020B0604020202020204" pitchFamily="34" charset="0"/>
              </a:rPr>
              <a:t>врахувати</a:t>
            </a:r>
            <a:r>
              <a:rPr lang="ru-RU" sz="2000" b="0" i="0" dirty="0">
                <a:effectLst/>
                <a:latin typeface="Arial" panose="020B0604020202020204" pitchFamily="34" charset="0"/>
              </a:rPr>
              <a:t> </a:t>
            </a:r>
            <a:r>
              <a:rPr lang="ru-RU" sz="2000" b="0" i="0" dirty="0" err="1">
                <a:effectLst/>
                <a:latin typeface="Arial" panose="020B0604020202020204" pitchFamily="34" charset="0"/>
              </a:rPr>
              <a:t>розмір</a:t>
            </a:r>
            <a:r>
              <a:rPr lang="ru-RU" sz="2000" b="0" i="0" dirty="0">
                <a:effectLst/>
                <a:latin typeface="Arial" panose="020B0604020202020204" pitchFamily="34" charset="0"/>
              </a:rPr>
              <a:t> </a:t>
            </a:r>
            <a:r>
              <a:rPr lang="ru-RU" sz="2000" b="0" i="0" dirty="0" err="1">
                <a:effectLst/>
                <a:latin typeface="Arial" panose="020B0604020202020204" pitchFamily="34" charset="0"/>
              </a:rPr>
              <a:t>мінімальної</a:t>
            </a:r>
            <a:r>
              <a:rPr lang="ru-RU" sz="2000" b="0" i="0" dirty="0">
                <a:effectLst/>
                <a:latin typeface="Arial" panose="020B0604020202020204" pitchFamily="34" charset="0"/>
              </a:rPr>
              <a:t> </a:t>
            </a:r>
            <a:r>
              <a:rPr lang="ru-RU" sz="2000" b="0" i="0" dirty="0" err="1">
                <a:effectLst/>
                <a:latin typeface="Arial" panose="020B0604020202020204" pitchFamily="34" charset="0"/>
              </a:rPr>
              <a:t>заробітної</a:t>
            </a:r>
            <a:r>
              <a:rPr lang="ru-RU" sz="2000" b="0" i="0" dirty="0">
                <a:effectLst/>
                <a:latin typeface="Arial" panose="020B0604020202020204" pitchFamily="34" charset="0"/>
              </a:rPr>
              <a:t> плати. </a:t>
            </a:r>
            <a:r>
              <a:rPr lang="ru-RU" sz="2000" b="0" i="0" dirty="0" err="1">
                <a:effectLst/>
                <a:latin typeface="Arial" panose="020B0604020202020204" pitchFamily="34" charset="0"/>
              </a:rPr>
              <a:t>Якщо</a:t>
            </a:r>
            <a:r>
              <a:rPr lang="ru-RU" sz="2000" b="0" i="0" dirty="0">
                <a:effectLst/>
                <a:latin typeface="Arial" panose="020B0604020202020204" pitchFamily="34" charset="0"/>
              </a:rPr>
              <a:t> </a:t>
            </a:r>
            <a:r>
              <a:rPr lang="ru-RU" sz="2000" b="0" i="0" dirty="0" err="1">
                <a:effectLst/>
                <a:latin typeface="Arial" panose="020B0604020202020204" pitchFamily="34" charset="0"/>
              </a:rPr>
              <a:t>працівник</a:t>
            </a:r>
            <a:r>
              <a:rPr lang="ru-RU" sz="2000" b="0" i="0" dirty="0">
                <a:effectLst/>
                <a:latin typeface="Arial" panose="020B0604020202020204" pitchFamily="34" charset="0"/>
              </a:rPr>
              <a:t> </a:t>
            </a:r>
            <a:r>
              <a:rPr lang="ru-RU" sz="2000" b="0" i="0" dirty="0" err="1">
                <a:effectLst/>
                <a:latin typeface="Arial" panose="020B0604020202020204" pitchFamily="34" charset="0"/>
              </a:rPr>
              <a:t>працює</a:t>
            </a:r>
            <a:r>
              <a:rPr lang="ru-RU" sz="2000" b="0" i="0" dirty="0">
                <a:effectLst/>
                <a:latin typeface="Arial" panose="020B0604020202020204" pitchFamily="34" charset="0"/>
              </a:rPr>
              <a:t> </a:t>
            </a:r>
            <a:r>
              <a:rPr lang="ru-RU" sz="2000" b="0" i="0" dirty="0" err="1">
                <a:effectLst/>
                <a:latin typeface="Arial" panose="020B0604020202020204" pitchFamily="34" charset="0"/>
              </a:rPr>
              <a:t>неповний</a:t>
            </a:r>
            <a:r>
              <a:rPr lang="ru-RU" sz="2000" b="0" i="0" dirty="0">
                <a:effectLst/>
                <a:latin typeface="Arial" panose="020B0604020202020204" pitchFamily="34" charset="0"/>
              </a:rPr>
              <a:t> </a:t>
            </a:r>
            <a:r>
              <a:rPr lang="ru-RU" sz="2000" b="0" i="0" dirty="0" err="1">
                <a:effectLst/>
                <a:latin typeface="Arial" panose="020B0604020202020204" pitchFamily="34" charset="0"/>
              </a:rPr>
              <a:t>робочий</a:t>
            </a:r>
            <a:r>
              <a:rPr lang="ru-RU" sz="2000" b="0" i="0" dirty="0">
                <a:effectLst/>
                <a:latin typeface="Arial" panose="020B0604020202020204" pitchFamily="34" charset="0"/>
              </a:rPr>
              <a:t> день, то </a:t>
            </a:r>
            <a:r>
              <a:rPr lang="ru-RU" sz="2000" b="0" i="0" dirty="0" err="1">
                <a:effectLst/>
                <a:latin typeface="Arial" panose="020B0604020202020204" pitchFamily="34" charset="0"/>
              </a:rPr>
              <a:t>заробітна</a:t>
            </a:r>
            <a:r>
              <a:rPr lang="ru-RU" sz="2000" b="0" i="0" dirty="0">
                <a:effectLst/>
                <a:latin typeface="Arial" panose="020B0604020202020204" pitchFamily="34" charset="0"/>
              </a:rPr>
              <a:t> плата </a:t>
            </a:r>
            <a:r>
              <a:rPr lang="ru-RU" sz="2000" b="0" i="0" dirty="0" err="1">
                <a:effectLst/>
                <a:latin typeface="Arial" panose="020B0604020202020204" pitchFamily="34" charset="0"/>
              </a:rPr>
              <a:t>може</a:t>
            </a:r>
            <a:r>
              <a:rPr lang="ru-RU" sz="2000" b="0" i="0" dirty="0">
                <a:effectLst/>
                <a:latin typeface="Arial" panose="020B0604020202020204" pitchFamily="34" charset="0"/>
              </a:rPr>
              <a:t> </a:t>
            </a:r>
            <a:r>
              <a:rPr lang="ru-RU" sz="2000" b="0" i="0" dirty="0" err="1">
                <a:effectLst/>
                <a:latin typeface="Arial" panose="020B0604020202020204" pitchFamily="34" charset="0"/>
              </a:rPr>
              <a:t>сплачуватись</a:t>
            </a:r>
            <a:r>
              <a:rPr lang="ru-RU" sz="2000" b="0" i="0" dirty="0">
                <a:effectLst/>
                <a:latin typeface="Arial" panose="020B0604020202020204" pitchFamily="34" charset="0"/>
              </a:rPr>
              <a:t> </a:t>
            </a:r>
            <a:r>
              <a:rPr lang="ru-RU" sz="2000" b="0" i="0" dirty="0" err="1">
                <a:effectLst/>
                <a:latin typeface="Arial" panose="020B0604020202020204" pitchFamily="34" charset="0"/>
              </a:rPr>
              <a:t>пропорційно</a:t>
            </a:r>
            <a:r>
              <a:rPr lang="ru-RU" sz="2000" b="0" i="0" dirty="0">
                <a:effectLst/>
                <a:latin typeface="Arial" panose="020B0604020202020204" pitchFamily="34" charset="0"/>
              </a:rPr>
              <a:t> до </a:t>
            </a:r>
            <a:r>
              <a:rPr lang="ru-RU" sz="2000" b="0" i="0" dirty="0" err="1">
                <a:effectLst/>
                <a:latin typeface="Arial" panose="020B0604020202020204" pitchFamily="34" charset="0"/>
              </a:rPr>
              <a:t>відпрацьованого</a:t>
            </a:r>
            <a:r>
              <a:rPr lang="ru-RU" sz="2000" b="0" i="0" dirty="0">
                <a:effectLst/>
                <a:latin typeface="Arial" panose="020B0604020202020204" pitchFamily="34" charset="0"/>
              </a:rPr>
              <a:t> часу. Оплата </a:t>
            </a:r>
            <a:r>
              <a:rPr lang="ru-RU" sz="2000" b="0" i="0" dirty="0" err="1">
                <a:effectLst/>
                <a:latin typeface="Arial" panose="020B0604020202020204" pitchFamily="34" charset="0"/>
              </a:rPr>
              <a:t>праці</a:t>
            </a:r>
            <a:r>
              <a:rPr lang="ru-RU" sz="2000" b="0" i="0" dirty="0">
                <a:effectLst/>
                <a:latin typeface="Arial" panose="020B0604020202020204" pitchFamily="34" charset="0"/>
              </a:rPr>
              <a:t> </a:t>
            </a:r>
            <a:r>
              <a:rPr lang="ru-RU" sz="2000" b="0" i="0" dirty="0" err="1">
                <a:effectLst/>
                <a:latin typeface="Arial" panose="020B0604020202020204" pitchFamily="34" charset="0"/>
              </a:rPr>
              <a:t>відображається</a:t>
            </a:r>
            <a:r>
              <a:rPr lang="ru-RU" sz="2000" b="0" i="0" dirty="0">
                <a:effectLst/>
                <a:latin typeface="Arial" panose="020B0604020202020204" pitchFamily="34" charset="0"/>
              </a:rPr>
              <a:t> в </a:t>
            </a:r>
            <a:r>
              <a:rPr lang="ru-RU" sz="2000" b="0" i="0" dirty="0" err="1">
                <a:effectLst/>
                <a:latin typeface="Arial" panose="020B0604020202020204" pitchFamily="34" charset="0"/>
              </a:rPr>
              <a:t>Наказі</a:t>
            </a:r>
            <a:r>
              <a:rPr lang="ru-RU" sz="2000" b="0" i="0" dirty="0">
                <a:effectLst/>
                <a:latin typeface="Arial" panose="020B0604020202020204" pitchFamily="34" charset="0"/>
              </a:rPr>
              <a:t> про </a:t>
            </a:r>
            <a:r>
              <a:rPr lang="ru-RU" sz="2000" b="0" i="0" dirty="0" err="1">
                <a:effectLst/>
                <a:latin typeface="Arial" panose="020B0604020202020204" pitchFamily="34" charset="0"/>
              </a:rPr>
              <a:t>прийняття</a:t>
            </a:r>
            <a:r>
              <a:rPr lang="ru-RU" sz="2000" b="0" i="0" dirty="0">
                <a:effectLst/>
                <a:latin typeface="Arial" panose="020B0604020202020204" pitchFamily="34" charset="0"/>
              </a:rPr>
              <a:t> на роботу.</a:t>
            </a:r>
          </a:p>
          <a:p>
            <a:pPr algn="l" fontAlgn="base">
              <a:buFont typeface="+mj-lt"/>
              <a:buAutoNum type="arabicPeriod"/>
            </a:pPr>
            <a:r>
              <a:rPr lang="ru-RU" sz="2000" b="0" i="0" dirty="0" err="1">
                <a:effectLst/>
                <a:latin typeface="Arial" panose="020B0604020202020204" pitchFamily="34" charset="0"/>
              </a:rPr>
              <a:t>Заробітну</a:t>
            </a:r>
            <a:r>
              <a:rPr lang="ru-RU" sz="2000" b="0" i="0" dirty="0">
                <a:effectLst/>
                <a:latin typeface="Arial" panose="020B0604020202020204" pitchFamily="34" charset="0"/>
              </a:rPr>
              <a:t> плату </a:t>
            </a:r>
            <a:r>
              <a:rPr lang="ru-RU" sz="2000" b="0" i="0" dirty="0" err="1">
                <a:effectLst/>
                <a:latin typeface="Arial" panose="020B0604020202020204" pitchFamily="34" charset="0"/>
              </a:rPr>
              <a:t>необхідно</a:t>
            </a:r>
            <a:r>
              <a:rPr lang="ru-RU" sz="2000" b="0" i="0" dirty="0">
                <a:effectLst/>
                <a:latin typeface="Arial" panose="020B0604020202020204" pitchFamily="34" charset="0"/>
              </a:rPr>
              <a:t> </a:t>
            </a:r>
            <a:r>
              <a:rPr lang="ru-RU" sz="2000" b="0" i="0" dirty="0" err="1">
                <a:effectLst/>
                <a:latin typeface="Arial" panose="020B0604020202020204" pitchFamily="34" charset="0"/>
              </a:rPr>
              <a:t>виплачувати</a:t>
            </a:r>
            <a:r>
              <a:rPr lang="ru-RU" sz="2000" b="0" i="0" dirty="0">
                <a:effectLst/>
                <a:latin typeface="Arial" panose="020B0604020202020204" pitchFamily="34" charset="0"/>
              </a:rPr>
              <a:t> не </a:t>
            </a:r>
            <a:r>
              <a:rPr lang="ru-RU" sz="2000" b="0" i="0" dirty="0" err="1">
                <a:effectLst/>
                <a:latin typeface="Arial" panose="020B0604020202020204" pitchFamily="34" charset="0"/>
              </a:rPr>
              <a:t>рідше</a:t>
            </a:r>
            <a:r>
              <a:rPr lang="ru-RU" sz="2000" b="0" i="0" dirty="0">
                <a:effectLst/>
                <a:latin typeface="Arial" panose="020B0604020202020204" pitchFamily="34" charset="0"/>
              </a:rPr>
              <a:t> </a:t>
            </a:r>
            <a:r>
              <a:rPr lang="ru-RU" sz="2000" b="0" i="0" dirty="0" err="1">
                <a:effectLst/>
                <a:latin typeface="Arial" panose="020B0604020202020204" pitchFamily="34" charset="0"/>
              </a:rPr>
              <a:t>двох</a:t>
            </a:r>
            <a:r>
              <a:rPr lang="ru-RU" sz="2000" b="0" i="0" dirty="0">
                <a:effectLst/>
                <a:latin typeface="Arial" panose="020B0604020202020204" pitchFamily="34" charset="0"/>
              </a:rPr>
              <a:t> </a:t>
            </a:r>
            <a:r>
              <a:rPr lang="ru-RU" sz="2000" b="0" i="0" dirty="0" err="1">
                <a:effectLst/>
                <a:latin typeface="Arial" panose="020B0604020202020204" pitchFamily="34" charset="0"/>
              </a:rPr>
              <a:t>разів</a:t>
            </a:r>
            <a:r>
              <a:rPr lang="ru-RU" sz="2000" b="0" i="0" dirty="0">
                <a:effectLst/>
                <a:latin typeface="Arial" panose="020B0604020202020204" pitchFamily="34" charset="0"/>
              </a:rPr>
              <a:t> на </a:t>
            </a:r>
            <a:r>
              <a:rPr lang="ru-RU" sz="2000" b="0" i="0" dirty="0" err="1">
                <a:effectLst/>
                <a:latin typeface="Arial" panose="020B0604020202020204" pitchFamily="34" charset="0"/>
              </a:rPr>
              <a:t>місяць</a:t>
            </a:r>
            <a:r>
              <a:rPr lang="ru-RU" sz="2000" b="0" i="0" dirty="0">
                <a:effectLst/>
                <a:latin typeface="Arial" panose="020B0604020202020204" pitchFamily="34" charset="0"/>
              </a:rPr>
              <a:t>, не </a:t>
            </a:r>
            <a:r>
              <a:rPr lang="ru-RU" sz="2000" b="0" i="0" dirty="0" err="1">
                <a:effectLst/>
                <a:latin typeface="Arial" panose="020B0604020202020204" pitchFamily="34" charset="0"/>
              </a:rPr>
              <a:t>рідше</a:t>
            </a:r>
            <a:r>
              <a:rPr lang="ru-RU" sz="2000" b="0" i="0" dirty="0">
                <a:effectLst/>
                <a:latin typeface="Arial" panose="020B0604020202020204" pitchFamily="34" charset="0"/>
              </a:rPr>
              <a:t> </a:t>
            </a:r>
            <a:r>
              <a:rPr lang="ru-RU" sz="2000" b="0" i="0" dirty="0" err="1">
                <a:effectLst/>
                <a:latin typeface="Arial" panose="020B0604020202020204" pitchFamily="34" charset="0"/>
              </a:rPr>
              <a:t>ніж</a:t>
            </a:r>
            <a:r>
              <a:rPr lang="ru-RU" sz="2000" b="0" i="0" dirty="0">
                <a:effectLst/>
                <a:latin typeface="Arial" panose="020B0604020202020204" pitchFamily="34" charset="0"/>
              </a:rPr>
              <a:t> через 16 </a:t>
            </a:r>
            <a:r>
              <a:rPr lang="ru-RU" sz="2000" b="0" i="0" dirty="0" err="1">
                <a:effectLst/>
                <a:latin typeface="Arial" panose="020B0604020202020204" pitchFamily="34" charset="0"/>
              </a:rPr>
              <a:t>днів</a:t>
            </a:r>
            <a:r>
              <a:rPr lang="ru-RU" sz="2000" b="0" i="0" dirty="0">
                <a:effectLst/>
                <a:latin typeface="Arial" panose="020B0604020202020204" pitchFamily="34" charset="0"/>
              </a:rPr>
              <a:t>.</a:t>
            </a:r>
          </a:p>
        </p:txBody>
      </p:sp>
      <p:pic>
        <p:nvPicPr>
          <p:cNvPr id="17421" name="Picture 13" descr="НАЙМАЄТЕ ПРАЦІВНИКІВ? ДО ПОЧАТКУ ЇХНЬОЇ РОБОТИ НЕ ЗАБУДЬТЕ ВИКОНАТИ ТРИ  ПРОСТІ КРОКИ! » Управління Держпраці у Хмельницькій області">
            <a:extLst>
              <a:ext uri="{FF2B5EF4-FFF2-40B4-BE49-F238E27FC236}">
                <a16:creationId xmlns:a16="http://schemas.microsoft.com/office/drawing/2014/main" id="{4B411256-F776-8850-87B6-278908A84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4171" y="140677"/>
            <a:ext cx="3076137" cy="252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80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НАЙМАЄТЕ ПРАЦІВНИКІВ? ДО ПОЧАТКУ ЇХНЬОЇ РОБОТИ НЕ ЗАБУДЬТЕ ВИКОНАТИ ТРИ  ПРОСТІ КРОКИ! » Управління Держпраці у Хмельницькій області">
            <a:extLst>
              <a:ext uri="{FF2B5EF4-FFF2-40B4-BE49-F238E27FC236}">
                <a16:creationId xmlns:a16="http://schemas.microsoft.com/office/drawing/2014/main" id="{B4029BAB-3C51-13AB-C900-F41CB806D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35" y="745589"/>
            <a:ext cx="10958732" cy="572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0640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84531C-D932-1C17-8206-333A9E81FDC7}"/>
              </a:ext>
            </a:extLst>
          </p:cNvPr>
          <p:cNvSpPr txBox="1"/>
          <p:nvPr/>
        </p:nvSpPr>
        <p:spPr>
          <a:xfrm>
            <a:off x="107854" y="889843"/>
            <a:ext cx="8525022" cy="5078313"/>
          </a:xfrm>
          <a:prstGeom prst="rect">
            <a:avLst/>
          </a:prstGeom>
          <a:noFill/>
        </p:spPr>
        <p:txBody>
          <a:bodyPr wrap="square">
            <a:spAutoFit/>
          </a:bodyPr>
          <a:lstStyle/>
          <a:p>
            <a:r>
              <a:rPr lang="ru-RU" b="1" dirty="0"/>
              <a:t>5.</a:t>
            </a:r>
            <a:r>
              <a:rPr lang="ru-RU" dirty="0"/>
              <a:t>Напередодні </a:t>
            </a:r>
            <a:r>
              <a:rPr lang="ru-RU" dirty="0" err="1"/>
              <a:t>або</a:t>
            </a:r>
            <a:r>
              <a:rPr lang="ru-RU" dirty="0"/>
              <a:t> в день </a:t>
            </a:r>
            <a:r>
              <a:rPr lang="ru-RU" dirty="0" err="1"/>
              <a:t>виплати</a:t>
            </a:r>
            <a:r>
              <a:rPr lang="ru-RU" dirty="0"/>
              <a:t> </a:t>
            </a:r>
            <a:r>
              <a:rPr lang="ru-RU" dirty="0" err="1"/>
              <a:t>зарплати</a:t>
            </a:r>
            <a:r>
              <a:rPr lang="ru-RU" dirty="0"/>
              <a:t> </a:t>
            </a:r>
            <a:r>
              <a:rPr lang="ru-RU" dirty="0" err="1"/>
              <a:t>роботодавець</a:t>
            </a:r>
            <a:r>
              <a:rPr lang="ru-RU" dirty="0"/>
              <a:t> </a:t>
            </a:r>
            <a:r>
              <a:rPr lang="ru-RU" dirty="0" err="1"/>
              <a:t>зобов’язаний</a:t>
            </a:r>
            <a:r>
              <a:rPr lang="ru-RU" dirty="0"/>
              <a:t> </a:t>
            </a:r>
            <a:r>
              <a:rPr lang="ru-RU" dirty="0" err="1"/>
              <a:t>сплатити</a:t>
            </a:r>
            <a:r>
              <a:rPr lang="ru-RU" dirty="0"/>
              <a:t>:</a:t>
            </a:r>
          </a:p>
          <a:p>
            <a:r>
              <a:rPr lang="ru-RU" dirty="0"/>
              <a:t>ЄСВ ― 22% </a:t>
            </a:r>
            <a:r>
              <a:rPr lang="ru-RU" dirty="0" err="1"/>
              <a:t>від</a:t>
            </a:r>
            <a:r>
              <a:rPr lang="ru-RU" dirty="0"/>
              <a:t> </a:t>
            </a:r>
            <a:r>
              <a:rPr lang="ru-RU" dirty="0" err="1"/>
              <a:t>заробітної</a:t>
            </a:r>
            <a:r>
              <a:rPr lang="ru-RU" dirty="0"/>
              <a:t> плати за </a:t>
            </a:r>
            <a:r>
              <a:rPr lang="ru-RU" dirty="0" err="1"/>
              <a:t>рахунок</a:t>
            </a:r>
            <a:r>
              <a:rPr lang="ru-RU" dirty="0"/>
              <a:t> </a:t>
            </a:r>
            <a:r>
              <a:rPr lang="ru-RU" dirty="0" err="1"/>
              <a:t>підприємства</a:t>
            </a:r>
            <a:r>
              <a:rPr lang="ru-RU" dirty="0"/>
              <a:t>.</a:t>
            </a:r>
          </a:p>
          <a:p>
            <a:r>
              <a:rPr lang="ru-RU" dirty="0"/>
              <a:t>ПДФО ― 18%, </a:t>
            </a:r>
            <a:r>
              <a:rPr lang="ru-RU" dirty="0" err="1"/>
              <a:t>вираховується</a:t>
            </a:r>
            <a:r>
              <a:rPr lang="ru-RU" dirty="0"/>
              <a:t> </a:t>
            </a:r>
            <a:r>
              <a:rPr lang="ru-RU" dirty="0" err="1"/>
              <a:t>із</a:t>
            </a:r>
            <a:r>
              <a:rPr lang="ru-RU" dirty="0"/>
              <a:t> </a:t>
            </a:r>
            <a:r>
              <a:rPr lang="ru-RU" dirty="0" err="1"/>
              <a:t>суми</a:t>
            </a:r>
            <a:r>
              <a:rPr lang="ru-RU" dirty="0"/>
              <a:t> </a:t>
            </a:r>
            <a:r>
              <a:rPr lang="ru-RU" dirty="0" err="1"/>
              <a:t>заробітної</a:t>
            </a:r>
            <a:r>
              <a:rPr lang="ru-RU" dirty="0"/>
              <a:t> плати </a:t>
            </a:r>
            <a:r>
              <a:rPr lang="ru-RU" dirty="0" err="1"/>
              <a:t>працівника</a:t>
            </a:r>
            <a:r>
              <a:rPr lang="ru-RU" dirty="0"/>
              <a:t>.</a:t>
            </a:r>
          </a:p>
          <a:p>
            <a:r>
              <a:rPr lang="ru-RU" dirty="0" err="1"/>
              <a:t>Військовий</a:t>
            </a:r>
            <a:r>
              <a:rPr lang="ru-RU" dirty="0"/>
              <a:t> </a:t>
            </a:r>
            <a:r>
              <a:rPr lang="ru-RU" dirty="0" err="1"/>
              <a:t>збір</a:t>
            </a:r>
            <a:r>
              <a:rPr lang="ru-RU" dirty="0"/>
              <a:t> — 1,5%, </a:t>
            </a:r>
            <a:r>
              <a:rPr lang="ru-RU" dirty="0" err="1"/>
              <a:t>вираховується</a:t>
            </a:r>
            <a:r>
              <a:rPr lang="ru-RU" dirty="0"/>
              <a:t> </a:t>
            </a:r>
            <a:r>
              <a:rPr lang="ru-RU" dirty="0" err="1"/>
              <a:t>із</a:t>
            </a:r>
            <a:r>
              <a:rPr lang="ru-RU" dirty="0"/>
              <a:t> </a:t>
            </a:r>
            <a:r>
              <a:rPr lang="ru-RU" dirty="0" err="1"/>
              <a:t>заробітної</a:t>
            </a:r>
            <a:r>
              <a:rPr lang="ru-RU" dirty="0"/>
              <a:t> плати </a:t>
            </a:r>
            <a:r>
              <a:rPr lang="ru-RU" dirty="0" err="1"/>
              <a:t>працівника</a:t>
            </a:r>
            <a:r>
              <a:rPr lang="ru-RU" dirty="0"/>
              <a:t>.</a:t>
            </a:r>
          </a:p>
          <a:p>
            <a:r>
              <a:rPr lang="ru-RU" b="1" dirty="0"/>
              <a:t>6</a:t>
            </a:r>
            <a:r>
              <a:rPr lang="ru-RU" dirty="0"/>
              <a:t>.За </a:t>
            </a:r>
            <a:r>
              <a:rPr lang="ru-RU" dirty="0" err="1"/>
              <a:t>наявності</a:t>
            </a:r>
            <a:r>
              <a:rPr lang="ru-RU" dirty="0"/>
              <a:t> </a:t>
            </a:r>
            <a:r>
              <a:rPr lang="ru-RU" dirty="0" err="1"/>
              <a:t>хоча</a:t>
            </a:r>
            <a:r>
              <a:rPr lang="ru-RU" dirty="0"/>
              <a:t> б одного </a:t>
            </a:r>
            <a:r>
              <a:rPr lang="ru-RU" dirty="0" err="1"/>
              <a:t>найманого</a:t>
            </a:r>
            <a:r>
              <a:rPr lang="ru-RU" dirty="0"/>
              <a:t> </a:t>
            </a:r>
            <a:r>
              <a:rPr lang="ru-RU" dirty="0" err="1"/>
              <a:t>працівника</a:t>
            </a:r>
            <a:r>
              <a:rPr lang="ru-RU" dirty="0"/>
              <a:t>, </a:t>
            </a:r>
            <a:r>
              <a:rPr lang="ru-RU" dirty="0" err="1"/>
              <a:t>крім</a:t>
            </a:r>
            <a:r>
              <a:rPr lang="ru-RU" dirty="0"/>
              <a:t> </a:t>
            </a:r>
            <a:r>
              <a:rPr lang="ru-RU" dirty="0" err="1"/>
              <a:t>основних</a:t>
            </a:r>
            <a:r>
              <a:rPr lang="ru-RU" dirty="0"/>
              <a:t> </a:t>
            </a:r>
            <a:r>
              <a:rPr lang="ru-RU" dirty="0" err="1"/>
              <a:t>звітів</a:t>
            </a:r>
            <a:r>
              <a:rPr lang="ru-RU" dirty="0"/>
              <a:t> </a:t>
            </a:r>
            <a:r>
              <a:rPr lang="ru-RU" dirty="0" err="1"/>
              <a:t>додатково</a:t>
            </a:r>
            <a:r>
              <a:rPr lang="ru-RU" dirty="0"/>
              <a:t> </a:t>
            </a:r>
            <a:r>
              <a:rPr lang="ru-RU" dirty="0" err="1"/>
              <a:t>потрібно</a:t>
            </a:r>
            <a:r>
              <a:rPr lang="ru-RU" dirty="0"/>
              <a:t> </a:t>
            </a:r>
            <a:r>
              <a:rPr lang="ru-RU" dirty="0" err="1"/>
              <a:t>подавати</a:t>
            </a:r>
            <a:r>
              <a:rPr lang="ru-RU" dirty="0"/>
              <a:t>:</a:t>
            </a:r>
          </a:p>
          <a:p>
            <a:r>
              <a:rPr lang="ru-RU" dirty="0" err="1"/>
              <a:t>Звіт</a:t>
            </a:r>
            <a:r>
              <a:rPr lang="ru-RU" dirty="0"/>
              <a:t> ЄСВ про </a:t>
            </a:r>
            <a:r>
              <a:rPr lang="ru-RU" dirty="0" err="1"/>
              <a:t>суми</a:t>
            </a:r>
            <a:r>
              <a:rPr lang="ru-RU" dirty="0"/>
              <a:t> </a:t>
            </a:r>
            <a:r>
              <a:rPr lang="ru-RU" dirty="0" err="1"/>
              <a:t>нарахованої</a:t>
            </a:r>
            <a:r>
              <a:rPr lang="ru-RU" dirty="0"/>
              <a:t> </a:t>
            </a:r>
            <a:r>
              <a:rPr lang="ru-RU" dirty="0" err="1"/>
              <a:t>заробітної</a:t>
            </a:r>
            <a:r>
              <a:rPr lang="ru-RU" dirty="0"/>
              <a:t> плати </a:t>
            </a:r>
            <a:r>
              <a:rPr lang="ru-RU" dirty="0" err="1"/>
              <a:t>співробітникам</a:t>
            </a:r>
            <a:r>
              <a:rPr lang="ru-RU" dirty="0"/>
              <a:t> та </a:t>
            </a:r>
            <a:r>
              <a:rPr lang="ru-RU" dirty="0" err="1"/>
              <a:t>суми</a:t>
            </a:r>
            <a:r>
              <a:rPr lang="ru-RU" dirty="0"/>
              <a:t> </a:t>
            </a:r>
            <a:r>
              <a:rPr lang="ru-RU" dirty="0" err="1"/>
              <a:t>нарахованого</a:t>
            </a:r>
            <a:r>
              <a:rPr lang="ru-RU" dirty="0"/>
              <a:t> </a:t>
            </a:r>
            <a:r>
              <a:rPr lang="ru-RU" dirty="0" err="1"/>
              <a:t>єдиного</a:t>
            </a:r>
            <a:r>
              <a:rPr lang="ru-RU" dirty="0"/>
              <a:t> </a:t>
            </a:r>
            <a:r>
              <a:rPr lang="ru-RU" dirty="0" err="1"/>
              <a:t>соціального</a:t>
            </a:r>
            <a:r>
              <a:rPr lang="ru-RU" dirty="0"/>
              <a:t> </a:t>
            </a:r>
            <a:r>
              <a:rPr lang="ru-RU" dirty="0" err="1"/>
              <a:t>внеску</a:t>
            </a:r>
            <a:r>
              <a:rPr lang="ru-RU" dirty="0"/>
              <a:t>. </a:t>
            </a:r>
            <a:r>
              <a:rPr lang="ru-RU" dirty="0" err="1"/>
              <a:t>Сплачується</a:t>
            </a:r>
            <a:r>
              <a:rPr lang="ru-RU" dirty="0"/>
              <a:t> </a:t>
            </a:r>
            <a:r>
              <a:rPr lang="ru-RU" dirty="0" err="1"/>
              <a:t>щомісячно</a:t>
            </a:r>
            <a:r>
              <a:rPr lang="ru-RU" dirty="0"/>
              <a:t>, </a:t>
            </a:r>
            <a:r>
              <a:rPr lang="ru-RU" dirty="0" err="1"/>
              <a:t>протягом</a:t>
            </a:r>
            <a:r>
              <a:rPr lang="ru-RU" dirty="0"/>
              <a:t> 20 </a:t>
            </a:r>
            <a:r>
              <a:rPr lang="ru-RU" dirty="0" err="1"/>
              <a:t>днів</a:t>
            </a:r>
            <a:r>
              <a:rPr lang="ru-RU" dirty="0"/>
              <a:t>, </a:t>
            </a:r>
            <a:r>
              <a:rPr lang="ru-RU" dirty="0" err="1"/>
              <a:t>що</a:t>
            </a:r>
            <a:r>
              <a:rPr lang="ru-RU" dirty="0"/>
              <a:t> </a:t>
            </a:r>
            <a:r>
              <a:rPr lang="ru-RU" dirty="0" err="1"/>
              <a:t>настають</a:t>
            </a:r>
            <a:r>
              <a:rPr lang="ru-RU" dirty="0"/>
              <a:t> за </a:t>
            </a:r>
            <a:r>
              <a:rPr lang="ru-RU" dirty="0" err="1"/>
              <a:t>останнім</a:t>
            </a:r>
            <a:r>
              <a:rPr lang="ru-RU" dirty="0"/>
              <a:t> </a:t>
            </a:r>
            <a:r>
              <a:rPr lang="ru-RU" dirty="0" err="1"/>
              <a:t>календарним</a:t>
            </a:r>
            <a:r>
              <a:rPr lang="ru-RU" dirty="0"/>
              <a:t> днем </a:t>
            </a:r>
            <a:r>
              <a:rPr lang="ru-RU" dirty="0" err="1"/>
              <a:t>звітного</a:t>
            </a:r>
            <a:r>
              <a:rPr lang="ru-RU" dirty="0"/>
              <a:t> (</a:t>
            </a:r>
            <a:r>
              <a:rPr lang="ru-RU" dirty="0" err="1"/>
              <a:t>податкового</a:t>
            </a:r>
            <a:r>
              <a:rPr lang="ru-RU" dirty="0"/>
              <a:t>) </a:t>
            </a:r>
            <a:r>
              <a:rPr lang="ru-RU" dirty="0" err="1"/>
              <a:t>місяця</a:t>
            </a:r>
            <a:r>
              <a:rPr lang="ru-RU" dirty="0"/>
              <a:t>. </a:t>
            </a:r>
            <a:r>
              <a:rPr lang="ru-RU" dirty="0" err="1"/>
              <a:t>Подається</a:t>
            </a:r>
            <a:r>
              <a:rPr lang="ru-RU" dirty="0"/>
              <a:t> </a:t>
            </a:r>
            <a:r>
              <a:rPr lang="ru-RU" dirty="0" err="1"/>
              <a:t>титульний</a:t>
            </a:r>
            <a:r>
              <a:rPr lang="ru-RU" dirty="0"/>
              <a:t> </a:t>
            </a:r>
            <a:r>
              <a:rPr lang="ru-RU" dirty="0" err="1"/>
              <a:t>аркуш</a:t>
            </a:r>
            <a:r>
              <a:rPr lang="ru-RU" dirty="0"/>
              <a:t> + табл. 1 і табл. 6.  </a:t>
            </a:r>
            <a:r>
              <a:rPr lang="ru-RU" dirty="0" err="1"/>
              <a:t>Якщо</a:t>
            </a:r>
            <a:r>
              <a:rPr lang="ru-RU" dirty="0"/>
              <a:t> </a:t>
            </a:r>
            <a:r>
              <a:rPr lang="ru-RU" dirty="0" err="1"/>
              <a:t>приймаєте</a:t>
            </a:r>
            <a:r>
              <a:rPr lang="ru-RU" dirty="0"/>
              <a:t> на роботу нового </a:t>
            </a:r>
            <a:r>
              <a:rPr lang="ru-RU" dirty="0" err="1"/>
              <a:t>співробітника</a:t>
            </a:r>
            <a:r>
              <a:rPr lang="ru-RU" dirty="0"/>
              <a:t>, то одноразово додайте до </a:t>
            </a:r>
            <a:r>
              <a:rPr lang="ru-RU" dirty="0" err="1"/>
              <a:t>звіту</a:t>
            </a:r>
            <a:r>
              <a:rPr lang="ru-RU" dirty="0"/>
              <a:t> табл. 5</a:t>
            </a:r>
          </a:p>
          <a:p>
            <a:r>
              <a:rPr lang="ru-RU" dirty="0" err="1"/>
              <a:t>Звіт</a:t>
            </a:r>
            <a:r>
              <a:rPr lang="ru-RU" dirty="0"/>
              <a:t> за формою 1-ДФ (</a:t>
            </a:r>
            <a:r>
              <a:rPr lang="ru-RU" dirty="0" err="1"/>
              <a:t>податковий</a:t>
            </a:r>
            <a:r>
              <a:rPr lang="ru-RU" dirty="0"/>
              <a:t> </a:t>
            </a:r>
            <a:r>
              <a:rPr lang="ru-RU" dirty="0" err="1"/>
              <a:t>розрахунок</a:t>
            </a:r>
            <a:r>
              <a:rPr lang="ru-RU" dirty="0"/>
              <a:t> сум доходу, </a:t>
            </a:r>
            <a:r>
              <a:rPr lang="ru-RU" dirty="0" err="1"/>
              <a:t>нарахованого</a:t>
            </a:r>
            <a:r>
              <a:rPr lang="ru-RU" dirty="0"/>
              <a:t> (</a:t>
            </a:r>
            <a:r>
              <a:rPr lang="ru-RU" dirty="0" err="1"/>
              <a:t>сплаченого</a:t>
            </a:r>
            <a:r>
              <a:rPr lang="ru-RU" dirty="0"/>
              <a:t>) на </a:t>
            </a:r>
            <a:r>
              <a:rPr lang="ru-RU" dirty="0" err="1"/>
              <a:t>користь</a:t>
            </a:r>
            <a:r>
              <a:rPr lang="ru-RU" dirty="0"/>
              <a:t> </a:t>
            </a:r>
            <a:r>
              <a:rPr lang="ru-RU" dirty="0" err="1"/>
              <a:t>фізичних</a:t>
            </a:r>
            <a:r>
              <a:rPr lang="ru-RU" dirty="0"/>
              <a:t> </a:t>
            </a:r>
            <a:r>
              <a:rPr lang="ru-RU" dirty="0" err="1"/>
              <a:t>осіб</a:t>
            </a:r>
            <a:r>
              <a:rPr lang="ru-RU" dirty="0"/>
              <a:t> і сум </a:t>
            </a:r>
            <a:r>
              <a:rPr lang="ru-RU" dirty="0" err="1"/>
              <a:t>утриманого</a:t>
            </a:r>
            <a:r>
              <a:rPr lang="ru-RU" dirty="0"/>
              <a:t> з них </a:t>
            </a:r>
            <a:r>
              <a:rPr lang="ru-RU" dirty="0" err="1"/>
              <a:t>податку</a:t>
            </a:r>
            <a:r>
              <a:rPr lang="ru-RU" dirty="0"/>
              <a:t>) ― 1 раз на квартал, </a:t>
            </a:r>
            <a:r>
              <a:rPr lang="ru-RU" dirty="0" err="1"/>
              <a:t>протягом</a:t>
            </a:r>
            <a:r>
              <a:rPr lang="ru-RU" dirty="0"/>
              <a:t> 40 </a:t>
            </a:r>
            <a:r>
              <a:rPr lang="ru-RU" dirty="0" err="1"/>
              <a:t>календарних</a:t>
            </a:r>
            <a:r>
              <a:rPr lang="ru-RU" dirty="0"/>
              <a:t> </a:t>
            </a:r>
            <a:r>
              <a:rPr lang="ru-RU" dirty="0" err="1"/>
              <a:t>днів</a:t>
            </a:r>
            <a:r>
              <a:rPr lang="ru-RU" dirty="0"/>
              <a:t>, </a:t>
            </a:r>
            <a:r>
              <a:rPr lang="ru-RU" dirty="0" err="1"/>
              <a:t>що</a:t>
            </a:r>
            <a:r>
              <a:rPr lang="ru-RU" dirty="0"/>
              <a:t> </a:t>
            </a:r>
            <a:r>
              <a:rPr lang="ru-RU" dirty="0" err="1"/>
              <a:t>настають</a:t>
            </a:r>
            <a:r>
              <a:rPr lang="ru-RU" dirty="0"/>
              <a:t> за </a:t>
            </a:r>
            <a:r>
              <a:rPr lang="ru-RU" dirty="0" err="1"/>
              <a:t>останнім</a:t>
            </a:r>
            <a:r>
              <a:rPr lang="ru-RU" dirty="0"/>
              <a:t> </a:t>
            </a:r>
            <a:r>
              <a:rPr lang="ru-RU" dirty="0" err="1"/>
              <a:t>календарним</a:t>
            </a:r>
            <a:r>
              <a:rPr lang="ru-RU" dirty="0"/>
              <a:t> днем </a:t>
            </a:r>
            <a:r>
              <a:rPr lang="ru-RU" dirty="0" err="1"/>
              <a:t>звітного</a:t>
            </a:r>
            <a:r>
              <a:rPr lang="ru-RU" dirty="0"/>
              <a:t> (</a:t>
            </a:r>
            <a:r>
              <a:rPr lang="ru-RU" dirty="0" err="1"/>
              <a:t>податкового</a:t>
            </a:r>
            <a:r>
              <a:rPr lang="ru-RU" dirty="0"/>
              <a:t>) кварталу.</a:t>
            </a:r>
          </a:p>
        </p:txBody>
      </p:sp>
      <p:pic>
        <p:nvPicPr>
          <p:cNvPr id="31746" name="Picture 2" descr="Оформлення нового працівника: роз'яснення Держпраці » Профспілка  працівників освіти і науки України">
            <a:extLst>
              <a:ext uri="{FF2B5EF4-FFF2-40B4-BE49-F238E27FC236}">
                <a16:creationId xmlns:a16="http://schemas.microsoft.com/office/drawing/2014/main" id="{BAB7F13F-1EEA-07F1-6F1B-799E36009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871" y="0"/>
            <a:ext cx="3798274" cy="4304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437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268021-E3F4-0071-F303-01BF31EF9093}"/>
              </a:ext>
            </a:extLst>
          </p:cNvPr>
          <p:cNvSpPr>
            <a:spLocks noGrp="1"/>
          </p:cNvSpPr>
          <p:nvPr>
            <p:ph type="title"/>
          </p:nvPr>
        </p:nvSpPr>
        <p:spPr>
          <a:xfrm>
            <a:off x="646111" y="452718"/>
            <a:ext cx="9404723" cy="700833"/>
          </a:xfrm>
        </p:spPr>
        <p:txBody>
          <a:bodyPr/>
          <a:lstStyle/>
          <a:p>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ОРГАНІЗАЦІЯ ПІДПРИЄМСТВА</a:t>
            </a:r>
          </a:p>
        </p:txBody>
      </p:sp>
      <p:sp>
        <p:nvSpPr>
          <p:cNvPr id="4" name="TextBox 3">
            <a:extLst>
              <a:ext uri="{FF2B5EF4-FFF2-40B4-BE49-F238E27FC236}">
                <a16:creationId xmlns:a16="http://schemas.microsoft.com/office/drawing/2014/main" id="{34759A43-D35F-45F3-A961-142CD1AF1DF6}"/>
              </a:ext>
            </a:extLst>
          </p:cNvPr>
          <p:cNvSpPr txBox="1"/>
          <p:nvPr/>
        </p:nvSpPr>
        <p:spPr>
          <a:xfrm>
            <a:off x="379829" y="1856934"/>
            <a:ext cx="9509759" cy="4585871"/>
          </a:xfrm>
          <a:prstGeom prst="rect">
            <a:avLst/>
          </a:prstGeom>
          <a:noFill/>
        </p:spPr>
        <p:txBody>
          <a:bodyPr wrap="square">
            <a:spAutoFit/>
          </a:bodyPr>
          <a:lstStyle/>
          <a:p>
            <a:pPr algn="l" fontAlgn="base"/>
            <a:r>
              <a:rPr lang="ru-RU" sz="2000" b="1" i="1" dirty="0">
                <a:effectLst/>
                <a:latin typeface="inherit"/>
              </a:rPr>
              <a:t>Задайте </a:t>
            </a:r>
            <a:r>
              <a:rPr lang="ru-RU" sz="2000" b="1" i="1" dirty="0" err="1">
                <a:effectLst/>
                <a:latin typeface="inherit"/>
              </a:rPr>
              <a:t>собі</a:t>
            </a:r>
            <a:r>
              <a:rPr lang="ru-RU" sz="2000" b="1" i="1" dirty="0">
                <a:effectLst/>
                <a:latin typeface="inherit"/>
              </a:rPr>
              <a:t> </a:t>
            </a:r>
            <a:r>
              <a:rPr lang="ru-RU" sz="2000" b="1" i="1" dirty="0" err="1">
                <a:effectLst/>
                <a:latin typeface="inherit"/>
              </a:rPr>
              <a:t>наступні</a:t>
            </a:r>
            <a:r>
              <a:rPr lang="ru-RU" sz="2000" b="1" i="1" dirty="0">
                <a:effectLst/>
                <a:latin typeface="inherit"/>
              </a:rPr>
              <a:t> </a:t>
            </a:r>
            <a:r>
              <a:rPr lang="ru-RU" sz="2000" b="1" i="1" dirty="0" err="1">
                <a:effectLst/>
                <a:latin typeface="inherit"/>
              </a:rPr>
              <a:t>питання</a:t>
            </a:r>
            <a:r>
              <a:rPr lang="ru-RU" sz="2000" b="1" i="1" dirty="0">
                <a:effectLst/>
                <a:latin typeface="inherit"/>
              </a:rPr>
              <a:t> та подумайте, </a:t>
            </a:r>
            <a:r>
              <a:rPr lang="ru-RU" sz="2000" b="1" i="1" dirty="0" err="1">
                <a:effectLst/>
                <a:latin typeface="inherit"/>
              </a:rPr>
              <a:t>які</a:t>
            </a:r>
            <a:r>
              <a:rPr lang="ru-RU" sz="2000" b="1" i="1" dirty="0">
                <a:effectLst/>
                <a:latin typeface="inherit"/>
              </a:rPr>
              <a:t> </a:t>
            </a:r>
            <a:r>
              <a:rPr lang="ru-RU" sz="2000" b="1" i="1" dirty="0" err="1">
                <a:effectLst/>
                <a:latin typeface="inherit"/>
              </a:rPr>
              <a:t>показники</a:t>
            </a:r>
            <a:r>
              <a:rPr lang="ru-RU" sz="2000" b="1" i="1" dirty="0">
                <a:effectLst/>
                <a:latin typeface="inherit"/>
              </a:rPr>
              <a:t> </a:t>
            </a:r>
            <a:r>
              <a:rPr lang="ru-RU" sz="2000" b="1" i="1" dirty="0" err="1">
                <a:effectLst/>
                <a:latin typeface="inherit"/>
              </a:rPr>
              <a:t>будуть</a:t>
            </a:r>
            <a:endParaRPr lang="ru-RU" sz="2000" b="1" i="1" dirty="0">
              <a:effectLst/>
              <a:latin typeface="inherit"/>
            </a:endParaRPr>
          </a:p>
          <a:p>
            <a:pPr algn="l" fontAlgn="base"/>
            <a:r>
              <a:rPr lang="ru-RU" sz="2000" b="1" i="1" dirty="0">
                <a:effectLst/>
                <a:latin typeface="inherit"/>
              </a:rPr>
              <a:t> </a:t>
            </a:r>
            <a:r>
              <a:rPr lang="ru-RU" sz="2000" b="1" i="1" dirty="0" err="1">
                <a:effectLst/>
                <a:latin typeface="inherit"/>
              </a:rPr>
              <a:t>оптимальні</a:t>
            </a:r>
            <a:r>
              <a:rPr lang="ru-RU" sz="2000" b="1" i="1" dirty="0">
                <a:effectLst/>
                <a:latin typeface="inherit"/>
              </a:rPr>
              <a:t> для </a:t>
            </a:r>
            <a:r>
              <a:rPr lang="ru-RU" sz="2000" b="1" i="1" dirty="0" err="1">
                <a:effectLst/>
                <a:latin typeface="inherit"/>
              </a:rPr>
              <a:t>вашого</a:t>
            </a:r>
            <a:r>
              <a:rPr lang="ru-RU" sz="2000" b="1" i="1" dirty="0">
                <a:effectLst/>
                <a:latin typeface="inherit"/>
              </a:rPr>
              <a:t> </a:t>
            </a:r>
            <a:r>
              <a:rPr lang="ru-RU" sz="2000" b="1" i="1" dirty="0" err="1">
                <a:effectLst/>
                <a:latin typeface="inherit"/>
              </a:rPr>
              <a:t>підприємства</a:t>
            </a:r>
            <a:r>
              <a:rPr lang="ru-RU" b="0" i="0" dirty="0">
                <a:effectLst/>
                <a:latin typeface="inherit"/>
              </a:rPr>
              <a:t>.</a:t>
            </a:r>
          </a:p>
          <a:p>
            <a:pPr algn="l" fontAlgn="base">
              <a:buFont typeface="Arial" panose="020B0604020202020204" pitchFamily="34" charset="0"/>
              <a:buChar char="•"/>
            </a:pPr>
            <a:r>
              <a:rPr lang="ru-RU" b="0" i="0" dirty="0" err="1">
                <a:effectLst/>
                <a:latin typeface="roboto_regular"/>
              </a:rPr>
              <a:t>Скільки</a:t>
            </a:r>
            <a:r>
              <a:rPr lang="ru-RU" b="0" i="0" dirty="0">
                <a:effectLst/>
                <a:latin typeface="roboto_regular"/>
              </a:rPr>
              <a:t> і </a:t>
            </a:r>
            <a:r>
              <a:rPr lang="ru-RU" b="0" i="0" dirty="0" err="1">
                <a:effectLst/>
                <a:latin typeface="roboto_regular"/>
              </a:rPr>
              <a:t>яких</a:t>
            </a:r>
            <a:r>
              <a:rPr lang="ru-RU" b="0" i="0" dirty="0">
                <a:effectLst/>
                <a:latin typeface="roboto_regular"/>
              </a:rPr>
              <a:t> </a:t>
            </a:r>
            <a:r>
              <a:rPr lang="ru-RU" b="0" i="0" dirty="0" err="1">
                <a:effectLst/>
                <a:latin typeface="roboto_regular"/>
              </a:rPr>
              <a:t>спеціалістів</a:t>
            </a:r>
            <a:r>
              <a:rPr lang="ru-RU" b="0" i="0" dirty="0">
                <a:effectLst/>
                <a:latin typeface="roboto_regular"/>
              </a:rPr>
              <a:t> </a:t>
            </a:r>
            <a:r>
              <a:rPr lang="ru-RU" b="0" i="0" dirty="0" err="1">
                <a:effectLst/>
                <a:latin typeface="roboto_regular"/>
              </a:rPr>
              <a:t>винайняти</a:t>
            </a:r>
            <a:r>
              <a:rPr lang="ru-RU" b="0" i="0" dirty="0">
                <a:effectLst/>
                <a:latin typeface="roboto_regular"/>
              </a:rPr>
              <a:t> і </a:t>
            </a:r>
            <a:r>
              <a:rPr lang="ru-RU" b="0" i="0" dirty="0" err="1">
                <a:effectLst/>
                <a:latin typeface="roboto_regular"/>
              </a:rPr>
              <a:t>чи</a:t>
            </a:r>
            <a:r>
              <a:rPr lang="ru-RU" b="0" i="0" dirty="0">
                <a:effectLst/>
                <a:latin typeface="roboto_regular"/>
              </a:rPr>
              <a:t> </a:t>
            </a:r>
            <a:r>
              <a:rPr lang="ru-RU" b="0" i="0" dirty="0" err="1">
                <a:effectLst/>
                <a:latin typeface="roboto_regular"/>
              </a:rPr>
              <a:t>потрібні</a:t>
            </a:r>
            <a:r>
              <a:rPr lang="ru-RU" b="0" i="0" dirty="0">
                <a:effectLst/>
                <a:latin typeface="roboto_regular"/>
              </a:rPr>
              <a:t> вони вам </a:t>
            </a:r>
            <a:r>
              <a:rPr lang="ru-RU" b="0" i="0" dirty="0" err="1">
                <a:effectLst/>
                <a:latin typeface="roboto_regular"/>
              </a:rPr>
              <a:t>взагалі</a:t>
            </a:r>
            <a:r>
              <a:rPr lang="ru-RU" b="0" i="0" dirty="0">
                <a:effectLst/>
                <a:latin typeface="roboto_regular"/>
              </a:rPr>
              <a:t>?</a:t>
            </a:r>
          </a:p>
          <a:p>
            <a:pPr algn="l" fontAlgn="base">
              <a:buFont typeface="Arial" panose="020B0604020202020204" pitchFamily="34" charset="0"/>
              <a:buChar char="•"/>
            </a:pPr>
            <a:r>
              <a:rPr lang="ru-RU" b="0" i="0" dirty="0">
                <a:effectLst/>
                <a:latin typeface="roboto_regular"/>
              </a:rPr>
              <a:t>Де </a:t>
            </a:r>
            <a:r>
              <a:rPr lang="ru-RU" b="0" i="0" dirty="0" err="1">
                <a:effectLst/>
                <a:latin typeface="roboto_regular"/>
              </a:rPr>
              <a:t>шукати</a:t>
            </a:r>
            <a:r>
              <a:rPr lang="ru-RU" b="0" i="0" dirty="0">
                <a:effectLst/>
                <a:latin typeface="roboto_regular"/>
              </a:rPr>
              <a:t> </a:t>
            </a:r>
            <a:r>
              <a:rPr lang="ru-RU" b="0" i="0" dirty="0" err="1">
                <a:effectLst/>
                <a:latin typeface="roboto_regular"/>
              </a:rPr>
              <a:t>підрядників</a:t>
            </a:r>
            <a:r>
              <a:rPr lang="ru-RU" b="0" i="0" dirty="0">
                <a:effectLst/>
                <a:latin typeface="roboto_regular"/>
              </a:rPr>
              <a:t> (</a:t>
            </a:r>
            <a:r>
              <a:rPr lang="ru-RU" b="0" i="0" dirty="0" err="1">
                <a:effectLst/>
                <a:latin typeface="roboto_regular"/>
              </a:rPr>
              <a:t>дизайнерів</a:t>
            </a:r>
            <a:r>
              <a:rPr lang="ru-RU" b="0" i="0" dirty="0">
                <a:effectLst/>
                <a:latin typeface="roboto_regular"/>
              </a:rPr>
              <a:t>, </a:t>
            </a:r>
            <a:r>
              <a:rPr lang="ru-RU" b="0" i="0" dirty="0" err="1">
                <a:effectLst/>
                <a:latin typeface="roboto_regular"/>
              </a:rPr>
              <a:t>програмістів</a:t>
            </a:r>
            <a:r>
              <a:rPr lang="ru-RU" b="0" i="0" dirty="0">
                <a:effectLst/>
                <a:latin typeface="roboto_regular"/>
              </a:rPr>
              <a:t>)? </a:t>
            </a:r>
            <a:r>
              <a:rPr lang="ru-RU" b="0" i="0" dirty="0" err="1">
                <a:effectLst/>
                <a:latin typeface="roboto_regular"/>
              </a:rPr>
              <a:t>Звірнить</a:t>
            </a:r>
            <a:r>
              <a:rPr lang="ru-RU" b="0" i="0" dirty="0">
                <a:effectLst/>
                <a:latin typeface="roboto_regular"/>
              </a:rPr>
              <a:t> </a:t>
            </a:r>
            <a:r>
              <a:rPr lang="ru-RU" b="0" i="0" dirty="0" err="1">
                <a:effectLst/>
                <a:latin typeface="roboto_regular"/>
              </a:rPr>
              <a:t>увагу</a:t>
            </a:r>
            <a:r>
              <a:rPr lang="ru-RU" b="0" i="0" dirty="0">
                <a:effectLst/>
                <a:latin typeface="roboto_regular"/>
              </a:rPr>
              <a:t> на онлайн-</a:t>
            </a:r>
            <a:r>
              <a:rPr lang="ru-RU" b="0" i="0" dirty="0" err="1">
                <a:effectLst/>
                <a:latin typeface="roboto_regular"/>
              </a:rPr>
              <a:t>ресурси</a:t>
            </a:r>
            <a:r>
              <a:rPr lang="ru-RU" b="0" i="0" dirty="0">
                <a:effectLst/>
                <a:latin typeface="roboto_regular"/>
              </a:rPr>
              <a:t> </a:t>
            </a:r>
            <a:r>
              <a:rPr lang="en-US" b="0" i="0" dirty="0">
                <a:solidFill>
                  <a:srgbClr val="0070C0"/>
                </a:solidFill>
                <a:effectLst/>
                <a:latin typeface="roboto_regular"/>
              </a:rPr>
              <a:t>freelance.ua, kabanchik.ua</a:t>
            </a:r>
          </a:p>
          <a:p>
            <a:pPr algn="l" fontAlgn="base">
              <a:buFont typeface="Arial" panose="020B0604020202020204" pitchFamily="34" charset="0"/>
              <a:buChar char="•"/>
            </a:pPr>
            <a:r>
              <a:rPr lang="ru-RU" b="0" i="0" dirty="0">
                <a:effectLst/>
                <a:latin typeface="roboto_regular"/>
              </a:rPr>
              <a:t>Де будете </a:t>
            </a:r>
            <a:r>
              <a:rPr lang="ru-RU" b="0" i="0" dirty="0" err="1">
                <a:effectLst/>
                <a:latin typeface="roboto_regular"/>
              </a:rPr>
              <a:t>їх</a:t>
            </a:r>
            <a:r>
              <a:rPr lang="ru-RU" b="0" i="0" dirty="0">
                <a:effectLst/>
                <a:latin typeface="roboto_regular"/>
              </a:rPr>
              <a:t> </a:t>
            </a:r>
            <a:r>
              <a:rPr lang="ru-RU" b="0" i="0" dirty="0" err="1">
                <a:effectLst/>
                <a:latin typeface="roboto_regular"/>
              </a:rPr>
              <a:t>шукати</a:t>
            </a:r>
            <a:r>
              <a:rPr lang="ru-RU" b="0" i="0" dirty="0">
                <a:effectLst/>
                <a:latin typeface="roboto_regular"/>
              </a:rPr>
              <a:t>?</a:t>
            </a:r>
            <a:br>
              <a:rPr lang="ru-RU" b="0" i="0" dirty="0">
                <a:effectLst/>
                <a:latin typeface="roboto_regular"/>
              </a:rPr>
            </a:br>
            <a:r>
              <a:rPr lang="ru-RU" b="0" i="0" dirty="0" err="1">
                <a:solidFill>
                  <a:srgbClr val="00B0F0"/>
                </a:solidFill>
                <a:effectLst/>
                <a:latin typeface="roboto_regular"/>
              </a:rPr>
              <a:t>Підказка</a:t>
            </a:r>
            <a:r>
              <a:rPr lang="ru-RU" b="0" i="0" dirty="0">
                <a:solidFill>
                  <a:srgbClr val="00B0F0"/>
                </a:solidFill>
                <a:effectLst/>
                <a:latin typeface="roboto_regular"/>
              </a:rPr>
              <a:t>: </a:t>
            </a:r>
            <a:r>
              <a:rPr lang="ru-RU" b="0" i="0" dirty="0" err="1">
                <a:solidFill>
                  <a:srgbClr val="00B0F0"/>
                </a:solidFill>
                <a:effectLst/>
                <a:latin typeface="roboto_regular"/>
              </a:rPr>
              <a:t>соц.мережі</a:t>
            </a:r>
            <a:r>
              <a:rPr lang="ru-RU" b="0" i="0" dirty="0">
                <a:solidFill>
                  <a:srgbClr val="00B0F0"/>
                </a:solidFill>
                <a:effectLst/>
                <a:latin typeface="roboto_regular"/>
              </a:rPr>
              <a:t>, </a:t>
            </a:r>
            <a:r>
              <a:rPr lang="ru-RU" b="0" i="0" dirty="0" err="1">
                <a:solidFill>
                  <a:srgbClr val="00B0F0"/>
                </a:solidFill>
                <a:effectLst/>
                <a:latin typeface="roboto_regular"/>
              </a:rPr>
              <a:t>профільні</a:t>
            </a:r>
            <a:r>
              <a:rPr lang="ru-RU" b="0" i="0" dirty="0">
                <a:solidFill>
                  <a:srgbClr val="00B0F0"/>
                </a:solidFill>
                <a:effectLst/>
                <a:latin typeface="roboto_regular"/>
              </a:rPr>
              <a:t> </a:t>
            </a:r>
            <a:r>
              <a:rPr lang="ru-RU" b="0" i="0" dirty="0" err="1">
                <a:solidFill>
                  <a:srgbClr val="00B0F0"/>
                </a:solidFill>
                <a:effectLst/>
                <a:latin typeface="roboto_regular"/>
              </a:rPr>
              <a:t>сайти</a:t>
            </a:r>
            <a:r>
              <a:rPr lang="ru-RU" b="0" i="0" dirty="0">
                <a:solidFill>
                  <a:srgbClr val="00B0F0"/>
                </a:solidFill>
                <a:effectLst/>
                <a:latin typeface="roboto_regular"/>
              </a:rPr>
              <a:t> (</a:t>
            </a:r>
            <a:r>
              <a:rPr lang="en-US" b="0" i="0" dirty="0">
                <a:solidFill>
                  <a:srgbClr val="00B0F0"/>
                </a:solidFill>
                <a:effectLst/>
                <a:latin typeface="roboto_regular"/>
              </a:rPr>
              <a:t>work.ua, rabota.ua </a:t>
            </a:r>
            <a:r>
              <a:rPr lang="ru-RU" b="0" i="0" dirty="0">
                <a:solidFill>
                  <a:srgbClr val="00B0F0"/>
                </a:solidFill>
                <a:effectLst/>
                <a:latin typeface="roboto_regular"/>
              </a:rPr>
              <a:t>та </a:t>
            </a:r>
            <a:r>
              <a:rPr lang="ru-RU" b="0" i="0" dirty="0" err="1">
                <a:solidFill>
                  <a:srgbClr val="00B0F0"/>
                </a:solidFill>
                <a:effectLst/>
                <a:latin typeface="roboto_regular"/>
              </a:rPr>
              <a:t>ін</a:t>
            </a:r>
            <a:r>
              <a:rPr lang="ru-RU" b="0" i="0" dirty="0">
                <a:solidFill>
                  <a:srgbClr val="00B0F0"/>
                </a:solidFill>
                <a:effectLst/>
                <a:latin typeface="roboto_regular"/>
              </a:rPr>
              <a:t>), </a:t>
            </a:r>
            <a:r>
              <a:rPr lang="ru-RU" b="0" i="0" dirty="0" err="1">
                <a:solidFill>
                  <a:srgbClr val="00B0F0"/>
                </a:solidFill>
                <a:effectLst/>
                <a:latin typeface="roboto_regular"/>
              </a:rPr>
              <a:t>рекомендації</a:t>
            </a:r>
            <a:r>
              <a:rPr lang="ru-RU" b="0" i="0" dirty="0">
                <a:solidFill>
                  <a:srgbClr val="00B0F0"/>
                </a:solidFill>
                <a:effectLst/>
                <a:latin typeface="roboto_regular"/>
              </a:rPr>
              <a:t> </a:t>
            </a:r>
          </a:p>
          <a:p>
            <a:pPr algn="l" fontAlgn="base">
              <a:buFont typeface="Arial" panose="020B0604020202020204" pitchFamily="34" charset="0"/>
              <a:buChar char="•"/>
            </a:pPr>
            <a:r>
              <a:rPr lang="ru-RU" b="0" i="0" dirty="0" err="1">
                <a:solidFill>
                  <a:srgbClr val="00B0F0"/>
                </a:solidFill>
                <a:effectLst/>
                <a:latin typeface="roboto_regular"/>
              </a:rPr>
              <a:t>знайомих</a:t>
            </a:r>
            <a:endParaRPr lang="ru-RU" b="0" i="0" dirty="0">
              <a:solidFill>
                <a:srgbClr val="00B0F0"/>
              </a:solidFill>
              <a:effectLst/>
              <a:latin typeface="roboto_regular"/>
            </a:endParaRPr>
          </a:p>
          <a:p>
            <a:pPr algn="l" fontAlgn="base">
              <a:buFont typeface="Arial" panose="020B0604020202020204" pitchFamily="34" charset="0"/>
              <a:buChar char="•"/>
            </a:pPr>
            <a:r>
              <a:rPr lang="ru-RU" b="0" i="0" dirty="0">
                <a:effectLst/>
                <a:latin typeface="roboto_regular"/>
              </a:rPr>
              <a:t>Як </a:t>
            </a:r>
            <a:r>
              <a:rPr lang="ru-RU" b="0" i="0" dirty="0" err="1">
                <a:effectLst/>
                <a:latin typeface="roboto_regular"/>
              </a:rPr>
              <a:t>організувати</a:t>
            </a:r>
            <a:r>
              <a:rPr lang="ru-RU" b="0" i="0" dirty="0">
                <a:effectLst/>
                <a:latin typeface="roboto_regular"/>
              </a:rPr>
              <a:t> </a:t>
            </a:r>
            <a:r>
              <a:rPr lang="ru-RU" b="0" i="0" dirty="0" err="1">
                <a:effectLst/>
                <a:latin typeface="roboto_regular"/>
              </a:rPr>
              <a:t>логістику</a:t>
            </a:r>
            <a:r>
              <a:rPr lang="ru-RU" b="0" i="0" dirty="0">
                <a:effectLst/>
                <a:latin typeface="roboto_regular"/>
              </a:rPr>
              <a:t> ― на </a:t>
            </a:r>
            <a:r>
              <a:rPr lang="ru-RU" b="0" i="0" dirty="0" err="1">
                <a:effectLst/>
                <a:latin typeface="roboto_regular"/>
              </a:rPr>
              <a:t>власному</a:t>
            </a:r>
            <a:r>
              <a:rPr lang="ru-RU" b="0" i="0" dirty="0">
                <a:effectLst/>
                <a:latin typeface="roboto_regular"/>
              </a:rPr>
              <a:t> авто, транспортною </a:t>
            </a:r>
            <a:r>
              <a:rPr lang="ru-RU" b="0" i="0" dirty="0" err="1">
                <a:effectLst/>
                <a:latin typeface="roboto_regular"/>
              </a:rPr>
              <a:t>компанією</a:t>
            </a:r>
            <a:r>
              <a:rPr lang="ru-RU" b="0" i="0" dirty="0">
                <a:effectLst/>
                <a:latin typeface="roboto_regular"/>
              </a:rPr>
              <a:t> </a:t>
            </a:r>
            <a:r>
              <a:rPr lang="ru-RU" b="0" i="0" dirty="0" err="1">
                <a:effectLst/>
                <a:latin typeface="roboto_regular"/>
              </a:rPr>
              <a:t>чи</a:t>
            </a:r>
            <a:r>
              <a:rPr lang="ru-RU" b="0" i="0" dirty="0">
                <a:effectLst/>
                <a:latin typeface="roboto_regular"/>
              </a:rPr>
              <a:t> </a:t>
            </a:r>
            <a:r>
              <a:rPr lang="ru-RU" b="0" i="0" dirty="0" err="1">
                <a:effectLst/>
                <a:latin typeface="roboto_regular"/>
              </a:rPr>
              <a:t>інше</a:t>
            </a:r>
            <a:r>
              <a:rPr lang="ru-RU" b="0" i="0" dirty="0">
                <a:effectLst/>
                <a:latin typeface="roboto_regular"/>
              </a:rPr>
              <a:t>?</a:t>
            </a:r>
          </a:p>
          <a:p>
            <a:pPr algn="l" fontAlgn="base">
              <a:buFont typeface="Arial" panose="020B0604020202020204" pitchFamily="34" charset="0"/>
              <a:buChar char="•"/>
            </a:pPr>
            <a:r>
              <a:rPr lang="ru-RU" b="0" i="0" dirty="0" err="1">
                <a:effectLst/>
                <a:latin typeface="roboto_regular"/>
              </a:rPr>
              <a:t>Чи</a:t>
            </a:r>
            <a:r>
              <a:rPr lang="ru-RU" b="0" i="0" dirty="0">
                <a:effectLst/>
                <a:latin typeface="roboto_regular"/>
              </a:rPr>
              <a:t> </a:t>
            </a:r>
            <a:r>
              <a:rPr lang="ru-RU" b="0" i="0" dirty="0" err="1">
                <a:effectLst/>
                <a:latin typeface="roboto_regular"/>
              </a:rPr>
              <a:t>потрібен</a:t>
            </a:r>
            <a:r>
              <a:rPr lang="ru-RU" b="0" i="0" dirty="0">
                <a:effectLst/>
                <a:latin typeface="roboto_regular"/>
              </a:rPr>
              <a:t> бухгалтер? </a:t>
            </a:r>
            <a:r>
              <a:rPr lang="ru-RU" b="0" i="0" dirty="0" err="1">
                <a:effectLst/>
                <a:latin typeface="roboto_regular"/>
              </a:rPr>
              <a:t>Якщо</a:t>
            </a:r>
            <a:r>
              <a:rPr lang="ru-RU" b="0" i="0" dirty="0">
                <a:effectLst/>
                <a:latin typeface="roboto_regular"/>
              </a:rPr>
              <a:t> так, то </a:t>
            </a:r>
            <a:r>
              <a:rPr lang="ru-RU" b="0" i="0" dirty="0" err="1">
                <a:effectLst/>
                <a:latin typeface="roboto_regular"/>
              </a:rPr>
              <a:t>чи</a:t>
            </a:r>
            <a:r>
              <a:rPr lang="ru-RU" b="0" i="0" dirty="0">
                <a:effectLst/>
                <a:latin typeface="roboto_regular"/>
              </a:rPr>
              <a:t> </a:t>
            </a:r>
            <a:r>
              <a:rPr lang="ru-RU" b="0" i="0" dirty="0" err="1">
                <a:effectLst/>
                <a:latin typeface="roboto_regular"/>
              </a:rPr>
              <a:t>варто</a:t>
            </a:r>
            <a:r>
              <a:rPr lang="ru-RU" b="0" i="0" dirty="0">
                <a:effectLst/>
                <a:latin typeface="roboto_regular"/>
              </a:rPr>
              <a:t> </a:t>
            </a:r>
            <a:r>
              <a:rPr lang="ru-RU" b="0" i="0" dirty="0" err="1">
                <a:effectLst/>
                <a:latin typeface="roboto_regular"/>
              </a:rPr>
              <a:t>брати</a:t>
            </a:r>
            <a:r>
              <a:rPr lang="ru-RU" b="0" i="0" dirty="0">
                <a:effectLst/>
                <a:latin typeface="roboto_regular"/>
              </a:rPr>
              <a:t> </a:t>
            </a:r>
            <a:r>
              <a:rPr lang="ru-RU" b="0" i="0" dirty="0" err="1">
                <a:effectLst/>
                <a:latin typeface="roboto_regular"/>
              </a:rPr>
              <a:t>його</a:t>
            </a:r>
            <a:r>
              <a:rPr lang="ru-RU" b="0" i="0" dirty="0">
                <a:effectLst/>
                <a:latin typeface="roboto_regular"/>
              </a:rPr>
              <a:t> в штат </a:t>
            </a:r>
            <a:r>
              <a:rPr lang="ru-RU" b="0" i="0" dirty="0" err="1">
                <a:effectLst/>
                <a:latin typeface="roboto_regular"/>
              </a:rPr>
              <a:t>чи</a:t>
            </a:r>
            <a:r>
              <a:rPr lang="ru-RU" b="0" i="0" dirty="0">
                <a:effectLst/>
                <a:latin typeface="roboto_regular"/>
              </a:rPr>
              <a:t> </a:t>
            </a:r>
            <a:r>
              <a:rPr lang="ru-RU" b="0" i="0" dirty="0" err="1">
                <a:effectLst/>
                <a:latin typeface="roboto_regular"/>
              </a:rPr>
              <a:t>працювати</a:t>
            </a:r>
            <a:r>
              <a:rPr lang="ru-RU" b="0" i="0" dirty="0">
                <a:effectLst/>
                <a:latin typeface="roboto_regular"/>
              </a:rPr>
              <a:t> на </a:t>
            </a:r>
            <a:r>
              <a:rPr lang="ru-RU" b="0" i="0" dirty="0" err="1">
                <a:effectLst/>
                <a:latin typeface="roboto_regular"/>
              </a:rPr>
              <a:t>підрядних</a:t>
            </a:r>
            <a:r>
              <a:rPr lang="ru-RU" b="0" i="0" dirty="0">
                <a:effectLst/>
                <a:latin typeface="roboto_regular"/>
              </a:rPr>
              <a:t> </a:t>
            </a:r>
            <a:r>
              <a:rPr lang="ru-RU" b="0" i="0" dirty="0" err="1">
                <a:effectLst/>
                <a:latin typeface="roboto_regular"/>
              </a:rPr>
              <a:t>умовах</a:t>
            </a:r>
            <a:r>
              <a:rPr lang="ru-RU" b="0" i="0" dirty="0">
                <a:effectLst/>
                <a:latin typeface="roboto_regular"/>
              </a:rPr>
              <a:t>?</a:t>
            </a:r>
          </a:p>
          <a:p>
            <a:pPr algn="l" fontAlgn="base">
              <a:buFont typeface="Arial" panose="020B0604020202020204" pitchFamily="34" charset="0"/>
              <a:buChar char="•"/>
            </a:pPr>
            <a:r>
              <a:rPr lang="ru-RU" b="0" i="0" dirty="0" err="1">
                <a:effectLst/>
                <a:latin typeface="roboto_regular"/>
              </a:rPr>
              <a:t>Який</a:t>
            </a:r>
            <a:r>
              <a:rPr lang="ru-RU" b="0" i="0" dirty="0">
                <a:effectLst/>
                <a:latin typeface="roboto_regular"/>
              </a:rPr>
              <a:t> тип </a:t>
            </a:r>
            <a:r>
              <a:rPr lang="ru-RU" b="0" i="0" dirty="0" err="1">
                <a:effectLst/>
                <a:latin typeface="roboto_regular"/>
              </a:rPr>
              <a:t>нарахування</a:t>
            </a:r>
            <a:r>
              <a:rPr lang="ru-RU" b="0" i="0" dirty="0">
                <a:effectLst/>
                <a:latin typeface="roboto_regular"/>
              </a:rPr>
              <a:t> </a:t>
            </a:r>
            <a:r>
              <a:rPr lang="ru-RU" b="0" i="0" dirty="0" err="1">
                <a:effectLst/>
                <a:latin typeface="roboto_regular"/>
              </a:rPr>
              <a:t>заробітної</a:t>
            </a:r>
            <a:r>
              <a:rPr lang="ru-RU" b="0" i="0" dirty="0">
                <a:effectLst/>
                <a:latin typeface="roboto_regular"/>
              </a:rPr>
              <a:t> плати - ставка, </a:t>
            </a:r>
            <a:r>
              <a:rPr lang="ru-RU" b="0" i="0" dirty="0" err="1">
                <a:effectLst/>
                <a:latin typeface="roboto_regular"/>
              </a:rPr>
              <a:t>погодинна</a:t>
            </a:r>
            <a:r>
              <a:rPr lang="ru-RU" b="0" i="0" dirty="0">
                <a:effectLst/>
                <a:latin typeface="roboto_regular"/>
              </a:rPr>
              <a:t>, </a:t>
            </a:r>
            <a:r>
              <a:rPr lang="ru-RU" b="0" i="0" dirty="0" err="1">
                <a:effectLst/>
                <a:latin typeface="roboto_regular"/>
              </a:rPr>
              <a:t>відрядна</a:t>
            </a:r>
            <a:r>
              <a:rPr lang="ru-RU" b="0" i="0" dirty="0">
                <a:effectLst/>
                <a:latin typeface="roboto_regular"/>
              </a:rPr>
              <a:t> </a:t>
            </a:r>
            <a:r>
              <a:rPr lang="ru-RU" b="0" i="0" dirty="0" err="1">
                <a:effectLst/>
                <a:latin typeface="roboto_regular"/>
              </a:rPr>
              <a:t>чи</a:t>
            </a:r>
            <a:r>
              <a:rPr lang="ru-RU" b="0" i="0" dirty="0">
                <a:effectLst/>
                <a:latin typeface="roboto_regular"/>
              </a:rPr>
              <a:t> </a:t>
            </a:r>
            <a:r>
              <a:rPr lang="ru-RU" b="0" i="0" dirty="0" err="1">
                <a:effectLst/>
                <a:latin typeface="roboto_regular"/>
              </a:rPr>
              <a:t>змішана</a:t>
            </a:r>
            <a:r>
              <a:rPr lang="ru-RU" b="0" i="0" dirty="0">
                <a:effectLst/>
                <a:latin typeface="roboto_regular"/>
              </a:rPr>
              <a:t>?</a:t>
            </a:r>
            <a:br>
              <a:rPr lang="ru-RU" b="0" i="0" dirty="0">
                <a:effectLst/>
                <a:latin typeface="roboto_regular"/>
              </a:rPr>
            </a:br>
            <a:r>
              <a:rPr lang="ru-RU" b="0" i="0" dirty="0" err="1">
                <a:effectLst/>
                <a:latin typeface="roboto_regular"/>
              </a:rPr>
              <a:t>Кожен</a:t>
            </a:r>
            <a:r>
              <a:rPr lang="ru-RU" b="0" i="0" dirty="0">
                <a:effectLst/>
                <a:latin typeface="roboto_regular"/>
              </a:rPr>
              <a:t> вид </a:t>
            </a:r>
            <a:r>
              <a:rPr lang="ru-RU" b="0" i="0" dirty="0" err="1">
                <a:effectLst/>
                <a:latin typeface="roboto_regular"/>
              </a:rPr>
              <a:t>має</a:t>
            </a:r>
            <a:r>
              <a:rPr lang="ru-RU" b="0" i="0" dirty="0">
                <a:effectLst/>
                <a:latin typeface="roboto_regular"/>
              </a:rPr>
              <a:t> </a:t>
            </a:r>
            <a:r>
              <a:rPr lang="ru-RU" b="0" i="0" dirty="0" err="1">
                <a:effectLst/>
                <a:latin typeface="roboto_regular"/>
              </a:rPr>
              <a:t>переваги</a:t>
            </a:r>
            <a:r>
              <a:rPr lang="ru-RU" b="0" i="0" dirty="0">
                <a:effectLst/>
                <a:latin typeface="roboto_regular"/>
              </a:rPr>
              <a:t> та </a:t>
            </a:r>
            <a:r>
              <a:rPr lang="ru-RU" b="0" i="0" dirty="0" err="1">
                <a:effectLst/>
                <a:latin typeface="roboto_regular"/>
              </a:rPr>
              <a:t>недоліки</a:t>
            </a:r>
            <a:r>
              <a:rPr lang="ru-RU" b="0" i="0" dirty="0">
                <a:effectLst/>
                <a:latin typeface="roboto_regular"/>
              </a:rPr>
              <a:t>.</a:t>
            </a:r>
            <a:br>
              <a:rPr lang="ru-RU" b="0" i="0" dirty="0">
                <a:effectLst/>
                <a:latin typeface="roboto_regular"/>
              </a:rPr>
            </a:br>
            <a:r>
              <a:rPr lang="ru-RU" b="0" i="1" dirty="0" err="1">
                <a:effectLst/>
                <a:latin typeface="roboto_regular"/>
              </a:rPr>
              <a:t>Найбільш</a:t>
            </a:r>
            <a:r>
              <a:rPr lang="ru-RU" b="0" i="1" dirty="0">
                <a:effectLst/>
                <a:latin typeface="roboto_regular"/>
              </a:rPr>
              <a:t> </a:t>
            </a:r>
            <a:r>
              <a:rPr lang="ru-RU" b="0" i="1" dirty="0" err="1">
                <a:effectLst/>
                <a:latin typeface="roboto_regular"/>
              </a:rPr>
              <a:t>збалансована</a:t>
            </a:r>
            <a:r>
              <a:rPr lang="ru-RU" b="0" i="1" dirty="0">
                <a:effectLst/>
                <a:latin typeface="roboto_regular"/>
              </a:rPr>
              <a:t>― </a:t>
            </a:r>
            <a:r>
              <a:rPr lang="ru-RU" b="0" i="1" dirty="0" err="1">
                <a:effectLst/>
                <a:latin typeface="roboto_regular"/>
              </a:rPr>
              <a:t>змішана</a:t>
            </a:r>
            <a:r>
              <a:rPr lang="ru-RU" b="0" i="1" dirty="0">
                <a:effectLst/>
                <a:latin typeface="roboto_regular"/>
              </a:rPr>
              <a:t>, коли </a:t>
            </a:r>
            <a:r>
              <a:rPr lang="ru-RU" b="0" i="1" dirty="0" err="1">
                <a:effectLst/>
                <a:latin typeface="roboto_regular"/>
              </a:rPr>
              <a:t>працівник</a:t>
            </a:r>
            <a:r>
              <a:rPr lang="ru-RU" b="0" i="1" dirty="0">
                <a:effectLst/>
                <a:latin typeface="roboto_regular"/>
              </a:rPr>
              <a:t> </a:t>
            </a:r>
            <a:r>
              <a:rPr lang="ru-RU" b="0" i="1" dirty="0" err="1">
                <a:effectLst/>
                <a:latin typeface="roboto_regular"/>
              </a:rPr>
              <a:t>отримую</a:t>
            </a:r>
            <a:r>
              <a:rPr lang="ru-RU" b="0" i="1" dirty="0">
                <a:effectLst/>
                <a:latin typeface="roboto_regular"/>
              </a:rPr>
              <a:t> </a:t>
            </a:r>
            <a:r>
              <a:rPr lang="ru-RU" b="0" i="1" dirty="0" err="1">
                <a:effectLst/>
                <a:latin typeface="roboto_regular"/>
              </a:rPr>
              <a:t>певну</a:t>
            </a:r>
            <a:r>
              <a:rPr lang="ru-RU" b="0" i="1" dirty="0">
                <a:effectLst/>
                <a:latin typeface="roboto_regular"/>
              </a:rPr>
              <a:t> ставку та </a:t>
            </a:r>
            <a:r>
              <a:rPr lang="ru-RU" b="0" i="1" dirty="0" err="1">
                <a:effectLst/>
                <a:latin typeface="roboto_regular"/>
              </a:rPr>
              <a:t>бонуси</a:t>
            </a:r>
            <a:r>
              <a:rPr lang="ru-RU" b="0" i="1" dirty="0">
                <a:effectLst/>
                <a:latin typeface="roboto_regular"/>
              </a:rPr>
              <a:t> за </a:t>
            </a:r>
            <a:r>
              <a:rPr lang="ru-RU" b="0" i="1" dirty="0" err="1">
                <a:effectLst/>
                <a:latin typeface="roboto_regular"/>
              </a:rPr>
              <a:t>виконаний</a:t>
            </a:r>
            <a:r>
              <a:rPr lang="ru-RU" b="0" i="1" dirty="0">
                <a:effectLst/>
                <a:latin typeface="roboto_regular"/>
              </a:rPr>
              <a:t> </a:t>
            </a:r>
            <a:r>
              <a:rPr lang="ru-RU" b="0" i="1" dirty="0" err="1">
                <a:effectLst/>
                <a:latin typeface="roboto_regular"/>
              </a:rPr>
              <a:t>об’єм</a:t>
            </a:r>
            <a:r>
              <a:rPr lang="ru-RU" b="0" i="1" dirty="0">
                <a:effectLst/>
                <a:latin typeface="roboto_regular"/>
              </a:rPr>
              <a:t> </a:t>
            </a:r>
            <a:r>
              <a:rPr lang="ru-RU" b="0" i="1" dirty="0" err="1">
                <a:effectLst/>
                <a:latin typeface="roboto_regular"/>
              </a:rPr>
              <a:t>робіт</a:t>
            </a:r>
            <a:r>
              <a:rPr lang="ru-RU" b="0" i="1" dirty="0">
                <a:effectLst/>
                <a:latin typeface="roboto_regular"/>
              </a:rPr>
              <a:t> </a:t>
            </a:r>
            <a:r>
              <a:rPr lang="ru-RU" b="0" i="1" dirty="0" err="1">
                <a:effectLst/>
                <a:latin typeface="roboto_regular"/>
              </a:rPr>
              <a:t>або</a:t>
            </a:r>
            <a:r>
              <a:rPr lang="ru-RU" b="0" i="1" dirty="0">
                <a:effectLst/>
                <a:latin typeface="roboto_regular"/>
              </a:rPr>
              <a:t> </a:t>
            </a:r>
            <a:r>
              <a:rPr lang="ru-RU" b="0" i="1" dirty="0" err="1">
                <a:effectLst/>
                <a:latin typeface="roboto_regular"/>
              </a:rPr>
              <a:t>витрачений</a:t>
            </a:r>
            <a:r>
              <a:rPr lang="ru-RU" b="0" i="1" dirty="0">
                <a:effectLst/>
                <a:latin typeface="roboto_regular"/>
              </a:rPr>
              <a:t> час.</a:t>
            </a:r>
          </a:p>
          <a:p>
            <a:pPr algn="l" fontAlgn="base">
              <a:buFont typeface="Arial" panose="020B0604020202020204" pitchFamily="34" charset="0"/>
              <a:buChar char="•"/>
            </a:pPr>
            <a:r>
              <a:rPr lang="ru-RU" b="0" i="0" dirty="0">
                <a:effectLst/>
                <a:latin typeface="roboto_regular"/>
              </a:rPr>
              <a:t>Як обрати </a:t>
            </a:r>
            <a:r>
              <a:rPr lang="ru-RU" b="0" i="0" dirty="0" err="1">
                <a:effectLst/>
                <a:latin typeface="roboto_regular"/>
              </a:rPr>
              <a:t>постачальників</a:t>
            </a:r>
            <a:r>
              <a:rPr lang="ru-RU" b="0" i="0" dirty="0">
                <a:effectLst/>
                <a:latin typeface="roboto_regular"/>
              </a:rPr>
              <a:t>?</a:t>
            </a:r>
          </a:p>
        </p:txBody>
      </p:sp>
      <p:pic>
        <p:nvPicPr>
          <p:cNvPr id="32770" name="Picture 2" descr="Основні структурні показники діяльності підприємств у 2020 році (попередні  дані) - Долина - Долинська міська рада">
            <a:extLst>
              <a:ext uri="{FF2B5EF4-FFF2-40B4-BE49-F238E27FC236}">
                <a16:creationId xmlns:a16="http://schemas.microsoft.com/office/drawing/2014/main" id="{6B7AF89D-067B-9688-B5BA-6AD9B05ED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151" y="182879"/>
            <a:ext cx="2778369" cy="452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85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22CD70-B4F0-DDA1-B5AD-DEB676FF1CEF}"/>
              </a:ext>
            </a:extLst>
          </p:cNvPr>
          <p:cNvSpPr>
            <a:spLocks noGrp="1"/>
          </p:cNvSpPr>
          <p:nvPr>
            <p:ph type="title"/>
          </p:nvPr>
        </p:nvSpPr>
        <p:spPr>
          <a:xfrm>
            <a:off x="646111" y="452717"/>
            <a:ext cx="10692449" cy="1868451"/>
          </a:xfrm>
        </p:spPr>
        <p:txBody>
          <a:bodyPr/>
          <a:lstStyle/>
          <a:p>
            <a:pPr fontAlgn="base"/>
            <a:r>
              <a:rPr lang="ru-RU" b="0" i="1" dirty="0">
                <a:solidFill>
                  <a:schemeClr val="tx1"/>
                </a:solidFill>
                <a:effectLst/>
                <a:latin typeface="roboto_regular"/>
              </a:rPr>
              <a:t>10 </a:t>
            </a:r>
            <a:r>
              <a:rPr kumimoji="0" lang="ru-RU" sz="3600" b="1" i="1" u="sng" strike="noStrike" kern="1200" cap="none" spc="0" normalizeH="0" baseline="0" noProof="0" dirty="0">
                <a:ln>
                  <a:noFill/>
                </a:ln>
                <a:solidFill>
                  <a:srgbClr val="EBEBEB"/>
                </a:solidFill>
                <a:effectLst>
                  <a:outerShdw blurRad="38100" dist="38100" dir="2700000" algn="tl">
                    <a:srgbClr val="000000">
                      <a:alpha val="43137"/>
                    </a:srgbClr>
                  </a:outerShdw>
                </a:effectLst>
                <a:uLnTx/>
                <a:uFillTx/>
                <a:latin typeface="Times New Roman" panose="02020603050405020304" pitchFamily="18" charset="0"/>
                <a:ea typeface="+mj-ea"/>
                <a:cs typeface="Times New Roman" panose="02020603050405020304" pitchFamily="18" charset="0"/>
              </a:rPr>
              <a:t>О</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сновних</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фінансових</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показників</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які</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мають</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вас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хвилювати</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та на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які</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потрібно</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регулярно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звертати</a:t>
            </a:r>
            <a:r>
              <a:rPr lang="ru-RU" sz="3600" b="1" i="1" u="sng" dirty="0">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b="1" i="1" u="sng" dirty="0" err="1">
                <a:solidFill>
                  <a:srgbClr val="EBEBE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увагу</a:t>
            </a:r>
            <a:br>
              <a:rPr lang="ru-RU" b="0" i="0" dirty="0">
                <a:solidFill>
                  <a:srgbClr val="1A1A1A"/>
                </a:solidFill>
                <a:effectLst/>
                <a:latin typeface="roboto_regular"/>
              </a:rPr>
            </a:br>
            <a:endParaRPr lang="ru-RU" dirty="0"/>
          </a:p>
        </p:txBody>
      </p:sp>
      <p:sp>
        <p:nvSpPr>
          <p:cNvPr id="4" name="TextBox 3">
            <a:extLst>
              <a:ext uri="{FF2B5EF4-FFF2-40B4-BE49-F238E27FC236}">
                <a16:creationId xmlns:a16="http://schemas.microsoft.com/office/drawing/2014/main" id="{0FB1649D-0EAE-982D-BB54-D540B990E2DC}"/>
              </a:ext>
            </a:extLst>
          </p:cNvPr>
          <p:cNvSpPr txBox="1"/>
          <p:nvPr/>
        </p:nvSpPr>
        <p:spPr>
          <a:xfrm>
            <a:off x="478302" y="2546252"/>
            <a:ext cx="9326880" cy="3970318"/>
          </a:xfrm>
          <a:prstGeom prst="rect">
            <a:avLst/>
          </a:prstGeom>
          <a:noFill/>
        </p:spPr>
        <p:txBody>
          <a:bodyPr wrap="square">
            <a:spAutoFit/>
          </a:bodyPr>
          <a:lstStyle/>
          <a:p>
            <a:r>
              <a:rPr lang="ru-RU" dirty="0" err="1"/>
              <a:t>Виручка</a:t>
            </a:r>
            <a:r>
              <a:rPr lang="ru-RU" dirty="0"/>
              <a:t>: </a:t>
            </a:r>
            <a:r>
              <a:rPr lang="ru-RU" dirty="0" err="1"/>
              <a:t>скільки</a:t>
            </a:r>
            <a:r>
              <a:rPr lang="ru-RU" dirty="0"/>
              <a:t> грошей </a:t>
            </a:r>
            <a:r>
              <a:rPr lang="ru-RU" dirty="0" err="1"/>
              <a:t>ви</a:t>
            </a:r>
            <a:r>
              <a:rPr lang="ru-RU" dirty="0"/>
              <a:t> </a:t>
            </a:r>
            <a:r>
              <a:rPr lang="ru-RU" dirty="0" err="1"/>
              <a:t>отримали</a:t>
            </a:r>
            <a:r>
              <a:rPr lang="ru-RU" dirty="0"/>
              <a:t>;</a:t>
            </a:r>
          </a:p>
          <a:p>
            <a:pPr algn="l" fontAlgn="base">
              <a:buFont typeface="Arial" panose="020B0604020202020204" pitchFamily="34" charset="0"/>
              <a:buChar char="•"/>
            </a:pPr>
            <a:r>
              <a:rPr lang="ru-RU" b="0" i="0" dirty="0" err="1">
                <a:effectLst/>
                <a:latin typeface="roboto_regular"/>
              </a:rPr>
              <a:t>Витрати</a:t>
            </a:r>
            <a:r>
              <a:rPr lang="ru-RU" b="0" i="0" dirty="0">
                <a:effectLst/>
                <a:latin typeface="roboto_regular"/>
              </a:rPr>
              <a:t>: </a:t>
            </a:r>
            <a:r>
              <a:rPr lang="ru-RU" b="0" i="0" dirty="0" err="1">
                <a:effectLst/>
                <a:latin typeface="roboto_regular"/>
              </a:rPr>
              <a:t>скільки</a:t>
            </a:r>
            <a:r>
              <a:rPr lang="ru-RU" b="0" i="0" dirty="0">
                <a:effectLst/>
                <a:latin typeface="roboto_regular"/>
              </a:rPr>
              <a:t> грошей </a:t>
            </a:r>
            <a:r>
              <a:rPr lang="ru-RU" b="0" i="0" dirty="0" err="1">
                <a:effectLst/>
                <a:latin typeface="roboto_regular"/>
              </a:rPr>
              <a:t>ви</a:t>
            </a:r>
            <a:r>
              <a:rPr lang="ru-RU" b="0" i="0" dirty="0">
                <a:effectLst/>
                <a:latin typeface="roboto_regular"/>
              </a:rPr>
              <a:t> </a:t>
            </a:r>
            <a:r>
              <a:rPr lang="ru-RU" b="0" i="0" dirty="0" err="1">
                <a:effectLst/>
                <a:latin typeface="roboto_regular"/>
              </a:rPr>
              <a:t>витратили</a:t>
            </a:r>
            <a:r>
              <a:rPr lang="ru-RU" b="0" i="0" dirty="0">
                <a:effectLst/>
                <a:latin typeface="roboto_regular"/>
              </a:rPr>
              <a:t> (не на себе);</a:t>
            </a:r>
          </a:p>
          <a:p>
            <a:pPr algn="l" fontAlgn="base">
              <a:buFont typeface="Arial" panose="020B0604020202020204" pitchFamily="34" charset="0"/>
              <a:buChar char="•"/>
            </a:pPr>
            <a:r>
              <a:rPr lang="ru-RU" b="0" i="0" dirty="0">
                <a:effectLst/>
                <a:latin typeface="roboto_regular"/>
              </a:rPr>
              <a:t>Точка </a:t>
            </a:r>
            <a:r>
              <a:rPr lang="ru-RU" b="0" i="0" dirty="0" err="1">
                <a:effectLst/>
                <a:latin typeface="roboto_regular"/>
              </a:rPr>
              <a:t>беззбитковості</a:t>
            </a:r>
            <a:r>
              <a:rPr lang="ru-RU" b="0" i="0" dirty="0">
                <a:effectLst/>
                <a:latin typeface="roboto_regular"/>
              </a:rPr>
              <a:t>: рано </a:t>
            </a:r>
            <a:r>
              <a:rPr lang="ru-RU" b="0" i="0" dirty="0" err="1">
                <a:effectLst/>
                <a:latin typeface="roboto_regular"/>
              </a:rPr>
              <a:t>чи</a:t>
            </a:r>
            <a:r>
              <a:rPr lang="ru-RU" b="0" i="0" dirty="0">
                <a:effectLst/>
                <a:latin typeface="roboto_regular"/>
              </a:rPr>
              <a:t> </a:t>
            </a:r>
            <a:r>
              <a:rPr lang="ru-RU" b="0" i="0" dirty="0" err="1">
                <a:effectLst/>
                <a:latin typeface="roboto_regular"/>
              </a:rPr>
              <a:t>пізно</a:t>
            </a:r>
            <a:r>
              <a:rPr lang="ru-RU" b="0" i="0" dirty="0">
                <a:effectLst/>
                <a:latin typeface="roboto_regular"/>
              </a:rPr>
              <a:t> </a:t>
            </a:r>
            <a:r>
              <a:rPr lang="ru-RU" b="0" i="0" dirty="0" err="1">
                <a:effectLst/>
                <a:latin typeface="roboto_regular"/>
              </a:rPr>
              <a:t>виручка</a:t>
            </a:r>
            <a:r>
              <a:rPr lang="ru-RU" b="0" i="0" dirty="0">
                <a:effectLst/>
                <a:latin typeface="roboto_regular"/>
              </a:rPr>
              <a:t> </a:t>
            </a:r>
            <a:r>
              <a:rPr lang="ru-RU" b="0" i="0" dirty="0" err="1">
                <a:effectLst/>
                <a:latin typeface="roboto_regular"/>
              </a:rPr>
              <a:t>має</a:t>
            </a:r>
            <a:r>
              <a:rPr lang="ru-RU" b="0" i="0" dirty="0">
                <a:effectLst/>
                <a:latin typeface="roboto_regular"/>
              </a:rPr>
              <a:t> стати </a:t>
            </a:r>
            <a:r>
              <a:rPr lang="ru-RU" b="0" i="0" dirty="0" err="1">
                <a:effectLst/>
                <a:latin typeface="roboto_regular"/>
              </a:rPr>
              <a:t>більшою</a:t>
            </a:r>
            <a:r>
              <a:rPr lang="ru-RU" b="0" i="0" dirty="0">
                <a:effectLst/>
                <a:latin typeface="roboto_regular"/>
              </a:rPr>
              <a:t> за </a:t>
            </a:r>
            <a:r>
              <a:rPr lang="ru-RU" b="0" i="0" dirty="0" err="1">
                <a:effectLst/>
                <a:latin typeface="roboto_regular"/>
              </a:rPr>
              <a:t>витрати.Цей</a:t>
            </a:r>
            <a:r>
              <a:rPr lang="ru-RU" b="0" i="0" dirty="0">
                <a:effectLst/>
                <a:latin typeface="roboto_regular"/>
              </a:rPr>
              <a:t> </a:t>
            </a:r>
            <a:r>
              <a:rPr lang="ru-RU" b="0" i="0" dirty="0" err="1">
                <a:effectLst/>
                <a:latin typeface="roboto_regular"/>
              </a:rPr>
              <a:t>щасливий</a:t>
            </a:r>
            <a:r>
              <a:rPr lang="ru-RU" b="0" i="0" dirty="0">
                <a:effectLst/>
                <a:latin typeface="roboto_regular"/>
              </a:rPr>
              <a:t> </a:t>
            </a:r>
            <a:r>
              <a:rPr lang="ru-RU" b="0" i="0" dirty="0" err="1">
                <a:effectLst/>
                <a:latin typeface="roboto_regular"/>
              </a:rPr>
              <a:t>місяць</a:t>
            </a:r>
            <a:r>
              <a:rPr lang="ru-RU" b="0" i="0" dirty="0">
                <a:effectLst/>
                <a:latin typeface="roboto_regular"/>
              </a:rPr>
              <a:t> і є ваша точка </a:t>
            </a:r>
            <a:r>
              <a:rPr lang="ru-RU" b="0" i="0" dirty="0" err="1">
                <a:effectLst/>
                <a:latin typeface="roboto_regular"/>
              </a:rPr>
              <a:t>беззбитковості</a:t>
            </a:r>
            <a:r>
              <a:rPr lang="ru-RU" b="0" i="0" dirty="0">
                <a:effectLst/>
                <a:latin typeface="roboto_regular"/>
              </a:rPr>
              <a:t>;</a:t>
            </a:r>
          </a:p>
          <a:p>
            <a:pPr algn="l" fontAlgn="base">
              <a:buFont typeface="Arial" panose="020B0604020202020204" pitchFamily="34" charset="0"/>
              <a:buChar char="•"/>
            </a:pPr>
            <a:r>
              <a:rPr lang="ru-RU" b="0" i="0" dirty="0" err="1">
                <a:effectLst/>
                <a:latin typeface="roboto_regular"/>
              </a:rPr>
              <a:t>Інвестиції</a:t>
            </a:r>
            <a:r>
              <a:rPr lang="ru-RU" b="0" i="0" dirty="0">
                <a:effectLst/>
                <a:latin typeface="roboto_regular"/>
              </a:rPr>
              <a:t>: </a:t>
            </a:r>
            <a:r>
              <a:rPr lang="ru-RU" b="0" i="0" dirty="0" err="1">
                <a:effectLst/>
                <a:latin typeface="roboto_regular"/>
              </a:rPr>
              <a:t>скільки</a:t>
            </a:r>
            <a:r>
              <a:rPr lang="ru-RU" b="0" i="0" dirty="0">
                <a:effectLst/>
                <a:latin typeface="roboto_regular"/>
              </a:rPr>
              <a:t> </a:t>
            </a:r>
            <a:r>
              <a:rPr lang="ru-RU" b="0" i="0" dirty="0" err="1">
                <a:effectLst/>
                <a:latin typeface="roboto_regular"/>
              </a:rPr>
              <a:t>ви</a:t>
            </a:r>
            <a:r>
              <a:rPr lang="ru-RU" b="0" i="0" dirty="0">
                <a:effectLst/>
                <a:latin typeface="roboto_regular"/>
              </a:rPr>
              <a:t> </a:t>
            </a:r>
            <a:r>
              <a:rPr lang="ru-RU" b="0" i="0" dirty="0" err="1">
                <a:effectLst/>
                <a:latin typeface="roboto_regular"/>
              </a:rPr>
              <a:t>вклали</a:t>
            </a:r>
            <a:r>
              <a:rPr lang="ru-RU" b="0" i="0" dirty="0">
                <a:effectLst/>
                <a:latin typeface="roboto_regular"/>
              </a:rPr>
              <a:t> грошей для запуску </a:t>
            </a:r>
            <a:r>
              <a:rPr lang="ru-RU" b="0" i="0" dirty="0" err="1">
                <a:effectLst/>
                <a:latin typeface="roboto_regular"/>
              </a:rPr>
              <a:t>бізнесу</a:t>
            </a:r>
            <a:r>
              <a:rPr lang="ru-RU" b="0" i="0" dirty="0">
                <a:solidFill>
                  <a:srgbClr val="262626"/>
                </a:solidFill>
                <a:effectLst/>
                <a:latin typeface="roboto_regular"/>
              </a:rPr>
              <a:t>;</a:t>
            </a:r>
          </a:p>
          <a:p>
            <a:pPr algn="l" fontAlgn="base">
              <a:buFont typeface="Arial" panose="020B0604020202020204" pitchFamily="34" charset="0"/>
              <a:buChar char="•"/>
            </a:pPr>
            <a:r>
              <a:rPr lang="ru-RU" b="0" i="0" dirty="0" err="1">
                <a:effectLst/>
                <a:latin typeface="roboto_regular"/>
              </a:rPr>
              <a:t>Прибуток</a:t>
            </a:r>
            <a:r>
              <a:rPr lang="ru-RU" b="0" i="0" dirty="0">
                <a:effectLst/>
                <a:latin typeface="roboto_regular"/>
              </a:rPr>
              <a:t>: «</a:t>
            </a:r>
            <a:r>
              <a:rPr lang="ru-RU" b="0" i="0" dirty="0" err="1">
                <a:effectLst/>
                <a:latin typeface="roboto_regular"/>
              </a:rPr>
              <a:t>Виручка</a:t>
            </a:r>
            <a:r>
              <a:rPr lang="ru-RU" b="0" i="0" dirty="0">
                <a:effectLst/>
                <a:latin typeface="roboto_regular"/>
              </a:rPr>
              <a:t>» </a:t>
            </a:r>
            <a:r>
              <a:rPr lang="ru-RU" b="0" i="0" dirty="0" err="1">
                <a:effectLst/>
                <a:latin typeface="roboto_regular"/>
              </a:rPr>
              <a:t>мінус</a:t>
            </a:r>
            <a:r>
              <a:rPr lang="ru-RU" b="0" i="0" dirty="0">
                <a:effectLst/>
                <a:latin typeface="roboto_regular"/>
              </a:rPr>
              <a:t> «</a:t>
            </a:r>
            <a:r>
              <a:rPr lang="ru-RU" b="0" i="0" dirty="0" err="1">
                <a:effectLst/>
                <a:latin typeface="roboto_regular"/>
              </a:rPr>
              <a:t>Витрати</a:t>
            </a:r>
            <a:r>
              <a:rPr lang="ru-RU" b="0" i="0" dirty="0">
                <a:effectLst/>
                <a:latin typeface="roboto_regular"/>
              </a:rPr>
              <a:t>»; </a:t>
            </a:r>
          </a:p>
          <a:p>
            <a:pPr algn="l" fontAlgn="base">
              <a:buFont typeface="Arial" panose="020B0604020202020204" pitchFamily="34" charset="0"/>
              <a:buChar char="•"/>
            </a:pPr>
            <a:r>
              <a:rPr lang="ru-RU" dirty="0" err="1"/>
              <a:t>Рентабельність</a:t>
            </a:r>
            <a:r>
              <a:rPr lang="ru-RU" dirty="0"/>
              <a:t> </a:t>
            </a:r>
            <a:r>
              <a:rPr lang="ru-RU" dirty="0" err="1"/>
              <a:t>продажів</a:t>
            </a:r>
            <a:r>
              <a:rPr lang="ru-RU" dirty="0"/>
              <a:t>: «</a:t>
            </a:r>
            <a:r>
              <a:rPr lang="ru-RU" dirty="0" err="1"/>
              <a:t>Прибуток</a:t>
            </a:r>
            <a:r>
              <a:rPr lang="ru-RU" dirty="0"/>
              <a:t>»/ «</a:t>
            </a:r>
            <a:r>
              <a:rPr lang="ru-RU" dirty="0" err="1"/>
              <a:t>Виручка</a:t>
            </a:r>
            <a:r>
              <a:rPr lang="ru-RU" dirty="0"/>
              <a:t>»*100% </a:t>
            </a:r>
          </a:p>
          <a:p>
            <a:pPr algn="l" fontAlgn="base">
              <a:buFont typeface="Arial" panose="020B0604020202020204" pitchFamily="34" charset="0"/>
              <a:buChar char="•"/>
            </a:pPr>
            <a:r>
              <a:rPr lang="ru-RU" dirty="0" err="1"/>
              <a:t>Рентабельність</a:t>
            </a:r>
            <a:r>
              <a:rPr lang="ru-RU" dirty="0"/>
              <a:t> </a:t>
            </a:r>
            <a:r>
              <a:rPr lang="ru-RU" dirty="0" err="1"/>
              <a:t>інвестицій</a:t>
            </a:r>
            <a:r>
              <a:rPr lang="ru-RU" dirty="0"/>
              <a:t>: «</a:t>
            </a:r>
            <a:r>
              <a:rPr lang="ru-RU" dirty="0" err="1"/>
              <a:t>Прибуток</a:t>
            </a:r>
            <a:r>
              <a:rPr lang="ru-RU" dirty="0"/>
              <a:t>»/ «</a:t>
            </a:r>
            <a:r>
              <a:rPr lang="ru-RU" dirty="0" err="1"/>
              <a:t>Інвестиції</a:t>
            </a:r>
            <a:r>
              <a:rPr lang="ru-RU" dirty="0"/>
              <a:t>»*100%;</a:t>
            </a:r>
          </a:p>
          <a:p>
            <a:pPr algn="l" fontAlgn="base">
              <a:buFont typeface="Arial" panose="020B0604020202020204" pitchFamily="34" charset="0"/>
              <a:buChar char="•"/>
            </a:pPr>
            <a:r>
              <a:rPr lang="ru-RU" dirty="0" err="1"/>
              <a:t>Вартість</a:t>
            </a:r>
            <a:r>
              <a:rPr lang="ru-RU" dirty="0"/>
              <a:t> </a:t>
            </a:r>
            <a:r>
              <a:rPr lang="ru-RU" dirty="0" err="1"/>
              <a:t>товарних</a:t>
            </a:r>
            <a:r>
              <a:rPr lang="ru-RU" dirty="0"/>
              <a:t> </a:t>
            </a:r>
            <a:r>
              <a:rPr lang="ru-RU" dirty="0" err="1"/>
              <a:t>запасів</a:t>
            </a:r>
            <a:r>
              <a:rPr lang="ru-RU" dirty="0"/>
              <a:t>:  </a:t>
            </a:r>
            <a:r>
              <a:rPr lang="ru-RU" dirty="0" err="1"/>
              <a:t>скільки</a:t>
            </a:r>
            <a:r>
              <a:rPr lang="ru-RU" dirty="0"/>
              <a:t> грошей </a:t>
            </a:r>
            <a:r>
              <a:rPr lang="ru-RU" dirty="0" err="1"/>
              <a:t>ви</a:t>
            </a:r>
            <a:r>
              <a:rPr lang="ru-RU" dirty="0"/>
              <a:t> </a:t>
            </a:r>
            <a:r>
              <a:rPr lang="ru-RU" dirty="0" err="1"/>
              <a:t>витратили</a:t>
            </a:r>
            <a:r>
              <a:rPr lang="ru-RU" dirty="0"/>
              <a:t> на </a:t>
            </a:r>
            <a:r>
              <a:rPr lang="ru-RU" dirty="0" err="1"/>
              <a:t>виготовлення</a:t>
            </a:r>
            <a:r>
              <a:rPr lang="ru-RU" dirty="0"/>
              <a:t> </a:t>
            </a:r>
            <a:r>
              <a:rPr lang="ru-RU" dirty="0" err="1"/>
              <a:t>або</a:t>
            </a:r>
            <a:r>
              <a:rPr lang="ru-RU" dirty="0"/>
              <a:t> закупку продукту; </a:t>
            </a:r>
          </a:p>
          <a:p>
            <a:pPr algn="l" fontAlgn="base">
              <a:buFont typeface="Arial" panose="020B0604020202020204" pitchFamily="34" charset="0"/>
              <a:buChar char="•"/>
            </a:pPr>
            <a:r>
              <a:rPr lang="ru-RU" dirty="0" err="1"/>
              <a:t>Оборотність</a:t>
            </a:r>
            <a:r>
              <a:rPr lang="ru-RU" dirty="0"/>
              <a:t> </a:t>
            </a:r>
            <a:r>
              <a:rPr lang="ru-RU" dirty="0" err="1"/>
              <a:t>запасів</a:t>
            </a:r>
            <a:r>
              <a:rPr lang="ru-RU" dirty="0"/>
              <a:t>: «</a:t>
            </a:r>
            <a:r>
              <a:rPr lang="ru-RU" dirty="0" err="1"/>
              <a:t>Виручка</a:t>
            </a:r>
            <a:r>
              <a:rPr lang="ru-RU" dirty="0"/>
              <a:t>»/ «</a:t>
            </a:r>
            <a:r>
              <a:rPr lang="ru-RU" dirty="0" err="1"/>
              <a:t>Вартість</a:t>
            </a:r>
            <a:r>
              <a:rPr lang="ru-RU" dirty="0"/>
              <a:t> </a:t>
            </a:r>
            <a:r>
              <a:rPr lang="ru-RU" dirty="0" err="1"/>
              <a:t>запасів</a:t>
            </a:r>
            <a:r>
              <a:rPr lang="ru-RU" dirty="0"/>
              <a:t>»;</a:t>
            </a:r>
          </a:p>
          <a:p>
            <a:pPr algn="l" fontAlgn="base">
              <a:buFont typeface="Arial" panose="020B0604020202020204" pitchFamily="34" charset="0"/>
              <a:buChar char="•"/>
            </a:pPr>
            <a:r>
              <a:rPr lang="ru-RU" dirty="0" err="1"/>
              <a:t>Термін</a:t>
            </a:r>
            <a:r>
              <a:rPr lang="ru-RU" dirty="0"/>
              <a:t> </a:t>
            </a:r>
            <a:r>
              <a:rPr lang="ru-RU" dirty="0" err="1"/>
              <a:t>окупності</a:t>
            </a:r>
            <a:r>
              <a:rPr lang="ru-RU" dirty="0"/>
              <a:t>, в </a:t>
            </a:r>
            <a:r>
              <a:rPr lang="ru-RU" dirty="0" err="1"/>
              <a:t>місяцях</a:t>
            </a:r>
            <a:r>
              <a:rPr lang="ru-RU" dirty="0"/>
              <a:t>: </a:t>
            </a:r>
            <a:r>
              <a:rPr lang="ru-RU" dirty="0" err="1"/>
              <a:t>це</a:t>
            </a:r>
            <a:r>
              <a:rPr lang="ru-RU" dirty="0"/>
              <a:t> </a:t>
            </a:r>
            <a:r>
              <a:rPr lang="ru-RU" dirty="0" err="1"/>
              <a:t>період</a:t>
            </a:r>
            <a:r>
              <a:rPr lang="ru-RU" dirty="0"/>
              <a:t>, за </a:t>
            </a:r>
            <a:r>
              <a:rPr lang="ru-RU" dirty="0" err="1"/>
              <a:t>який</a:t>
            </a:r>
            <a:r>
              <a:rPr lang="ru-RU" dirty="0"/>
              <a:t> </a:t>
            </a:r>
            <a:r>
              <a:rPr lang="ru-RU" dirty="0" err="1"/>
              <a:t>сумарний</a:t>
            </a:r>
            <a:r>
              <a:rPr lang="ru-RU" dirty="0"/>
              <a:t> </a:t>
            </a:r>
            <a:r>
              <a:rPr lang="ru-RU" dirty="0" err="1"/>
              <a:t>прибуток</a:t>
            </a:r>
            <a:r>
              <a:rPr lang="ru-RU" dirty="0"/>
              <a:t> </a:t>
            </a:r>
            <a:r>
              <a:rPr lang="ru-RU" dirty="0" err="1"/>
              <a:t>дорівнюватиме</a:t>
            </a:r>
            <a:r>
              <a:rPr lang="ru-RU" dirty="0"/>
              <a:t> </a:t>
            </a:r>
            <a:r>
              <a:rPr lang="ru-RU" dirty="0" err="1"/>
              <a:t>інвестиціям</a:t>
            </a:r>
            <a:r>
              <a:rPr lang="ru-RU" dirty="0"/>
              <a:t>. «</a:t>
            </a:r>
            <a:r>
              <a:rPr lang="ru-RU" dirty="0" err="1"/>
              <a:t>Прибуток</a:t>
            </a:r>
            <a:r>
              <a:rPr lang="ru-RU" dirty="0"/>
              <a:t> за </a:t>
            </a:r>
            <a:r>
              <a:rPr lang="ru-RU" dirty="0" err="1"/>
              <a:t>місяць</a:t>
            </a:r>
            <a:r>
              <a:rPr lang="ru-RU" dirty="0"/>
              <a:t>»/ «</a:t>
            </a:r>
            <a:r>
              <a:rPr lang="ru-RU" dirty="0" err="1"/>
              <a:t>Інвестиції</a:t>
            </a:r>
            <a:r>
              <a:rPr lang="ru-RU" dirty="0"/>
              <a:t>»=</a:t>
            </a:r>
            <a:r>
              <a:rPr lang="ru-RU" dirty="0" err="1"/>
              <a:t>кількість</a:t>
            </a:r>
            <a:r>
              <a:rPr lang="ru-RU" dirty="0"/>
              <a:t> </a:t>
            </a:r>
            <a:r>
              <a:rPr lang="ru-RU" dirty="0" err="1"/>
              <a:t>місяців</a:t>
            </a:r>
            <a:r>
              <a:rPr lang="ru-RU" dirty="0"/>
              <a:t> для </a:t>
            </a:r>
            <a:r>
              <a:rPr lang="ru-RU" dirty="0" err="1"/>
              <a:t>повернення</a:t>
            </a:r>
            <a:r>
              <a:rPr lang="ru-RU" dirty="0"/>
              <a:t> (</a:t>
            </a:r>
            <a:r>
              <a:rPr lang="ru-RU" dirty="0" err="1"/>
              <a:t>окупності</a:t>
            </a:r>
            <a:r>
              <a:rPr lang="ru-RU" dirty="0"/>
              <a:t>) </a:t>
            </a:r>
            <a:r>
              <a:rPr lang="ru-RU" dirty="0" err="1"/>
              <a:t>інвестицій</a:t>
            </a:r>
            <a:r>
              <a:rPr lang="ru-RU" dirty="0"/>
              <a:t>.</a:t>
            </a:r>
          </a:p>
        </p:txBody>
      </p:sp>
      <p:pic>
        <p:nvPicPr>
          <p:cNvPr id="33794" name="Picture 2" descr="KPI (ключові показники ефективності). Як впровадити систему KPI в компанії">
            <a:extLst>
              <a:ext uri="{FF2B5EF4-FFF2-40B4-BE49-F238E27FC236}">
                <a16:creationId xmlns:a16="http://schemas.microsoft.com/office/drawing/2014/main" id="{B1543654-A204-6314-DC77-DE024C979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3150" y="2025748"/>
            <a:ext cx="2330547" cy="251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16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6D029E-374D-D03C-C8EA-84DDF03B64EA}"/>
              </a:ext>
            </a:extLst>
          </p:cNvPr>
          <p:cNvSpPr>
            <a:spLocks noGrp="1"/>
          </p:cNvSpPr>
          <p:nvPr>
            <p:ph type="title"/>
          </p:nvPr>
        </p:nvSpPr>
        <p:spPr/>
        <p:txBody>
          <a:bodyPr/>
          <a:lstStyle/>
          <a:p>
            <a:pPr algn="ctr" fontAlgn="base"/>
            <a:r>
              <a:rPr lang="ru-RU" sz="4000" b="1" i="1" dirty="0" err="1">
                <a:solidFill>
                  <a:schemeClr val="tx1"/>
                </a:solidFill>
                <a:effectLst/>
                <a:latin typeface="roboto_regular"/>
              </a:rPr>
              <a:t>Якщо</a:t>
            </a:r>
            <a:r>
              <a:rPr lang="ru-RU" sz="4000" b="1" i="1" dirty="0">
                <a:solidFill>
                  <a:schemeClr val="tx1"/>
                </a:solidFill>
                <a:effectLst/>
                <a:latin typeface="roboto_regular"/>
              </a:rPr>
              <a:t> </a:t>
            </a:r>
            <a:r>
              <a:rPr lang="ru-RU" sz="4000" b="1" i="1" dirty="0" err="1">
                <a:solidFill>
                  <a:schemeClr val="tx1"/>
                </a:solidFill>
                <a:effectLst/>
                <a:latin typeface="roboto_regular"/>
              </a:rPr>
              <a:t>значення</a:t>
            </a:r>
            <a:r>
              <a:rPr lang="ru-RU" sz="4000" b="1" i="1" dirty="0">
                <a:solidFill>
                  <a:schemeClr val="tx1"/>
                </a:solidFill>
                <a:effectLst/>
                <a:latin typeface="roboto_regular"/>
              </a:rPr>
              <a:t> </a:t>
            </a:r>
            <a:r>
              <a:rPr lang="ru-RU" sz="4000" b="1" i="1" dirty="0" err="1">
                <a:solidFill>
                  <a:schemeClr val="tx1"/>
                </a:solidFill>
                <a:effectLst/>
                <a:latin typeface="roboto_regular"/>
              </a:rPr>
              <a:t>цих</a:t>
            </a:r>
            <a:r>
              <a:rPr lang="ru-RU" sz="4000" b="1" i="1" dirty="0">
                <a:solidFill>
                  <a:schemeClr val="tx1"/>
                </a:solidFill>
                <a:effectLst/>
                <a:latin typeface="roboto_regular"/>
              </a:rPr>
              <a:t> </a:t>
            </a:r>
            <a:r>
              <a:rPr lang="ru-RU" sz="4000" b="1" i="1" dirty="0" err="1">
                <a:solidFill>
                  <a:schemeClr val="tx1"/>
                </a:solidFill>
                <a:effectLst/>
                <a:latin typeface="roboto_regular"/>
              </a:rPr>
              <a:t>показників</a:t>
            </a:r>
            <a:r>
              <a:rPr lang="ru-RU" sz="4000" b="1" i="1" dirty="0">
                <a:solidFill>
                  <a:schemeClr val="tx1"/>
                </a:solidFill>
                <a:effectLst/>
                <a:latin typeface="roboto_regular"/>
              </a:rPr>
              <a:t> </a:t>
            </a:r>
            <a:r>
              <a:rPr lang="ru-RU" sz="4000" b="1" i="1" dirty="0" err="1">
                <a:solidFill>
                  <a:schemeClr val="tx1"/>
                </a:solidFill>
                <a:effectLst/>
                <a:latin typeface="roboto_regular"/>
              </a:rPr>
              <a:t>критичні</a:t>
            </a:r>
            <a:r>
              <a:rPr lang="ru-RU" sz="4000" b="1" i="1" dirty="0">
                <a:solidFill>
                  <a:schemeClr val="tx1"/>
                </a:solidFill>
                <a:effectLst/>
                <a:latin typeface="roboto_regular"/>
              </a:rPr>
              <a:t> ― ваш </a:t>
            </a:r>
            <a:r>
              <a:rPr lang="ru-RU" sz="4000" b="1" i="1" dirty="0" err="1">
                <a:solidFill>
                  <a:schemeClr val="tx1"/>
                </a:solidFill>
                <a:effectLst/>
                <a:latin typeface="roboto_regular"/>
              </a:rPr>
              <a:t>бізнес</a:t>
            </a:r>
            <a:r>
              <a:rPr lang="ru-RU" sz="4000" b="1" i="1" dirty="0">
                <a:solidFill>
                  <a:schemeClr val="tx1"/>
                </a:solidFill>
                <a:effectLst/>
                <a:latin typeface="roboto_regular"/>
              </a:rPr>
              <a:t> у </a:t>
            </a:r>
            <a:r>
              <a:rPr lang="ru-RU" sz="4000" b="1" i="1" dirty="0" err="1">
                <a:solidFill>
                  <a:schemeClr val="tx1"/>
                </a:solidFill>
                <a:effectLst/>
                <a:latin typeface="roboto_regular"/>
              </a:rPr>
              <a:t>небезпеці</a:t>
            </a:r>
            <a:r>
              <a:rPr lang="ru-RU" sz="4000" b="1" i="1" dirty="0">
                <a:solidFill>
                  <a:schemeClr val="tx1"/>
                </a:solidFill>
                <a:effectLst/>
                <a:latin typeface="roboto_regular"/>
              </a:rPr>
              <a:t>!</a:t>
            </a:r>
            <a:br>
              <a:rPr lang="ru-RU" sz="4000" b="1" i="1" dirty="0">
                <a:solidFill>
                  <a:schemeClr val="tx1"/>
                </a:solidFill>
                <a:effectLst/>
                <a:latin typeface="roboto_regular"/>
              </a:rPr>
            </a:br>
            <a:endParaRPr lang="ru-RU" sz="4000" b="1" i="1" dirty="0">
              <a:solidFill>
                <a:schemeClr val="tx1"/>
              </a:solidFill>
            </a:endParaRPr>
          </a:p>
        </p:txBody>
      </p:sp>
      <p:pic>
        <p:nvPicPr>
          <p:cNvPr id="34818" name="Picture 2" descr="Показники ефективності діяльності підприємств індустрії гостинності">
            <a:extLst>
              <a:ext uri="{FF2B5EF4-FFF2-40B4-BE49-F238E27FC236}">
                <a16:creationId xmlns:a16="http://schemas.microsoft.com/office/drawing/2014/main" id="{C72DE7B4-ECCF-65F1-BEE9-9BA602E1F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224" y="2106809"/>
            <a:ext cx="6222828" cy="289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5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3">
            <a:extLst>
              <a:ext uri="{FF2B5EF4-FFF2-40B4-BE49-F238E27FC236}">
                <a16:creationId xmlns:a16="http://schemas.microsoft.com/office/drawing/2014/main" id="{B226570D-B2F5-4173-8705-569D6D3F243A}"/>
              </a:ext>
            </a:extLst>
          </p:cNvPr>
          <p:cNvSpPr/>
          <p:nvPr/>
        </p:nvSpPr>
        <p:spPr>
          <a:xfrm>
            <a:off x="1042220" y="245806"/>
            <a:ext cx="9006349" cy="1474839"/>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0" i="0" u="none" strike="noStrike" kern="1200" cap="none" spc="0" normalizeH="0" baseline="0" noProof="0">
                <a:ln>
                  <a:noFill/>
                </a:ln>
                <a:solidFill>
                  <a:srgbClr val="EE5818"/>
                </a:solidFill>
                <a:effectLst/>
                <a:uLnTx/>
                <a:uFillTx/>
                <a:latin typeface="Times New Roman" panose="02020603050405020304" pitchFamily="18" charset="0"/>
                <a:ea typeface="+mn-ea"/>
                <a:cs typeface="Times New Roman" panose="02020603050405020304" pitchFamily="18" charset="0"/>
              </a:rPr>
              <a:t>СУБ’ЄКТИ ПІДПРИЄМНИЦЬКОЇ</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0" i="0" u="none" strike="noStrike" kern="1200" cap="none" spc="0" normalizeH="0" baseline="0" noProof="0">
                <a:ln>
                  <a:noFill/>
                </a:ln>
                <a:solidFill>
                  <a:srgbClr val="EE5818"/>
                </a:solidFill>
                <a:effectLst/>
                <a:uLnTx/>
                <a:uFillTx/>
                <a:latin typeface="Times New Roman" panose="02020603050405020304" pitchFamily="18" charset="0"/>
                <a:ea typeface="+mn-ea"/>
                <a:cs typeface="Times New Roman" panose="02020603050405020304" pitchFamily="18" charset="0"/>
              </a:rPr>
              <a:t>ДІЯЛЬНОСТІ</a:t>
            </a:r>
            <a:endParaRPr kumimoji="0" lang="ru-RU" sz="4000" b="0" i="0" u="none" strike="noStrike" kern="1200" cap="none" spc="0" normalizeH="0" baseline="0" noProof="0" dirty="0">
              <a:ln>
                <a:noFill/>
              </a:ln>
              <a:solidFill>
                <a:srgbClr val="EE5818"/>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E9940DE-0C73-D5AD-6542-6D8C10FEF927}"/>
              </a:ext>
            </a:extLst>
          </p:cNvPr>
          <p:cNvSpPr txBox="1"/>
          <p:nvPr/>
        </p:nvSpPr>
        <p:spPr>
          <a:xfrm>
            <a:off x="1287379" y="2033338"/>
            <a:ext cx="7853612" cy="4401205"/>
          </a:xfrm>
          <a:prstGeom prst="rect">
            <a:avLst/>
          </a:prstGeom>
          <a:noFill/>
        </p:spPr>
        <p:txBody>
          <a:bodyPr wrap="square">
            <a:spAutoFit/>
          </a:bodyPr>
          <a:lstStyle/>
          <a:p>
            <a:r>
              <a:rPr lang="ru-RU" sz="2000" b="1" dirty="0" err="1">
                <a:solidFill>
                  <a:srgbClr val="FFFF00"/>
                </a:solidFill>
              </a:rPr>
              <a:t>Суб’єкти</a:t>
            </a:r>
            <a:r>
              <a:rPr lang="ru-RU" sz="2000" b="1" dirty="0">
                <a:solidFill>
                  <a:srgbClr val="FFFF00"/>
                </a:solidFill>
              </a:rPr>
              <a:t> </a:t>
            </a:r>
            <a:r>
              <a:rPr lang="ru-RU" sz="2000" b="1" dirty="0" err="1">
                <a:solidFill>
                  <a:srgbClr val="FFFF00"/>
                </a:solidFill>
              </a:rPr>
              <a:t>підприємницької</a:t>
            </a:r>
            <a:r>
              <a:rPr lang="ru-RU" sz="2000" b="1" dirty="0">
                <a:solidFill>
                  <a:srgbClr val="FFFF00"/>
                </a:solidFill>
              </a:rPr>
              <a:t> </a:t>
            </a:r>
            <a:r>
              <a:rPr lang="ru-RU" sz="2000" b="1" dirty="0" err="1">
                <a:solidFill>
                  <a:srgbClr val="FFFF00"/>
                </a:solidFill>
              </a:rPr>
              <a:t>діяльності</a:t>
            </a:r>
            <a:r>
              <a:rPr lang="ru-RU" sz="2000" b="1" dirty="0">
                <a:solidFill>
                  <a:srgbClr val="FFFF00"/>
                </a:solidFill>
              </a:rPr>
              <a:t> в </a:t>
            </a:r>
            <a:r>
              <a:rPr lang="ru-RU" sz="2000" b="1" dirty="0" err="1">
                <a:solidFill>
                  <a:srgbClr val="FFFF00"/>
                </a:solidFill>
              </a:rPr>
              <a:t>Україні</a:t>
            </a:r>
            <a:r>
              <a:rPr lang="ru-RU" sz="2000" b="1" dirty="0">
                <a:solidFill>
                  <a:srgbClr val="FFFF00"/>
                </a:solidFill>
              </a:rPr>
              <a:t> </a:t>
            </a:r>
            <a:r>
              <a:rPr lang="ru-RU" sz="2000" b="1" dirty="0" err="1">
                <a:solidFill>
                  <a:srgbClr val="FFFF00"/>
                </a:solidFill>
              </a:rPr>
              <a:t>визначені</a:t>
            </a:r>
            <a:r>
              <a:rPr lang="ru-RU" sz="2000" b="1" dirty="0">
                <a:solidFill>
                  <a:srgbClr val="FFFF00"/>
                </a:solidFill>
              </a:rPr>
              <a:t> </a:t>
            </a:r>
            <a:r>
              <a:rPr lang="ru-RU" sz="2000" b="1" dirty="0" err="1">
                <a:solidFill>
                  <a:srgbClr val="FFFF00"/>
                </a:solidFill>
              </a:rPr>
              <a:t>Господарським</a:t>
            </a:r>
            <a:r>
              <a:rPr lang="ru-RU" sz="2000" b="1" dirty="0">
                <a:solidFill>
                  <a:srgbClr val="FFFF00"/>
                </a:solidFill>
              </a:rPr>
              <a:t> кодексом (</a:t>
            </a:r>
            <a:r>
              <a:rPr lang="ru-RU" sz="2000" b="1" dirty="0" err="1">
                <a:solidFill>
                  <a:srgbClr val="FFFF00"/>
                </a:solidFill>
              </a:rPr>
              <a:t>стаття</a:t>
            </a:r>
            <a:r>
              <a:rPr lang="ru-RU" sz="2000" b="1" dirty="0">
                <a:solidFill>
                  <a:srgbClr val="FFFF00"/>
                </a:solidFill>
              </a:rPr>
              <a:t> 55).</a:t>
            </a:r>
          </a:p>
          <a:p>
            <a:r>
              <a:rPr lang="ru-RU" sz="2000" dirty="0" err="1">
                <a:solidFill>
                  <a:srgbClr val="FFFF00"/>
                </a:solidFill>
              </a:rPr>
              <a:t>Основним</a:t>
            </a:r>
            <a:r>
              <a:rPr lang="ru-RU" sz="2000" dirty="0">
                <a:solidFill>
                  <a:srgbClr val="FFFF00"/>
                </a:solidFill>
              </a:rPr>
              <a:t> </a:t>
            </a:r>
            <a:r>
              <a:rPr lang="ru-RU" sz="2000" dirty="0" err="1">
                <a:solidFill>
                  <a:srgbClr val="FFFF00"/>
                </a:solidFill>
              </a:rPr>
              <a:t>діючим</a:t>
            </a:r>
            <a:r>
              <a:rPr lang="ru-RU" sz="2000" dirty="0">
                <a:solidFill>
                  <a:srgbClr val="FFFF00"/>
                </a:solidFill>
              </a:rPr>
              <a:t> </a:t>
            </a:r>
            <a:r>
              <a:rPr lang="ru-RU" sz="2000" dirty="0" err="1">
                <a:solidFill>
                  <a:srgbClr val="FFFF00"/>
                </a:solidFill>
              </a:rPr>
              <a:t>елементом</a:t>
            </a:r>
            <a:r>
              <a:rPr lang="ru-RU" sz="2000" dirty="0">
                <a:solidFill>
                  <a:srgbClr val="FFFF00"/>
                </a:solidFill>
              </a:rPr>
              <a:t> у </a:t>
            </a:r>
            <a:r>
              <a:rPr lang="ru-RU" sz="2000" dirty="0" err="1">
                <a:solidFill>
                  <a:srgbClr val="FFFF00"/>
                </a:solidFill>
              </a:rPr>
              <a:t>підприємництві</a:t>
            </a:r>
            <a:r>
              <a:rPr lang="ru-RU" sz="2000" dirty="0">
                <a:solidFill>
                  <a:srgbClr val="FFFF00"/>
                </a:solidFill>
              </a:rPr>
              <a:t> є </a:t>
            </a:r>
            <a:r>
              <a:rPr lang="ru-RU" sz="2000" dirty="0" err="1">
                <a:solidFill>
                  <a:srgbClr val="FFFF00"/>
                </a:solidFill>
              </a:rPr>
              <a:t>підприємець</a:t>
            </a:r>
            <a:r>
              <a:rPr lang="ru-RU" sz="2000" dirty="0">
                <a:solidFill>
                  <a:srgbClr val="FFFF00"/>
                </a:solidFill>
              </a:rPr>
              <a:t> – </a:t>
            </a:r>
            <a:r>
              <a:rPr lang="ru-RU" sz="2000" dirty="0" err="1">
                <a:solidFill>
                  <a:srgbClr val="FFFF00"/>
                </a:solidFill>
              </a:rPr>
              <a:t>суб’єкт</a:t>
            </a:r>
            <a:r>
              <a:rPr lang="ru-RU" sz="2000" dirty="0">
                <a:solidFill>
                  <a:srgbClr val="FFFF00"/>
                </a:solidFill>
              </a:rPr>
              <a:t>, </a:t>
            </a:r>
            <a:r>
              <a:rPr lang="ru-RU" sz="2000" dirty="0" err="1">
                <a:solidFill>
                  <a:srgbClr val="FFFF00"/>
                </a:solidFill>
              </a:rPr>
              <a:t>що</a:t>
            </a:r>
            <a:r>
              <a:rPr lang="ru-RU" sz="2000" dirty="0">
                <a:solidFill>
                  <a:srgbClr val="FFFF00"/>
                </a:solidFill>
              </a:rPr>
              <a:t> </a:t>
            </a:r>
            <a:r>
              <a:rPr lang="ru-RU" sz="2000" dirty="0" err="1">
                <a:solidFill>
                  <a:srgbClr val="FFFF00"/>
                </a:solidFill>
              </a:rPr>
              <a:t>знаходить</a:t>
            </a:r>
            <a:r>
              <a:rPr lang="ru-RU" sz="2000" dirty="0">
                <a:solidFill>
                  <a:srgbClr val="FFFF00"/>
                </a:solidFill>
              </a:rPr>
              <a:t> і </a:t>
            </a:r>
            <a:r>
              <a:rPr lang="ru-RU" sz="2000" dirty="0" err="1">
                <a:solidFill>
                  <a:srgbClr val="FFFF00"/>
                </a:solidFill>
              </a:rPr>
              <a:t>розвиває</a:t>
            </a:r>
            <a:r>
              <a:rPr lang="ru-RU" sz="2000" dirty="0">
                <a:solidFill>
                  <a:srgbClr val="FFFF00"/>
                </a:solidFill>
              </a:rPr>
              <a:t> </a:t>
            </a:r>
            <a:r>
              <a:rPr lang="ru-RU" sz="2000" dirty="0" err="1">
                <a:solidFill>
                  <a:srgbClr val="FFFF00"/>
                </a:solidFill>
              </a:rPr>
              <a:t>нові</a:t>
            </a:r>
            <a:r>
              <a:rPr lang="ru-RU" sz="2000" dirty="0">
                <a:solidFill>
                  <a:srgbClr val="FFFF00"/>
                </a:solidFill>
              </a:rPr>
              <a:t> </a:t>
            </a:r>
            <a:r>
              <a:rPr lang="ru-RU" sz="2000" dirty="0" err="1">
                <a:solidFill>
                  <a:srgbClr val="FFFF00"/>
                </a:solidFill>
              </a:rPr>
              <a:t>види</a:t>
            </a:r>
            <a:r>
              <a:rPr lang="ru-RU" sz="2000" dirty="0">
                <a:solidFill>
                  <a:srgbClr val="FFFF00"/>
                </a:solidFill>
              </a:rPr>
              <a:t> </a:t>
            </a:r>
            <a:r>
              <a:rPr lang="ru-RU" sz="2000" dirty="0" err="1">
                <a:solidFill>
                  <a:srgbClr val="FFFF00"/>
                </a:solidFill>
              </a:rPr>
              <a:t>економічної</a:t>
            </a:r>
            <a:r>
              <a:rPr lang="ru-RU" sz="2000" dirty="0">
                <a:solidFill>
                  <a:srgbClr val="FFFF00"/>
                </a:solidFill>
              </a:rPr>
              <a:t> </a:t>
            </a:r>
            <a:r>
              <a:rPr lang="ru-RU" sz="2000" dirty="0" err="1">
                <a:solidFill>
                  <a:srgbClr val="FFFF00"/>
                </a:solidFill>
              </a:rPr>
              <a:t>діяльності</a:t>
            </a:r>
            <a:r>
              <a:rPr lang="ru-RU" sz="2000" dirty="0">
                <a:solidFill>
                  <a:srgbClr val="FFFF00"/>
                </a:solidFill>
              </a:rPr>
              <a:t>, </a:t>
            </a:r>
            <a:r>
              <a:rPr lang="ru-RU" sz="2000" dirty="0" err="1">
                <a:solidFill>
                  <a:srgbClr val="FFFF00"/>
                </a:solidFill>
              </a:rPr>
              <a:t>методи</a:t>
            </a:r>
            <a:r>
              <a:rPr lang="ru-RU" sz="2000" dirty="0">
                <a:solidFill>
                  <a:srgbClr val="FFFF00"/>
                </a:solidFill>
              </a:rPr>
              <a:t> </a:t>
            </a:r>
            <a:r>
              <a:rPr lang="ru-RU" sz="2000" dirty="0" err="1">
                <a:solidFill>
                  <a:srgbClr val="FFFF00"/>
                </a:solidFill>
              </a:rPr>
              <a:t>виробництва</a:t>
            </a:r>
            <a:r>
              <a:rPr lang="ru-RU" sz="2000" dirty="0">
                <a:solidFill>
                  <a:srgbClr val="FFFF00"/>
                </a:solidFill>
              </a:rPr>
              <a:t>, </a:t>
            </a:r>
            <a:r>
              <a:rPr lang="ru-RU" sz="2000" dirty="0" err="1">
                <a:solidFill>
                  <a:srgbClr val="FFFF00"/>
                </a:solidFill>
              </a:rPr>
              <a:t>нові</a:t>
            </a:r>
            <a:r>
              <a:rPr lang="ru-RU" sz="2000" dirty="0">
                <a:solidFill>
                  <a:srgbClr val="FFFF00"/>
                </a:solidFill>
              </a:rPr>
              <a:t> </a:t>
            </a:r>
            <a:r>
              <a:rPr lang="ru-RU" sz="2000" dirty="0" err="1">
                <a:solidFill>
                  <a:srgbClr val="FFFF00"/>
                </a:solidFill>
              </a:rPr>
              <a:t>сфери</a:t>
            </a:r>
            <a:r>
              <a:rPr lang="ru-RU" sz="2000" dirty="0">
                <a:solidFill>
                  <a:srgbClr val="FFFF00"/>
                </a:solidFill>
              </a:rPr>
              <a:t> </a:t>
            </a:r>
            <a:r>
              <a:rPr lang="ru-RU" sz="2000" dirty="0" err="1">
                <a:solidFill>
                  <a:srgbClr val="FFFF00"/>
                </a:solidFill>
              </a:rPr>
              <a:t>застосування</a:t>
            </a:r>
            <a:r>
              <a:rPr lang="ru-RU" sz="2000" dirty="0">
                <a:solidFill>
                  <a:srgbClr val="FFFF00"/>
                </a:solidFill>
              </a:rPr>
              <a:t> </a:t>
            </a:r>
            <a:r>
              <a:rPr lang="ru-RU" sz="2000" dirty="0" err="1">
                <a:solidFill>
                  <a:srgbClr val="FFFF00"/>
                </a:solidFill>
              </a:rPr>
              <a:t>капіталу</a:t>
            </a:r>
            <a:r>
              <a:rPr lang="ru-RU" sz="2000" dirty="0">
                <a:solidFill>
                  <a:srgbClr val="FFFF00"/>
                </a:solidFill>
              </a:rPr>
              <a:t>.</a:t>
            </a:r>
          </a:p>
          <a:p>
            <a:r>
              <a:rPr lang="ru-RU" sz="2000" b="1" i="1" dirty="0" err="1">
                <a:solidFill>
                  <a:srgbClr val="FFFF00"/>
                </a:solidFill>
              </a:rPr>
              <a:t>Суб’єктами</a:t>
            </a:r>
            <a:r>
              <a:rPr lang="ru-RU" sz="2000" b="1" i="1" dirty="0">
                <a:solidFill>
                  <a:srgbClr val="FFFF00"/>
                </a:solidFill>
              </a:rPr>
              <a:t> </a:t>
            </a:r>
            <a:r>
              <a:rPr lang="ru-RU" sz="2000" b="1" i="1" dirty="0" err="1">
                <a:solidFill>
                  <a:srgbClr val="FFFF00"/>
                </a:solidFill>
              </a:rPr>
              <a:t>підприємницької</a:t>
            </a:r>
            <a:r>
              <a:rPr lang="ru-RU" sz="2000" b="1" i="1" dirty="0">
                <a:solidFill>
                  <a:srgbClr val="FFFF00"/>
                </a:solidFill>
              </a:rPr>
              <a:t> </a:t>
            </a:r>
            <a:r>
              <a:rPr lang="ru-RU" sz="2000" b="1" i="1" dirty="0" err="1">
                <a:solidFill>
                  <a:srgbClr val="FFFF00"/>
                </a:solidFill>
              </a:rPr>
              <a:t>діяльності</a:t>
            </a:r>
            <a:r>
              <a:rPr lang="ru-RU" sz="2000" b="1" i="1" dirty="0">
                <a:solidFill>
                  <a:srgbClr val="FFFF00"/>
                </a:solidFill>
              </a:rPr>
              <a:t> в </a:t>
            </a:r>
            <a:r>
              <a:rPr lang="ru-RU" sz="2000" b="1" i="1" dirty="0" err="1">
                <a:solidFill>
                  <a:srgbClr val="FFFF00"/>
                </a:solidFill>
              </a:rPr>
              <a:t>Україні</a:t>
            </a:r>
            <a:r>
              <a:rPr lang="ru-RU" sz="2000" b="1" i="1" dirty="0">
                <a:solidFill>
                  <a:srgbClr val="FFFF00"/>
                </a:solidFill>
              </a:rPr>
              <a:t> </a:t>
            </a:r>
            <a:r>
              <a:rPr lang="ru-RU" sz="2000" dirty="0" err="1">
                <a:solidFill>
                  <a:srgbClr val="FFFF00"/>
                </a:solidFill>
              </a:rPr>
              <a:t>можуть</a:t>
            </a:r>
            <a:r>
              <a:rPr lang="ru-RU" sz="2000" dirty="0">
                <a:solidFill>
                  <a:srgbClr val="FFFF00"/>
                </a:solidFill>
              </a:rPr>
              <a:t> бути </a:t>
            </a:r>
            <a:r>
              <a:rPr lang="ru-RU" sz="2000" dirty="0" err="1">
                <a:solidFill>
                  <a:srgbClr val="FFFF00"/>
                </a:solidFill>
              </a:rPr>
              <a:t>громадяни</a:t>
            </a:r>
            <a:r>
              <a:rPr lang="ru-RU" sz="2000" dirty="0">
                <a:solidFill>
                  <a:srgbClr val="FFFF00"/>
                </a:solidFill>
              </a:rPr>
              <a:t> </a:t>
            </a:r>
            <a:r>
              <a:rPr lang="ru-RU" sz="2000" dirty="0" err="1">
                <a:solidFill>
                  <a:srgbClr val="FFFF00"/>
                </a:solidFill>
              </a:rPr>
              <a:t>України</a:t>
            </a:r>
            <a:r>
              <a:rPr lang="ru-RU" sz="2000" dirty="0">
                <a:solidFill>
                  <a:srgbClr val="FFFF00"/>
                </a:solidFill>
              </a:rPr>
              <a:t>, </a:t>
            </a:r>
            <a:r>
              <a:rPr lang="ru-RU" sz="2000" dirty="0" err="1">
                <a:solidFill>
                  <a:srgbClr val="FFFF00"/>
                </a:solidFill>
              </a:rPr>
              <a:t>іноземці</a:t>
            </a:r>
            <a:r>
              <a:rPr lang="ru-RU" sz="2000" dirty="0">
                <a:solidFill>
                  <a:srgbClr val="FFFF00"/>
                </a:solidFill>
              </a:rPr>
              <a:t> та особи без </a:t>
            </a:r>
            <a:r>
              <a:rPr lang="ru-RU" sz="2000" dirty="0" err="1">
                <a:solidFill>
                  <a:srgbClr val="FFFF00"/>
                </a:solidFill>
              </a:rPr>
              <a:t>громадянства</a:t>
            </a:r>
            <a:r>
              <a:rPr lang="ru-RU" sz="2000" dirty="0">
                <a:solidFill>
                  <a:srgbClr val="FFFF00"/>
                </a:solidFill>
              </a:rPr>
              <a:t>, </a:t>
            </a:r>
            <a:r>
              <a:rPr lang="ru-RU" sz="2000" dirty="0" err="1">
                <a:solidFill>
                  <a:srgbClr val="FFFF00"/>
                </a:solidFill>
              </a:rPr>
              <a:t>які</a:t>
            </a:r>
            <a:r>
              <a:rPr lang="ru-RU" sz="2000" dirty="0">
                <a:solidFill>
                  <a:srgbClr val="FFFF00"/>
                </a:solidFill>
              </a:rPr>
              <a:t> </a:t>
            </a:r>
            <a:r>
              <a:rPr lang="ru-RU" sz="2000" dirty="0" err="1">
                <a:solidFill>
                  <a:srgbClr val="FFFF00"/>
                </a:solidFill>
              </a:rPr>
              <a:t>здійснюють</a:t>
            </a:r>
            <a:r>
              <a:rPr lang="ru-RU" sz="2000" dirty="0">
                <a:solidFill>
                  <a:srgbClr val="FFFF00"/>
                </a:solidFill>
              </a:rPr>
              <a:t> </a:t>
            </a:r>
            <a:r>
              <a:rPr lang="ru-RU" sz="2000" dirty="0" err="1">
                <a:solidFill>
                  <a:srgbClr val="FFFF00"/>
                </a:solidFill>
              </a:rPr>
              <a:t>господарську</a:t>
            </a:r>
            <a:r>
              <a:rPr lang="ru-RU" sz="2000" dirty="0">
                <a:solidFill>
                  <a:srgbClr val="FFFF00"/>
                </a:solidFill>
              </a:rPr>
              <a:t> </a:t>
            </a:r>
            <a:r>
              <a:rPr lang="ru-RU" sz="2000" dirty="0" err="1">
                <a:solidFill>
                  <a:srgbClr val="FFFF00"/>
                </a:solidFill>
              </a:rPr>
              <a:t>діяльність</a:t>
            </a:r>
            <a:r>
              <a:rPr lang="ru-RU" sz="2000" dirty="0">
                <a:solidFill>
                  <a:srgbClr val="FFFF00"/>
                </a:solidFill>
              </a:rPr>
              <a:t> та </a:t>
            </a:r>
            <a:r>
              <a:rPr lang="ru-RU" sz="2000" dirty="0" err="1">
                <a:solidFill>
                  <a:srgbClr val="FFFF00"/>
                </a:solidFill>
              </a:rPr>
              <a:t>зареєстровані</a:t>
            </a:r>
            <a:r>
              <a:rPr lang="ru-RU" sz="2000" dirty="0">
                <a:solidFill>
                  <a:srgbClr val="FFFF00"/>
                </a:solidFill>
              </a:rPr>
              <a:t> </a:t>
            </a:r>
            <a:r>
              <a:rPr lang="ru-RU" sz="2000" dirty="0" err="1">
                <a:solidFill>
                  <a:srgbClr val="FFFF00"/>
                </a:solidFill>
              </a:rPr>
              <a:t>відповідно</a:t>
            </a:r>
            <a:r>
              <a:rPr lang="ru-RU" sz="2000" dirty="0">
                <a:solidFill>
                  <a:srgbClr val="FFFF00"/>
                </a:solidFill>
              </a:rPr>
              <a:t> до закону як </a:t>
            </a:r>
            <a:r>
              <a:rPr lang="ru-RU" sz="2000" dirty="0" err="1">
                <a:solidFill>
                  <a:srgbClr val="FFFF00"/>
                </a:solidFill>
              </a:rPr>
              <a:t>підприємці</a:t>
            </a:r>
            <a:r>
              <a:rPr lang="ru-RU" sz="2000" dirty="0">
                <a:solidFill>
                  <a:srgbClr val="FFFF00"/>
                </a:solidFill>
              </a:rPr>
              <a:t>. </a:t>
            </a:r>
            <a:r>
              <a:rPr lang="ru-RU" sz="2000" dirty="0" err="1">
                <a:solidFill>
                  <a:srgbClr val="FFFF00"/>
                </a:solidFill>
              </a:rPr>
              <a:t>Іноземці</a:t>
            </a:r>
            <a:r>
              <a:rPr lang="ru-RU" sz="2000" dirty="0">
                <a:solidFill>
                  <a:srgbClr val="FFFF00"/>
                </a:solidFill>
              </a:rPr>
              <a:t> та особи без </a:t>
            </a:r>
            <a:r>
              <a:rPr lang="ru-RU" sz="2000" dirty="0" err="1">
                <a:solidFill>
                  <a:srgbClr val="FFFF00"/>
                </a:solidFill>
              </a:rPr>
              <a:t>громадянства</a:t>
            </a:r>
            <a:r>
              <a:rPr lang="ru-RU" sz="2000" dirty="0">
                <a:solidFill>
                  <a:srgbClr val="FFFF00"/>
                </a:solidFill>
              </a:rPr>
              <a:t> при </a:t>
            </a:r>
            <a:r>
              <a:rPr lang="ru-RU" sz="2000" dirty="0" err="1">
                <a:solidFill>
                  <a:srgbClr val="FFFF00"/>
                </a:solidFill>
              </a:rPr>
              <a:t>здійсненні</a:t>
            </a:r>
            <a:r>
              <a:rPr lang="ru-RU" sz="2000" dirty="0">
                <a:solidFill>
                  <a:srgbClr val="FFFF00"/>
                </a:solidFill>
              </a:rPr>
              <a:t> </a:t>
            </a:r>
            <a:r>
              <a:rPr lang="ru-RU" sz="2000" dirty="0" err="1">
                <a:solidFill>
                  <a:srgbClr val="FFFF00"/>
                </a:solidFill>
              </a:rPr>
              <a:t>господарської</a:t>
            </a:r>
            <a:r>
              <a:rPr lang="ru-RU" sz="2000" dirty="0">
                <a:solidFill>
                  <a:srgbClr val="FFFF00"/>
                </a:solidFill>
              </a:rPr>
              <a:t> </a:t>
            </a:r>
            <a:r>
              <a:rPr lang="ru-RU" sz="2000" dirty="0" err="1">
                <a:solidFill>
                  <a:srgbClr val="FFFF00"/>
                </a:solidFill>
              </a:rPr>
              <a:t>діяльності</a:t>
            </a:r>
            <a:r>
              <a:rPr lang="ru-RU" sz="2000" dirty="0">
                <a:solidFill>
                  <a:srgbClr val="FFFF00"/>
                </a:solidFill>
              </a:rPr>
              <a:t> в </a:t>
            </a:r>
            <a:r>
              <a:rPr lang="ru-RU" sz="2000" dirty="0" err="1">
                <a:solidFill>
                  <a:srgbClr val="FFFF00"/>
                </a:solidFill>
              </a:rPr>
              <a:t>Україні</a:t>
            </a:r>
            <a:r>
              <a:rPr lang="ru-RU" sz="2000" dirty="0">
                <a:solidFill>
                  <a:srgbClr val="FFFF00"/>
                </a:solidFill>
              </a:rPr>
              <a:t> </a:t>
            </a:r>
            <a:r>
              <a:rPr lang="ru-RU" sz="2000" dirty="0" err="1">
                <a:solidFill>
                  <a:srgbClr val="FFFF00"/>
                </a:solidFill>
              </a:rPr>
              <a:t>користуються</a:t>
            </a:r>
            <a:r>
              <a:rPr lang="ru-RU" sz="2000" dirty="0">
                <a:solidFill>
                  <a:srgbClr val="FFFF00"/>
                </a:solidFill>
              </a:rPr>
              <a:t> такими самими правами та </a:t>
            </a:r>
            <a:r>
              <a:rPr lang="ru-RU" sz="2000" dirty="0" err="1">
                <a:solidFill>
                  <a:srgbClr val="FFFF00"/>
                </a:solidFill>
              </a:rPr>
              <a:t>мають</a:t>
            </a:r>
            <a:r>
              <a:rPr lang="ru-RU" sz="2000" dirty="0">
                <a:solidFill>
                  <a:srgbClr val="FFFF00"/>
                </a:solidFill>
              </a:rPr>
              <a:t> </a:t>
            </a:r>
            <a:r>
              <a:rPr lang="ru-RU" sz="2000" dirty="0" err="1">
                <a:solidFill>
                  <a:srgbClr val="FFFF00"/>
                </a:solidFill>
              </a:rPr>
              <a:t>такі</a:t>
            </a:r>
            <a:r>
              <a:rPr lang="ru-RU" sz="2000" dirty="0">
                <a:solidFill>
                  <a:srgbClr val="FFFF00"/>
                </a:solidFill>
              </a:rPr>
              <a:t> </a:t>
            </a:r>
            <a:r>
              <a:rPr lang="ru-RU" sz="2000" dirty="0" err="1">
                <a:solidFill>
                  <a:srgbClr val="FFFF00"/>
                </a:solidFill>
              </a:rPr>
              <a:t>самі</a:t>
            </a:r>
            <a:r>
              <a:rPr lang="ru-RU" sz="2000" dirty="0">
                <a:solidFill>
                  <a:srgbClr val="FFFF00"/>
                </a:solidFill>
              </a:rPr>
              <a:t> </a:t>
            </a:r>
            <a:r>
              <a:rPr lang="ru-RU" sz="2000" dirty="0" err="1">
                <a:solidFill>
                  <a:srgbClr val="FFFF00"/>
                </a:solidFill>
              </a:rPr>
              <a:t>обов’язки</a:t>
            </a:r>
            <a:r>
              <a:rPr lang="ru-RU" sz="2000" dirty="0">
                <a:solidFill>
                  <a:srgbClr val="FFFF00"/>
                </a:solidFill>
              </a:rPr>
              <a:t>,</a:t>
            </a:r>
          </a:p>
          <a:p>
            <a:r>
              <a:rPr lang="ru-RU" sz="2000" dirty="0">
                <a:solidFill>
                  <a:srgbClr val="FFFF00"/>
                </a:solidFill>
              </a:rPr>
              <a:t>як і </a:t>
            </a:r>
            <a:r>
              <a:rPr lang="ru-RU" sz="2000" dirty="0" err="1">
                <a:solidFill>
                  <a:srgbClr val="FFFF00"/>
                </a:solidFill>
              </a:rPr>
              <a:t>громадяни</a:t>
            </a:r>
            <a:r>
              <a:rPr lang="ru-RU" sz="2000" dirty="0">
                <a:solidFill>
                  <a:srgbClr val="FFFF00"/>
                </a:solidFill>
              </a:rPr>
              <a:t> </a:t>
            </a:r>
            <a:r>
              <a:rPr lang="ru-RU" sz="2000" dirty="0" err="1">
                <a:solidFill>
                  <a:srgbClr val="FFFF00"/>
                </a:solidFill>
              </a:rPr>
              <a:t>України</a:t>
            </a:r>
            <a:r>
              <a:rPr lang="ru-RU" sz="2000" dirty="0">
                <a:solidFill>
                  <a:srgbClr val="FFFF00"/>
                </a:solidFill>
              </a:rPr>
              <a:t>.</a:t>
            </a:r>
          </a:p>
        </p:txBody>
      </p:sp>
    </p:spTree>
    <p:extLst>
      <p:ext uri="{BB962C8B-B14F-4D97-AF65-F5344CB8AC3E}">
        <p14:creationId xmlns:p14="http://schemas.microsoft.com/office/powerpoint/2010/main" val="667466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0296E-35EA-4442-8324-C882CAE46D4F}"/>
              </a:ext>
            </a:extLst>
          </p:cNvPr>
          <p:cNvSpPr>
            <a:spLocks noGrp="1"/>
          </p:cNvSpPr>
          <p:nvPr>
            <p:ph type="title"/>
          </p:nvPr>
        </p:nvSpPr>
        <p:spPr>
          <a:xfrm>
            <a:off x="1393638" y="2487995"/>
            <a:ext cx="9404723" cy="1400530"/>
          </a:xfrm>
        </p:spPr>
        <p:txBody>
          <a:bodyPr/>
          <a:lstStyle/>
          <a:p>
            <a:r>
              <a:rPr lang="uk-UA" sz="8000" b="1" dirty="0">
                <a:latin typeface="Times New Roman" panose="02020603050405020304" pitchFamily="18" charset="0"/>
                <a:cs typeface="Times New Roman" panose="02020603050405020304" pitchFamily="18" charset="0"/>
              </a:rPr>
              <a:t>Дякую за увагу!</a:t>
            </a:r>
            <a:endParaRPr lang="ru-UA" sz="8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891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3">
            <a:extLst>
              <a:ext uri="{FF2B5EF4-FFF2-40B4-BE49-F238E27FC236}">
                <a16:creationId xmlns:a16="http://schemas.microsoft.com/office/drawing/2014/main" id="{B226570D-B2F5-4173-8705-569D6D3F243A}"/>
              </a:ext>
            </a:extLst>
          </p:cNvPr>
          <p:cNvSpPr/>
          <p:nvPr/>
        </p:nvSpPr>
        <p:spPr>
          <a:xfrm>
            <a:off x="1042220" y="245806"/>
            <a:ext cx="9006349" cy="1438615"/>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4000" b="0" i="0" u="none" strike="noStrike" kern="1200" cap="none" spc="0" normalizeH="0" baseline="0" noProof="0">
                <a:ln>
                  <a:noFill/>
                </a:ln>
                <a:solidFill>
                  <a:srgbClr val="EE5818"/>
                </a:solidFill>
                <a:effectLst/>
                <a:uLnTx/>
                <a:uFillTx/>
                <a:latin typeface="Times New Roman" panose="02020603050405020304" pitchFamily="18" charset="0"/>
                <a:ea typeface="+mn-ea"/>
                <a:cs typeface="Times New Roman" panose="02020603050405020304" pitchFamily="18" charset="0"/>
              </a:rPr>
              <a:t>ВИДИ ПІДПРИЄМНИЦТВА</a:t>
            </a:r>
            <a:endParaRPr kumimoji="0" lang="ru-RU" sz="4000" b="0" i="0" u="none" strike="noStrike" kern="1200" cap="none" spc="0" normalizeH="0" baseline="0" noProof="0" dirty="0">
              <a:ln>
                <a:noFill/>
              </a:ln>
              <a:solidFill>
                <a:srgbClr val="EE5818"/>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E515D055-EE36-8329-C636-DA2D3A9309F4}"/>
              </a:ext>
            </a:extLst>
          </p:cNvPr>
          <p:cNvSpPr txBox="1"/>
          <p:nvPr/>
        </p:nvSpPr>
        <p:spPr>
          <a:xfrm>
            <a:off x="697832" y="1864895"/>
            <a:ext cx="10635915" cy="4592539"/>
          </a:xfrm>
          <a:prstGeom prst="rect">
            <a:avLst/>
          </a:prstGeom>
          <a:noFill/>
        </p:spPr>
        <p:txBody>
          <a:bodyPr wrap="square">
            <a:spAutoFit/>
          </a:bodyPr>
          <a:lstStyle/>
          <a:p>
            <a:pPr marL="368300" marR="33655" indent="353060" algn="just">
              <a:lnSpc>
                <a:spcPct val="102000"/>
              </a:lnSpc>
              <a:spcAft>
                <a:spcPts val="25"/>
              </a:spcAft>
            </a:pPr>
            <a:r>
              <a:rPr lang="uk-UA" sz="1600" b="1" i="1" dirty="0">
                <a:solidFill>
                  <a:srgbClr val="00B050"/>
                </a:solidFill>
                <a:effectLst/>
                <a:latin typeface="Tahoma" panose="020B0604030504040204" pitchFamily="34" charset="0"/>
                <a:ea typeface="Tahoma" panose="020B0604030504040204" pitchFamily="34" charset="0"/>
              </a:rPr>
              <a:t>Виробниче підприємництво </a:t>
            </a:r>
            <a:r>
              <a:rPr lang="uk-UA" sz="1600" dirty="0">
                <a:solidFill>
                  <a:srgbClr val="00B050"/>
                </a:solidFill>
                <a:effectLst/>
                <a:latin typeface="Tahoma" panose="020B0604030504040204" pitchFamily="34" charset="0"/>
                <a:ea typeface="Tahoma" panose="020B0604030504040204" pitchFamily="34" charset="0"/>
              </a:rPr>
              <a:t>– </a:t>
            </a:r>
            <a:r>
              <a:rPr lang="uk-UA" sz="1600" dirty="0">
                <a:solidFill>
                  <a:srgbClr val="FFFF00"/>
                </a:solidFill>
                <a:effectLst/>
                <a:latin typeface="Tahoma" panose="020B0604030504040204" pitchFamily="34" charset="0"/>
                <a:ea typeface="Tahoma" panose="020B0604030504040204" pitchFamily="34" charset="0"/>
              </a:rPr>
              <a:t>це будь-яка матеріальна, інтелектуальна, творча діяльність, яка пов’язана з виробництвом продукції, наданням послуг, створенням певних духовних цінностей. </a:t>
            </a:r>
            <a:r>
              <a:rPr lang="ru-RU" sz="1600" dirty="0" err="1">
                <a:solidFill>
                  <a:srgbClr val="FFFF00"/>
                </a:solidFill>
                <a:effectLst/>
                <a:latin typeface="Tahoma" panose="020B0604030504040204" pitchFamily="34" charset="0"/>
                <a:ea typeface="Tahoma" panose="020B0604030504040204" pitchFamily="34" charset="0"/>
              </a:rPr>
              <a:t>Виробниче</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підприємництво</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належить</a:t>
            </a:r>
            <a:r>
              <a:rPr lang="ru-RU" sz="1600" dirty="0">
                <a:solidFill>
                  <a:srgbClr val="FFFF00"/>
                </a:solidFill>
                <a:effectLst/>
                <a:latin typeface="Tahoma" panose="020B0604030504040204" pitchFamily="34" charset="0"/>
                <a:ea typeface="Tahoma" panose="020B0604030504040204" pitchFamily="34" charset="0"/>
              </a:rPr>
              <a:t> до </a:t>
            </a:r>
            <a:r>
              <a:rPr lang="ru-RU" sz="1600" dirty="0" err="1">
                <a:solidFill>
                  <a:srgbClr val="FFFF00"/>
                </a:solidFill>
                <a:effectLst/>
                <a:latin typeface="Tahoma" panose="020B0604030504040204" pitchFamily="34" charset="0"/>
                <a:ea typeface="Tahoma" panose="020B0604030504040204" pitchFamily="34" charset="0"/>
              </a:rPr>
              <a:t>найбільш</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суспільно</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необхідних</a:t>
            </a:r>
            <a:r>
              <a:rPr lang="ru-RU" sz="1600" dirty="0">
                <a:solidFill>
                  <a:srgbClr val="FFFF00"/>
                </a:solidFill>
                <a:effectLst/>
                <a:latin typeface="Tahoma" panose="020B0604030504040204" pitchFamily="34" charset="0"/>
                <a:ea typeface="Tahoma" panose="020B0604030504040204" pitchFamily="34" charset="0"/>
              </a:rPr>
              <a:t> і </a:t>
            </a:r>
            <a:r>
              <a:rPr lang="ru-RU" sz="1600" dirty="0" err="1">
                <a:solidFill>
                  <a:srgbClr val="FFFF00"/>
                </a:solidFill>
                <a:effectLst/>
                <a:latin typeface="Tahoma" panose="020B0604030504040204" pitchFamily="34" charset="0"/>
                <a:ea typeface="Tahoma" panose="020B0604030504040204" pitchFamily="34" charset="0"/>
              </a:rPr>
              <a:t>водночас</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найскладніших</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видів</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бізнесу</a:t>
            </a:r>
            <a:r>
              <a:rPr lang="ru-RU" sz="1600" dirty="0">
                <a:solidFill>
                  <a:srgbClr val="FFFF00"/>
                </a:solidFill>
                <a:effectLst/>
                <a:latin typeface="Tahoma" panose="020B0604030504040204" pitchFamily="34" charset="0"/>
                <a:ea typeface="Tahoma" panose="020B0604030504040204" pitchFamily="34" charset="0"/>
              </a:rPr>
              <a:t>. </a:t>
            </a:r>
          </a:p>
          <a:p>
            <a:pPr marL="368300" marR="33655" indent="353060" algn="just">
              <a:lnSpc>
                <a:spcPct val="102000"/>
              </a:lnSpc>
              <a:spcAft>
                <a:spcPts val="25"/>
              </a:spcAft>
            </a:pPr>
            <a:r>
              <a:rPr lang="ru-RU" sz="1600" b="1" i="1" dirty="0" err="1">
                <a:solidFill>
                  <a:srgbClr val="00B050"/>
                </a:solidFill>
                <a:effectLst/>
                <a:latin typeface="Tahoma" panose="020B0604030504040204" pitchFamily="34" charset="0"/>
                <a:ea typeface="Tahoma" panose="020B0604030504040204" pitchFamily="34" charset="0"/>
              </a:rPr>
              <a:t>Комерційне</a:t>
            </a:r>
            <a:r>
              <a:rPr lang="ru-RU" sz="1600" b="1" i="1" dirty="0">
                <a:solidFill>
                  <a:srgbClr val="00B050"/>
                </a:solidFill>
                <a:effectLst/>
                <a:latin typeface="Tahoma" panose="020B0604030504040204" pitchFamily="34" charset="0"/>
                <a:ea typeface="Tahoma" panose="020B0604030504040204" pitchFamily="34" charset="0"/>
              </a:rPr>
              <a:t> </a:t>
            </a:r>
            <a:r>
              <a:rPr lang="ru-RU" sz="1600" b="1" i="1" dirty="0" err="1">
                <a:solidFill>
                  <a:srgbClr val="00B050"/>
                </a:solidFill>
                <a:effectLst/>
                <a:latin typeface="Tahoma" panose="020B0604030504040204" pitchFamily="34" charset="0"/>
                <a:ea typeface="Tahoma" panose="020B0604030504040204" pitchFamily="34" charset="0"/>
              </a:rPr>
              <a:t>підприємництво</a:t>
            </a:r>
            <a:r>
              <a:rPr lang="ru-RU" sz="1600" b="1" i="1" dirty="0">
                <a:solidFill>
                  <a:srgbClr val="00B050"/>
                </a:solidFill>
                <a:effectLst/>
                <a:latin typeface="Tahoma" panose="020B0604030504040204" pitchFamily="34" charset="0"/>
                <a:ea typeface="Tahoma" panose="020B0604030504040204" pitchFamily="34" charset="0"/>
              </a:rPr>
              <a:t> </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діяльність</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пов’язана</a:t>
            </a:r>
            <a:r>
              <a:rPr lang="ru-RU" sz="1600" dirty="0">
                <a:solidFill>
                  <a:srgbClr val="FFFF00"/>
                </a:solidFill>
                <a:effectLst/>
                <a:latin typeface="Tahoma" panose="020B0604030504040204" pitchFamily="34" charset="0"/>
                <a:ea typeface="Tahoma" panose="020B0604030504040204" pitchFamily="34" charset="0"/>
              </a:rPr>
              <a:t> з </a:t>
            </a:r>
            <a:r>
              <a:rPr lang="ru-RU" sz="1600" dirty="0" err="1">
                <a:solidFill>
                  <a:srgbClr val="FFFF00"/>
                </a:solidFill>
                <a:effectLst/>
                <a:latin typeface="Tahoma" panose="020B0604030504040204" pitchFamily="34" charset="0"/>
                <a:ea typeface="Tahoma" panose="020B0604030504040204" pitchFamily="34" charset="0"/>
              </a:rPr>
              <a:t>операціями</a:t>
            </a:r>
            <a:r>
              <a:rPr lang="ru-RU" sz="1600" dirty="0">
                <a:solidFill>
                  <a:srgbClr val="FFFF00"/>
                </a:solidFill>
                <a:effectLst/>
                <a:latin typeface="Tahoma" panose="020B0604030504040204" pitchFamily="34" charset="0"/>
                <a:ea typeface="Tahoma" panose="020B0604030504040204" pitchFamily="34" charset="0"/>
              </a:rPr>
              <a:t> та </a:t>
            </a:r>
            <a:r>
              <a:rPr lang="ru-RU" sz="1600" dirty="0" err="1">
                <a:solidFill>
                  <a:srgbClr val="FFFF00"/>
                </a:solidFill>
                <a:effectLst/>
                <a:latin typeface="Tahoma" panose="020B0604030504040204" pitchFamily="34" charset="0"/>
                <a:ea typeface="Tahoma" panose="020B0604030504040204" pitchFamily="34" charset="0"/>
              </a:rPr>
              <a:t>угодами</a:t>
            </a:r>
            <a:r>
              <a:rPr lang="ru-RU" sz="1600" dirty="0">
                <a:solidFill>
                  <a:srgbClr val="FFFF00"/>
                </a:solidFill>
                <a:effectLst/>
                <a:latin typeface="Tahoma" panose="020B0604030504040204" pitchFamily="34" charset="0"/>
                <a:ea typeface="Tahoma" panose="020B0604030504040204" pitchFamily="34" charset="0"/>
              </a:rPr>
              <a:t> з </a:t>
            </a:r>
            <a:r>
              <a:rPr lang="ru-RU" sz="1600" dirty="0" err="1">
                <a:solidFill>
                  <a:srgbClr val="FFFF00"/>
                </a:solidFill>
                <a:effectLst/>
                <a:latin typeface="Tahoma" panose="020B0604030504040204" pitchFamily="34" charset="0"/>
                <a:ea typeface="Tahoma" panose="020B0604030504040204" pitchFamily="34" charset="0"/>
              </a:rPr>
              <a:t>купівлі</a:t>
            </a:r>
            <a:r>
              <a:rPr lang="ru-RU" sz="1600" dirty="0">
                <a:solidFill>
                  <a:srgbClr val="FFFF00"/>
                </a:solidFill>
                <a:effectLst/>
                <a:latin typeface="Tahoma" panose="020B0604030504040204" pitchFamily="34" charset="0"/>
                <a:ea typeface="Tahoma" panose="020B0604030504040204" pitchFamily="34" charset="0"/>
              </a:rPr>
              <a:t>-продажу </a:t>
            </a:r>
            <a:r>
              <a:rPr lang="ru-RU" sz="1600" dirty="0" err="1">
                <a:solidFill>
                  <a:srgbClr val="FFFF00"/>
                </a:solidFill>
                <a:effectLst/>
                <a:latin typeface="Tahoma" panose="020B0604030504040204" pitchFamily="34" charset="0"/>
                <a:ea typeface="Tahoma" panose="020B0604030504040204" pitchFamily="34" charset="0"/>
              </a:rPr>
              <a:t>товарів</a:t>
            </a:r>
            <a:r>
              <a:rPr lang="ru-RU" sz="1600" dirty="0">
                <a:solidFill>
                  <a:srgbClr val="FFFF00"/>
                </a:solidFill>
                <a:effectLst/>
                <a:latin typeface="Tahoma" panose="020B0604030504040204" pitchFamily="34" charset="0"/>
                <a:ea typeface="Tahoma" panose="020B0604030504040204" pitchFamily="34" charset="0"/>
              </a:rPr>
              <a:t> і </a:t>
            </a:r>
            <a:r>
              <a:rPr lang="ru-RU" sz="1600" dirty="0" err="1">
                <a:solidFill>
                  <a:srgbClr val="FFFF00"/>
                </a:solidFill>
                <a:effectLst/>
                <a:latin typeface="Tahoma" panose="020B0604030504040204" pitchFamily="34" charset="0"/>
                <a:ea typeface="Tahoma" panose="020B0604030504040204" pitchFamily="34" charset="0"/>
              </a:rPr>
              <a:t>послуг</a:t>
            </a:r>
            <a:r>
              <a:rPr lang="ru-RU" sz="1600" dirty="0">
                <a:solidFill>
                  <a:srgbClr val="FFFF00"/>
                </a:solidFill>
                <a:effectLst/>
                <a:latin typeface="Tahoma" panose="020B0604030504040204" pitchFamily="34" charset="0"/>
                <a:ea typeface="Tahoma" panose="020B0604030504040204" pitchFamily="34" charset="0"/>
              </a:rPr>
              <a:t>. В </a:t>
            </a:r>
            <a:r>
              <a:rPr lang="ru-RU" sz="1600" dirty="0" err="1">
                <a:solidFill>
                  <a:srgbClr val="FFFF00"/>
                </a:solidFill>
                <a:effectLst/>
                <a:latin typeface="Tahoma" panose="020B0604030504040204" pitchFamily="34" charset="0"/>
                <a:ea typeface="Tahoma" panose="020B0604030504040204" pitchFamily="34" charset="0"/>
              </a:rPr>
              <a:t>цьому</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бізнесі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підприємець</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виступає</a:t>
            </a:r>
            <a:r>
              <a:rPr lang="ru-RU" sz="1600" dirty="0">
                <a:solidFill>
                  <a:srgbClr val="FFFF00"/>
                </a:solidFill>
                <a:effectLst/>
                <a:latin typeface="Tahoma" panose="020B0604030504040204" pitchFamily="34" charset="0"/>
                <a:ea typeface="Tahoma" panose="020B0604030504040204" pitchFamily="34" charset="0"/>
              </a:rPr>
              <a:t> в </a:t>
            </a:r>
            <a:r>
              <a:rPr lang="ru-RU" sz="1600" dirty="0" err="1">
                <a:solidFill>
                  <a:srgbClr val="FFFF00"/>
                </a:solidFill>
                <a:effectLst/>
                <a:latin typeface="Tahoma" panose="020B0604030504040204" pitchFamily="34" charset="0"/>
                <a:ea typeface="Tahoma" panose="020B0604030504040204" pitchFamily="34" charset="0"/>
              </a:rPr>
              <a:t>ролі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торговця</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комерсанта,який</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купує</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товари</a:t>
            </a:r>
            <a:r>
              <a:rPr lang="ru-RU" sz="1600" dirty="0">
                <a:solidFill>
                  <a:srgbClr val="FFFF00"/>
                </a:solidFill>
                <a:effectLst/>
                <a:latin typeface="Tahoma" panose="020B0604030504040204" pitchFamily="34" charset="0"/>
                <a:ea typeface="Tahoma" panose="020B0604030504040204" pitchFamily="34" charset="0"/>
              </a:rPr>
              <a:t> для </a:t>
            </a:r>
            <a:r>
              <a:rPr lang="ru-RU" sz="1600" dirty="0" err="1">
                <a:solidFill>
                  <a:srgbClr val="FFFF00"/>
                </a:solidFill>
                <a:effectLst/>
                <a:latin typeface="Tahoma" panose="020B0604030504040204" pitchFamily="34" charset="0"/>
                <a:ea typeface="Tahoma" panose="020B0604030504040204" pitchFamily="34" charset="0"/>
              </a:rPr>
              <a:t>подальшого</a:t>
            </a:r>
            <a:r>
              <a:rPr lang="ru-RU" sz="1600" dirty="0">
                <a:solidFill>
                  <a:srgbClr val="FFFF00"/>
                </a:solidFill>
                <a:effectLst/>
                <a:latin typeface="Tahoma" panose="020B0604030504040204" pitchFamily="34" charset="0"/>
                <a:ea typeface="Tahoma" panose="020B0604030504040204" pitchFamily="34" charset="0"/>
              </a:rPr>
              <a:t> перепродажу. Товар </a:t>
            </a:r>
            <a:r>
              <a:rPr lang="ru-RU" sz="1600" dirty="0" err="1">
                <a:solidFill>
                  <a:srgbClr val="FFFF00"/>
                </a:solidFill>
                <a:effectLst/>
                <a:latin typeface="Tahoma" panose="020B0604030504040204" pitchFamily="34" charset="0"/>
                <a:ea typeface="Tahoma" panose="020B0604030504040204" pitchFamily="34" charset="0"/>
              </a:rPr>
              <a:t>закуповується</a:t>
            </a:r>
            <a:r>
              <a:rPr lang="ru-RU" sz="1600" dirty="0">
                <a:solidFill>
                  <a:srgbClr val="FFFF00"/>
                </a:solidFill>
                <a:effectLst/>
                <a:latin typeface="Tahoma" panose="020B0604030504040204" pitchFamily="34" charset="0"/>
                <a:ea typeface="Tahoma" panose="020B0604030504040204" pitchFamily="34" charset="0"/>
              </a:rPr>
              <a:t> за </a:t>
            </a:r>
            <a:r>
              <a:rPr lang="ru-RU" sz="1600" dirty="0" err="1">
                <a:solidFill>
                  <a:srgbClr val="FFFF00"/>
                </a:solidFill>
                <a:effectLst/>
                <a:latin typeface="Tahoma" panose="020B0604030504040204" pitchFamily="34" charset="0"/>
                <a:ea typeface="Tahoma" panose="020B0604030504040204" pitchFamily="34" charset="0"/>
              </a:rPr>
              <a:t>оптовими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гуртовими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цінами</a:t>
            </a:r>
            <a:r>
              <a:rPr lang="ru-RU" sz="1600" dirty="0">
                <a:solidFill>
                  <a:srgbClr val="FFFF00"/>
                </a:solidFill>
                <a:effectLst/>
                <a:latin typeface="Tahoma" panose="020B0604030504040204" pitchFamily="34" charset="0"/>
                <a:ea typeface="Tahoma" panose="020B0604030504040204" pitchFamily="34" charset="0"/>
              </a:rPr>
              <a:t>, а </a:t>
            </a:r>
            <a:r>
              <a:rPr lang="ru-RU" sz="1600" dirty="0" err="1">
                <a:solidFill>
                  <a:srgbClr val="FFFF00"/>
                </a:solidFill>
                <a:effectLst/>
                <a:latin typeface="Tahoma" panose="020B0604030504040204" pitchFamily="34" charset="0"/>
                <a:ea typeface="Tahoma" panose="020B0604030504040204" pitchFamily="34" charset="0"/>
              </a:rPr>
              <a:t>продається</a:t>
            </a:r>
            <a:r>
              <a:rPr lang="ru-RU" sz="1600" dirty="0">
                <a:solidFill>
                  <a:srgbClr val="FFFF00"/>
                </a:solidFill>
                <a:effectLst/>
                <a:latin typeface="Tahoma" panose="020B0604030504040204" pitchFamily="34" charset="0"/>
                <a:ea typeface="Tahoma" panose="020B0604030504040204" pitchFamily="34" charset="0"/>
              </a:rPr>
              <a:t> − за </a:t>
            </a:r>
            <a:r>
              <a:rPr lang="ru-RU" sz="1600" dirty="0" err="1">
                <a:solidFill>
                  <a:srgbClr val="FFFF00"/>
                </a:solidFill>
                <a:effectLst/>
                <a:latin typeface="Tahoma" panose="020B0604030504040204" pitchFamily="34" charset="0"/>
                <a:ea typeface="Tahoma" panose="020B0604030504040204" pitchFamily="34" charset="0"/>
              </a:rPr>
              <a:t>вищими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договірними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Завдяки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різниці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цін</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підприємець</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створює</a:t>
            </a:r>
            <a:r>
              <a:rPr lang="ru-RU" sz="1600" dirty="0">
                <a:solidFill>
                  <a:srgbClr val="FFFF00"/>
                </a:solidFill>
                <a:effectLst/>
                <a:latin typeface="Tahoma" panose="020B0604030504040204" pitchFamily="34" charset="0"/>
                <a:ea typeface="Tahoma" panose="020B0604030504040204" pitchFamily="34" charset="0"/>
              </a:rPr>
              <a:t> для себе </a:t>
            </a:r>
            <a:r>
              <a:rPr lang="ru-RU" sz="1600" dirty="0" err="1">
                <a:solidFill>
                  <a:srgbClr val="FFFF00"/>
                </a:solidFill>
                <a:effectLst/>
                <a:latin typeface="Tahoma" panose="020B0604030504040204" pitchFamily="34" charset="0"/>
                <a:ea typeface="Tahoma" panose="020B0604030504040204" pitchFamily="34" charset="0"/>
              </a:rPr>
              <a:t>прибуток</a:t>
            </a:r>
            <a:r>
              <a:rPr lang="ru-RU" sz="1600" dirty="0">
                <a:solidFill>
                  <a:srgbClr val="FFFF00"/>
                </a:solidFill>
                <a:effectLst/>
                <a:latin typeface="Tahoma" panose="020B0604030504040204" pitchFamily="34" charset="0"/>
                <a:ea typeface="Tahoma" panose="020B0604030504040204" pitchFamily="34" charset="0"/>
              </a:rPr>
              <a:t> і </a:t>
            </a:r>
            <a:r>
              <a:rPr lang="ru-RU" sz="1600" dirty="0" err="1">
                <a:solidFill>
                  <a:srgbClr val="FFFF00"/>
                </a:solidFill>
                <a:effectLst/>
                <a:latin typeface="Tahoma" panose="020B0604030504040204" pitchFamily="34" charset="0"/>
                <a:ea typeface="Tahoma" panose="020B0604030504040204" pitchFamily="34" charset="0"/>
              </a:rPr>
              <a:t>покриває</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витрати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пов’язані</a:t>
            </a:r>
            <a:r>
              <a:rPr lang="ru-RU" sz="1600" dirty="0">
                <a:solidFill>
                  <a:srgbClr val="FFFF00"/>
                </a:solidFill>
                <a:effectLst/>
                <a:latin typeface="Tahoma" panose="020B0604030504040204" pitchFamily="34" charset="0"/>
                <a:ea typeface="Tahoma" panose="020B0604030504040204" pitchFamily="34" charset="0"/>
              </a:rPr>
              <a:t> з </a:t>
            </a:r>
            <a:r>
              <a:rPr lang="ru-RU" sz="1600" dirty="0" err="1">
                <a:solidFill>
                  <a:srgbClr val="FFFF00"/>
                </a:solidFill>
                <a:effectLst/>
                <a:latin typeface="Tahoma" panose="020B0604030504040204" pitchFamily="34" charset="0"/>
                <a:ea typeface="Tahoma" panose="020B0604030504040204" pitchFamily="34" charset="0"/>
              </a:rPr>
              <a:t>реалізацією</a:t>
            </a:r>
            <a:r>
              <a:rPr lang="ru-RU" sz="1600" dirty="0">
                <a:solidFill>
                  <a:srgbClr val="FFFF00"/>
                </a:solidFill>
                <a:effectLst/>
                <a:latin typeface="Tahoma" panose="020B0604030504040204" pitchFamily="34" charset="0"/>
                <a:ea typeface="Tahoma" panose="020B0604030504040204" pitchFamily="34" charset="0"/>
              </a:rPr>
              <a:t> товару</a:t>
            </a:r>
          </a:p>
          <a:p>
            <a:pPr marL="368300" marR="33655" indent="353060" algn="just">
              <a:lnSpc>
                <a:spcPct val="102000"/>
              </a:lnSpc>
              <a:spcAft>
                <a:spcPts val="25"/>
              </a:spcAft>
            </a:pPr>
            <a:r>
              <a:rPr lang="ru-RU" sz="1600" b="1" i="1" dirty="0" err="1">
                <a:solidFill>
                  <a:srgbClr val="00B050"/>
                </a:solidFill>
                <a:effectLst/>
                <a:latin typeface="Tahoma" panose="020B0604030504040204" pitchFamily="34" charset="0"/>
                <a:ea typeface="Tahoma" panose="020B0604030504040204" pitchFamily="34" charset="0"/>
              </a:rPr>
              <a:t>Фінансове</a:t>
            </a:r>
            <a:r>
              <a:rPr lang="ru-RU" sz="1600" b="1" i="1" dirty="0">
                <a:solidFill>
                  <a:srgbClr val="00B050"/>
                </a:solidFill>
                <a:effectLst/>
                <a:latin typeface="Tahoma" panose="020B0604030504040204" pitchFamily="34" charset="0"/>
                <a:ea typeface="Tahoma" panose="020B0604030504040204" pitchFamily="34" charset="0"/>
              </a:rPr>
              <a:t> </a:t>
            </a:r>
            <a:r>
              <a:rPr lang="ru-RU" sz="1600" b="1" i="1" dirty="0" err="1">
                <a:solidFill>
                  <a:srgbClr val="00B050"/>
                </a:solidFill>
                <a:effectLst/>
                <a:latin typeface="Tahoma" panose="020B0604030504040204" pitchFamily="34" charset="0"/>
                <a:ea typeface="Tahoma" panose="020B0604030504040204" pitchFamily="34" charset="0"/>
              </a:rPr>
              <a:t>підприємництво</a:t>
            </a:r>
            <a:r>
              <a:rPr lang="ru-RU" sz="1600" b="1" i="1" dirty="0">
                <a:solidFill>
                  <a:srgbClr val="00B050"/>
                </a:solidFill>
                <a:effectLst/>
                <a:latin typeface="Tahoma" panose="020B0604030504040204" pitchFamily="34" charset="0"/>
                <a:ea typeface="Tahoma" panose="020B0604030504040204" pitchFamily="34" charset="0"/>
              </a:rPr>
              <a:t> </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це</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особливий</a:t>
            </a:r>
            <a:r>
              <a:rPr lang="ru-RU" sz="1600" dirty="0">
                <a:solidFill>
                  <a:srgbClr val="FFFF00"/>
                </a:solidFill>
                <a:effectLst/>
                <a:latin typeface="Tahoma" panose="020B0604030504040204" pitchFamily="34" charset="0"/>
                <a:ea typeface="Tahoma" panose="020B0604030504040204" pitchFamily="34" charset="0"/>
              </a:rPr>
              <a:t> вид </a:t>
            </a:r>
            <a:r>
              <a:rPr lang="ru-RU" sz="1600" dirty="0" err="1">
                <a:solidFill>
                  <a:srgbClr val="FFFF00"/>
                </a:solidFill>
                <a:effectLst/>
                <a:latin typeface="Tahoma" panose="020B0604030504040204" pitchFamily="34" charset="0"/>
                <a:ea typeface="Tahoma" panose="020B0604030504040204" pitchFamily="34" charset="0"/>
              </a:rPr>
              <a:t>комерційної</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діяльності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пов’язаний</a:t>
            </a:r>
            <a:r>
              <a:rPr lang="ru-RU" sz="1600" dirty="0">
                <a:solidFill>
                  <a:srgbClr val="FFFF00"/>
                </a:solidFill>
                <a:effectLst/>
                <a:latin typeface="Tahoma" panose="020B0604030504040204" pitchFamily="34" charset="0"/>
                <a:ea typeface="Tahoma" panose="020B0604030504040204" pitchFamily="34" charset="0"/>
              </a:rPr>
              <a:t> з </a:t>
            </a:r>
            <a:r>
              <a:rPr lang="ru-RU" sz="1600" dirty="0" err="1">
                <a:solidFill>
                  <a:srgbClr val="FFFF00"/>
                </a:solidFill>
                <a:effectLst/>
                <a:latin typeface="Tahoma" panose="020B0604030504040204" pitchFamily="34" charset="0"/>
                <a:ea typeface="Tahoma" panose="020B0604030504040204" pitchFamily="34" charset="0"/>
              </a:rPr>
              <a:t>купівлею-продажем</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національної</a:t>
            </a:r>
            <a:r>
              <a:rPr lang="ru-RU" sz="1600" dirty="0">
                <a:solidFill>
                  <a:srgbClr val="FFFF00"/>
                </a:solidFill>
                <a:effectLst/>
                <a:latin typeface="Tahoma" panose="020B0604030504040204" pitchFamily="34" charset="0"/>
                <a:ea typeface="Tahoma" panose="020B0604030504040204" pitchFamily="34" charset="0"/>
              </a:rPr>
              <a:t> та </a:t>
            </a:r>
            <a:r>
              <a:rPr lang="ru-RU" sz="1600" dirty="0" err="1">
                <a:solidFill>
                  <a:srgbClr val="FFFF00"/>
                </a:solidFill>
                <a:effectLst/>
                <a:latin typeface="Tahoma" panose="020B0604030504040204" pitchFamily="34" charset="0"/>
                <a:ea typeface="Tahoma" panose="020B0604030504040204" pitchFamily="34" charset="0"/>
              </a:rPr>
              <a:t>іноземної</a:t>
            </a:r>
            <a:r>
              <a:rPr lang="ru-RU" sz="1600" dirty="0">
                <a:solidFill>
                  <a:srgbClr val="FFFF00"/>
                </a:solidFill>
                <a:effectLst/>
                <a:latin typeface="Tahoma" panose="020B0604030504040204" pitchFamily="34" charset="0"/>
                <a:ea typeface="Tahoma" panose="020B0604030504040204" pitchFamily="34" charset="0"/>
              </a:rPr>
              <a:t> валют, </a:t>
            </a:r>
            <a:r>
              <a:rPr lang="ru-RU" sz="1600" dirty="0" err="1">
                <a:solidFill>
                  <a:srgbClr val="FFFF00"/>
                </a:solidFill>
                <a:effectLst/>
                <a:latin typeface="Tahoma" panose="020B0604030504040204" pitchFamily="34" charset="0"/>
                <a:ea typeface="Tahoma" panose="020B0604030504040204" pitchFamily="34" charset="0"/>
              </a:rPr>
              <a:t>цінних</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паперів</a:t>
            </a:r>
            <a:r>
              <a:rPr lang="ru-RU" sz="1600" dirty="0">
                <a:solidFill>
                  <a:srgbClr val="FFFF00"/>
                </a:solidFill>
                <a:effectLst/>
                <a:latin typeface="Tahoma" panose="020B0604030504040204" pitchFamily="34" charset="0"/>
                <a:ea typeface="Tahoma" panose="020B0604030504040204" pitchFamily="34" charset="0"/>
              </a:rPr>
              <a:t>, а </a:t>
            </a:r>
            <a:r>
              <a:rPr lang="ru-RU" sz="1600" dirty="0" err="1">
                <a:solidFill>
                  <a:srgbClr val="FFFF00"/>
                </a:solidFill>
                <a:effectLst/>
                <a:latin typeface="Tahoma" panose="020B0604030504040204" pitchFamily="34" charset="0"/>
                <a:ea typeface="Tahoma" panose="020B0604030504040204" pitchFamily="34" charset="0"/>
              </a:rPr>
              <a:t>також</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із</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обслуговуванням</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розрахункових</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операцій</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Підприємець</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купує</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ці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фінансові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ресурси</a:t>
            </a:r>
            <a:r>
              <a:rPr lang="ru-RU" sz="1600" dirty="0">
                <a:solidFill>
                  <a:srgbClr val="FFFF00"/>
                </a:solidFill>
                <a:effectLst/>
                <a:latin typeface="Tahoma" panose="020B0604030504040204" pitchFamily="34" charset="0"/>
                <a:ea typeface="Tahoma" panose="020B0604030504040204" pitchFamily="34" charset="0"/>
              </a:rPr>
              <a:t> у </a:t>
            </a:r>
            <a:r>
              <a:rPr lang="ru-RU" sz="1600" dirty="0" err="1">
                <a:solidFill>
                  <a:srgbClr val="FFFF00"/>
                </a:solidFill>
                <a:effectLst/>
                <a:latin typeface="Tahoma" panose="020B0604030504040204" pitchFamily="34" charset="0"/>
                <a:ea typeface="Tahoma" panose="020B0604030504040204" pitchFamily="34" charset="0"/>
              </a:rPr>
              <a:t>їх</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власників</a:t>
            </a:r>
            <a:r>
              <a:rPr lang="ru-RU" sz="1600" dirty="0">
                <a:solidFill>
                  <a:srgbClr val="FFFF00"/>
                </a:solidFill>
                <a:effectLst/>
                <a:latin typeface="Tahoma" panose="020B0604030504040204" pitchFamily="34" charset="0"/>
                <a:ea typeface="Tahoma" panose="020B0604030504040204" pitchFamily="34" charset="0"/>
              </a:rPr>
              <a:t>, а </a:t>
            </a:r>
            <a:r>
              <a:rPr lang="ru-RU" sz="1600" dirty="0" err="1">
                <a:solidFill>
                  <a:srgbClr val="FFFF00"/>
                </a:solidFill>
                <a:effectLst/>
                <a:latin typeface="Tahoma" panose="020B0604030504040204" pitchFamily="34" charset="0"/>
                <a:ea typeface="Tahoma" panose="020B0604030504040204" pitchFamily="34" charset="0"/>
              </a:rPr>
              <a:t>потім</a:t>
            </a:r>
            <a:r>
              <a:rPr lang="ru-RU" sz="1600" dirty="0">
                <a:solidFill>
                  <a:srgbClr val="FFFF00"/>
                </a:solidFill>
                <a:effectLst/>
                <a:latin typeface="Tahoma" panose="020B0604030504040204" pitchFamily="34" charset="0"/>
                <a:ea typeface="Tahoma" panose="020B0604030504040204" pitchFamily="34" charset="0"/>
              </a:rPr>
              <a:t> з </a:t>
            </a:r>
            <a:r>
              <a:rPr lang="ru-RU" sz="1600" dirty="0" err="1">
                <a:solidFill>
                  <a:srgbClr val="FFFF00"/>
                </a:solidFill>
                <a:effectLst/>
                <a:latin typeface="Tahoma" panose="020B0604030504040204" pitchFamily="34" charset="0"/>
                <a:ea typeface="Tahoma" panose="020B0604030504040204" pitchFamily="34" charset="0"/>
              </a:rPr>
              <a:t>вигодою</a:t>
            </a:r>
            <a:r>
              <a:rPr lang="ru-RU" sz="1600" dirty="0">
                <a:solidFill>
                  <a:srgbClr val="FFFF00"/>
                </a:solidFill>
                <a:effectLst/>
                <a:latin typeface="Tahoma" panose="020B0604030504040204" pitchFamily="34" charset="0"/>
                <a:ea typeface="Tahoma" panose="020B0604030504040204" pitchFamily="34" charset="0"/>
              </a:rPr>
              <a:t> для себе </a:t>
            </a:r>
            <a:r>
              <a:rPr lang="ru-RU" sz="1600" dirty="0" err="1">
                <a:solidFill>
                  <a:srgbClr val="FFFF00"/>
                </a:solidFill>
                <a:effectLst/>
                <a:latin typeface="Tahoma" panose="020B0604030504040204" pitchFamily="34" charset="0"/>
                <a:ea typeface="Tahoma" panose="020B0604030504040204" pitchFamily="34" charset="0"/>
              </a:rPr>
              <a:t>перепродає</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покупцям</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або</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дає</a:t>
            </a:r>
            <a:r>
              <a:rPr lang="ru-RU" sz="1600" dirty="0">
                <a:solidFill>
                  <a:srgbClr val="FFFF00"/>
                </a:solidFill>
                <a:effectLst/>
                <a:latin typeface="Tahoma" panose="020B0604030504040204" pitchFamily="34" charset="0"/>
                <a:ea typeface="Tahoma" panose="020B0604030504040204" pitchFamily="34" charset="0"/>
              </a:rPr>
              <a:t> в борг за </a:t>
            </a:r>
            <a:r>
              <a:rPr lang="ru-RU" sz="1600" dirty="0" err="1">
                <a:solidFill>
                  <a:srgbClr val="FFFF00"/>
                </a:solidFill>
                <a:effectLst/>
                <a:latin typeface="Tahoma" panose="020B0604030504040204" pitchFamily="34" charset="0"/>
                <a:ea typeface="Tahoma" panose="020B0604030504040204" pitchFamily="34" charset="0"/>
              </a:rPr>
              <a:t>певну</a:t>
            </a:r>
            <a:r>
              <a:rPr lang="ru-RU" sz="1600" dirty="0">
                <a:solidFill>
                  <a:srgbClr val="FFFF00"/>
                </a:solidFill>
                <a:effectLst/>
                <a:latin typeface="Tahoma" panose="020B0604030504040204" pitchFamily="34" charset="0"/>
                <a:ea typeface="Tahoma" panose="020B0604030504040204" pitchFamily="34" charset="0"/>
              </a:rPr>
              <a:t> плату. </a:t>
            </a:r>
            <a:r>
              <a:rPr lang="ru-RU" sz="1600" dirty="0" err="1">
                <a:solidFill>
                  <a:srgbClr val="FFFF00"/>
                </a:solidFill>
                <a:effectLst/>
                <a:latin typeface="Tahoma" panose="020B0604030504040204" pitchFamily="34" charset="0"/>
                <a:ea typeface="Tahoma" panose="020B0604030504040204" pitchFamily="34" charset="0"/>
              </a:rPr>
              <a:t>Різниця</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між</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цінами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купівлі</a:t>
            </a:r>
            <a:r>
              <a:rPr lang="ru-RU" sz="1600" dirty="0">
                <a:solidFill>
                  <a:srgbClr val="FFFF00"/>
                </a:solidFill>
                <a:effectLst/>
                <a:latin typeface="Tahoma" panose="020B0604030504040204" pitchFamily="34" charset="0"/>
                <a:ea typeface="Tahoma" panose="020B0604030504040204" pitchFamily="34" charset="0"/>
              </a:rPr>
              <a:t> та продажу </a:t>
            </a:r>
            <a:r>
              <a:rPr lang="ru-RU" sz="1600" dirty="0" err="1">
                <a:solidFill>
                  <a:srgbClr val="FFFF00"/>
                </a:solidFill>
                <a:effectLst/>
                <a:latin typeface="Tahoma" panose="020B0604030504040204" pitchFamily="34" charset="0"/>
                <a:ea typeface="Tahoma" panose="020B0604030504040204" pitchFamily="34" charset="0"/>
              </a:rPr>
              <a:t>грошових</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ресурсів</a:t>
            </a:r>
            <a:r>
              <a:rPr lang="ru-RU" sz="1600" dirty="0">
                <a:solidFill>
                  <a:srgbClr val="FFFF00"/>
                </a:solidFill>
                <a:effectLst/>
                <a:latin typeface="Tahoma" panose="020B0604030504040204" pitchFamily="34" charset="0"/>
                <a:ea typeface="Tahoma" panose="020B0604030504040204" pitchFamily="34" charset="0"/>
              </a:rPr>
              <a:t> становить маржу </a:t>
            </a:r>
            <a:r>
              <a:rPr lang="ru-RU" sz="1600" dirty="0" err="1">
                <a:solidFill>
                  <a:srgbClr val="FFFF00"/>
                </a:solidFill>
                <a:effectLst/>
                <a:latin typeface="Tahoma" panose="020B0604030504040204" pitchFamily="34" charset="0"/>
                <a:ea typeface="Tahoma" panose="020B0604030504040204" pitchFamily="34" charset="0"/>
              </a:rPr>
              <a:t>фінансового</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підприємця</a:t>
            </a:r>
            <a:r>
              <a:rPr lang="ru-RU" sz="1600" dirty="0">
                <a:solidFill>
                  <a:srgbClr val="FFFF00"/>
                </a:solidFill>
                <a:effectLst/>
                <a:latin typeface="Tahoma" panose="020B0604030504040204" pitchFamily="34" charset="0"/>
                <a:ea typeface="Tahoma" panose="020B0604030504040204" pitchFamily="34" charset="0"/>
              </a:rPr>
              <a:t>. З </a:t>
            </a:r>
            <a:r>
              <a:rPr lang="ru-RU" sz="1600" dirty="0" err="1">
                <a:solidFill>
                  <a:srgbClr val="FFFF00"/>
                </a:solidFill>
                <a:effectLst/>
                <a:latin typeface="Tahoma" panose="020B0604030504040204" pitchFamily="34" charset="0"/>
                <a:ea typeface="Tahoma" panose="020B0604030504040204" pitchFamily="34" charset="0"/>
              </a:rPr>
              <a:t>цієї</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різниці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покриваються</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витрати</a:t>
            </a:r>
            <a:r>
              <a:rPr lang="ru-RU" sz="1600" dirty="0">
                <a:solidFill>
                  <a:srgbClr val="FFFF00"/>
                </a:solidFill>
                <a:effectLst/>
                <a:latin typeface="Tahoma" panose="020B0604030504040204" pitchFamily="34" charset="0"/>
                <a:ea typeface="Tahoma" panose="020B0604030504040204" pitchFamily="34" charset="0"/>
              </a:rPr>
              <a:t> та </a:t>
            </a:r>
            <a:r>
              <a:rPr lang="ru-RU" sz="1600" dirty="0" err="1">
                <a:solidFill>
                  <a:srgbClr val="FFFF00"/>
                </a:solidFill>
                <a:effectLst/>
                <a:latin typeface="Tahoma" panose="020B0604030504040204" pitchFamily="34" charset="0"/>
                <a:ea typeface="Tahoma" panose="020B0604030504040204" pitchFamily="34" charset="0"/>
              </a:rPr>
              <a:t>формується</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прибуток</a:t>
            </a:r>
            <a:r>
              <a:rPr lang="ru-RU" sz="1600" dirty="0">
                <a:solidFill>
                  <a:srgbClr val="FFFF00"/>
                </a:solidFill>
                <a:effectLst/>
                <a:latin typeface="Tahoma" panose="020B0604030504040204" pitchFamily="34" charset="0"/>
                <a:ea typeface="Tahoma" panose="020B0604030504040204" pitchFamily="34" charset="0"/>
              </a:rPr>
              <a:t>.</a:t>
            </a:r>
          </a:p>
          <a:p>
            <a:pPr marL="368300" marR="33655" indent="353060" algn="just">
              <a:lnSpc>
                <a:spcPct val="102000"/>
              </a:lnSpc>
              <a:spcAft>
                <a:spcPts val="25"/>
              </a:spcAft>
            </a:pPr>
            <a:r>
              <a:rPr lang="ru-RU" sz="1600" dirty="0">
                <a:solidFill>
                  <a:srgbClr val="FFFF00"/>
                </a:solidFill>
                <a:effectLst/>
                <a:latin typeface="Tahoma" panose="020B0604030504040204" pitchFamily="34" charset="0"/>
                <a:ea typeface="Tahoma" panose="020B0604030504040204" pitchFamily="34" charset="0"/>
              </a:rPr>
              <a:t>	</a:t>
            </a:r>
            <a:r>
              <a:rPr lang="ru-RU" sz="1600" b="1" i="1" dirty="0" err="1">
                <a:solidFill>
                  <a:srgbClr val="00B050"/>
                </a:solidFill>
                <a:effectLst/>
                <a:latin typeface="Tahoma" panose="020B0604030504040204" pitchFamily="34" charset="0"/>
                <a:ea typeface="Tahoma" panose="020B0604030504040204" pitchFamily="34" charset="0"/>
              </a:rPr>
              <a:t>Соціальне</a:t>
            </a:r>
            <a:r>
              <a:rPr lang="ru-RU" sz="1600" b="1" i="1" dirty="0">
                <a:solidFill>
                  <a:srgbClr val="00B050"/>
                </a:solidFill>
                <a:effectLst/>
                <a:latin typeface="Tahoma" panose="020B0604030504040204" pitchFamily="34" charset="0"/>
                <a:ea typeface="Tahoma" panose="020B0604030504040204" pitchFamily="34" charset="0"/>
              </a:rPr>
              <a:t> </a:t>
            </a:r>
            <a:r>
              <a:rPr lang="ru-RU" sz="1600" b="1" i="1" dirty="0" err="1">
                <a:solidFill>
                  <a:srgbClr val="00B050"/>
                </a:solidFill>
                <a:effectLst/>
                <a:latin typeface="Tahoma" panose="020B0604030504040204" pitchFamily="34" charset="0"/>
                <a:ea typeface="Tahoma" panose="020B0604030504040204" pitchFamily="34" charset="0"/>
              </a:rPr>
              <a:t>підприємництво</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націлене</a:t>
            </a:r>
            <a:r>
              <a:rPr lang="ru-RU" sz="1600" dirty="0">
                <a:solidFill>
                  <a:srgbClr val="FFFF00"/>
                </a:solidFill>
                <a:effectLst/>
                <a:latin typeface="Tahoma" panose="020B0604030504040204" pitchFamily="34" charset="0"/>
                <a:ea typeface="Tahoma" panose="020B0604030504040204" pitchFamily="34" charset="0"/>
              </a:rPr>
              <a:t> на </a:t>
            </a:r>
            <a:r>
              <a:rPr lang="ru-RU" sz="1600" dirty="0" err="1">
                <a:solidFill>
                  <a:srgbClr val="FFFF00"/>
                </a:solidFill>
                <a:effectLst/>
                <a:latin typeface="Tahoma" panose="020B0604030504040204" pitchFamily="34" charset="0"/>
                <a:ea typeface="Tahoma" panose="020B0604030504040204" pitchFamily="34" charset="0"/>
              </a:rPr>
              <a:t>пом’якшення</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або</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розв’язання</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соціальних</a:t>
            </a:r>
            <a:r>
              <a:rPr lang="ru-RU" sz="1600" dirty="0">
                <a:solidFill>
                  <a:srgbClr val="FFFF00"/>
                </a:solidFill>
                <a:effectLst/>
                <a:latin typeface="Tahoma" panose="020B0604030504040204" pitchFamily="34" charset="0"/>
                <a:ea typeface="Tahoma" panose="020B0604030504040204" pitchFamily="34" charset="0"/>
              </a:rPr>
              <a:t> проблем. </a:t>
            </a:r>
            <a:r>
              <a:rPr lang="ru-RU" sz="1600" dirty="0" err="1">
                <a:solidFill>
                  <a:srgbClr val="FFFF00"/>
                </a:solidFill>
                <a:effectLst/>
                <a:latin typeface="Tahoma" panose="020B0604030504040204" pitchFamily="34" charset="0"/>
                <a:ea typeface="Tahoma" panose="020B0604030504040204" pitchFamily="34" charset="0"/>
              </a:rPr>
              <a:t>Основні</a:t>
            </a:r>
            <a:r>
              <a:rPr lang="ru-RU" sz="1600" dirty="0">
                <a:solidFill>
                  <a:srgbClr val="FFFF00"/>
                </a:solidFill>
                <a:effectLst/>
                <a:latin typeface="Tahoma" panose="020B0604030504040204" pitchFamily="34" charset="0"/>
                <a:ea typeface="Tahoma" panose="020B0604030504040204" pitchFamily="34" charset="0"/>
              </a:rPr>
              <a:t> характеристики </a:t>
            </a:r>
            <a:r>
              <a:rPr lang="ru-RU" sz="1600" dirty="0" err="1">
                <a:solidFill>
                  <a:srgbClr val="FFFF00"/>
                </a:solidFill>
                <a:effectLst/>
                <a:latin typeface="Tahoma" panose="020B0604030504040204" pitchFamily="34" charset="0"/>
                <a:ea typeface="Tahoma" panose="020B0604030504040204" pitchFamily="34" charset="0"/>
              </a:rPr>
              <a:t>такої</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діяльності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позитивні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соціальні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результати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інноваційність</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самоокуповування</a:t>
            </a:r>
            <a:r>
              <a:rPr lang="ru-RU" sz="1600" dirty="0">
                <a:solidFill>
                  <a:srgbClr val="FFFF00"/>
                </a:solidFill>
                <a:effectLst/>
                <a:latin typeface="Tahoma" panose="020B0604030504040204" pitchFamily="34" charset="0"/>
                <a:ea typeface="Tahoma" panose="020B0604030504040204" pitchFamily="34" charset="0"/>
              </a:rPr>
              <a:t> та </a:t>
            </a:r>
            <a:r>
              <a:rPr lang="ru-RU" sz="1600" dirty="0" err="1">
                <a:solidFill>
                  <a:srgbClr val="FFFF00"/>
                </a:solidFill>
                <a:effectLst/>
                <a:latin typeface="Tahoma" panose="020B0604030504040204" pitchFamily="34" charset="0"/>
                <a:ea typeface="Tahoma" panose="020B0604030504040204" pitchFamily="34" charset="0"/>
              </a:rPr>
              <a:t>фінансова</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стійкість</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здатність</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розв’язувати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соціальні</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проблеми</a:t>
            </a:r>
            <a:r>
              <a:rPr lang="ru-RU" sz="1600" dirty="0">
                <a:solidFill>
                  <a:srgbClr val="FFFF00"/>
                </a:solidFill>
                <a:effectLst/>
                <a:latin typeface="Tahoma" panose="020B0604030504040204" pitchFamily="34" charset="0"/>
                <a:ea typeface="Tahoma" panose="020B0604030504040204" pitchFamily="34" charset="0"/>
              </a:rPr>
              <a:t> до тих </a:t>
            </a:r>
            <a:r>
              <a:rPr lang="ru-RU" sz="1600" dirty="0" err="1">
                <a:solidFill>
                  <a:srgbClr val="FFFF00"/>
                </a:solidFill>
                <a:effectLst/>
                <a:latin typeface="Tahoma" panose="020B0604030504040204" pitchFamily="34" charset="0"/>
                <a:ea typeface="Tahoma" panose="020B0604030504040204" pitchFamily="34" charset="0"/>
              </a:rPr>
              <a:t>пір</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поки</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це</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необхідно</a:t>
            </a:r>
            <a:r>
              <a:rPr lang="ru-RU" sz="1600" dirty="0">
                <a:solidFill>
                  <a:srgbClr val="FFFF00"/>
                </a:solidFill>
                <a:effectLst/>
                <a:latin typeface="Tahoma" panose="020B0604030504040204" pitchFamily="34" charset="0"/>
                <a:ea typeface="Tahoma" panose="020B0604030504040204" pitchFamily="34" charset="0"/>
              </a:rPr>
              <a:t>, але </a:t>
            </a:r>
            <a:r>
              <a:rPr lang="ru-RU" sz="1600" dirty="0" err="1">
                <a:solidFill>
                  <a:srgbClr val="FFFF00"/>
                </a:solidFill>
                <a:effectLst/>
                <a:latin typeface="Tahoma" panose="020B0604030504040204" pitchFamily="34" charset="0"/>
                <a:ea typeface="Tahoma" panose="020B0604030504040204" pitchFamily="34" charset="0"/>
              </a:rPr>
              <a:t>завдяки</a:t>
            </a:r>
            <a:r>
              <a:rPr lang="ru-RU" sz="1600" dirty="0">
                <a:solidFill>
                  <a:srgbClr val="FFFF00"/>
                </a:solidFill>
                <a:effectLst/>
                <a:latin typeface="Tahoma" panose="020B0604030504040204" pitchFamily="34" charset="0"/>
                <a:ea typeface="Tahoma" panose="020B0604030504040204" pitchFamily="34" charset="0"/>
              </a:rPr>
              <a:t> доходам </a:t>
            </a:r>
            <a:r>
              <a:rPr lang="ru-RU" sz="1600" dirty="0" err="1">
                <a:solidFill>
                  <a:srgbClr val="FFFF00"/>
                </a:solidFill>
                <a:effectLst/>
                <a:latin typeface="Tahoma" panose="020B0604030504040204" pitchFamily="34" charset="0"/>
                <a:ea typeface="Tahoma" panose="020B0604030504040204" pitchFamily="34" charset="0"/>
              </a:rPr>
              <a:t>від</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власної</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підприємницької</a:t>
            </a:r>
            <a:r>
              <a:rPr lang="ru-RU" sz="1600" dirty="0">
                <a:solidFill>
                  <a:srgbClr val="FFFF00"/>
                </a:solidFill>
                <a:effectLst/>
                <a:latin typeface="Tahoma" panose="020B0604030504040204" pitchFamily="34" charset="0"/>
                <a:ea typeface="Tahoma" panose="020B0604030504040204" pitchFamily="34" charset="0"/>
              </a:rPr>
              <a:t> </a:t>
            </a:r>
            <a:r>
              <a:rPr lang="ru-RU" sz="1600" dirty="0" err="1">
                <a:solidFill>
                  <a:srgbClr val="FFFF00"/>
                </a:solidFill>
                <a:effectLst/>
                <a:latin typeface="Tahoma" panose="020B0604030504040204" pitchFamily="34" charset="0"/>
                <a:ea typeface="Tahoma" panose="020B0604030504040204" pitchFamily="34" charset="0"/>
              </a:rPr>
              <a:t>діяльності</a:t>
            </a:r>
            <a:r>
              <a:rPr lang="ru-RU" sz="1600" dirty="0">
                <a:solidFill>
                  <a:srgbClr val="FFFF00"/>
                </a:solidFill>
                <a:effectLst/>
                <a:latin typeface="Tahoma" panose="020B0604030504040204" pitchFamily="34" charset="0"/>
                <a:ea typeface="Tahoma" panose="020B0604030504040204" pitchFamily="34" charset="0"/>
              </a:rPr>
              <a:t>).</a:t>
            </a:r>
          </a:p>
        </p:txBody>
      </p:sp>
    </p:spTree>
    <p:extLst>
      <p:ext uri="{BB962C8B-B14F-4D97-AF65-F5344CB8AC3E}">
        <p14:creationId xmlns:p14="http://schemas.microsoft.com/office/powerpoint/2010/main" val="42546624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3">
            <a:extLst>
              <a:ext uri="{FF2B5EF4-FFF2-40B4-BE49-F238E27FC236}">
                <a16:creationId xmlns:a16="http://schemas.microsoft.com/office/drawing/2014/main" id="{B226570D-B2F5-4173-8705-569D6D3F243A}"/>
              </a:ext>
            </a:extLst>
          </p:cNvPr>
          <p:cNvSpPr/>
          <p:nvPr/>
        </p:nvSpPr>
        <p:spPr>
          <a:xfrm>
            <a:off x="1042220" y="245806"/>
            <a:ext cx="9006349" cy="1474839"/>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0" i="0" cap="all" dirty="0">
                <a:solidFill>
                  <a:srgbClr val="F64922"/>
                </a:solidFill>
                <a:effectLst/>
                <a:latin typeface="neucharegular"/>
              </a:rPr>
              <a:t>ПОЧНИ ВЛАСНУ</a:t>
            </a:r>
            <a:br>
              <a:rPr lang="ru-RU" sz="4000" dirty="0"/>
            </a:br>
            <a:r>
              <a:rPr lang="ru-RU" sz="4000" b="0" i="0" cap="all" dirty="0">
                <a:solidFill>
                  <a:srgbClr val="F64922"/>
                </a:solidFill>
                <a:effectLst/>
                <a:latin typeface="neucharegular"/>
              </a:rPr>
              <a:t>СПРАВУ </a:t>
            </a:r>
            <a:r>
              <a:rPr lang="ru-RU" sz="4000" b="0" i="0" cap="all" dirty="0" err="1">
                <a:solidFill>
                  <a:srgbClr val="F64922"/>
                </a:solidFill>
                <a:effectLst/>
                <a:latin typeface="neucharegular"/>
              </a:rPr>
              <a:t>покроково</a:t>
            </a:r>
            <a:r>
              <a:rPr lang="ru-RU" sz="4000" b="0" i="0" cap="all" dirty="0">
                <a:solidFill>
                  <a:srgbClr val="F64922"/>
                </a:solidFill>
                <a:effectLst/>
                <a:latin typeface="neucharegular"/>
              </a:rPr>
              <a:t>:</a:t>
            </a:r>
            <a:endParaRPr lang="ru-UA" sz="4000" dirty="0">
              <a:solidFill>
                <a:schemeClr val="bg1"/>
              </a:solidFill>
              <a:latin typeface="Times New Roman" panose="02020603050405020304" pitchFamily="18" charset="0"/>
              <a:cs typeface="Times New Roman" panose="02020603050405020304" pitchFamily="18" charset="0"/>
            </a:endParaRPr>
          </a:p>
        </p:txBody>
      </p:sp>
      <p:sp>
        <p:nvSpPr>
          <p:cNvPr id="9" name="Стрелка: вправо 8">
            <a:extLst>
              <a:ext uri="{FF2B5EF4-FFF2-40B4-BE49-F238E27FC236}">
                <a16:creationId xmlns:a16="http://schemas.microsoft.com/office/drawing/2014/main" id="{EB1EDAAD-D313-444A-8D77-8CA595D9DD8C}"/>
              </a:ext>
            </a:extLst>
          </p:cNvPr>
          <p:cNvSpPr/>
          <p:nvPr/>
        </p:nvSpPr>
        <p:spPr>
          <a:xfrm>
            <a:off x="639097" y="3351069"/>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0" name="Стрелка: вправо 9">
            <a:extLst>
              <a:ext uri="{FF2B5EF4-FFF2-40B4-BE49-F238E27FC236}">
                <a16:creationId xmlns:a16="http://schemas.microsoft.com/office/drawing/2014/main" id="{90F9B156-CA0B-4DB6-AC54-4703D9D8A562}"/>
              </a:ext>
            </a:extLst>
          </p:cNvPr>
          <p:cNvSpPr/>
          <p:nvPr/>
        </p:nvSpPr>
        <p:spPr>
          <a:xfrm>
            <a:off x="639097" y="4093405"/>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3" name="Стрелка: вправо 12">
            <a:extLst>
              <a:ext uri="{FF2B5EF4-FFF2-40B4-BE49-F238E27FC236}">
                <a16:creationId xmlns:a16="http://schemas.microsoft.com/office/drawing/2014/main" id="{4724C728-7FFF-4934-969C-AC51FD5FE281}"/>
              </a:ext>
            </a:extLst>
          </p:cNvPr>
          <p:cNvSpPr/>
          <p:nvPr/>
        </p:nvSpPr>
        <p:spPr>
          <a:xfrm>
            <a:off x="639097" y="4943465"/>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6" name="Стрелка: вправо 15">
            <a:extLst>
              <a:ext uri="{FF2B5EF4-FFF2-40B4-BE49-F238E27FC236}">
                <a16:creationId xmlns:a16="http://schemas.microsoft.com/office/drawing/2014/main" id="{6063CA8D-EBA2-4A33-8A2B-60730EF4992D}"/>
              </a:ext>
            </a:extLst>
          </p:cNvPr>
          <p:cNvSpPr/>
          <p:nvPr/>
        </p:nvSpPr>
        <p:spPr>
          <a:xfrm>
            <a:off x="648929" y="5941439"/>
            <a:ext cx="907026" cy="273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7" name="TextBox 6">
            <a:extLst>
              <a:ext uri="{FF2B5EF4-FFF2-40B4-BE49-F238E27FC236}">
                <a16:creationId xmlns:a16="http://schemas.microsoft.com/office/drawing/2014/main" id="{0B25B6C9-032C-AA93-6AE9-27339CD37431}"/>
              </a:ext>
            </a:extLst>
          </p:cNvPr>
          <p:cNvSpPr txBox="1"/>
          <p:nvPr/>
        </p:nvSpPr>
        <p:spPr>
          <a:xfrm>
            <a:off x="1741715" y="2801257"/>
            <a:ext cx="9521372" cy="4509801"/>
          </a:xfrm>
          <a:prstGeom prst="rect">
            <a:avLst/>
          </a:prstGeom>
          <a:noFill/>
        </p:spPr>
        <p:txBody>
          <a:bodyPr wrap="square" rtlCol="0">
            <a:spAutoFit/>
          </a:bodyPr>
          <a:lstStyle/>
          <a:p>
            <a:pPr algn="ctr"/>
            <a:r>
              <a:rPr lang="uk-UA" sz="2400" b="1" dirty="0">
                <a:solidFill>
                  <a:schemeClr val="bg1"/>
                </a:solidFill>
              </a:rPr>
              <a:t>1 - БІЗНЕС ІДЕЯ!!! </a:t>
            </a:r>
          </a:p>
          <a:p>
            <a:r>
              <a:rPr lang="uk-UA" sz="2400" dirty="0">
                <a:solidFill>
                  <a:schemeClr val="bg1"/>
                </a:solidFill>
              </a:rPr>
              <a:t>Що я можу? Яку саме користь принести суспільству</a:t>
            </a:r>
          </a:p>
          <a:p>
            <a:pPr algn="ctr"/>
            <a:r>
              <a:rPr lang="uk-UA" sz="2400" dirty="0">
                <a:solidFill>
                  <a:schemeClr val="bg1"/>
                </a:solidFill>
              </a:rPr>
              <a:t> </a:t>
            </a:r>
            <a:r>
              <a:rPr lang="uk-UA" sz="2400" b="1" dirty="0">
                <a:solidFill>
                  <a:schemeClr val="bg1"/>
                </a:solidFill>
              </a:rPr>
              <a:t>2 – ОБРАТИ ТОВАР!!!</a:t>
            </a:r>
          </a:p>
          <a:p>
            <a:pPr algn="ctr"/>
            <a:r>
              <a:rPr lang="uk-UA" sz="2400" dirty="0">
                <a:solidFill>
                  <a:schemeClr val="bg1"/>
                </a:solidFill>
              </a:rPr>
              <a:t>Як перетворити ідею на справу, яку я можу робити краще інших</a:t>
            </a:r>
          </a:p>
          <a:p>
            <a:pPr algn="ctr"/>
            <a:r>
              <a:rPr lang="uk-UA" sz="2400" b="1" dirty="0">
                <a:solidFill>
                  <a:schemeClr val="bg1"/>
                </a:solidFill>
              </a:rPr>
              <a:t>3 – КЛІЄНТ!!!</a:t>
            </a:r>
          </a:p>
          <a:p>
            <a:pPr algn="ctr"/>
            <a:r>
              <a:rPr lang="uk-UA" sz="2400" b="1" dirty="0">
                <a:solidFill>
                  <a:schemeClr val="bg1"/>
                </a:solidFill>
              </a:rPr>
              <a:t>Хто має купувати мій товар, хто в ньому зацікавлений?</a:t>
            </a:r>
          </a:p>
          <a:p>
            <a:pPr algn="ctr"/>
            <a:r>
              <a:rPr lang="uk-UA" sz="2400" b="1" dirty="0">
                <a:solidFill>
                  <a:schemeClr val="bg1"/>
                </a:solidFill>
              </a:rPr>
              <a:t>4 – КОНТАКТ</a:t>
            </a:r>
          </a:p>
          <a:p>
            <a:pPr algn="ctr"/>
            <a:r>
              <a:rPr lang="uk-UA" sz="2400" dirty="0">
                <a:solidFill>
                  <a:schemeClr val="bg1"/>
                </a:solidFill>
              </a:rPr>
              <a:t>Як  я зможу встановити контакт  зі споживачем?</a:t>
            </a:r>
          </a:p>
          <a:p>
            <a:pPr algn="ctr"/>
            <a:endParaRPr lang="uk-UA" sz="2400" b="1" dirty="0">
              <a:solidFill>
                <a:schemeClr val="bg1"/>
              </a:solidFill>
            </a:endParaRPr>
          </a:p>
          <a:p>
            <a:pPr algn="ctr"/>
            <a:endParaRPr lang="uk-UA" sz="2400" dirty="0">
              <a:solidFill>
                <a:schemeClr val="bg1"/>
              </a:solidFill>
            </a:endParaRPr>
          </a:p>
          <a:p>
            <a:endParaRPr lang="ru-RU" sz="2400" dirty="0">
              <a:solidFill>
                <a:schemeClr val="bg1"/>
              </a:solidFill>
            </a:endParaRPr>
          </a:p>
        </p:txBody>
      </p:sp>
      <p:sp>
        <p:nvSpPr>
          <p:cNvPr id="11" name="TextBox 10">
            <a:extLst>
              <a:ext uri="{FF2B5EF4-FFF2-40B4-BE49-F238E27FC236}">
                <a16:creationId xmlns:a16="http://schemas.microsoft.com/office/drawing/2014/main" id="{7DC35017-59FB-F191-0BD8-6B8DCF051A62}"/>
              </a:ext>
            </a:extLst>
          </p:cNvPr>
          <p:cNvSpPr txBox="1"/>
          <p:nvPr/>
        </p:nvSpPr>
        <p:spPr>
          <a:xfrm>
            <a:off x="2104571" y="2438400"/>
            <a:ext cx="9303658" cy="1200329"/>
          </a:xfrm>
          <a:prstGeom prst="rect">
            <a:avLst/>
          </a:prstGeom>
          <a:noFill/>
        </p:spPr>
        <p:txBody>
          <a:bodyPr wrap="square" rtlCol="0">
            <a:spAutoFit/>
          </a:bodyPr>
          <a:lstStyle/>
          <a:p>
            <a:pPr algn="ctr"/>
            <a:r>
              <a:rPr lang="uk-UA" sz="2400" dirty="0">
                <a:solidFill>
                  <a:srgbClr val="FFFF00"/>
                </a:solidFill>
              </a:rPr>
              <a:t> </a:t>
            </a:r>
          </a:p>
          <a:p>
            <a:endParaRPr lang="ru-RU" sz="2400" dirty="0">
              <a:solidFill>
                <a:schemeClr val="bg1"/>
              </a:solidFill>
            </a:endParaRPr>
          </a:p>
          <a:p>
            <a:endParaRPr lang="ru-RU" sz="2400" dirty="0">
              <a:solidFill>
                <a:schemeClr val="bg1"/>
              </a:solidFill>
            </a:endParaRPr>
          </a:p>
        </p:txBody>
      </p:sp>
    </p:spTree>
    <p:extLst>
      <p:ext uri="{BB962C8B-B14F-4D97-AF65-F5344CB8AC3E}">
        <p14:creationId xmlns:p14="http://schemas.microsoft.com/office/powerpoint/2010/main" val="20788858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a:extLst>
              <a:ext uri="{FF2B5EF4-FFF2-40B4-BE49-F238E27FC236}">
                <a16:creationId xmlns:a16="http://schemas.microsoft.com/office/drawing/2014/main" id="{4F0F5980-FE5E-4F6F-8573-4B22FEDB8506}"/>
              </a:ext>
            </a:extLst>
          </p:cNvPr>
          <p:cNvSpPr/>
          <p:nvPr/>
        </p:nvSpPr>
        <p:spPr>
          <a:xfrm>
            <a:off x="776750" y="1022554"/>
            <a:ext cx="1101212" cy="324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TextBox 5">
            <a:extLst>
              <a:ext uri="{FF2B5EF4-FFF2-40B4-BE49-F238E27FC236}">
                <a16:creationId xmlns:a16="http://schemas.microsoft.com/office/drawing/2014/main" id="{24A80BF8-78C9-485B-BBED-34A708440EDC}"/>
              </a:ext>
            </a:extLst>
          </p:cNvPr>
          <p:cNvSpPr txBox="1"/>
          <p:nvPr/>
        </p:nvSpPr>
        <p:spPr>
          <a:xfrm>
            <a:off x="2062321" y="960085"/>
            <a:ext cx="9419301" cy="830997"/>
          </a:xfrm>
          <a:prstGeom prst="rect">
            <a:avLst/>
          </a:prstGeom>
          <a:noFill/>
        </p:spPr>
        <p:txBody>
          <a:bodyPr wrap="square">
            <a:spAutoFit/>
          </a:bodyPr>
          <a:lstStyle/>
          <a:p>
            <a:pPr algn="ctr"/>
            <a:r>
              <a:rPr lang="uk-UA" sz="2400" b="1" i="1" dirty="0">
                <a:solidFill>
                  <a:schemeClr val="bg1"/>
                </a:solidFill>
                <a:latin typeface="Times New Roman" panose="02020603050405020304" pitchFamily="18" charset="0"/>
                <a:cs typeface="Times New Roman" panose="02020603050405020304" pitchFamily="18" charset="0"/>
              </a:rPr>
              <a:t>5 – В</a:t>
            </a:r>
            <a:r>
              <a:rPr lang="ru-RU" sz="2400" b="1" i="1" dirty="0">
                <a:solidFill>
                  <a:schemeClr val="bg1"/>
                </a:solidFill>
                <a:latin typeface="Times New Roman" panose="02020603050405020304" pitchFamily="18" charset="0"/>
                <a:cs typeface="Times New Roman" panose="02020603050405020304" pitchFamily="18" charset="0"/>
              </a:rPr>
              <a:t>АРТІСТЬ!!!</a:t>
            </a:r>
          </a:p>
          <a:p>
            <a:r>
              <a:rPr lang="ru-RU" sz="2400" i="1" dirty="0">
                <a:solidFill>
                  <a:schemeClr val="bg1"/>
                </a:solidFill>
                <a:latin typeface="Times New Roman" panose="02020603050405020304" pitchFamily="18" charset="0"/>
                <a:cs typeface="Times New Roman" panose="02020603050405020304" pitchFamily="18" charset="0"/>
              </a:rPr>
              <a:t>Як </a:t>
            </a:r>
            <a:r>
              <a:rPr lang="ru-RU" sz="2400" i="1" dirty="0" err="1">
                <a:solidFill>
                  <a:schemeClr val="bg1"/>
                </a:solidFill>
                <a:latin typeface="Times New Roman" panose="02020603050405020304" pitchFamily="18" charset="0"/>
                <a:cs typeface="Times New Roman" panose="02020603050405020304" pitchFamily="18" charset="0"/>
              </a:rPr>
              <a:t>установити</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ціну</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скільки</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саме</a:t>
            </a:r>
            <a:r>
              <a:rPr lang="ru-RU" sz="2400" i="1" dirty="0">
                <a:solidFill>
                  <a:schemeClr val="bg1"/>
                </a:solidFill>
                <a:latin typeface="Times New Roman" panose="02020603050405020304" pitchFamily="18" charset="0"/>
                <a:cs typeface="Times New Roman" panose="02020603050405020304" pitchFamily="18" charset="0"/>
              </a:rPr>
              <a:t> буде </a:t>
            </a:r>
            <a:r>
              <a:rPr lang="ru-RU" sz="2400" i="1" dirty="0" err="1">
                <a:solidFill>
                  <a:schemeClr val="bg1"/>
                </a:solidFill>
                <a:latin typeface="Times New Roman" panose="02020603050405020304" pitchFamily="18" charset="0"/>
                <a:cs typeface="Times New Roman" panose="02020603050405020304" pitchFamily="18" charset="0"/>
              </a:rPr>
              <a:t>коштувати</a:t>
            </a:r>
            <a:r>
              <a:rPr lang="ru-RU" sz="2400" i="1" dirty="0">
                <a:solidFill>
                  <a:schemeClr val="bg1"/>
                </a:solidFill>
                <a:latin typeface="Times New Roman" panose="02020603050405020304" pitchFamily="18" charset="0"/>
                <a:cs typeface="Times New Roman" panose="02020603050405020304" pitchFamily="18" charset="0"/>
              </a:rPr>
              <a:t> товар ( </a:t>
            </a:r>
            <a:r>
              <a:rPr lang="ru-RU" sz="2400" i="1" dirty="0" err="1">
                <a:solidFill>
                  <a:schemeClr val="bg1"/>
                </a:solidFill>
                <a:latin typeface="Times New Roman" panose="02020603050405020304" pitchFamily="18" charset="0"/>
                <a:cs typeface="Times New Roman" panose="02020603050405020304" pitchFamily="18" charset="0"/>
              </a:rPr>
              <a:t>послуга</a:t>
            </a:r>
            <a:r>
              <a:rPr lang="ru-RU" sz="2400" i="1" dirty="0">
                <a:solidFill>
                  <a:schemeClr val="bg1"/>
                </a:solidFill>
                <a:latin typeface="Times New Roman" panose="02020603050405020304" pitchFamily="18" charset="0"/>
                <a:cs typeface="Times New Roman" panose="02020603050405020304" pitchFamily="18" charset="0"/>
              </a:rPr>
              <a:t>)?</a:t>
            </a:r>
            <a:endParaRPr lang="ru-UA" sz="2400" i="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32695EE-17FA-46BC-AB9F-CF79DCDA1849}"/>
              </a:ext>
            </a:extLst>
          </p:cNvPr>
          <p:cNvSpPr txBox="1"/>
          <p:nvPr/>
        </p:nvSpPr>
        <p:spPr>
          <a:xfrm>
            <a:off x="1995949" y="1905224"/>
            <a:ext cx="9252622" cy="830997"/>
          </a:xfrm>
          <a:prstGeom prst="rect">
            <a:avLst/>
          </a:prstGeom>
          <a:noFill/>
        </p:spPr>
        <p:txBody>
          <a:bodyPr wrap="square">
            <a:spAutoFit/>
          </a:bodyPr>
          <a:lstStyle/>
          <a:p>
            <a:pPr algn="ctr"/>
            <a:r>
              <a:rPr lang="uk-UA" sz="2400" b="1" i="1" dirty="0">
                <a:solidFill>
                  <a:schemeClr val="bg1"/>
                </a:solidFill>
                <a:latin typeface="Times New Roman" panose="02020603050405020304" pitchFamily="18" charset="0"/>
                <a:cs typeface="Times New Roman" panose="02020603050405020304" pitchFamily="18" charset="0"/>
              </a:rPr>
              <a:t>6</a:t>
            </a:r>
            <a:r>
              <a:rPr lang="ru-RU" sz="2400" b="1" i="1" dirty="0">
                <a:solidFill>
                  <a:schemeClr val="bg1"/>
                </a:solidFill>
                <a:latin typeface="Times New Roman" panose="02020603050405020304" pitchFamily="18" charset="0"/>
                <a:cs typeface="Times New Roman" panose="02020603050405020304" pitchFamily="18" charset="0"/>
              </a:rPr>
              <a:t> – РЕЄСТРАЦІЯ!!!</a:t>
            </a:r>
          </a:p>
          <a:p>
            <a:pPr algn="ctr"/>
            <a:r>
              <a:rPr lang="ru-RU" sz="2400" i="1" dirty="0">
                <a:solidFill>
                  <a:schemeClr val="bg1"/>
                </a:solidFill>
                <a:latin typeface="Times New Roman" panose="02020603050405020304" pitchFamily="18" charset="0"/>
                <a:cs typeface="Times New Roman" panose="02020603050405020304" pitchFamily="18" charset="0"/>
              </a:rPr>
              <a:t>Як </a:t>
            </a:r>
            <a:r>
              <a:rPr lang="ru-RU" sz="2400" i="1" dirty="0" err="1">
                <a:solidFill>
                  <a:schemeClr val="bg1"/>
                </a:solidFill>
                <a:latin typeface="Times New Roman" panose="02020603050405020304" pitchFamily="18" charset="0"/>
                <a:cs typeface="Times New Roman" panose="02020603050405020304" pitchFamily="18" charset="0"/>
              </a:rPr>
              <a:t>отримати</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гроші</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Реєстрація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власного</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бізнесу</a:t>
            </a:r>
            <a:endParaRPr lang="ru-UA" sz="2400" i="1" dirty="0">
              <a:solidFill>
                <a:schemeClr val="bg1"/>
              </a:solidFill>
              <a:latin typeface="Times New Roman" panose="02020603050405020304" pitchFamily="18" charset="0"/>
              <a:cs typeface="Times New Roman" panose="02020603050405020304" pitchFamily="18" charset="0"/>
            </a:endParaRPr>
          </a:p>
        </p:txBody>
      </p:sp>
      <p:sp>
        <p:nvSpPr>
          <p:cNvPr id="9" name="Стрелка: вправо 8">
            <a:extLst>
              <a:ext uri="{FF2B5EF4-FFF2-40B4-BE49-F238E27FC236}">
                <a16:creationId xmlns:a16="http://schemas.microsoft.com/office/drawing/2014/main" id="{744064AC-8FA6-49EB-86F7-611A18DFCECD}"/>
              </a:ext>
            </a:extLst>
          </p:cNvPr>
          <p:cNvSpPr/>
          <p:nvPr/>
        </p:nvSpPr>
        <p:spPr>
          <a:xfrm>
            <a:off x="710378" y="1973825"/>
            <a:ext cx="1101212" cy="324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0" name="Стрелка: вправо 9">
            <a:extLst>
              <a:ext uri="{FF2B5EF4-FFF2-40B4-BE49-F238E27FC236}">
                <a16:creationId xmlns:a16="http://schemas.microsoft.com/office/drawing/2014/main" id="{F873C146-13DA-4BBB-972D-716A81249522}"/>
              </a:ext>
            </a:extLst>
          </p:cNvPr>
          <p:cNvSpPr/>
          <p:nvPr/>
        </p:nvSpPr>
        <p:spPr>
          <a:xfrm>
            <a:off x="710378" y="2895600"/>
            <a:ext cx="1101212" cy="324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12" name="TextBox 11">
            <a:extLst>
              <a:ext uri="{FF2B5EF4-FFF2-40B4-BE49-F238E27FC236}">
                <a16:creationId xmlns:a16="http://schemas.microsoft.com/office/drawing/2014/main" id="{527A2D29-F41B-42E1-8A5E-5D910AF781A0}"/>
              </a:ext>
            </a:extLst>
          </p:cNvPr>
          <p:cNvSpPr txBox="1"/>
          <p:nvPr/>
        </p:nvSpPr>
        <p:spPr>
          <a:xfrm>
            <a:off x="1877962" y="2844207"/>
            <a:ext cx="9252622" cy="1938992"/>
          </a:xfrm>
          <a:prstGeom prst="rect">
            <a:avLst/>
          </a:prstGeom>
          <a:noFill/>
        </p:spPr>
        <p:txBody>
          <a:bodyPr wrap="square">
            <a:spAutoFit/>
          </a:bodyPr>
          <a:lstStyle/>
          <a:p>
            <a:pPr algn="ctr"/>
            <a:r>
              <a:rPr lang="uk-UA" sz="2400" b="1" i="1" dirty="0">
                <a:solidFill>
                  <a:schemeClr val="bg1"/>
                </a:solidFill>
                <a:latin typeface="Times New Roman" panose="02020603050405020304" pitchFamily="18" charset="0"/>
                <a:cs typeface="Times New Roman" panose="02020603050405020304" pitchFamily="18" charset="0"/>
              </a:rPr>
              <a:t>7</a:t>
            </a:r>
            <a:r>
              <a:rPr lang="ru-RU" sz="2400" b="1" i="1" dirty="0">
                <a:solidFill>
                  <a:schemeClr val="bg1"/>
                </a:solidFill>
                <a:latin typeface="Times New Roman" panose="02020603050405020304" pitchFamily="18" charset="0"/>
                <a:cs typeface="Times New Roman" panose="02020603050405020304" pitchFamily="18" charset="0"/>
              </a:rPr>
              <a:t> – БІЗНЕС !!!</a:t>
            </a:r>
          </a:p>
          <a:p>
            <a:pPr algn="ctr"/>
            <a:r>
              <a:rPr lang="ru-RU" sz="2400" i="1" dirty="0">
                <a:solidFill>
                  <a:schemeClr val="bg1"/>
                </a:solidFill>
                <a:latin typeface="Times New Roman" panose="02020603050405020304" pitchFamily="18" charset="0"/>
                <a:cs typeface="Times New Roman" panose="02020603050405020304" pitchFamily="18" charset="0"/>
              </a:rPr>
              <a:t>Як </a:t>
            </a:r>
            <a:r>
              <a:rPr lang="ru-RU" sz="2400" i="1" dirty="0" err="1">
                <a:solidFill>
                  <a:schemeClr val="bg1"/>
                </a:solidFill>
                <a:latin typeface="Times New Roman" panose="02020603050405020304" pitchFamily="18" charset="0"/>
                <a:cs typeface="Times New Roman" panose="02020603050405020304" pitchFamily="18" charset="0"/>
              </a:rPr>
              <a:t>організувати</a:t>
            </a:r>
            <a:r>
              <a:rPr lang="ru-RU" sz="2400" i="1" dirty="0">
                <a:solidFill>
                  <a:schemeClr val="bg1"/>
                </a:solidFill>
                <a:latin typeface="Times New Roman" panose="02020603050405020304" pitchFamily="18" charset="0"/>
                <a:cs typeface="Times New Roman" panose="02020603050405020304" pitchFamily="18" charset="0"/>
              </a:rPr>
              <a:t>, та </a:t>
            </a:r>
            <a:r>
              <a:rPr lang="ru-RU" sz="2400" i="1" dirty="0" err="1">
                <a:solidFill>
                  <a:schemeClr val="bg1"/>
                </a:solidFill>
                <a:latin typeface="Times New Roman" panose="02020603050405020304" pitchFamily="18" charset="0"/>
                <a:cs typeface="Times New Roman" panose="02020603050405020304" pitchFamily="18" charset="0"/>
              </a:rPr>
              <a:t>зробити</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оптимальним</a:t>
            </a:r>
            <a:r>
              <a:rPr lang="ru-RU" sz="2400" i="1" dirty="0">
                <a:solidFill>
                  <a:schemeClr val="bg1"/>
                </a:solidFill>
                <a:latin typeface="Times New Roman" panose="02020603050405020304" pitchFamily="18" charset="0"/>
                <a:cs typeface="Times New Roman" panose="02020603050405020304" pitchFamily="18" charset="0"/>
              </a:rPr>
              <a:t>?    </a:t>
            </a:r>
          </a:p>
          <a:p>
            <a:pPr algn="ctr"/>
            <a:endParaRPr lang="ru-RU" sz="2400" i="1" dirty="0">
              <a:solidFill>
                <a:schemeClr val="bg1"/>
              </a:solidFill>
              <a:latin typeface="Times New Roman" panose="02020603050405020304" pitchFamily="18" charset="0"/>
              <a:cs typeface="Times New Roman" panose="02020603050405020304" pitchFamily="18" charset="0"/>
            </a:endParaRPr>
          </a:p>
          <a:p>
            <a:pPr algn="ctr"/>
            <a:r>
              <a:rPr lang="ru-RU" sz="2400" b="1" i="1" dirty="0">
                <a:solidFill>
                  <a:schemeClr val="bg1"/>
                </a:solidFill>
                <a:latin typeface="Times New Roman" panose="02020603050405020304" pitchFamily="18" charset="0"/>
                <a:cs typeface="Times New Roman" panose="02020603050405020304" pitchFamily="18" charset="0"/>
              </a:rPr>
              <a:t>8 – КЛЮЧОВІ ПОКАЗНИКИ!!!</a:t>
            </a:r>
          </a:p>
          <a:p>
            <a:pPr algn="ctr"/>
            <a:r>
              <a:rPr lang="ru-RU" sz="2400" i="1" dirty="0" err="1">
                <a:solidFill>
                  <a:schemeClr val="bg1"/>
                </a:solidFill>
                <a:latin typeface="Times New Roman" panose="02020603050405020304" pitchFamily="18" charset="0"/>
                <a:cs typeface="Times New Roman" panose="02020603050405020304" pitchFamily="18" charset="0"/>
              </a:rPr>
              <a:t>Рухаємося</a:t>
            </a:r>
            <a:r>
              <a:rPr lang="ru-RU" sz="2400" i="1" dirty="0">
                <a:solidFill>
                  <a:schemeClr val="bg1"/>
                </a:solidFill>
                <a:latin typeface="Times New Roman" panose="02020603050405020304" pitchFamily="18" charset="0"/>
                <a:cs typeface="Times New Roman" panose="02020603050405020304" pitchFamily="18" charset="0"/>
              </a:rPr>
              <a:t> </a:t>
            </a:r>
            <a:r>
              <a:rPr lang="ru-RU" sz="2400" i="1" dirty="0" err="1">
                <a:solidFill>
                  <a:schemeClr val="bg1"/>
                </a:solidFill>
                <a:latin typeface="Times New Roman" panose="02020603050405020304" pitchFamily="18" charset="0"/>
                <a:cs typeface="Times New Roman" panose="02020603050405020304" pitchFamily="18" charset="0"/>
              </a:rPr>
              <a:t>далі</a:t>
            </a:r>
            <a:r>
              <a:rPr lang="ru-RU" sz="2400" i="1" dirty="0">
                <a:solidFill>
                  <a:schemeClr val="bg1"/>
                </a:solidFill>
                <a:latin typeface="Times New Roman" panose="02020603050405020304" pitchFamily="18" charset="0"/>
                <a:cs typeface="Times New Roman" panose="02020603050405020304" pitchFamily="18" charset="0"/>
              </a:rPr>
              <a:t>…</a:t>
            </a:r>
            <a:endParaRPr lang="ru-UA" sz="2400" i="1"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Шансы Bitcoin стать основой новой экономики - startup.ua">
            <a:extLst>
              <a:ext uri="{FF2B5EF4-FFF2-40B4-BE49-F238E27FC236}">
                <a16:creationId xmlns:a16="http://schemas.microsoft.com/office/drawing/2014/main" id="{5D63CC9D-FDF9-4B22-A4F3-1D45F30C7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399" y="4738913"/>
            <a:ext cx="3265715" cy="2119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Рисунок 1">
            <a:extLst>
              <a:ext uri="{FF2B5EF4-FFF2-40B4-BE49-F238E27FC236}">
                <a16:creationId xmlns:a16="http://schemas.microsoft.com/office/drawing/2014/main" id="{6CDF63F0-FEFC-1EE6-9253-76844C36E394}"/>
              </a:ext>
            </a:extLst>
          </p:cNvPr>
          <p:cNvPicPr>
            <a:picLocks noChangeAspect="1"/>
          </p:cNvPicPr>
          <p:nvPr/>
        </p:nvPicPr>
        <p:blipFill>
          <a:blip r:embed="rId3"/>
          <a:stretch>
            <a:fillRect/>
          </a:stretch>
        </p:blipFill>
        <p:spPr>
          <a:xfrm>
            <a:off x="710378" y="3817376"/>
            <a:ext cx="1285571" cy="596491"/>
          </a:xfrm>
          <a:prstGeom prst="rect">
            <a:avLst/>
          </a:prstGeom>
        </p:spPr>
      </p:pic>
    </p:spTree>
    <p:extLst>
      <p:ext uri="{BB962C8B-B14F-4D97-AF65-F5344CB8AC3E}">
        <p14:creationId xmlns:p14="http://schemas.microsoft.com/office/powerpoint/2010/main" val="40606012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876</TotalTime>
  <Words>6041</Words>
  <Application>Microsoft Office PowerPoint</Application>
  <PresentationFormat>Широкоэкранный</PresentationFormat>
  <Paragraphs>460</Paragraphs>
  <Slides>60</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60</vt:i4>
      </vt:variant>
    </vt:vector>
  </HeadingPairs>
  <TitlesOfParts>
    <vt:vector size="73" baseType="lpstr">
      <vt:lpstr>Arial</vt:lpstr>
      <vt:lpstr>Arial Black</vt:lpstr>
      <vt:lpstr>Century Gothic</vt:lpstr>
      <vt:lpstr>inherit</vt:lpstr>
      <vt:lpstr>neucharegular</vt:lpstr>
      <vt:lpstr>Roboto</vt:lpstr>
      <vt:lpstr>Roboto</vt:lpstr>
      <vt:lpstr>roboto_regular</vt:lpstr>
      <vt:lpstr>Tahoma</vt:lpstr>
      <vt:lpstr>Times New Roman</vt:lpstr>
      <vt:lpstr>Wingdings</vt:lpstr>
      <vt:lpstr>Wingdings 3</vt:lpstr>
      <vt:lpstr>Ион</vt:lpstr>
      <vt:lpstr>ОСНОВИ СТВОРЕННЯ ВЛАСНОГО БІЗНЕСУ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1.21-річний Іван відкрив спорт-клуб. Гроші на старт він взяв із заощаджень, які почав відкладати ще студентом. Однак капітал був скромним, тож починати довелося з малого. 2. Данило Москут- власник студентського кафе ( справу розпочав у 19 років) 3. Художниця Маша Вишедська вже кілька років прикрашає фасади будівель чудернацькими малюнками. На них вона залишає підпис "Маша малює«( 25 років) 4. Олександр Рукін – відеограф( 22 ріки) Основне кредо в бізнесі — робити так, аби за якість не було соромно. 5. Анастасія Шибіко(23 роки) успішно керує проектом "Вільне радіо . Шибіко вважає: відкривати свою справу варто в молодості. Бо потім буде пізно. І вже по-іншому сприймаються складнощі. </vt:lpstr>
      <vt:lpstr>Найкраші помічники для натхнення ― книги, фільми та подорожі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Найпростіший та базовий метод – встановлення ціни, що базується на собівартості. Очевидно, що продукт має продаватись дорожче, ніж Вам коштувало його створення чи покупка, тобто дорожче від собівартості. різниця між цією вартістю та ціною, за яку продукт продали ― це ваш прибуток. Собівартість, в свою чергу, складається з постійних та змінних витрат</vt:lpstr>
      <vt:lpstr>формула розрахунку ціни: </vt:lpstr>
      <vt:lpstr>Порівняйте отримане значення  з пропозиціями на ринку. </vt:lpstr>
      <vt:lpstr>ЦІНОУТВОРЕННЯ</vt:lpstr>
      <vt:lpstr>Презентация PowerPoint</vt:lpstr>
      <vt:lpstr>ЮРИДИЧНІ АСПЕКТИ</vt:lpstr>
      <vt:lpstr>РЕЄСТРАЦІЯ БІЗНЕСУ</vt:lpstr>
      <vt:lpstr>Крок ІІ. ОБИРАЄМО ОРГАНІЗАЦІЙНУ ФОРМУ.</vt:lpstr>
      <vt:lpstr>Презентация PowerPoint</vt:lpstr>
      <vt:lpstr>Презентация PowerPoint</vt:lpstr>
      <vt:lpstr>Крок ІІІ. ОБИРАЄМО СИСТЕМУ ОПОДАТКУВАННЯ</vt:lpstr>
      <vt:lpstr>Презентация PowerPoint</vt:lpstr>
      <vt:lpstr>Презентация PowerPoint</vt:lpstr>
      <vt:lpstr>ПОДАТОК НА ДОДАНУ ВАРТІСТЬ (ПДВ)</vt:lpstr>
      <vt:lpstr>ОБИРАЄМО СИСТЕМУ ОПОДАТКУВАННЯ</vt:lpstr>
      <vt:lpstr>Фізичним особам-підприємцям також доступні 2 варіанти системи оподаткування: </vt:lpstr>
      <vt:lpstr>ТРИ ГРУПИ СПРОЩЕНОЇ СИСТЕМИ</vt:lpstr>
      <vt:lpstr>ПОДАТОК НА ДОДАНУ ВАРТІСТЬ</vt:lpstr>
      <vt:lpstr>Презентация PowerPoint</vt:lpstr>
      <vt:lpstr>Крок IV. РЕЄСТРАЦІЯ ТОВ З ОБМЕЖЕНОЮ ВІДПОВІДАЛЬНІСТЮ</vt:lpstr>
      <vt:lpstr>Презентация PowerPoint</vt:lpstr>
      <vt:lpstr>Презентация PowerPoint</vt:lpstr>
      <vt:lpstr>Крок IV. РЕЄСТРАЦІЯ ФОП </vt:lpstr>
      <vt:lpstr>Презентация PowerPoint</vt:lpstr>
      <vt:lpstr>ОТЖЕ, ми вже пройшли такі етапи</vt:lpstr>
      <vt:lpstr>Крок V НАЙМАЄМО ПРАЦІВНИКІВ</vt:lpstr>
      <vt:lpstr>Презентация PowerPoint</vt:lpstr>
      <vt:lpstr>Презентация PowerPoint</vt:lpstr>
      <vt:lpstr>ОРГАНІЗАЦІЯ ПІДПРИЄМСТВА</vt:lpstr>
      <vt:lpstr>10 Основних фінансових показників, які мають вас хвилювати та на які потрібно регулярно звертати увагу </vt:lpstr>
      <vt:lpstr>Якщо значення цих показників критичні ― ваш бізнес у небезпеці! </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ГРОШОВО-КРЕДИТНА СИСТЕМА СПОЛУЧЕНИХ ШТАТІВ АМЕРИКИ</dc:title>
  <dc:creator>Илона Ерёменко</dc:creator>
  <cp:lastModifiedBy>Александр</cp:lastModifiedBy>
  <cp:revision>40</cp:revision>
  <dcterms:created xsi:type="dcterms:W3CDTF">2021-04-03T11:13:20Z</dcterms:created>
  <dcterms:modified xsi:type="dcterms:W3CDTF">2023-03-25T07:05:10Z</dcterms:modified>
</cp:coreProperties>
</file>