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6"/>
  </p:notesMasterIdLst>
  <p:handoutMasterIdLst>
    <p:handoutMasterId r:id="rId27"/>
  </p:handoutMasterIdLst>
  <p:sldIdLst>
    <p:sldId id="407" r:id="rId2"/>
    <p:sldId id="420" r:id="rId3"/>
    <p:sldId id="421" r:id="rId4"/>
    <p:sldId id="422" r:id="rId5"/>
    <p:sldId id="423" r:id="rId6"/>
    <p:sldId id="334" r:id="rId7"/>
    <p:sldId id="311" r:id="rId8"/>
    <p:sldId id="391" r:id="rId9"/>
    <p:sldId id="394" r:id="rId10"/>
    <p:sldId id="395" r:id="rId11"/>
    <p:sldId id="402" r:id="rId12"/>
    <p:sldId id="403" r:id="rId13"/>
    <p:sldId id="396" r:id="rId14"/>
    <p:sldId id="397" r:id="rId15"/>
    <p:sldId id="398" r:id="rId16"/>
    <p:sldId id="418" r:id="rId17"/>
    <p:sldId id="399" r:id="rId18"/>
    <p:sldId id="409" r:id="rId19"/>
    <p:sldId id="400" r:id="rId20"/>
    <p:sldId id="410" r:id="rId21"/>
    <p:sldId id="417" r:id="rId22"/>
    <p:sldId id="412" r:id="rId23"/>
    <p:sldId id="415" r:id="rId24"/>
    <p:sldId id="419" r:id="rId25"/>
  </p:sldIdLst>
  <p:sldSz cx="9144000" cy="6858000" type="screen4x3"/>
  <p:notesSz cx="6735763" cy="9866313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00"/>
    <a:srgbClr val="3E3E40"/>
    <a:srgbClr val="678C94"/>
    <a:srgbClr val="0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97364" autoAdjust="0"/>
  </p:normalViewPr>
  <p:slideViewPr>
    <p:cSldViewPr>
      <p:cViewPr varScale="1">
        <p:scale>
          <a:sx n="68" d="100"/>
          <a:sy n="68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990562-9F18-4EA0-84A2-6DCE47ED7A6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267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/>
              <a:t>Образец текста</a:t>
            </a:r>
          </a:p>
          <a:p>
            <a:pPr lvl="1"/>
            <a:r>
              <a:rPr lang="uk-UA" noProof="0"/>
              <a:t>Второй уровень</a:t>
            </a:r>
          </a:p>
          <a:p>
            <a:pPr lvl="2"/>
            <a:r>
              <a:rPr lang="uk-UA" noProof="0"/>
              <a:t>Третий уровень</a:t>
            </a:r>
          </a:p>
          <a:p>
            <a:pPr lvl="3"/>
            <a:r>
              <a:rPr lang="uk-UA" noProof="0"/>
              <a:t>Четвертый уровень</a:t>
            </a:r>
          </a:p>
          <a:p>
            <a:pPr lvl="4"/>
            <a:r>
              <a:rPr lang="uk-UA" noProof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DD10E3-E84E-4F8C-8358-7DCA5C00752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0036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B60610-FA79-4DAF-9846-285995B8E66B}" type="slidenum">
              <a:rPr lang="uk-UA" sz="1200" smtClean="0"/>
              <a:pPr eaLnBrk="1" hangingPunct="1"/>
              <a:t>1</a:t>
            </a:fld>
            <a:endParaRPr lang="uk-UA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AC47E6-F1CD-4674-9F54-0F6268EB711A}" type="slidenum">
              <a:rPr lang="uk-UA" smtClean="0"/>
              <a:pPr/>
              <a:t>13</a:t>
            </a:fld>
            <a:endParaRPr lang="uk-UA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17294-47AD-4140-969E-82FAF9F7846A}" type="slidenum">
              <a:rPr lang="uk-UA" smtClean="0"/>
              <a:pPr/>
              <a:t>14</a:t>
            </a:fld>
            <a:endParaRPr lang="uk-UA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03C34A-C01B-48B4-A0F7-637CB360E307}" type="slidenum">
              <a:rPr lang="uk-UA" smtClean="0"/>
              <a:pPr/>
              <a:t>17</a:t>
            </a:fld>
            <a:endParaRPr lang="uk-UA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C3FC67-B34C-4897-8349-7F0F5307980A}" type="slidenum">
              <a:rPr lang="uk-UA" smtClean="0"/>
              <a:pPr/>
              <a:t>19</a:t>
            </a:fld>
            <a:endParaRPr lang="uk-UA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uk-UA"/>
              <a:t>закон </a:t>
            </a:r>
            <a:r>
              <a:rPr lang="uk-UA" b="1"/>
              <a:t>577-19</a:t>
            </a:r>
            <a:r>
              <a:rPr lang="uk-UA"/>
              <a:t> (http://zakon1.rada.gov.ua/laws/show/577-19)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DE9C9-5DB0-4CB1-8E1B-90BDEE6EA21F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4645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DE9C9-5DB0-4CB1-8E1B-90BDEE6EA21F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436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EDE970-C9F0-4276-B637-5228332D8D60}" type="slidenum">
              <a:rPr lang="uk-UA" sz="1200" smtClean="0"/>
              <a:pPr eaLnBrk="1" hangingPunct="1"/>
              <a:t>3</a:t>
            </a:fld>
            <a:endParaRPr lang="uk-UA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3A11810-CFB2-44D7-9E21-F84F67CC6ACE}" type="slidenum">
              <a:rPr lang="uk-UA" sz="1200" smtClean="0"/>
              <a:pPr eaLnBrk="1" hangingPunct="1"/>
              <a:t>5</a:t>
            </a:fld>
            <a:endParaRPr lang="uk-UA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3233F7E-1507-41EB-9E3B-01B061345C24}" type="slidenum">
              <a:rPr lang="uk-UA" sz="1200" smtClean="0"/>
              <a:pPr eaLnBrk="1" hangingPunct="1"/>
              <a:t>6</a:t>
            </a:fld>
            <a:endParaRPr lang="uk-UA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C5D71-C147-48F0-B9E2-F7C75B5CB8BC}" type="slidenum">
              <a:rPr lang="uk-UA" smtClean="0"/>
              <a:pPr/>
              <a:t>8</a:t>
            </a:fld>
            <a:endParaRPr lang="uk-UA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2162F6-854F-4EB8-9F15-10C940EB34C6}" type="slidenum">
              <a:rPr lang="uk-UA" smtClean="0"/>
              <a:pPr/>
              <a:t>9</a:t>
            </a:fld>
            <a:endParaRPr lang="uk-UA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99EC4-957B-4158-8CB7-EDC11E384DAB}" type="slidenum">
              <a:rPr lang="uk-UA" smtClean="0"/>
              <a:pPr/>
              <a:t>10</a:t>
            </a:fld>
            <a:endParaRPr lang="uk-UA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4337108-2B46-4C25-9CE8-EBBF3C72755C}" type="slidenum">
              <a:rPr lang="uk-UA" sz="1200"/>
              <a:pPr algn="r"/>
              <a:t>11</a:t>
            </a:fld>
            <a:endParaRPr lang="uk-UA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b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5310D89-CF6F-4C78-B165-5A918987C77A}" type="slidenum">
              <a:rPr lang="uk-UA" sz="1200"/>
              <a:pPr algn="r"/>
              <a:t>12</a:t>
            </a:fld>
            <a:endParaRPr lang="uk-UA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uk-UA" altLang="en-US" sz="4400" kern="1200" dirty="0">
                <a:solidFill>
                  <a:schemeClr val="tx1"/>
                </a:solidFill>
              </a:defRPr>
            </a:lvl1pPr>
          </a:lstStyle>
          <a:p>
            <a:pPr lvl="0" algn="ctr" defTabSz="914400" eaLnBrk="1" latinLnBrk="0" hangingPunct="1">
              <a:buNone/>
            </a:pPr>
            <a:r>
              <a:rPr lang="uk-UA" altLang="en-US" dirty="0" err="1"/>
              <a:t>Образец</a:t>
            </a:r>
            <a:r>
              <a:rPr lang="uk-UA" altLang="en-US" dirty="0"/>
              <a:t> 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58D38-587B-44DA-9C26-4371C07388A2}" type="slidenum">
              <a:rPr lang="uk-UA" altLang="en-US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54" r="220" b="2949"/>
          <a:stretch/>
        </p:blipFill>
        <p:spPr bwMode="auto">
          <a:xfrm flipH="1" flipV="1">
            <a:off x="0" y="5689156"/>
            <a:ext cx="9143999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21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9" t="36472" r="9813" b="40846"/>
          <a:stretch/>
        </p:blipFill>
        <p:spPr bwMode="auto">
          <a:xfrm>
            <a:off x="467544" y="291987"/>
            <a:ext cx="4281616" cy="9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" r="-1" b="2949"/>
          <a:stretch/>
        </p:blipFill>
        <p:spPr bwMode="auto">
          <a:xfrm flipH="1" flipV="1">
            <a:off x="376389" y="5689156"/>
            <a:ext cx="1298575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2202" b="16710"/>
          <a:stretch/>
        </p:blipFill>
        <p:spPr bwMode="auto">
          <a:xfrm>
            <a:off x="633304" y="5373216"/>
            <a:ext cx="1274400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2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040" y="664121"/>
            <a:ext cx="20764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2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372" y="692696"/>
            <a:ext cx="15621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107504" y="5118633"/>
            <a:ext cx="1907703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/>
            <a:r>
              <a:rPr lang="en-US" sz="1150" kern="1800" spc="0" baseline="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99" y="352010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2662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sz="3200" b="1" kern="1200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defRPr>
            </a:lvl1pPr>
          </a:lstStyle>
          <a:p>
            <a:pPr lvl="0" algn="ctr" defTabSz="914400" eaLnBrk="1" latinLnBrk="0" hangingPunct="1"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>
            <a:lvl1pPr>
              <a:defRPr lang="ru-RU" sz="3200" kern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ru-RU" sz="28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lang="ru-RU" sz="24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 lang="ru-RU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>
              <a:defRPr lang="ru-RU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 defTabSz="914400" eaLnBrk="1" latinLnBrk="0" hangingPunct="1">
              <a:buClr>
                <a:srgbClr val="678C94"/>
              </a:buClr>
              <a:buChar char="§"/>
            </a:pPr>
            <a:r>
              <a:rPr lang="ru-RU" dirty="0"/>
              <a:t>Образец текста</a:t>
            </a:r>
          </a:p>
          <a:p>
            <a:pPr marL="742950" lvl="1" indent="-285750" defTabSz="914400" eaLnBrk="1" latinLnBrk="0" hangingPunct="1">
              <a:buFont typeface="Arial" panose="020B0604020202020204" pitchFamily="34" charset="0"/>
              <a:buChar char="–"/>
            </a:pPr>
            <a:r>
              <a:rPr lang="ru-RU" dirty="0"/>
              <a:t>Второй уровень</a:t>
            </a:r>
          </a:p>
          <a:p>
            <a:pPr marL="1143000" lvl="2" indent="-228600" defTabSz="914400" eaLnBrk="1" latinLnBrk="0" hangingPunct="1">
              <a:buFont typeface="Arial" panose="020B0604020202020204" pitchFamily="34" charset="0"/>
              <a:buChar char="•"/>
            </a:pPr>
            <a:r>
              <a:rPr lang="ru-RU" dirty="0"/>
              <a:t>Третий уровень</a:t>
            </a:r>
          </a:p>
          <a:p>
            <a:pPr marL="1600200" lvl="3" indent="-228600" defTabSz="914400" eaLnBrk="1" latinLnBrk="0" hangingPunct="1">
              <a:buFont typeface="Arial" panose="020B0604020202020204" pitchFamily="34" charset="0"/>
              <a:buChar char="–"/>
            </a:pPr>
            <a:r>
              <a:rPr lang="ru-RU" dirty="0"/>
              <a:t>Четвертый уровень</a:t>
            </a:r>
          </a:p>
          <a:p>
            <a:pPr marL="2057400" lvl="4" indent="-228600" defTabSz="914400" eaLnBrk="1" latinLnBrk="0" hangingPunct="1">
              <a:buFont typeface="Arial" panose="020B0604020202020204" pitchFamily="34" charset="0"/>
              <a:buChar char="»"/>
            </a:pPr>
            <a:r>
              <a:rPr lang="ru-RU" dirty="0"/>
              <a:t>Пятый уровень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rgbClr val="678C94"/>
                </a:solidFill>
              </a:defRPr>
            </a:lvl1pPr>
          </a:lstStyle>
          <a:p>
            <a:pPr>
              <a:defRPr/>
            </a:pPr>
            <a:fld id="{6CFA354A-A2C4-4651-BFC7-D20494E5B561}" type="slidenum">
              <a:rPr lang="uk-UA" altLang="en-US" smtClean="0"/>
              <a:pPr>
                <a:defRPr/>
              </a:pPr>
              <a:t>‹#›</a:t>
            </a:fld>
            <a:endParaRPr lang="uk-UA" altLang="en-US" dirty="0"/>
          </a:p>
        </p:txBody>
      </p:sp>
      <p:pic>
        <p:nvPicPr>
          <p:cNvPr id="7" name="Рисунок 2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/>
        </p:blipFill>
        <p:spPr bwMode="auto">
          <a:xfrm>
            <a:off x="470064" y="6237312"/>
            <a:ext cx="2505224" cy="49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9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ідзаголовок 2"/>
          <p:cNvSpPr txBox="1">
            <a:spLocks/>
          </p:cNvSpPr>
          <p:nvPr userDrawn="1"/>
        </p:nvSpPr>
        <p:spPr>
          <a:xfrm>
            <a:off x="0" y="3212976"/>
            <a:ext cx="9144000" cy="331484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01800" indent="0" algn="l"/>
            <a:endParaRPr lang="uk-UA" sz="1400" b="0" noProof="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b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0" y="2060848"/>
            <a:ext cx="9144000" cy="108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90700" indent="0" algn="l"/>
            <a:endParaRPr lang="uk-UA" sz="3200" b="1" cap="all" noProof="0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2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9" t="36472" r="9813" b="40846"/>
          <a:stretch/>
        </p:blipFill>
        <p:spPr bwMode="auto">
          <a:xfrm>
            <a:off x="467544" y="291987"/>
            <a:ext cx="4281616" cy="9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2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040" y="664121"/>
            <a:ext cx="20764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2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372" y="692696"/>
            <a:ext cx="15621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" r="-1" b="2949"/>
          <a:stretch/>
        </p:blipFill>
        <p:spPr bwMode="auto">
          <a:xfrm flipH="1" flipV="1">
            <a:off x="376389" y="5689156"/>
            <a:ext cx="1298575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2202" b="16710"/>
          <a:stretch/>
        </p:blipFill>
        <p:spPr bwMode="auto">
          <a:xfrm>
            <a:off x="633304" y="5373216"/>
            <a:ext cx="1274400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80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3200" b="1" kern="1200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defRPr>
            </a:lvl1pPr>
          </a:lstStyle>
          <a:p>
            <a:pPr lvl="0" algn="ctr" defTabSz="914400" eaLnBrk="1" latinLnBrk="0" hangingPunct="1">
              <a:buNone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2400" kern="1200" smtClean="0">
                <a:solidFill>
                  <a:srgbClr val="3E3E40"/>
                </a:solidFill>
              </a:defRPr>
            </a:lvl1pPr>
            <a:lvl2pPr>
              <a:defRPr lang="ru-RU" sz="2000" kern="1200" smtClean="0">
                <a:solidFill>
                  <a:srgbClr val="3E3E40"/>
                </a:solidFill>
                <a:ea typeface="+mn-ea"/>
              </a:defRPr>
            </a:lvl2pPr>
            <a:lvl3pPr>
              <a:defRPr lang="ru-RU" sz="2000" kern="1200" smtClean="0">
                <a:solidFill>
                  <a:srgbClr val="3E3E40"/>
                </a:solidFill>
                <a:ea typeface="+mn-ea"/>
              </a:defRPr>
            </a:lvl3pPr>
            <a:lvl4pPr>
              <a:defRPr lang="ru-RU" sz="2000" kern="1200" smtClean="0">
                <a:solidFill>
                  <a:srgbClr val="3E3E40"/>
                </a:solidFill>
                <a:ea typeface="+mn-ea"/>
              </a:defRPr>
            </a:lvl4pPr>
            <a:lvl5pPr>
              <a:defRPr lang="ru-RU" sz="2000" kern="1200">
                <a:solidFill>
                  <a:srgbClr val="3E3E40"/>
                </a:solidFill>
                <a:ea typeface="+mn-ea"/>
              </a:defRPr>
            </a:lvl5pPr>
          </a:lstStyle>
          <a:p>
            <a:pPr lvl="0" defTabSz="914400" eaLnBrk="1" latinLnBrk="0" hangingPunct="1">
              <a:buClr>
                <a:srgbClr val="678C94"/>
              </a:buClr>
              <a:buChar char="§"/>
            </a:pPr>
            <a:r>
              <a:rPr lang="ru-RU" dirty="0"/>
              <a:t>Образец текста</a:t>
            </a:r>
          </a:p>
          <a:p>
            <a:pPr marL="742950" lvl="1" indent="-285750" defTabSz="914400" eaLnBrk="1" latinLnBrk="0" hangingPunct="1">
              <a:buFont typeface="Arial" pitchFamily="34" charset="0"/>
              <a:buChar char="–"/>
            </a:pPr>
            <a:r>
              <a:rPr lang="ru-RU" dirty="0"/>
              <a:t>Второй уровень</a:t>
            </a:r>
          </a:p>
          <a:p>
            <a:pPr marL="1143000" lvl="2" indent="-228600" defTabSz="914400" eaLnBrk="1" latinLnBrk="0" hangingPunct="1">
              <a:buFont typeface="Arial" pitchFamily="34" charset="0"/>
              <a:buChar char="•"/>
            </a:pPr>
            <a:r>
              <a:rPr lang="ru-RU" dirty="0"/>
              <a:t>Третий уровень</a:t>
            </a:r>
          </a:p>
          <a:p>
            <a:pPr marL="1600200" lvl="3" indent="-228600" defTabSz="914400" eaLnBrk="1" latinLnBrk="0" hangingPunct="1">
              <a:buFont typeface="Arial" pitchFamily="34" charset="0"/>
              <a:buChar char="–"/>
            </a:pPr>
            <a:r>
              <a:rPr lang="ru-RU" dirty="0"/>
              <a:t>Четвертый уровень</a:t>
            </a:r>
          </a:p>
          <a:p>
            <a:pPr marL="2057400" lvl="4" indent="-228600" defTabSz="914400" eaLnBrk="1" latinLnBrk="0" hangingPunct="1">
              <a:buFont typeface="Arial" pitchFamily="34" charset="0"/>
              <a:buChar char="»"/>
            </a:pPr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ru-RU" sz="2400" kern="1200" dirty="0" smtClean="0">
                <a:solidFill>
                  <a:srgbClr val="3E3E40"/>
                </a:solidFill>
              </a:defRPr>
            </a:lvl1pPr>
            <a:lvl2pPr>
              <a:defRPr lang="ru-RU" sz="2000" kern="1200" dirty="0" smtClean="0">
                <a:solidFill>
                  <a:srgbClr val="3E3E40"/>
                </a:solidFill>
                <a:ea typeface="+mn-ea"/>
              </a:defRPr>
            </a:lvl2pPr>
            <a:lvl3pPr>
              <a:defRPr lang="ru-RU" sz="2000" kern="1200" dirty="0" smtClean="0">
                <a:solidFill>
                  <a:srgbClr val="3E3E40"/>
                </a:solidFill>
                <a:ea typeface="+mn-ea"/>
              </a:defRPr>
            </a:lvl3pPr>
            <a:lvl4pPr>
              <a:defRPr lang="ru-RU" kern="1200" dirty="0" smtClean="0">
                <a:solidFill>
                  <a:srgbClr val="3E3E40"/>
                </a:solidFill>
                <a:ea typeface="+mn-ea"/>
              </a:defRPr>
            </a:lvl4pPr>
            <a:lvl5pPr>
              <a:defRPr lang="ru-RU" kern="1200" dirty="0">
                <a:solidFill>
                  <a:srgbClr val="3E3E40"/>
                </a:solidFill>
                <a:ea typeface="+mn-ea"/>
              </a:defRPr>
            </a:lvl5pPr>
          </a:lstStyle>
          <a:p>
            <a:pPr lvl="0" defTabSz="914400" eaLnBrk="1" latinLnBrk="0" hangingPunct="1">
              <a:buClr>
                <a:srgbClr val="678C94"/>
              </a:buClr>
              <a:buChar char="§"/>
            </a:pPr>
            <a:r>
              <a:rPr lang="ru-RU" dirty="0"/>
              <a:t>Образец текста</a:t>
            </a:r>
          </a:p>
          <a:p>
            <a:pPr marL="742950" lvl="1" indent="-285750" defTabSz="914400" eaLnBrk="1" latinLnBrk="0" hangingPunct="1">
              <a:buFont typeface="Arial" pitchFamily="34" charset="0"/>
              <a:buChar char="–"/>
            </a:pPr>
            <a:r>
              <a:rPr lang="ru-RU" dirty="0"/>
              <a:t>Второй уровень</a:t>
            </a:r>
          </a:p>
          <a:p>
            <a:pPr marL="1143000" lvl="2" indent="-228600" defTabSz="914400" eaLnBrk="1" latinLnBrk="0" hangingPunct="1">
              <a:buFont typeface="Arial" pitchFamily="34" charset="0"/>
              <a:buChar char="•"/>
            </a:pPr>
            <a:r>
              <a:rPr lang="ru-RU" dirty="0"/>
              <a:t>Третий уровень</a:t>
            </a:r>
          </a:p>
          <a:p>
            <a:pPr marL="1600200" lvl="3" indent="-228600" defTabSz="914400" eaLnBrk="1" latinLnBrk="0" hangingPunct="1">
              <a:buFont typeface="Arial" pitchFamily="34" charset="0"/>
              <a:buChar char="–"/>
            </a:pPr>
            <a:r>
              <a:rPr lang="ru-RU" dirty="0"/>
              <a:t>Четвертый уровень</a:t>
            </a:r>
          </a:p>
          <a:p>
            <a:pPr marL="2057400" lvl="4" indent="-228600" defTabSz="914400" eaLnBrk="1" latinLnBrk="0" hangingPunct="1">
              <a:buFont typeface="Arial" pitchFamily="34" charset="0"/>
              <a:buChar char="»"/>
            </a:pPr>
            <a:r>
              <a:rPr lang="ru-RU" dirty="0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4B088-221E-460E-BE12-E2EC4B4768C2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425403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2B847-A51D-4FFE-875A-F3F54EA178A8}" type="slidenum">
              <a:rPr lang="uk-UA" altLang="en-US"/>
              <a:pPr>
                <a:defRPr/>
              </a:pPr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00247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dirty="0" err="1"/>
              <a:t>Образец</a:t>
            </a:r>
            <a:r>
              <a:rPr lang="uk-UA" altLang="en-US" dirty="0"/>
              <a:t>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dirty="0" err="1"/>
              <a:t>Образец</a:t>
            </a:r>
            <a:r>
              <a:rPr lang="uk-UA" altLang="en-US" dirty="0"/>
              <a:t> </a:t>
            </a:r>
            <a:r>
              <a:rPr lang="uk-UA" altLang="en-US" dirty="0" err="1"/>
              <a:t>текста</a:t>
            </a:r>
            <a:endParaRPr lang="uk-UA" altLang="en-US" dirty="0"/>
          </a:p>
          <a:p>
            <a:pPr lvl="1"/>
            <a:r>
              <a:rPr lang="uk-UA" altLang="en-US" dirty="0" err="1"/>
              <a:t>Второй</a:t>
            </a:r>
            <a:r>
              <a:rPr lang="uk-UA" altLang="en-US" dirty="0"/>
              <a:t> </a:t>
            </a:r>
            <a:r>
              <a:rPr lang="uk-UA" altLang="en-US" dirty="0" err="1"/>
              <a:t>уровень</a:t>
            </a:r>
            <a:endParaRPr lang="uk-UA" altLang="en-US" dirty="0"/>
          </a:p>
          <a:p>
            <a:pPr lvl="2"/>
            <a:r>
              <a:rPr lang="uk-UA" altLang="en-US" dirty="0" err="1"/>
              <a:t>Третий</a:t>
            </a:r>
            <a:r>
              <a:rPr lang="uk-UA" altLang="en-US" dirty="0"/>
              <a:t> </a:t>
            </a:r>
            <a:r>
              <a:rPr lang="uk-UA" altLang="en-US" dirty="0" err="1"/>
              <a:t>уровень</a:t>
            </a:r>
            <a:endParaRPr lang="uk-UA" altLang="en-US" dirty="0"/>
          </a:p>
          <a:p>
            <a:pPr lvl="3"/>
            <a:r>
              <a:rPr lang="uk-UA" altLang="en-US" dirty="0" err="1"/>
              <a:t>Четвертый</a:t>
            </a:r>
            <a:r>
              <a:rPr lang="uk-UA" altLang="en-US" dirty="0"/>
              <a:t> </a:t>
            </a:r>
            <a:r>
              <a:rPr lang="uk-UA" altLang="en-US" dirty="0" err="1"/>
              <a:t>уровень</a:t>
            </a:r>
            <a:endParaRPr lang="uk-UA" altLang="en-US" dirty="0"/>
          </a:p>
          <a:p>
            <a:pPr lvl="4"/>
            <a:r>
              <a:rPr lang="uk-UA" altLang="en-US" dirty="0" err="1"/>
              <a:t>Пятый</a:t>
            </a:r>
            <a:r>
              <a:rPr lang="uk-UA" altLang="en-US" dirty="0"/>
              <a:t> </a:t>
            </a:r>
            <a:r>
              <a:rPr lang="uk-UA" altLang="en-US" dirty="0" err="1"/>
              <a:t>уровень</a:t>
            </a:r>
            <a:endParaRPr lang="uk-UA" alt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uk-UA" alt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uk-UA" altLang="en-US" dirty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78C94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06FA0CC-CA15-44EC-9024-17F69880780F}" type="slidenum">
              <a:rPr lang="uk-UA" altLang="en-US" smtClean="0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707" r:id="rId3"/>
    <p:sldLayoutId id="2147483699" r:id="rId4"/>
    <p:sldLayoutId id="2147483701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YyCwNoqMwA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1268760"/>
            <a:ext cx="8101407" cy="280831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1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/>
            </a:r>
            <a:br>
              <a:rPr lang="ru-RU" sz="31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</a:br>
            <a:endParaRPr lang="ru-RU" sz="3100" b="1" cap="all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</a:endParaRPr>
          </a:p>
          <a:p>
            <a:pPr algn="l"/>
            <a:r>
              <a:rPr lang="ru-RU" sz="3600" i="1" u="sng" dirty="0" smtClean="0">
                <a:solidFill>
                  <a:srgbClr val="870038"/>
                </a:solidFill>
                <a:latin typeface="+mn-lt"/>
              </a:rPr>
              <a:t>Тема 2.3. </a:t>
            </a:r>
            <a:r>
              <a:rPr lang="uk-UA" sz="3600" i="1" u="sng" dirty="0" smtClean="0">
                <a:solidFill>
                  <a:srgbClr val="870038"/>
                </a:solidFill>
                <a:latin typeface="+mn-lt"/>
              </a:rPr>
              <a:t>Механізми демократії участі у чинному законодавстві України</a:t>
            </a:r>
            <a:endParaRPr lang="uk-UA" sz="3600" i="1" u="sng" dirty="0">
              <a:solidFill>
                <a:srgbClr val="87003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9663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778625" cy="1139825"/>
          </a:xfrm>
          <a:extLst/>
        </p:spPr>
        <p:txBody>
          <a:bodyPr/>
          <a:lstStyle/>
          <a:p>
            <a:pPr eaLnBrk="1" hangingPunct="1"/>
            <a:r>
              <a:rPr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ЗАГАЛЬНІ ЗБОРИ ГРОМАДЯН: </a:t>
            </a:r>
            <a:br>
              <a:rPr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СУТЬ. ПРАВОВІ НАСЛІДКИ</a:t>
            </a:r>
            <a:endParaRPr lang="uk-UA" sz="2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  <a:cs typeface="Tahoma" pitchFamily="34" charset="0"/>
              </a:rPr>
              <a:t> </a:t>
            </a:r>
            <a:r>
              <a:rPr lang="uk-UA" sz="2400" dirty="0">
                <a:latin typeface="+mn-lt"/>
                <a:cs typeface="Tahoma" pitchFamily="34" charset="0"/>
              </a:rPr>
              <a:t>Збори - форма громадського контролю та консультативної демократії.</a:t>
            </a:r>
          </a:p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  <a:cs typeface="Tahoma" pitchFamily="34" charset="0"/>
              </a:rPr>
              <a:t> </a:t>
            </a:r>
            <a:r>
              <a:rPr lang="uk-UA" sz="2400" dirty="0">
                <a:latin typeface="+mn-lt"/>
                <a:cs typeface="Tahoma" pitchFamily="34" charset="0"/>
              </a:rPr>
              <a:t>Основна ідея: доступність для реалізації навіть невеликій групі громадян навіть за протидії ОМС  (однак при цьому місцеве життя не має перетворитися на постійні збори!)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US" sz="2600" b="1" dirty="0"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uk-UA" sz="2600" b="1" dirty="0">
                <a:latin typeface="+mn-lt"/>
                <a:cs typeface="Tahoma" pitchFamily="34" charset="0"/>
              </a:rPr>
              <a:t>Органи й посадові особи </a:t>
            </a:r>
            <a:br>
              <a:rPr lang="uk-UA" sz="2600" b="1" dirty="0">
                <a:latin typeface="+mn-lt"/>
                <a:cs typeface="Tahoma" pitchFamily="34" charset="0"/>
              </a:rPr>
            </a:br>
            <a:r>
              <a:rPr lang="uk-UA" sz="2600" b="1" dirty="0">
                <a:latin typeface="+mn-lt"/>
                <a:cs typeface="Tahoma" pitchFamily="34" charset="0"/>
              </a:rPr>
              <a:t>місцевого самоврядування </a:t>
            </a:r>
            <a:br>
              <a:rPr lang="uk-UA" sz="2600" b="1" dirty="0">
                <a:latin typeface="+mn-lt"/>
                <a:cs typeface="Tahoma" pitchFamily="34" charset="0"/>
              </a:rPr>
            </a:br>
            <a:r>
              <a:rPr lang="uk-UA" sz="2600" b="1" u="sng" dirty="0">
                <a:latin typeface="+mn-lt"/>
                <a:cs typeface="Tahoma" pitchFamily="34" charset="0"/>
              </a:rPr>
              <a:t>враховують у своїй діяльності рішення Зборів</a:t>
            </a:r>
          </a:p>
          <a:p>
            <a:pPr marL="0" indent="0" eaLnBrk="1" hangingPunct="1">
              <a:defRPr/>
            </a:pPr>
            <a:endParaRPr lang="uk-UA" sz="2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939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0A85B3F4-1648-4A10-B7BA-AAB665210BD3}" type="slidenum">
              <a:rPr lang="uk-UA" altLang="en-US" smtClean="0"/>
              <a:pPr/>
              <a:t>10</a:t>
            </a:fld>
            <a:endParaRPr lang="uk-UA" altLang="en-US"/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182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60648"/>
            <a:ext cx="6696075" cy="113982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uk-UA" sz="2800" b="1" kern="120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anose="020B0604030504040204" pitchFamily="34" charset="0"/>
              </a:rPr>
              <a:t>ОРГАНИ САМООРГАНІЗАЦІЇ НАСЕЛЕННЯ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25279"/>
            <a:ext cx="8229600" cy="50469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>
                <a:latin typeface="Arial" charset="0"/>
              </a:rPr>
              <a:t>Органи самоорганізації населення (далі ОСН</a:t>
            </a:r>
            <a:r>
              <a:rPr lang="uk-UA" sz="2000" dirty="0">
                <a:latin typeface="Arial" charset="0"/>
              </a:rPr>
              <a:t>) – це представницькі органи, що створюються мешканцями, які на законних підставах проживають на території села, селища, міста або їх частин, для вирішення завдань, передбачених законодавством. ОСН можна вважати: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uk-UA" sz="2000" dirty="0"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</a:pPr>
            <a:r>
              <a:rPr lang="uk-UA" sz="1900" dirty="0">
                <a:latin typeface="Arial" charset="0"/>
              </a:rPr>
              <a:t>постійно діючим органом;</a:t>
            </a:r>
          </a:p>
          <a:p>
            <a:pPr>
              <a:lnSpc>
                <a:spcPct val="8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</a:pPr>
            <a:r>
              <a:rPr lang="uk-UA" sz="1900" dirty="0">
                <a:latin typeface="Arial" charset="0"/>
              </a:rPr>
              <a:t>представницьким органом;</a:t>
            </a:r>
          </a:p>
          <a:p>
            <a:pPr>
              <a:lnSpc>
                <a:spcPct val="8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</a:pPr>
            <a:r>
              <a:rPr lang="uk-UA" sz="1900" dirty="0">
                <a:latin typeface="Arial" charset="0"/>
              </a:rPr>
              <a:t>органом, що обирається частиною територіальної громади;</a:t>
            </a:r>
          </a:p>
          <a:p>
            <a:pPr>
              <a:lnSpc>
                <a:spcPct val="8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</a:pPr>
            <a:r>
              <a:rPr lang="uk-UA" sz="1900" dirty="0">
                <a:latin typeface="Arial" charset="0"/>
              </a:rPr>
              <a:t>органом, вибори до якого здійснюються загальними зборами громадян, або їх представниками;</a:t>
            </a:r>
          </a:p>
          <a:p>
            <a:pPr>
              <a:lnSpc>
                <a:spcPct val="8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</a:pPr>
            <a:r>
              <a:rPr lang="uk-UA" sz="1900" dirty="0">
                <a:latin typeface="Arial" charset="0"/>
              </a:rPr>
              <a:t>для створення цього органу потрібні </a:t>
            </a:r>
            <a:r>
              <a:rPr lang="uk-UA" sz="1900" u="sng" dirty="0">
                <a:latin typeface="Arial" charset="0"/>
              </a:rPr>
              <a:t>дозвіл влади і ініціатива </a:t>
            </a:r>
            <a:r>
              <a:rPr lang="uk-UA" sz="1900" dirty="0">
                <a:latin typeface="Arial" charset="0"/>
              </a:rPr>
              <a:t>мешканців населеного пункту;</a:t>
            </a:r>
          </a:p>
          <a:p>
            <a:pPr>
              <a:lnSpc>
                <a:spcPct val="8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</a:pPr>
            <a:r>
              <a:rPr lang="uk-UA" sz="1900" dirty="0">
                <a:latin typeface="Arial" charset="0"/>
              </a:rPr>
              <a:t>орган самоорганізації населення наділяється радою частиною її</a:t>
            </a:r>
          </a:p>
          <a:p>
            <a:pPr marL="0" indent="0">
              <a:lnSpc>
                <a:spcPct val="80000"/>
              </a:lnSpc>
              <a:buClr>
                <a:srgbClr val="678C94"/>
              </a:buClr>
              <a:buSzPct val="100000"/>
              <a:buNone/>
            </a:pPr>
            <a:r>
              <a:rPr lang="uk-UA" sz="1900" dirty="0">
                <a:latin typeface="Arial" charset="0"/>
              </a:rPr>
              <a:t>власної компетенції, фінансів, майна;</a:t>
            </a:r>
          </a:p>
          <a:p>
            <a:pPr>
              <a:lnSpc>
                <a:spcPct val="80000"/>
              </a:lnSpc>
              <a:buClr>
                <a:srgbClr val="678C94"/>
              </a:buClr>
              <a:buSzPct val="100000"/>
              <a:buFont typeface="Wingdings" panose="05000000000000000000" pitchFamily="2" charset="2"/>
              <a:buChar char="§"/>
            </a:pPr>
            <a:r>
              <a:rPr lang="uk-UA" sz="1900" dirty="0">
                <a:latin typeface="Arial" charset="0"/>
              </a:rPr>
              <a:t>органи самоорганізації населення входять до системи місцевого самоврядування в Україні та утворюються за територіальним принципом.</a:t>
            </a:r>
            <a:r>
              <a:rPr lang="uk-UA" sz="1900" b="1" dirty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91140" name="Номер слайда 1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30889EB-AEE6-481B-ACEB-B5274781750F}" type="slidenum">
              <a:rPr lang="uk-UA" altLang="en-US" sz="1000">
                <a:solidFill>
                  <a:srgbClr val="678C94"/>
                </a:solidFill>
                <a:latin typeface="Tahoma" pitchFamily="34" charset="0"/>
                <a:cs typeface="Tahoma" pitchFamily="34" charset="0"/>
              </a:rPr>
              <a:pPr algn="r"/>
              <a:t>11</a:t>
            </a:fld>
            <a:endParaRPr lang="uk-UA" altLang="en-US" sz="1000">
              <a:solidFill>
                <a:srgbClr val="678C94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479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60350"/>
            <a:ext cx="6696075" cy="113982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uk-UA" sz="2800" b="1" kern="120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anose="020B0604030504040204" pitchFamily="34" charset="0"/>
              </a:rPr>
              <a:t>ОРГАНИ САМООРГАНІЗАЦІЇ НАСЕЛЕННЯ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39261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uk-UA" sz="2600" b="1" dirty="0">
                <a:solidFill>
                  <a:srgbClr val="A50021"/>
                </a:solidFill>
                <a:latin typeface="+mn-lt"/>
              </a:rPr>
              <a:t>Головними завданнями </a:t>
            </a:r>
            <a:r>
              <a:rPr lang="uk-UA" sz="2600" dirty="0">
                <a:latin typeface="+mn-lt"/>
              </a:rPr>
              <a:t>органів самоорганізації населення є:</a:t>
            </a:r>
          </a:p>
          <a:p>
            <a:pPr marL="514350" indent="-514350">
              <a:lnSpc>
                <a:spcPct val="90000"/>
              </a:lnSpc>
              <a:buClr>
                <a:srgbClr val="3E3E40"/>
              </a:buClr>
              <a:buSzPct val="100000"/>
              <a:buFont typeface="+mj-lt"/>
              <a:buAutoNum type="arabicPeriod"/>
            </a:pPr>
            <a:r>
              <a:rPr lang="uk-UA" sz="2600" dirty="0">
                <a:latin typeface="+mn-lt"/>
              </a:rPr>
              <a:t>Створення умов для участі мешканців у розв’язанні питань місцевого значення в межах Конституції і законів України;</a:t>
            </a:r>
          </a:p>
          <a:p>
            <a:pPr marL="514350" indent="-514350">
              <a:lnSpc>
                <a:spcPct val="90000"/>
              </a:lnSpc>
              <a:buClr>
                <a:srgbClr val="3E3E40"/>
              </a:buClr>
              <a:buSzPct val="100000"/>
              <a:buFont typeface="+mj-lt"/>
              <a:buAutoNum type="arabicPeriod"/>
            </a:pPr>
            <a:r>
              <a:rPr lang="uk-UA" sz="2600" dirty="0">
                <a:latin typeface="+mn-lt"/>
              </a:rPr>
              <a:t>Задоволення соціальних, культурних, побутових та інших потреб мешканців шляхом сприяння у наданні їм відповідних послуг;</a:t>
            </a:r>
          </a:p>
          <a:p>
            <a:pPr marL="514350" indent="-514350">
              <a:lnSpc>
                <a:spcPct val="90000"/>
              </a:lnSpc>
              <a:buClr>
                <a:srgbClr val="3E3E40"/>
              </a:buClr>
              <a:buSzPct val="100000"/>
              <a:buFont typeface="+mj-lt"/>
              <a:buAutoNum type="arabicPeriod"/>
            </a:pPr>
            <a:r>
              <a:rPr lang="uk-UA" sz="2600" dirty="0">
                <a:latin typeface="+mn-lt"/>
              </a:rPr>
              <a:t>Участь в реалізації програм соціально-економічного, культурного розвитку відповідної території, інших місцевих програм.</a:t>
            </a:r>
          </a:p>
        </p:txBody>
      </p:sp>
      <p:sp>
        <p:nvSpPr>
          <p:cNvPr id="97284" name="Номер слайда 1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C92D859-4B1D-4499-AF7D-232A1F378430}" type="slidenum">
              <a:rPr lang="uk-UA" altLang="en-US" sz="1000">
                <a:solidFill>
                  <a:srgbClr val="678C94"/>
                </a:solidFill>
                <a:latin typeface="Tahoma" pitchFamily="34" charset="0"/>
                <a:cs typeface="Tahoma" pitchFamily="34" charset="0"/>
              </a:rPr>
              <a:pPr algn="r"/>
              <a:t>12</a:t>
            </a:fld>
            <a:endParaRPr lang="uk-UA" altLang="en-US" sz="1000">
              <a:solidFill>
                <a:srgbClr val="678C94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832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778625" cy="1139825"/>
          </a:xfrm>
        </p:spPr>
        <p:txBody>
          <a:bodyPr/>
          <a:lstStyle/>
          <a:p>
            <a:pPr eaLnBrk="1" hangingPunct="1"/>
            <a:r>
              <a:rPr lang="uk-UA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МІСЦЕВІ ІНІЦІАТИВИ:</a:t>
            </a:r>
            <a:br>
              <a:rPr lang="uk-UA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СУТЬ. ПРАВОВІ НАСЛІДКИ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>
            <a:normAutofit/>
          </a:bodyPr>
          <a:lstStyle/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  <a:cs typeface="Tahoma" pitchFamily="34" charset="0"/>
              </a:rPr>
              <a:t> </a:t>
            </a:r>
            <a:r>
              <a:rPr lang="uk-UA" sz="2400" dirty="0">
                <a:latin typeface="+mn-lt"/>
                <a:cs typeface="Tahoma" pitchFamily="34" charset="0"/>
              </a:rPr>
              <a:t>Ініціативна група самостійно готує проект рішення ОМС та подає на розгляд у визначеному порядку.</a:t>
            </a:r>
          </a:p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 Через механізм місцевої ініціативи громада може ініціювати розгляд місцевою радою будь-якого важливого питання фактично незалежно від бажання голови та депутатів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uk-UA" sz="2600" dirty="0"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uk-UA" sz="2800" b="1" dirty="0">
                <a:latin typeface="+mn-lt"/>
                <a:cs typeface="Tahoma" pitchFamily="34" charset="0"/>
              </a:rPr>
              <a:t>Місцева рада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uk-UA" sz="2800" b="1" u="sng" dirty="0">
                <a:latin typeface="+mn-lt"/>
                <a:cs typeface="Tahoma" pitchFamily="34" charset="0"/>
              </a:rPr>
              <a:t>повинна</a:t>
            </a:r>
            <a:r>
              <a:rPr lang="uk-UA" sz="2800" b="1" dirty="0">
                <a:latin typeface="+mn-lt"/>
                <a:cs typeface="Tahoma" pitchFamily="34" charset="0"/>
              </a:rPr>
              <a:t> </a:t>
            </a:r>
            <a:r>
              <a:rPr lang="uk-UA" sz="2800" b="1" u="sng" dirty="0">
                <a:latin typeface="+mn-lt"/>
                <a:cs typeface="Tahoma" pitchFamily="34" charset="0"/>
              </a:rPr>
              <a:t>розглянути</a:t>
            </a:r>
            <a:r>
              <a:rPr lang="uk-UA" sz="2800" b="1" dirty="0">
                <a:latin typeface="+mn-lt"/>
                <a:cs typeface="Tahoma" pitchFamily="34" charset="0"/>
              </a:rPr>
              <a:t> місцеву ініціативу </a:t>
            </a:r>
            <a:br>
              <a:rPr lang="uk-UA" sz="2800" b="1" dirty="0">
                <a:latin typeface="+mn-lt"/>
                <a:cs typeface="Tahoma" pitchFamily="34" charset="0"/>
              </a:rPr>
            </a:br>
            <a:r>
              <a:rPr lang="uk-UA" sz="2800" b="1" u="sng" dirty="0">
                <a:latin typeface="+mn-lt"/>
                <a:cs typeface="Tahoma" pitchFamily="34" charset="0"/>
              </a:rPr>
              <a:t>та прийняти рішення по суті</a:t>
            </a:r>
          </a:p>
        </p:txBody>
      </p:sp>
      <p:sp>
        <p:nvSpPr>
          <p:cNvPr id="61443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386D7EDC-2B33-4F5B-9BC2-229FB0F99C13}" type="slidenum">
              <a:rPr lang="uk-UA" altLang="en-US" smtClean="0"/>
              <a:pPr/>
              <a:t>13</a:t>
            </a:fld>
            <a:endParaRPr lang="uk-UA" altLang="en-US"/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842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6913562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25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ІНШІ МЕХАНІЗМИ ЗАЛУЧЕННЯ ГРОМАДЯН ДО ДЕРЖАВНИХ ТА МІСЦЕВИХ СПРАВ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97192" cy="4752975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Clr>
                <a:srgbClr val="678C94"/>
              </a:buClr>
              <a:defRPr/>
            </a:pPr>
            <a:r>
              <a:rPr lang="uk-UA" sz="2200" b="1" dirty="0">
                <a:latin typeface="+mn-lt"/>
                <a:cs typeface="Tahoma" pitchFamily="34" charset="0"/>
              </a:rPr>
              <a:t>Місцевий референдум</a:t>
            </a:r>
            <a:r>
              <a:rPr lang="uk-UA" sz="2200" dirty="0">
                <a:latin typeface="+mn-lt"/>
                <a:cs typeface="Tahoma" pitchFamily="34" charset="0"/>
              </a:rPr>
              <a:t> – інструмент </a:t>
            </a:r>
            <a:r>
              <a:rPr lang="uk-UA" sz="2200" u="sng" dirty="0">
                <a:latin typeface="+mn-lt"/>
                <a:cs typeface="Tahoma" pitchFamily="34" charset="0"/>
              </a:rPr>
              <a:t>прямої</a:t>
            </a:r>
            <a:r>
              <a:rPr lang="uk-UA" sz="2200" dirty="0">
                <a:latin typeface="+mn-lt"/>
                <a:cs typeface="Tahoma" pitchFamily="34" charset="0"/>
              </a:rPr>
              <a:t> демократії </a:t>
            </a:r>
            <a:br>
              <a:rPr lang="uk-UA" sz="2200" dirty="0">
                <a:latin typeface="+mn-lt"/>
                <a:cs typeface="Tahoma" pitchFamily="34" charset="0"/>
              </a:rPr>
            </a:br>
            <a:r>
              <a:rPr lang="uk-UA" sz="2200" i="1" dirty="0">
                <a:latin typeface="+mn-lt"/>
                <a:cs typeface="Tahoma" pitchFamily="34" charset="0"/>
              </a:rPr>
              <a:t>Має регулюватися окремим законом – (наразі призупинено)</a:t>
            </a:r>
          </a:p>
          <a:p>
            <a:pPr eaLnBrk="1" hangingPunct="1">
              <a:spcBef>
                <a:spcPct val="30000"/>
              </a:spcBef>
              <a:buClr>
                <a:srgbClr val="678C94"/>
              </a:buClr>
              <a:defRPr/>
            </a:pPr>
            <a:r>
              <a:rPr lang="uk-UA" sz="2200" b="1" dirty="0">
                <a:latin typeface="+mn-lt"/>
                <a:cs typeface="Tahoma" pitchFamily="34" charset="0"/>
              </a:rPr>
              <a:t>Громадська експертиза (контроль) </a:t>
            </a:r>
            <a:r>
              <a:rPr lang="uk-UA" sz="2200" dirty="0">
                <a:latin typeface="+mn-lt"/>
                <a:cs typeface="Tahoma" pitchFamily="34" charset="0"/>
              </a:rPr>
              <a:t>діяльності органів виконавчої влади </a:t>
            </a:r>
            <a:r>
              <a:rPr lang="uk-UA" sz="2200" i="1" dirty="0">
                <a:latin typeface="+mn-lt"/>
                <a:cs typeface="Tahoma" pitchFamily="34" charset="0"/>
              </a:rPr>
              <a:t>(є механізмом громадської участі)</a:t>
            </a:r>
          </a:p>
          <a:p>
            <a:pPr eaLnBrk="1" hangingPunct="1">
              <a:spcBef>
                <a:spcPct val="30000"/>
              </a:spcBef>
              <a:buClr>
                <a:srgbClr val="678C94"/>
              </a:buClr>
              <a:defRPr/>
            </a:pPr>
            <a:r>
              <a:rPr lang="uk-UA" sz="2200" b="1" dirty="0">
                <a:latin typeface="+mn-lt"/>
                <a:cs typeface="Tahoma" pitchFamily="34" charset="0"/>
              </a:rPr>
              <a:t>Консультації з громадськістю</a:t>
            </a:r>
            <a:r>
              <a:rPr lang="uk-UA" sz="2200" dirty="0">
                <a:latin typeface="+mn-lt"/>
                <a:cs typeface="Tahoma" pitchFamily="34" charset="0"/>
              </a:rPr>
              <a:t> – інструмент </a:t>
            </a:r>
            <a:r>
              <a:rPr lang="uk-UA" sz="2200" dirty="0" err="1">
                <a:latin typeface="+mn-lt"/>
                <a:cs typeface="Tahoma" pitchFamily="34" charset="0"/>
              </a:rPr>
              <a:t>долучення</a:t>
            </a:r>
            <a:r>
              <a:rPr lang="uk-UA" sz="2200" dirty="0">
                <a:latin typeface="+mn-lt"/>
                <a:cs typeface="Tahoma" pitchFamily="34" charset="0"/>
              </a:rPr>
              <a:t> громадян до вироблення та реалізації державної чи місцевої політики (</a:t>
            </a:r>
            <a:r>
              <a:rPr lang="uk-UA" sz="2200" b="1" dirty="0">
                <a:latin typeface="+mn-lt"/>
                <a:cs typeface="Tahoma" pitchFamily="34" charset="0"/>
              </a:rPr>
              <a:t>громадські ради, інші консультативно-дорадчі органи, робочі (експертні) групи, комісії </a:t>
            </a:r>
            <a:r>
              <a:rPr lang="uk-UA" sz="2200" dirty="0">
                <a:latin typeface="+mn-lt"/>
                <a:cs typeface="Tahoma" pitchFamily="34" charset="0"/>
              </a:rPr>
              <a:t>тощо) </a:t>
            </a:r>
            <a:br>
              <a:rPr lang="uk-UA" sz="2200" dirty="0">
                <a:latin typeface="+mn-lt"/>
                <a:cs typeface="Tahoma" pitchFamily="34" charset="0"/>
              </a:rPr>
            </a:br>
            <a:r>
              <a:rPr lang="uk-UA" sz="2200" i="1" dirty="0">
                <a:latin typeface="+mn-lt"/>
                <a:cs typeface="Tahoma" pitchFamily="34" charset="0"/>
              </a:rPr>
              <a:t>(у певній мірі можуть вважатися механізмами участі)</a:t>
            </a:r>
            <a:endParaRPr lang="uk-UA" sz="2200" b="1" i="1" dirty="0">
              <a:latin typeface="+mn-lt"/>
              <a:cs typeface="Tahoma" pitchFamily="34" charset="0"/>
            </a:endParaRPr>
          </a:p>
          <a:p>
            <a:pPr eaLnBrk="1" hangingPunct="1">
              <a:spcBef>
                <a:spcPct val="30000"/>
              </a:spcBef>
              <a:buClr>
                <a:srgbClr val="678C94"/>
              </a:buClr>
              <a:defRPr/>
            </a:pPr>
            <a:r>
              <a:rPr lang="uk-UA" sz="2200" b="1" dirty="0">
                <a:latin typeface="+mn-lt"/>
                <a:cs typeface="Tahoma" pitchFamily="34" charset="0"/>
              </a:rPr>
              <a:t>Місцеві вибори</a:t>
            </a:r>
            <a:r>
              <a:rPr lang="uk-UA" sz="2200" dirty="0">
                <a:latin typeface="+mn-lt"/>
                <a:cs typeface="Tahoma" pitchFamily="34" charset="0"/>
              </a:rPr>
              <a:t> – інструмент </a:t>
            </a:r>
            <a:r>
              <a:rPr lang="uk-UA" sz="2200" u="sng" dirty="0">
                <a:latin typeface="+mn-lt"/>
                <a:cs typeface="Tahoma" pitchFamily="34" charset="0"/>
              </a:rPr>
              <a:t>представницької</a:t>
            </a:r>
            <a:r>
              <a:rPr lang="uk-UA" sz="2200" dirty="0">
                <a:latin typeface="+mn-lt"/>
                <a:cs typeface="Tahoma" pitchFamily="34" charset="0"/>
              </a:rPr>
              <a:t> демократії </a:t>
            </a:r>
            <a:r>
              <a:rPr lang="uk-UA" sz="2200" i="1" dirty="0">
                <a:latin typeface="+mn-lt"/>
                <a:cs typeface="Tahoma" pitchFamily="34" charset="0"/>
              </a:rPr>
              <a:t>(регулюється окремим законом про вибори місцевих рад та голів громад)</a:t>
            </a:r>
          </a:p>
        </p:txBody>
      </p:sp>
      <p:sp>
        <p:nvSpPr>
          <p:cNvPr id="52227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A31CCF51-8C0D-46FF-AA3D-5B07AFB5A481}" type="slidenum">
              <a:rPr lang="uk-UA" altLang="en-US" smtClean="0"/>
              <a:pPr/>
              <a:t>14</a:t>
            </a:fld>
            <a:endParaRPr lang="uk-UA" altLang="en-US"/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674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91893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sz="2300" b="1" kern="120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anose="020B0604030504040204" pitchFamily="34" charset="0"/>
              </a:rPr>
              <a:t>ПРИКЛАДИ ДЕМОКРАТІЇ УЧАСТІ ІНШИХ КРАЇН</a:t>
            </a:r>
            <a:endParaRPr lang="ru-RU" sz="2300" b="1" kern="1200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ea typeface="Tahoma" panose="020B060403050404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752"/>
            <a:ext cx="8435280" cy="4934173"/>
          </a:xfrm>
        </p:spPr>
        <p:txBody>
          <a:bodyPr/>
          <a:lstStyle/>
          <a:p>
            <a:pPr marL="0" indent="0">
              <a:buClr>
                <a:srgbClr val="678C94"/>
              </a:buClr>
              <a:buNone/>
            </a:pPr>
            <a:r>
              <a:rPr lang="uk-UA" sz="2400" b="1" u="sng" kern="120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anose="020B0604030504040204" pitchFamily="34" charset="0"/>
              </a:rPr>
              <a:t>Демократія прямої участі</a:t>
            </a:r>
            <a:r>
              <a:rPr lang="en-US" sz="2400" b="1" u="sng" kern="120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anose="020B0604030504040204" pitchFamily="34" charset="0"/>
              </a:rPr>
              <a:t> - </a:t>
            </a:r>
            <a:r>
              <a:rPr lang="uk-UA" sz="2400" b="1" u="sng" kern="120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anose="020B0604030504040204" pitchFamily="34" charset="0"/>
              </a:rPr>
              <a:t>Едмонтон</a:t>
            </a:r>
            <a:endParaRPr lang="en-US" sz="2400" b="1" u="sng" kern="1200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ea typeface="Tahoma" panose="020B0604030504040204" pitchFamily="34" charset="0"/>
            </a:endParaRPr>
          </a:p>
          <a:p>
            <a:pPr marL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uk-UA" sz="2400" dirty="0">
                <a:solidFill>
                  <a:schemeClr val="tx1"/>
                </a:solidFill>
                <a:cs typeface="Myriad Pro"/>
              </a:rPr>
              <a:t>Приклади</a:t>
            </a:r>
            <a:r>
              <a:rPr lang="en-US" sz="2400" dirty="0">
                <a:solidFill>
                  <a:schemeClr val="tx1"/>
                </a:solidFill>
                <a:cs typeface="Myriad Pro"/>
              </a:rPr>
              <a:t>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uk-UA" sz="2400" dirty="0">
                <a:solidFill>
                  <a:schemeClr val="tx1"/>
                </a:solidFill>
                <a:cs typeface="Myriad Pro"/>
              </a:rPr>
              <a:t>Закриття аеропорту в центрі міста - референдум</a:t>
            </a:r>
            <a:endParaRPr lang="en-US" sz="2400" dirty="0">
              <a:solidFill>
                <a:schemeClr val="tx1"/>
              </a:solidFill>
              <a:cs typeface="Myriad Pro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uk-UA" sz="2400" dirty="0">
                <a:solidFill>
                  <a:schemeClr val="tx1"/>
                </a:solidFill>
                <a:cs typeface="Myriad Pro"/>
              </a:rPr>
              <a:t>Закриття вулиці для велосипедних доріжок </a:t>
            </a:r>
            <a:r>
              <a:rPr lang="en-US" sz="2400" dirty="0">
                <a:solidFill>
                  <a:schemeClr val="tx1"/>
                </a:solidFill>
                <a:cs typeface="Myriad Pro"/>
              </a:rPr>
              <a:t>– </a:t>
            </a:r>
            <a:r>
              <a:rPr lang="uk-UA" sz="2400" dirty="0">
                <a:solidFill>
                  <a:schemeClr val="tx1"/>
                </a:solidFill>
                <a:cs typeface="Myriad Pro"/>
              </a:rPr>
              <a:t>громадські слухання</a:t>
            </a:r>
            <a:endParaRPr lang="en-US" sz="2400" dirty="0">
              <a:solidFill>
                <a:schemeClr val="tx1"/>
              </a:solidFill>
              <a:cs typeface="Myriad Pro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uk-UA" sz="2400" dirty="0">
                <a:solidFill>
                  <a:schemeClr val="tx1"/>
                </a:solidFill>
                <a:cs typeface="Myriad Pro"/>
              </a:rPr>
              <a:t>Перепроектування </a:t>
            </a:r>
            <a:r>
              <a:rPr lang="en-US" sz="2400" dirty="0">
                <a:solidFill>
                  <a:schemeClr val="tx1"/>
                </a:solidFill>
                <a:cs typeface="Myriad Pro"/>
              </a:rPr>
              <a:t>Jasper Avenue  – </a:t>
            </a:r>
            <a:r>
              <a:rPr lang="uk-UA" sz="2400" dirty="0">
                <a:solidFill>
                  <a:schemeClr val="tx1"/>
                </a:solidFill>
                <a:cs typeface="Myriad Pro"/>
              </a:rPr>
              <a:t>громадський проект</a:t>
            </a:r>
            <a:endParaRPr lang="en-US" sz="2400" dirty="0">
              <a:solidFill>
                <a:schemeClr val="tx1"/>
              </a:solidFill>
              <a:cs typeface="Myriad Pro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uk-UA" sz="2400" dirty="0">
                <a:solidFill>
                  <a:schemeClr val="tx1"/>
                </a:solidFill>
                <a:cs typeface="Myriad Pro"/>
              </a:rPr>
              <a:t>Щорічні громадські слухання по бюджету </a:t>
            </a:r>
            <a:r>
              <a:rPr lang="en-US" sz="2400" dirty="0">
                <a:solidFill>
                  <a:schemeClr val="tx1"/>
                </a:solidFill>
                <a:cs typeface="Myriad Pro"/>
              </a:rPr>
              <a:t>– </a:t>
            </a:r>
            <a:r>
              <a:rPr lang="uk-UA" sz="2400" dirty="0">
                <a:solidFill>
                  <a:schemeClr val="tx1"/>
                </a:solidFill>
                <a:cs typeface="Myriad Pro"/>
              </a:rPr>
              <a:t>громадські слухання</a:t>
            </a:r>
            <a:endParaRPr lang="en-US" sz="2400" dirty="0">
              <a:solidFill>
                <a:schemeClr val="tx1"/>
              </a:solidFill>
              <a:cs typeface="Myriad Pro"/>
            </a:endParaRPr>
          </a:p>
          <a:p>
            <a:pPr>
              <a:buClr>
                <a:srgbClr val="678C94"/>
              </a:buClr>
            </a:pPr>
            <a:r>
              <a:rPr lang="uk-UA" sz="2400" dirty="0">
                <a:solidFill>
                  <a:schemeClr val="tx1"/>
                </a:solidFill>
              </a:rPr>
              <a:t>Перебудова торговельного центру під квартири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727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91893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sz="2300" b="1" kern="120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anose="020B0604030504040204" pitchFamily="34" charset="0"/>
              </a:rPr>
              <a:t>ПРИКЛАДИ ДЕМОКРАТІЇ УЧАСТІ ІНШИХ КРАЇН</a:t>
            </a:r>
            <a:endParaRPr lang="ru-RU" sz="2300" b="1" kern="1200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ea typeface="Tahoma" panose="020B060403050404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752"/>
            <a:ext cx="8435280" cy="4934173"/>
          </a:xfrm>
        </p:spPr>
        <p:txBody>
          <a:bodyPr/>
          <a:lstStyle/>
          <a:p>
            <a:pPr marL="0" indent="0">
              <a:buClr>
                <a:srgbClr val="678C94"/>
              </a:buClr>
              <a:buNone/>
            </a:pPr>
            <a:r>
              <a:rPr lang="uk-UA" sz="2400" b="1" u="sng" kern="120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anose="020B0604030504040204" pitchFamily="34" charset="0"/>
              </a:rPr>
              <a:t>Демократія прямої участі</a:t>
            </a:r>
            <a:r>
              <a:rPr lang="en-US" sz="2400" b="1" u="sng" kern="120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anose="020B0604030504040204" pitchFamily="34" charset="0"/>
              </a:rPr>
              <a:t> - </a:t>
            </a:r>
            <a:r>
              <a:rPr lang="uk-UA" sz="2400" b="1" u="sng" kern="120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anose="020B0604030504040204" pitchFamily="34" charset="0"/>
              </a:rPr>
              <a:t>Лондон</a:t>
            </a:r>
            <a:endParaRPr lang="en-US" sz="2400" b="1" u="sng" kern="1200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ea typeface="Tahoma" panose="020B0604030504040204" pitchFamily="34" charset="0"/>
            </a:endParaRPr>
          </a:p>
          <a:p>
            <a:pPr marL="0" indent="0">
              <a:spcBef>
                <a:spcPts val="500"/>
              </a:spcBef>
              <a:spcAft>
                <a:spcPts val="500"/>
              </a:spcAft>
              <a:buNone/>
            </a:pPr>
            <a:endParaRPr lang="uk-UA" sz="2400" dirty="0">
              <a:solidFill>
                <a:schemeClr val="tx1"/>
              </a:solidFill>
              <a:cs typeface="Myriad Pro"/>
            </a:endParaRPr>
          </a:p>
          <a:p>
            <a:pPr marL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uk-UA" sz="2400" dirty="0">
                <a:solidFill>
                  <a:schemeClr val="tx1"/>
                </a:solidFill>
                <a:cs typeface="Myriad Pro"/>
              </a:rPr>
              <a:t>Приклади</a:t>
            </a:r>
            <a:r>
              <a:rPr lang="en-US" sz="2400" dirty="0">
                <a:solidFill>
                  <a:schemeClr val="tx1"/>
                </a:solidFill>
                <a:cs typeface="Myriad Pro"/>
              </a:rPr>
              <a:t>:</a:t>
            </a:r>
            <a:endParaRPr lang="uk-UA" sz="2400" dirty="0">
              <a:solidFill>
                <a:schemeClr val="tx1"/>
              </a:solidFill>
              <a:cs typeface="Myriad Pro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uk-UA" sz="2400" dirty="0">
                <a:solidFill>
                  <a:schemeClr val="tx1"/>
                </a:solidFill>
              </a:rPr>
              <a:t>План Лондону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uk-UA" sz="2400" dirty="0">
                <a:solidFill>
                  <a:schemeClr val="tx1"/>
                </a:solidFill>
              </a:rPr>
              <a:t>новий офіційний план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uk-UA" sz="2400" dirty="0">
                <a:solidFill>
                  <a:schemeClr val="tx1"/>
                </a:solidFill>
              </a:rPr>
              <a:t>Реконструкція міської ради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uk-UA" sz="2400" dirty="0">
                <a:solidFill>
                  <a:schemeClr val="tx1"/>
                </a:solidFill>
              </a:rPr>
              <a:t>Наказ муніципального управління Онтаріо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uk-UA" sz="2400" dirty="0">
                <a:solidFill>
                  <a:schemeClr val="tx1"/>
                </a:solidFill>
              </a:rPr>
              <a:t>Семінари з питань річного бюджету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uk-UA" sz="2400" dirty="0">
                <a:solidFill>
                  <a:schemeClr val="tx1"/>
                </a:solidFill>
              </a:rPr>
              <a:t>Стратегічний план ради на </a:t>
            </a:r>
            <a:r>
              <a:rPr lang="en-US" sz="2400" dirty="0">
                <a:solidFill>
                  <a:schemeClr val="tx1"/>
                </a:solidFill>
              </a:rPr>
              <a:t>2015</a:t>
            </a:r>
            <a:r>
              <a:rPr lang="uk-UA" sz="2400" dirty="0">
                <a:solidFill>
                  <a:schemeClr val="tx1"/>
                </a:solidFill>
              </a:rPr>
              <a:t> рік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uk-UA" sz="2400" dirty="0">
                <a:solidFill>
                  <a:schemeClr val="tx1"/>
                </a:solidFill>
              </a:rPr>
              <a:t>Сфери покращення бізнесу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spcBef>
                <a:spcPts val="500"/>
              </a:spcBef>
              <a:spcAft>
                <a:spcPts val="500"/>
              </a:spcAft>
              <a:buNone/>
            </a:pPr>
            <a:endParaRPr lang="uk-UA" sz="2400" dirty="0">
              <a:solidFill>
                <a:schemeClr val="tx1"/>
              </a:solidFill>
              <a:cs typeface="Myriad Pro"/>
            </a:endParaRPr>
          </a:p>
          <a:p>
            <a:pPr marL="0" indent="0">
              <a:spcBef>
                <a:spcPts val="500"/>
              </a:spcBef>
              <a:spcAft>
                <a:spcPts val="500"/>
              </a:spcAft>
              <a:buNone/>
            </a:pPr>
            <a:endParaRPr lang="en-US" sz="2400" dirty="0">
              <a:solidFill>
                <a:schemeClr val="tx1"/>
              </a:solidFill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05114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778625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25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ДЕЯКІ ІНШІ СПОСОБИ ВПЛИВУ ГРОМАДЯН НА ВЛАДУ, ВІДСТОЮВАННЯ СВОЇХ ПРАВ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0688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678C94"/>
              </a:buClr>
              <a:defRPr/>
            </a:pPr>
            <a:endParaRPr lang="uk-UA" sz="1000" i="1" dirty="0">
              <a:latin typeface="+mn-lt"/>
              <a:cs typeface="Tahoma" pitchFamily="34" charset="0"/>
            </a:endParaRPr>
          </a:p>
          <a:p>
            <a:pPr marL="361950" indent="-361950" eaLnBrk="1" hangingPunct="1">
              <a:lnSpc>
                <a:spcPct val="90000"/>
              </a:lnSpc>
              <a:buClr>
                <a:srgbClr val="678C94"/>
              </a:buClr>
              <a:defRPr/>
            </a:pPr>
            <a:r>
              <a:rPr lang="uk-UA" sz="2200" b="1" dirty="0">
                <a:latin typeface="+mn-lt"/>
                <a:cs typeface="Tahoma" pitchFamily="34" charset="0"/>
              </a:rPr>
              <a:t>Відкликання депутатів місцевих рад, </a:t>
            </a:r>
            <a:r>
              <a:rPr lang="uk-UA" sz="2200" dirty="0">
                <a:latin typeface="+mn-lt"/>
                <a:cs typeface="Tahoma" pitchFamily="34" charset="0"/>
              </a:rPr>
              <a:t>доручення виборців, дострокове припинення повноважень голів громад </a:t>
            </a:r>
            <a:r>
              <a:rPr lang="uk-UA" sz="2200" i="1" dirty="0">
                <a:latin typeface="+mn-lt"/>
                <a:cs typeface="Tahoma" pitchFamily="34" charset="0"/>
              </a:rPr>
              <a:t>(права виборців та депутатів місцевих рад)</a:t>
            </a:r>
            <a:endParaRPr lang="uk-UA" sz="2200" b="1" dirty="0">
              <a:latin typeface="+mn-lt"/>
              <a:cs typeface="Tahoma" pitchFamily="34" charset="0"/>
            </a:endParaRPr>
          </a:p>
          <a:p>
            <a:pPr marL="361950" indent="-361950" eaLnBrk="1" hangingPunct="1">
              <a:lnSpc>
                <a:spcPct val="90000"/>
              </a:lnSpc>
              <a:buClr>
                <a:srgbClr val="678C94"/>
              </a:buClr>
              <a:defRPr/>
            </a:pPr>
            <a:r>
              <a:rPr lang="uk-UA" sz="2200" b="1" dirty="0">
                <a:latin typeface="+mn-lt"/>
                <a:cs typeface="Tahoma" pitchFamily="34" charset="0"/>
              </a:rPr>
              <a:t>Звернення</a:t>
            </a:r>
            <a:r>
              <a:rPr lang="uk-UA" sz="2200" dirty="0">
                <a:latin typeface="+mn-lt"/>
                <a:cs typeface="Tahoma" pitchFamily="34" charset="0"/>
              </a:rPr>
              <a:t> громадян (петиції, заяви, пропозиції, скарги), мирні </a:t>
            </a:r>
            <a:r>
              <a:rPr lang="uk-UA" sz="2200" b="1" dirty="0">
                <a:latin typeface="+mn-lt"/>
                <a:cs typeface="Tahoma" pitchFamily="34" charset="0"/>
              </a:rPr>
              <a:t>акції протесту</a:t>
            </a:r>
            <a:r>
              <a:rPr lang="uk-UA" sz="2200" dirty="0">
                <a:latin typeface="+mn-lt"/>
                <a:cs typeface="Tahoma" pitchFamily="34" charset="0"/>
              </a:rPr>
              <a:t> (мітинги, пікети, страйки), інші вияви громадянської непокори аж до повстання….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uk-UA" sz="2200" i="1" dirty="0">
              <a:latin typeface="+mn-lt"/>
              <a:cs typeface="Tahoma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2200" i="1" dirty="0">
                <a:latin typeface="+mn-lt"/>
                <a:cs typeface="Tahoma" pitchFamily="34" charset="0"/>
              </a:rPr>
              <a:t>Генеральна Асамблея ООН 10 грудня 1948 року проголосила Загальну декларацію прав людини, у преамбулі якої зазначила: «…необхідно, щоб права людини охоронялися силою закону з метою забезпечення того, </a:t>
            </a:r>
            <a:r>
              <a:rPr lang="uk-UA" sz="2200" b="1" i="1" dirty="0">
                <a:latin typeface="+mn-lt"/>
                <a:cs typeface="Tahoma" pitchFamily="34" charset="0"/>
              </a:rPr>
              <a:t>щоб людина не була змушена вдаватися як до останнього засобу до </a:t>
            </a:r>
            <a:r>
              <a:rPr lang="uk-UA" sz="2200" b="1" i="1" u="sng" dirty="0">
                <a:latin typeface="+mn-lt"/>
                <a:cs typeface="Tahoma" pitchFamily="34" charset="0"/>
              </a:rPr>
              <a:t>повстання</a:t>
            </a:r>
            <a:r>
              <a:rPr lang="uk-UA" sz="2200" b="1" i="1" dirty="0">
                <a:latin typeface="+mn-lt"/>
                <a:cs typeface="Tahoma" pitchFamily="34" charset="0"/>
              </a:rPr>
              <a:t> проти тиранії і гноблення ...»</a:t>
            </a:r>
          </a:p>
        </p:txBody>
      </p:sp>
      <p:sp>
        <p:nvSpPr>
          <p:cNvPr id="5427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01CEC914-0F7D-44CB-974F-BAEE4BE51579}" type="slidenum">
              <a:rPr lang="uk-UA" altLang="en-US" smtClean="0"/>
              <a:pPr/>
              <a:t>17</a:t>
            </a:fld>
            <a:endParaRPr lang="uk-UA" altLang="en-US"/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392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394" y="188640"/>
            <a:ext cx="8643211" cy="1296144"/>
          </a:xfrm>
        </p:spPr>
        <p:txBody>
          <a:bodyPr rtlCol="0">
            <a:normAutofit/>
          </a:bodyPr>
          <a:lstStyle/>
          <a:p>
            <a:pPr rtl="0"/>
            <a:r>
              <a:rPr lang="ru-RU" sz="2800" dirty="0"/>
              <a:t>Потреба </a:t>
            </a:r>
            <a:r>
              <a:rPr lang="ru-RU" sz="2800" dirty="0" err="1"/>
              <a:t>врегулювання</a:t>
            </a:r>
            <a:r>
              <a:rPr lang="ru-RU" sz="2800" dirty="0"/>
              <a:t> </a:t>
            </a:r>
            <a:r>
              <a:rPr lang="ru-RU" sz="2800" dirty="0" err="1"/>
              <a:t>механізмів</a:t>
            </a:r>
            <a:r>
              <a:rPr lang="ru-RU" sz="2800" dirty="0"/>
              <a:t> </a:t>
            </a:r>
            <a:r>
              <a:rPr lang="ru-RU" sz="2800" dirty="0" err="1"/>
              <a:t>участі</a:t>
            </a:r>
            <a:r>
              <a:rPr lang="ru-RU" sz="2800" dirty="0"/>
              <a:t> на </a:t>
            </a:r>
            <a:r>
              <a:rPr lang="ru-RU" sz="2800" dirty="0" err="1"/>
              <a:t>місцевому</a:t>
            </a:r>
            <a:r>
              <a:rPr lang="ru-RU" sz="2800" dirty="0"/>
              <a:t> </a:t>
            </a:r>
            <a:r>
              <a:rPr lang="ru-RU" sz="2800" dirty="0" err="1"/>
              <a:t>рівні</a:t>
            </a:r>
            <a:r>
              <a:rPr lang="ru-RU" dirty="0"/>
              <a:t>: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28535" y="3140968"/>
            <a:ext cx="8265070" cy="322319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92500" lnSpcReduction="10000"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Досягнення </a:t>
            </a:r>
            <a:r>
              <a:rPr lang="uk-UA" dirty="0" err="1"/>
              <a:t>взаємопов</a:t>
            </a:r>
            <a:r>
              <a:rPr lang="en-US" dirty="0"/>
              <a:t>’</a:t>
            </a:r>
            <a:r>
              <a:rPr lang="uk-UA" dirty="0" err="1"/>
              <a:t>язаних</a:t>
            </a:r>
            <a:r>
              <a:rPr lang="uk-UA" dirty="0"/>
              <a:t> цілей: захистити право на участь та унеможливити зловживання ним на шкоду громаді</a:t>
            </a:r>
            <a:endParaRPr lang="uk-UA" b="1" i="1" dirty="0"/>
          </a:p>
          <a:p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послідовної</a:t>
            </a:r>
            <a:r>
              <a:rPr lang="ru-RU" dirty="0"/>
              <a:t> й </a:t>
            </a:r>
            <a:r>
              <a:rPr lang="ru-RU" dirty="0" err="1"/>
              <a:t>чіткої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endParaRPr lang="ru-RU" dirty="0"/>
          </a:p>
          <a:p>
            <a:r>
              <a:rPr lang="uk-UA" dirty="0"/>
              <a:t>Визначення дійових осіб процесу та їх ролей</a:t>
            </a:r>
          </a:p>
          <a:p>
            <a:r>
              <a:rPr lang="uk-UA" dirty="0"/>
              <a:t>Захист дійових осіб від взаємного диктату – через процедурні приписи та поетапність реалізації проекту в часі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50394" y="1628800"/>
            <a:ext cx="8643211" cy="200601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урегулювати</a:t>
            </a:r>
            <a:r>
              <a:rPr lang="ru-RU" dirty="0"/>
              <a:t> </a:t>
            </a:r>
            <a:r>
              <a:rPr lang="ru-RU" dirty="0" err="1"/>
              <a:t>місцевим</a:t>
            </a:r>
            <a:r>
              <a:rPr lang="ru-RU" dirty="0"/>
              <a:t> </a:t>
            </a:r>
            <a:r>
              <a:rPr lang="ru-RU" dirty="0" err="1"/>
              <a:t>нормативним</a:t>
            </a:r>
            <a:r>
              <a:rPr lang="ru-RU" dirty="0"/>
              <a:t> актом – </a:t>
            </a:r>
            <a:r>
              <a:rPr lang="ru-RU" b="1" dirty="0"/>
              <a:t>Статутом </a:t>
            </a:r>
            <a:r>
              <a:rPr lang="ru-RU" b="1" dirty="0" err="1"/>
              <a:t>громади</a:t>
            </a:r>
            <a:r>
              <a:rPr lang="ru-RU" b="1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b="1" dirty="0" err="1"/>
              <a:t>положеннями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u="sng" dirty="0"/>
              <a:t>Результат:</a:t>
            </a:r>
          </a:p>
        </p:txBody>
      </p:sp>
    </p:spTree>
    <p:extLst>
      <p:ext uri="{BB962C8B-B14F-4D97-AF65-F5344CB8AC3E}">
        <p14:creationId xmlns:p14="http://schemas.microsoft.com/office/powerpoint/2010/main" val="40958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НОРМАТИВНА БАЗА: </a:t>
            </a:r>
            <a:b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ДЕЯКІ НОВАЦІЇ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7639"/>
            <a:ext cx="8208962" cy="48260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100" b="1" dirty="0">
                <a:latin typeface="+mn-lt"/>
                <a:cs typeface="Tahoma" pitchFamily="34" charset="0"/>
              </a:rPr>
              <a:t>Електронні петиції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000" i="1" dirty="0">
                <a:latin typeface="+mn-lt"/>
                <a:cs typeface="Tahoma" pitchFamily="34" charset="0"/>
              </a:rPr>
              <a:t>Зміни до ЗУ «Про звернення громадян» </a:t>
            </a:r>
            <a:br>
              <a:rPr lang="uk-UA" sz="2000" i="1" dirty="0">
                <a:latin typeface="+mn-lt"/>
                <a:cs typeface="Tahoma" pitchFamily="34" charset="0"/>
              </a:rPr>
            </a:br>
            <a:r>
              <a:rPr lang="uk-UA" sz="2000" i="1" dirty="0">
                <a:latin typeface="+mn-lt"/>
                <a:cs typeface="Tahoma" pitchFamily="34" charset="0"/>
              </a:rPr>
              <a:t>від 2 липня 2015 року (нова стаття 23-1)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000" i="1" dirty="0">
              <a:latin typeface="+mn-lt"/>
              <a:cs typeface="Tahoma" pitchFamily="34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uk-UA" sz="2400" b="1" i="1" dirty="0">
                <a:latin typeface="+mn-lt"/>
                <a:cs typeface="Tahoma" pitchFamily="34" charset="0"/>
              </a:rPr>
              <a:t>Петиція</a:t>
            </a:r>
            <a:r>
              <a:rPr lang="uk-UA" sz="2400" i="1" dirty="0">
                <a:latin typeface="+mn-lt"/>
                <a:cs typeface="Tahoma" pitchFamily="34" charset="0"/>
              </a:rPr>
              <a:t> – спосіб колективного звернення громадян, яке має бути розглянуте й на яке має бути відповідь: 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buClr>
                <a:srgbClr val="678C94"/>
              </a:buClr>
              <a:buFont typeface="Wingdings" panose="05000000000000000000" pitchFamily="2" charset="2"/>
              <a:buChar char="§"/>
              <a:defRPr/>
            </a:pPr>
            <a:r>
              <a:rPr lang="uk-UA" sz="2400" i="1" dirty="0">
                <a:latin typeface="+mn-lt"/>
                <a:cs typeface="Tahoma" pitchFamily="34" charset="0"/>
              </a:rPr>
              <a:t>до центральної влади (Президент, КМУ, ВРУ) </a:t>
            </a:r>
            <a:br>
              <a:rPr lang="uk-UA" sz="2400" i="1" dirty="0">
                <a:latin typeface="+mn-lt"/>
                <a:cs typeface="Tahoma" pitchFamily="34" charset="0"/>
              </a:rPr>
            </a:br>
            <a:r>
              <a:rPr lang="uk-UA" sz="2400" i="1" dirty="0">
                <a:latin typeface="+mn-lt"/>
                <a:cs typeface="Tahoma" pitchFamily="34" charset="0"/>
              </a:rPr>
              <a:t>	– потрібно 25000 підписів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buClr>
                <a:srgbClr val="678C94"/>
              </a:buClr>
              <a:buFont typeface="Wingdings" panose="05000000000000000000" pitchFamily="2" charset="2"/>
              <a:buChar char="§"/>
              <a:defRPr/>
            </a:pPr>
            <a:r>
              <a:rPr lang="uk-UA" sz="2400" i="1" dirty="0">
                <a:latin typeface="+mn-lt"/>
                <a:cs typeface="Tahoma" pitchFamily="34" charset="0"/>
              </a:rPr>
              <a:t>до ОМС – вимоги щодо кількості підписів 	визначаються Статутом громади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400" i="1" dirty="0">
              <a:latin typeface="+mn-lt"/>
              <a:cs typeface="Tahom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000" i="1" dirty="0">
                <a:latin typeface="+mn-lt"/>
                <a:cs typeface="Tahoma" pitchFamily="34" charset="0"/>
              </a:rPr>
              <a:t>Набуття чинності – </a:t>
            </a:r>
            <a:r>
              <a:rPr lang="uk-UA" sz="2100" i="1" dirty="0">
                <a:latin typeface="+mn-lt"/>
                <a:cs typeface="Tahoma" pitchFamily="34" charset="0"/>
              </a:rPr>
              <a:t>з 28 жовтня 2015 року!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100" i="1" dirty="0">
              <a:latin typeface="+mn-lt"/>
              <a:cs typeface="Tahoma" pitchFamily="34" charset="0"/>
            </a:endParaRP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uk-UA" sz="2000" i="1" dirty="0">
                <a:solidFill>
                  <a:srgbClr val="A50021"/>
                </a:solidFill>
                <a:latin typeface="+mn-lt"/>
                <a:cs typeface="Tahoma" pitchFamily="34" charset="0"/>
              </a:rPr>
              <a:t>У </a:t>
            </a:r>
            <a:r>
              <a:rPr lang="uk-UA" sz="2000" i="1" dirty="0" err="1">
                <a:solidFill>
                  <a:srgbClr val="A50021"/>
                </a:solidFill>
                <a:latin typeface="+mn-lt"/>
                <a:cs typeface="Tahoma" pitchFamily="34" charset="0"/>
              </a:rPr>
              <a:t>м.Вінниця</a:t>
            </a:r>
            <a:r>
              <a:rPr lang="uk-UA" sz="2000" i="1" dirty="0">
                <a:solidFill>
                  <a:srgbClr val="A50021"/>
                </a:solidFill>
                <a:latin typeface="+mn-lt"/>
                <a:cs typeface="Tahoma" pitchFamily="34" charset="0"/>
              </a:rPr>
              <a:t> </a:t>
            </a:r>
            <a:r>
              <a:rPr lang="uk-UA" sz="2000" i="1" dirty="0" err="1">
                <a:solidFill>
                  <a:srgbClr val="A50021"/>
                </a:solidFill>
                <a:latin typeface="+mn-lt"/>
                <a:cs typeface="Tahoma" pitchFamily="34" charset="0"/>
              </a:rPr>
              <a:t>внесено</a:t>
            </a:r>
            <a:r>
              <a:rPr lang="uk-UA" sz="2000" i="1" dirty="0">
                <a:solidFill>
                  <a:srgbClr val="A50021"/>
                </a:solidFill>
                <a:latin typeface="+mn-lt"/>
                <a:cs typeface="Tahoma" pitchFamily="34" charset="0"/>
              </a:rPr>
              <a:t> зміни у Статут територіальної громади додаванням ст.4.9 «Електронні петиції», затверджені рішенням Вінницької міської ради від 29.01.2016 № 91 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uk-UA" sz="2000" i="1" dirty="0">
                <a:solidFill>
                  <a:srgbClr val="A50021"/>
                </a:solidFill>
                <a:latin typeface="+mn-lt"/>
                <a:cs typeface="Tahoma" pitchFamily="34" charset="0"/>
              </a:rPr>
              <a:t>(норми- 350 підписів, 14 днів)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000" i="1" dirty="0">
              <a:latin typeface="+mn-lt"/>
              <a:cs typeface="Tahoma" pitchFamily="34" charset="0"/>
            </a:endParaRPr>
          </a:p>
        </p:txBody>
      </p:sp>
      <p:sp>
        <p:nvSpPr>
          <p:cNvPr id="63491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2846CF65-4699-4361-991D-0FA01E4ABBD1}" type="slidenum">
              <a:rPr lang="uk-UA" altLang="en-US" smtClean="0"/>
              <a:pPr/>
              <a:t>19</a:t>
            </a:fld>
            <a:endParaRPr lang="uk-UA" altLang="en-US"/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70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1139825"/>
          </a:xfrm>
        </p:spPr>
        <p:txBody>
          <a:bodyPr>
            <a:noAutofit/>
          </a:bodyPr>
          <a:lstStyle/>
          <a:p>
            <a:pPr eaLnBrk="1" hangingPunct="1"/>
            <a:r>
              <a:rPr lang="uk-UA" sz="2800" b="1" dirty="0"/>
              <a:t>Нормативна база: </a:t>
            </a:r>
            <a:br>
              <a:rPr lang="uk-UA" sz="2800" b="1" dirty="0"/>
            </a:br>
            <a:r>
              <a:rPr lang="uk-UA" sz="2800" b="1" dirty="0"/>
              <a:t>Європейська хартія </a:t>
            </a:r>
            <a:br>
              <a:rPr lang="uk-UA" sz="2800" b="1" dirty="0"/>
            </a:br>
            <a:r>
              <a:rPr lang="uk-UA" sz="2800" b="1" dirty="0"/>
              <a:t>місцевого самоврядування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2816"/>
            <a:ext cx="8229600" cy="4070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sz="2600" dirty="0">
                <a:latin typeface="+mn-lt"/>
                <a:cs typeface="Tahoma" pitchFamily="34" charset="0"/>
              </a:rPr>
              <a:t>Із Преамбули:</a:t>
            </a:r>
          </a:p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… право громадян на участь в управлінні публічними справами є одним з демократичних принципів, які поділяються всіма державами - членами Ради Європи;</a:t>
            </a:r>
          </a:p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… це право найбільш безпосередньо може здійснюватися саме на місцевому рівні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A354A-A2C4-4651-BFC7-D20494E5B561}" type="slidenum">
              <a:rPr lang="uk-UA" altLang="en-US" smtClean="0"/>
              <a:pPr>
                <a:defRPr/>
              </a:pPr>
              <a:t>2</a:t>
            </a:fld>
            <a:endParaRPr lang="uk-UA" altLang="en-US"/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254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394" y="188640"/>
            <a:ext cx="8643211" cy="1296144"/>
          </a:xfrm>
        </p:spPr>
        <p:txBody>
          <a:bodyPr rtlCol="0">
            <a:noAutofit/>
          </a:bodyPr>
          <a:lstStyle/>
          <a:p>
            <a:pPr rtl="0"/>
            <a:r>
              <a:rPr lang="ru-RU" sz="2800" dirty="0" err="1"/>
              <a:t>Громадська</a:t>
            </a:r>
            <a:r>
              <a:rPr lang="ru-RU" sz="2800" dirty="0"/>
              <a:t> участь у </a:t>
            </a:r>
            <a:r>
              <a:rPr lang="ru-RU" sz="2800" dirty="0" err="1"/>
              <a:t>обраних</a:t>
            </a:r>
            <a:r>
              <a:rPr lang="ru-RU" sz="2800" dirty="0"/>
              <a:t> </a:t>
            </a:r>
            <a:r>
              <a:rPr lang="ru-RU" sz="2800" dirty="0" err="1"/>
              <a:t>процесах</a:t>
            </a:r>
            <a:r>
              <a:rPr lang="ru-RU" sz="2800" dirty="0"/>
              <a:t>: </a:t>
            </a:r>
            <a:r>
              <a:rPr lang="ru-RU" sz="2800" dirty="0" err="1"/>
              <a:t>можливість</a:t>
            </a:r>
            <a:r>
              <a:rPr lang="ru-RU" sz="2800" dirty="0"/>
              <a:t> </a:t>
            </a:r>
            <a:r>
              <a:rPr lang="ru-RU" sz="2800" dirty="0" err="1"/>
              <a:t>застосування</a:t>
            </a:r>
            <a:r>
              <a:rPr lang="ru-RU" sz="2800" dirty="0"/>
              <a:t> </a:t>
            </a:r>
            <a:r>
              <a:rPr lang="ru-RU" sz="2800" dirty="0" err="1"/>
              <a:t>механізмів</a:t>
            </a:r>
            <a:r>
              <a:rPr lang="ru-RU" sz="2800" dirty="0"/>
              <a:t> </a:t>
            </a:r>
            <a:r>
              <a:rPr lang="ru-RU" sz="2800" dirty="0" err="1"/>
              <a:t>участі</a:t>
            </a:r>
            <a:endParaRPr lang="ru-RU" sz="2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50394" y="3015148"/>
            <a:ext cx="8265070" cy="3366180"/>
          </a:xfrm>
          <a:prstGeom prst="rect">
            <a:avLst/>
          </a:prstGeom>
        </p:spPr>
        <p:txBody>
          <a:bodyPr vert="horz" lIns="121899" tIns="60949" rIns="121899" bIns="60949" rtlCol="0">
            <a:normAutofit lnSpcReduction="10000"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>
                <a:solidFill>
                  <a:srgbClr val="A50021"/>
                </a:solidFill>
              </a:rPr>
              <a:t>Чи</a:t>
            </a:r>
            <a:r>
              <a:rPr lang="uk-UA" dirty="0">
                <a:solidFill>
                  <a:srgbClr val="A50021"/>
                </a:solidFill>
              </a:rPr>
              <a:t> </a:t>
            </a:r>
            <a:r>
              <a:rPr lang="uk-UA" b="1" dirty="0">
                <a:solidFill>
                  <a:srgbClr val="A50021"/>
                </a:solidFill>
              </a:rPr>
              <a:t>можна взагалі застосувати той чи інший механізм громадської участі до обраного процесу?</a:t>
            </a:r>
            <a:endParaRPr lang="uk-UA" b="1" i="1" dirty="0">
              <a:solidFill>
                <a:srgbClr val="A50021"/>
              </a:solidFill>
            </a:endParaRPr>
          </a:p>
          <a:p>
            <a:r>
              <a:rPr lang="ru-RU" b="1" dirty="0">
                <a:solidFill>
                  <a:srgbClr val="A50021"/>
                </a:solidFill>
              </a:rPr>
              <a:t>На </a:t>
            </a:r>
            <a:r>
              <a:rPr lang="ru-RU" b="1" dirty="0" err="1">
                <a:solidFill>
                  <a:srgbClr val="A50021"/>
                </a:solidFill>
              </a:rPr>
              <a:t>якому</a:t>
            </a:r>
            <a:r>
              <a:rPr lang="ru-RU" b="1" dirty="0">
                <a:solidFill>
                  <a:srgbClr val="A50021"/>
                </a:solidFill>
              </a:rPr>
              <a:t> </a:t>
            </a:r>
            <a:r>
              <a:rPr lang="ru-RU" b="1" dirty="0" err="1">
                <a:solidFill>
                  <a:srgbClr val="A50021"/>
                </a:solidFill>
              </a:rPr>
              <a:t>етапі</a:t>
            </a:r>
            <a:r>
              <a:rPr lang="ru-RU" b="1" dirty="0">
                <a:solidFill>
                  <a:srgbClr val="A50021"/>
                </a:solidFill>
              </a:rPr>
              <a:t> і </a:t>
            </a:r>
            <a:r>
              <a:rPr lang="ru-RU" b="1" dirty="0" err="1">
                <a:solidFill>
                  <a:srgbClr val="A50021"/>
                </a:solidFill>
              </a:rPr>
              <a:t>яким</a:t>
            </a:r>
            <a:r>
              <a:rPr lang="ru-RU" b="1" dirty="0">
                <a:solidFill>
                  <a:srgbClr val="A50021"/>
                </a:solidFill>
              </a:rPr>
              <a:t> чином </a:t>
            </a:r>
            <a:r>
              <a:rPr lang="ru-RU" b="1" dirty="0" err="1">
                <a:solidFill>
                  <a:srgbClr val="A50021"/>
                </a:solidFill>
              </a:rPr>
              <a:t>він</a:t>
            </a:r>
            <a:r>
              <a:rPr lang="ru-RU" b="1" dirty="0">
                <a:solidFill>
                  <a:srgbClr val="A50021"/>
                </a:solidFill>
              </a:rPr>
              <a:t> </a:t>
            </a:r>
            <a:r>
              <a:rPr lang="ru-RU" b="1" dirty="0" err="1">
                <a:solidFill>
                  <a:srgbClr val="A50021"/>
                </a:solidFill>
              </a:rPr>
              <a:t>може</a:t>
            </a:r>
            <a:r>
              <a:rPr lang="ru-RU" b="1" dirty="0">
                <a:solidFill>
                  <a:srgbClr val="A50021"/>
                </a:solidFill>
              </a:rPr>
              <a:t> бути </a:t>
            </a:r>
            <a:r>
              <a:rPr lang="ru-RU" b="1" dirty="0" err="1">
                <a:solidFill>
                  <a:srgbClr val="A50021"/>
                </a:solidFill>
              </a:rPr>
              <a:t>застосований</a:t>
            </a:r>
            <a:r>
              <a:rPr lang="ru-RU" b="1" dirty="0">
                <a:solidFill>
                  <a:srgbClr val="A50021"/>
                </a:solidFill>
              </a:rPr>
              <a:t>?</a:t>
            </a:r>
          </a:p>
          <a:p>
            <a:r>
              <a:rPr lang="uk-UA" b="1" dirty="0">
                <a:solidFill>
                  <a:srgbClr val="A50021"/>
                </a:solidFill>
              </a:rPr>
              <a:t>Визначення дійових осіб процесу та їх ролей?</a:t>
            </a:r>
          </a:p>
          <a:p>
            <a:r>
              <a:rPr lang="uk-UA" b="1" dirty="0">
                <a:solidFill>
                  <a:srgbClr val="A50021"/>
                </a:solidFill>
              </a:rPr>
              <a:t>Яким має бути очікуваний результат його застосування?</a:t>
            </a:r>
            <a:endParaRPr lang="ru-RU" b="1" dirty="0">
              <a:solidFill>
                <a:srgbClr val="A5002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25598" y="1628800"/>
            <a:ext cx="8643211" cy="124233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err="1"/>
              <a:t>Щоб</a:t>
            </a:r>
            <a:r>
              <a:rPr lang="ru-RU" dirty="0"/>
              <a:t> обрати </a:t>
            </a:r>
            <a:r>
              <a:rPr lang="ru-RU" dirty="0" err="1"/>
              <a:t>потрібний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та </a:t>
            </a:r>
            <a:r>
              <a:rPr lang="ru-RU" dirty="0" err="1"/>
              <a:t>унормувати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у конкретному </a:t>
            </a:r>
            <a:r>
              <a:rPr lang="ru-RU" dirty="0" err="1"/>
              <a:t>процесі</a:t>
            </a:r>
            <a:r>
              <a:rPr lang="ru-RU" dirty="0"/>
              <a:t>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відповісти</a:t>
            </a:r>
            <a:r>
              <a:rPr lang="ru-RU" dirty="0"/>
              <a:t> на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запитань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8255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2300" b="1" kern="120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anose="020B0604030504040204" pitchFamily="34" charset="0"/>
              </a:rPr>
              <a:t/>
            </a:r>
            <a:br>
              <a:rPr lang="uk-UA" sz="2300" b="1" kern="120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anose="020B0604030504040204" pitchFamily="34" charset="0"/>
              </a:rPr>
            </a:br>
            <a:r>
              <a:rPr lang="uk-UA" sz="2300" b="1" kern="1200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anose="020B0604030504040204" pitchFamily="34" charset="0"/>
              </a:rPr>
              <a:t>ВІДЕОФІЛЬМ ПРО ФОРМИ ПРЯМОЇ ДЕМОКРАТІЇ</a:t>
            </a:r>
            <a:endParaRPr lang="ru-RU" sz="2300" b="1" kern="1200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ea typeface="Tahoma" panose="020B060403050404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Clr>
                <a:srgbClr val="678C94"/>
              </a:buClr>
            </a:pPr>
            <a:endParaRPr lang="ru-RU" dirty="0">
              <a:hlinkClick r:id="rId2"/>
            </a:endParaRPr>
          </a:p>
          <a:p>
            <a:pPr>
              <a:buClr>
                <a:srgbClr val="678C94"/>
              </a:buClr>
            </a:pPr>
            <a:r>
              <a:rPr lang="ru-RU" dirty="0">
                <a:hlinkClick r:id="rId2"/>
              </a:rPr>
              <a:t>https://www.youtube.com/watch?v=9YyCwNoqMwA</a:t>
            </a:r>
            <a:endParaRPr lang="ru-RU" dirty="0"/>
          </a:p>
          <a:p>
            <a:pPr>
              <a:buClr>
                <a:srgbClr val="678C94"/>
              </a:buClr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418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394" y="188640"/>
            <a:ext cx="8643211" cy="864096"/>
          </a:xfrm>
        </p:spPr>
        <p:txBody>
          <a:bodyPr rtlCol="0">
            <a:normAutofit/>
          </a:bodyPr>
          <a:lstStyle/>
          <a:p>
            <a:pPr rtl="0"/>
            <a:r>
              <a:rPr lang="ru-RU" sz="2800" dirty="0" err="1"/>
              <a:t>Очікувані</a:t>
            </a:r>
            <a:r>
              <a:rPr lang="ru-RU" sz="2800" dirty="0"/>
              <a:t> </a:t>
            </a:r>
            <a:r>
              <a:rPr lang="ru-RU" sz="2800" dirty="0" err="1"/>
              <a:t>результати</a:t>
            </a:r>
            <a:r>
              <a:rPr lang="ru-RU" dirty="0"/>
              <a:t>: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509" y="268083"/>
            <a:ext cx="1243336" cy="30956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176" y="1266317"/>
            <a:ext cx="1514869" cy="2171700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6787353" y="631164"/>
            <a:ext cx="1525963" cy="2504934"/>
            <a:chOff x="9766820" y="2708920"/>
            <a:chExt cx="2034088" cy="2504934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6820" y="2708920"/>
              <a:ext cx="2019300" cy="2171700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81608" y="3042154"/>
              <a:ext cx="2019300" cy="2171700"/>
            </a:xfrm>
            <a:prstGeom prst="rect">
              <a:avLst/>
            </a:prstGeom>
          </p:spPr>
        </p:pic>
      </p:grp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844" y="-281496"/>
            <a:ext cx="1243336" cy="30956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442" y="-155100"/>
            <a:ext cx="1973789" cy="2991736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23528" y="1124744"/>
            <a:ext cx="8265070" cy="532859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uk-UA" dirty="0"/>
              <a:t>Створення сприятливих правових умов для максимально широкого залучення населення до прийняття управлінських рішень на рівні своєї громади</a:t>
            </a:r>
            <a:endParaRPr lang="uk-UA" b="1" i="1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dirty="0" err="1"/>
              <a:t>Мобілізація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 та </a:t>
            </a:r>
            <a:r>
              <a:rPr lang="ru-RU" dirty="0" err="1"/>
              <a:t>оптимізація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endParaRPr lang="ru-RU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uk-UA" dirty="0"/>
              <a:t>Формування нових незалежних громадських та експертних спільнот, об</a:t>
            </a:r>
            <a:r>
              <a:rPr lang="en-US" dirty="0"/>
              <a:t>’</a:t>
            </a:r>
            <a:r>
              <a:rPr lang="uk-UA" dirty="0"/>
              <a:t>єднань, інститутів громадянського суспільства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uk-UA" dirty="0"/>
              <a:t>Через зростання громадянської участі – зростання громадянської освіти та формування більш розвинутого суспільства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26339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143000"/>
          </a:xfrm>
        </p:spPr>
        <p:txBody>
          <a:bodyPr>
            <a:noAutofit/>
          </a:bodyPr>
          <a:lstStyle/>
          <a:p>
            <a:r>
              <a:rPr lang="ru-RU" sz="2800" u="sng" dirty="0" err="1">
                <a:latin typeface="+mn-lt"/>
                <a:ea typeface="Gotham Pro Light"/>
                <a:cs typeface="Gotham Pro Light"/>
              </a:rPr>
              <a:t>Замість</a:t>
            </a:r>
            <a:r>
              <a:rPr lang="ru-RU" sz="2800" u="sng" dirty="0">
                <a:latin typeface="+mn-lt"/>
                <a:ea typeface="Gotham Pro Light"/>
                <a:cs typeface="Gotham Pro Light"/>
              </a:rPr>
              <a:t> </a:t>
            </a:r>
            <a:r>
              <a:rPr lang="ru-RU" sz="2800" u="sng" dirty="0" err="1">
                <a:latin typeface="+mn-lt"/>
                <a:ea typeface="Gotham Pro Light"/>
                <a:cs typeface="Gotham Pro Light"/>
              </a:rPr>
              <a:t>підсумку</a:t>
            </a:r>
            <a:endParaRPr lang="ru-RU" sz="2800" u="sng" dirty="0">
              <a:latin typeface="+mn-lt"/>
              <a:ea typeface="Gotham Pro Light"/>
              <a:cs typeface="Gotham Pro Ligh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640960" cy="47971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Найкраще справи у громаді починають йти тоді, </a:t>
            </a:r>
            <a:b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коли відповідальність за ці справи спільно беруть </a:t>
            </a:r>
            <a:b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на себе місцева влада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і місцева громада </a:t>
            </a:r>
          </a:p>
          <a:p>
            <a:pPr marL="0" indent="0" algn="ctr">
              <a:spcBef>
                <a:spcPts val="600"/>
              </a:spcBef>
              <a:buNone/>
            </a:pPr>
            <a:endParaRPr lang="uk-UA" sz="2400" dirty="0"/>
          </a:p>
          <a:p>
            <a:pPr marL="0" indent="0">
              <a:spcBef>
                <a:spcPts val="1200"/>
              </a:spcBef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184232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081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dirty="0">
                <a:latin typeface="+mn-lt"/>
                <a:ea typeface="Gotham Pro Light"/>
                <a:cs typeface="Gotham Pro Light"/>
              </a:rPr>
              <a:t>2.3. РОБОТА В ГРУПАХ</a:t>
            </a:r>
            <a:br>
              <a:rPr lang="ru-RU" sz="2800" dirty="0">
                <a:latin typeface="+mn-lt"/>
                <a:ea typeface="Gotham Pro Light"/>
                <a:cs typeface="Gotham Pro Light"/>
              </a:rPr>
            </a:br>
            <a:r>
              <a:rPr lang="uk-UA" sz="2000" dirty="0">
                <a:solidFill>
                  <a:srgbClr val="A50021"/>
                </a:solidFill>
              </a:rPr>
              <a:t>ВПРОВАДЖЕННЯ РІЗНИХ ФОРМ УЧАСТІ ГРОМАДЯН У ПУБЛІЧНОМУ ЖИТТІ НА МІСЦЕВОМУ РІВНІ</a:t>
            </a:r>
            <a:endParaRPr lang="ru-RU" sz="2800" dirty="0">
              <a:latin typeface="+mn-lt"/>
              <a:ea typeface="Gotham Pro Light"/>
              <a:cs typeface="Gotham Pro Ligh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640960" cy="51571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b="1" dirty="0"/>
              <a:t> </a:t>
            </a:r>
            <a:endParaRPr lang="uk-UA" dirty="0"/>
          </a:p>
          <a:p>
            <a:pPr marL="0" indent="0">
              <a:buNone/>
            </a:pPr>
            <a:r>
              <a:rPr lang="ru-RU" sz="4000" dirty="0"/>
              <a:t> </a:t>
            </a:r>
            <a:endParaRPr lang="uk-UA" sz="4000" dirty="0"/>
          </a:p>
          <a:p>
            <a:pPr marL="0" indent="0">
              <a:buNone/>
            </a:pPr>
            <a:r>
              <a:rPr lang="uk-UA" sz="7200" b="1" i="1" dirty="0"/>
              <a:t>Мета</a:t>
            </a:r>
            <a:r>
              <a:rPr lang="uk-UA" sz="7200" i="1" dirty="0"/>
              <a:t> - набуття учасниками тренінгу знань, навичок і вмінь щодо використання механізму (форм) участі громадян у публічному житті на місцевому рівні.</a:t>
            </a:r>
            <a:endParaRPr lang="uk-UA" sz="7200" dirty="0"/>
          </a:p>
          <a:p>
            <a:pPr marL="0" indent="0">
              <a:buNone/>
            </a:pPr>
            <a:r>
              <a:rPr lang="ru-RU" sz="6400" b="1" i="1" dirty="0"/>
              <a:t>       </a:t>
            </a:r>
            <a:r>
              <a:rPr lang="uk-UA" sz="6400" b="1" i="1" dirty="0"/>
              <a:t>Регламент проведення роботи в групах:</a:t>
            </a:r>
            <a:endParaRPr lang="uk-UA" sz="6400" dirty="0"/>
          </a:p>
          <a:p>
            <a:pPr marL="0" indent="0">
              <a:buNone/>
            </a:pPr>
            <a:r>
              <a:rPr lang="uk-UA" sz="6400" dirty="0"/>
              <a:t>Поділ учасників на 4-5 груп, які отримують типові Положення щодо впровадження різних форм участі громадян у публічному житті на місцевому рівні:</a:t>
            </a:r>
          </a:p>
          <a:p>
            <a:pPr lvl="0"/>
            <a:r>
              <a:rPr lang="uk-UA" sz="6400" dirty="0"/>
              <a:t>місцевих ініціатив;</a:t>
            </a:r>
          </a:p>
          <a:p>
            <a:pPr lvl="0"/>
            <a:r>
              <a:rPr lang="uk-UA" sz="6400" dirty="0"/>
              <a:t>зборів громадян за місцем проживання;</a:t>
            </a:r>
          </a:p>
          <a:p>
            <a:pPr lvl="0"/>
            <a:r>
              <a:rPr lang="uk-UA" sz="6400" dirty="0"/>
              <a:t>громадських слухань;</a:t>
            </a:r>
          </a:p>
          <a:p>
            <a:pPr lvl="0"/>
            <a:r>
              <a:rPr lang="uk-UA" sz="6400" dirty="0"/>
              <a:t>електронні петиції;</a:t>
            </a:r>
          </a:p>
          <a:p>
            <a:pPr lvl="0"/>
            <a:r>
              <a:rPr lang="uk-UA" sz="6400" dirty="0"/>
              <a:t>органи самоорганізації населення;</a:t>
            </a:r>
          </a:p>
          <a:p>
            <a:pPr lvl="0"/>
            <a:r>
              <a:rPr lang="uk-UA" sz="6400" dirty="0"/>
              <a:t>консультації з громадськістю.</a:t>
            </a:r>
          </a:p>
          <a:p>
            <a:pPr marL="0" indent="0">
              <a:buNone/>
            </a:pPr>
            <a:r>
              <a:rPr lang="uk-UA" sz="6400" i="1" dirty="0"/>
              <a:t>      </a:t>
            </a:r>
            <a:r>
              <a:rPr lang="uk-UA" sz="6400" b="1" i="1" dirty="0"/>
              <a:t>Часовий регламент:</a:t>
            </a:r>
            <a:endParaRPr lang="uk-UA" sz="6400" dirty="0"/>
          </a:p>
          <a:p>
            <a:pPr lvl="0"/>
            <a:r>
              <a:rPr lang="uk-UA" sz="6400" dirty="0"/>
              <a:t>Ознайомлення з типовими Положеннями та визначення у тексті ключових моментів щодо регламенту реалізації права на </a:t>
            </a:r>
            <a:r>
              <a:rPr lang="uk-UA" sz="6400" i="1" dirty="0"/>
              <a:t>участь громадян у публічному житті - </a:t>
            </a:r>
            <a:r>
              <a:rPr lang="uk-UA" sz="6400" dirty="0"/>
              <a:t>до 10 хв.</a:t>
            </a:r>
          </a:p>
          <a:p>
            <a:pPr lvl="0"/>
            <a:r>
              <a:rPr lang="uk-UA" sz="6400" dirty="0"/>
              <a:t>Розробка власної пропозиції (ідеї, заяви, ініціативи) і формулювання алгоритму її реалізації– до 10 хв.</a:t>
            </a:r>
          </a:p>
          <a:p>
            <a:pPr lvl="0"/>
            <a:r>
              <a:rPr lang="uk-UA" sz="6400" dirty="0"/>
              <a:t>Презентація кожною групою основних результатів експерименту – до 4 хв. (4*5=20)</a:t>
            </a:r>
          </a:p>
          <a:p>
            <a:pPr lvl="0"/>
            <a:r>
              <a:rPr lang="uk-UA" sz="6400" dirty="0"/>
              <a:t>Дискусія</a:t>
            </a:r>
            <a:r>
              <a:rPr lang="en-US" sz="6400" dirty="0"/>
              <a:t> </a:t>
            </a:r>
            <a:r>
              <a:rPr lang="uk-UA" sz="6400" dirty="0"/>
              <a:t>/</a:t>
            </a:r>
            <a:r>
              <a:rPr lang="en-US" sz="6400" dirty="0"/>
              <a:t> </a:t>
            </a:r>
            <a:r>
              <a:rPr lang="uk-UA" sz="6400" dirty="0"/>
              <a:t>обговорення і Заключні коментарі – 5 хв.</a:t>
            </a:r>
          </a:p>
          <a:p>
            <a:pPr marL="0" indent="0" algn="ctr">
              <a:spcBef>
                <a:spcPts val="600"/>
              </a:spcBef>
              <a:buNone/>
            </a:pPr>
            <a:endParaRPr lang="uk-UA" sz="2400" dirty="0"/>
          </a:p>
          <a:p>
            <a:pPr marL="0" indent="0">
              <a:spcBef>
                <a:spcPts val="1200"/>
              </a:spcBef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182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4624"/>
            <a:ext cx="8604448" cy="1440160"/>
          </a:xfrm>
        </p:spPr>
        <p:txBody>
          <a:bodyPr>
            <a:noAutofit/>
          </a:bodyPr>
          <a:lstStyle/>
          <a:p>
            <a:pPr eaLnBrk="1" hangingPunct="1"/>
            <a:r>
              <a:rPr lang="uk-UA" sz="2800" b="1" dirty="0"/>
              <a:t>Нормативна база: Додатковий протокол до ЄХМС про право участі у справах ОМС</a:t>
            </a:r>
            <a:r>
              <a:rPr lang="uk-UA" sz="2800" dirty="0"/>
              <a:t> </a:t>
            </a:r>
            <a:r>
              <a:rPr lang="uk-UA" sz="2400" dirty="0"/>
              <a:t>(Стаття 1. Право участі)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276872"/>
            <a:ext cx="8640960" cy="4358556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Clr>
                <a:srgbClr val="3E3E40"/>
              </a:buClr>
              <a:buSzPct val="100000"/>
              <a:buFont typeface="+mj-lt"/>
              <a:buAutoNum type="arabicPeriod"/>
            </a:pPr>
            <a:r>
              <a:rPr lang="uk-UA" altLang="ko-KR" sz="2400" dirty="0">
                <a:latin typeface="+mn-lt"/>
                <a:cs typeface="Tahoma" pitchFamily="34" charset="0"/>
              </a:rPr>
              <a:t>Держави-учасниці в рамках своєї юрисдикції повинні забезпечувати кожному право участі у справах </a:t>
            </a:r>
            <a:r>
              <a:rPr lang="uk-UA" sz="2400" dirty="0">
                <a:latin typeface="+mn-lt"/>
                <a:cs typeface="Tahoma" pitchFamily="34" charset="0"/>
              </a:rPr>
              <a:t>ОМС</a:t>
            </a:r>
            <a:endParaRPr lang="uk-UA" altLang="ko-KR" sz="2400" dirty="0">
              <a:latin typeface="+mn-lt"/>
              <a:cs typeface="Tahoma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Clr>
                <a:srgbClr val="3E3E40"/>
              </a:buClr>
              <a:buSzPct val="100000"/>
              <a:buFont typeface="+mj-lt"/>
              <a:buAutoNum type="arabicPeriod"/>
            </a:pPr>
            <a:r>
              <a:rPr lang="uk-UA" sz="2400" dirty="0">
                <a:latin typeface="+mn-lt"/>
                <a:cs typeface="Tahoma" pitchFamily="34" charset="0"/>
              </a:rPr>
              <a:t>Право участі … означає право вживати рішучих заходів для визначення або впливу на здійснення повноважень ОМС.</a:t>
            </a:r>
            <a:endParaRPr lang="uk-UA" altLang="ko-KR" sz="2400" dirty="0">
              <a:latin typeface="+mn-lt"/>
              <a:cs typeface="Tahoma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Clr>
                <a:srgbClr val="3E3E40"/>
              </a:buClr>
              <a:buSzPct val="100000"/>
              <a:buFont typeface="+mj-lt"/>
              <a:buAutoNum type="arabicPeriod"/>
            </a:pPr>
            <a:r>
              <a:rPr lang="uk-UA" altLang="ko-KR" sz="2400" dirty="0">
                <a:latin typeface="+mn-lt"/>
                <a:cs typeface="Tahoma" pitchFamily="34" charset="0"/>
              </a:rPr>
              <a:t>Законодавство повинно передбачати засоби, що сприятимуть здійсненню цього права…</a:t>
            </a:r>
            <a:endParaRPr lang="uk-UA" sz="2400" dirty="0">
              <a:latin typeface="+mn-lt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A354A-A2C4-4651-BFC7-D20494E5B561}" type="slidenum">
              <a:rPr lang="uk-UA" altLang="en-US" smtClean="0"/>
              <a:pPr>
                <a:defRPr/>
              </a:pPr>
              <a:t>3</a:t>
            </a:fld>
            <a:endParaRPr lang="uk-UA" altLang="en-US"/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3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139825"/>
          </a:xfrm>
        </p:spPr>
        <p:txBody>
          <a:bodyPr>
            <a:noAutofit/>
          </a:bodyPr>
          <a:lstStyle/>
          <a:p>
            <a:pPr eaLnBrk="1" hangingPunct="1"/>
            <a:r>
              <a:rPr lang="uk-UA" sz="2800" b="1" dirty="0"/>
              <a:t>Нормативна база: Додатковий протокол до ЄХМС</a:t>
            </a:r>
            <a:r>
              <a:rPr lang="uk-UA" sz="2800" dirty="0"/>
              <a:t> (обмеження права)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569325" cy="4070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altLang="ko-KR" sz="2600" dirty="0">
                <a:latin typeface="+mn-lt"/>
                <a:cs typeface="Tahoma" pitchFamily="34" charset="0"/>
              </a:rPr>
              <a:t>Стаття 1. 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altLang="ko-KR" sz="2600" dirty="0">
                <a:latin typeface="+mn-lt"/>
                <a:cs typeface="Tahoma" pitchFamily="34" charset="0"/>
              </a:rPr>
              <a:t>5.1. …формальності, умови чи обмеження стосовно здійснення права участі … повинні бути передбачені законодавством 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altLang="ko-KR" sz="2600" dirty="0">
                <a:latin typeface="+mn-lt"/>
                <a:cs typeface="Tahoma" pitchFamily="34" charset="0"/>
              </a:rPr>
              <a:t>5.2. Законодавство повинно встановлювати такі формальності, умови та обмеження, які є необхідними для забезпечення того, щоб </a:t>
            </a:r>
            <a:r>
              <a:rPr lang="uk-UA" altLang="ko-KR" sz="2600" u="sng" dirty="0">
                <a:latin typeface="+mn-lt"/>
                <a:cs typeface="Tahoma" pitchFamily="34" charset="0"/>
              </a:rPr>
              <a:t>здійснення права участі не загрожувало етичній чесності й прозорості здійснення повноважень</a:t>
            </a:r>
            <a:r>
              <a:rPr lang="uk-UA" altLang="ko-KR" sz="2600" dirty="0">
                <a:latin typeface="+mn-lt"/>
                <a:cs typeface="Tahoma" pitchFamily="34" charset="0"/>
              </a:rPr>
              <a:t> ОМС </a:t>
            </a:r>
            <a:endParaRPr lang="uk-UA" sz="2600" dirty="0">
              <a:latin typeface="+mn-lt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A354A-A2C4-4651-BFC7-D20494E5B561}" type="slidenum">
              <a:rPr lang="uk-UA" altLang="en-US" smtClean="0"/>
              <a:pPr>
                <a:defRPr/>
              </a:pPr>
              <a:t>4</a:t>
            </a:fld>
            <a:endParaRPr lang="uk-UA" altLang="en-US"/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83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99392"/>
            <a:ext cx="9036496" cy="1656184"/>
          </a:xfrm>
        </p:spPr>
        <p:txBody>
          <a:bodyPr>
            <a:normAutofit/>
          </a:bodyPr>
          <a:lstStyle/>
          <a:p>
            <a:pPr eaLnBrk="1" hangingPunct="1"/>
            <a:r>
              <a:rPr lang="uk-UA" sz="2800" b="1" dirty="0"/>
              <a:t>Нормативна база: Додатковий протокол до ЄХМС про право участі у справах ОМС</a:t>
            </a:r>
            <a:r>
              <a:rPr lang="uk-UA" sz="2800" dirty="0"/>
              <a:t> </a:t>
            </a:r>
            <a:r>
              <a:rPr lang="uk-UA" sz="2400" dirty="0"/>
              <a:t>(Стаття 2. Заходи зі здійснення права)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435975" cy="4392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latin typeface="+mn-lt"/>
                <a:cs typeface="Tahoma" pitchFamily="34" charset="0"/>
              </a:rPr>
              <a:t>2. … i) </a:t>
            </a:r>
            <a:r>
              <a:rPr lang="uk-UA" sz="2400" b="1" dirty="0">
                <a:latin typeface="+mn-lt"/>
                <a:cs typeface="Tahoma" pitchFamily="34" charset="0"/>
              </a:rPr>
              <a:t>надання ОМС повноважень надавати право участі</a:t>
            </a:r>
            <a:r>
              <a:rPr lang="uk-UA" sz="2400" dirty="0">
                <a:latin typeface="+mn-lt"/>
                <a:cs typeface="Tahoma" pitchFamily="34" charset="0"/>
              </a:rPr>
              <a:t>… сприяти його здійсненню;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 err="1">
                <a:latin typeface="+mn-lt"/>
                <a:cs typeface="Tahoma" pitchFamily="34" charset="0"/>
              </a:rPr>
              <a:t>ii</a:t>
            </a:r>
            <a:r>
              <a:rPr lang="uk-UA" sz="2400" dirty="0">
                <a:latin typeface="+mn-lt"/>
                <a:cs typeface="Tahoma" pitchFamily="34" charset="0"/>
              </a:rPr>
              <a:t>) забезпечення створення: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latin typeface="+mn-lt"/>
                <a:cs typeface="Tahoma" pitchFamily="34" charset="0"/>
              </a:rPr>
              <a:t>a) </a:t>
            </a:r>
            <a:r>
              <a:rPr lang="uk-UA" sz="2400" u="sng" dirty="0">
                <a:latin typeface="+mn-lt"/>
                <a:cs typeface="Tahoma" pitchFamily="34" charset="0"/>
              </a:rPr>
              <a:t>процедур залучення людей, які можуть включати консультаційні процеси, місцеві референдуми й звернення</a:t>
            </a:r>
            <a:r>
              <a:rPr lang="uk-UA" sz="2400" dirty="0">
                <a:latin typeface="+mn-lt"/>
                <a:cs typeface="Tahoma" pitchFamily="34" charset="0"/>
              </a:rPr>
              <a:t> …;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latin typeface="+mn-lt"/>
                <a:cs typeface="Tahoma" pitchFamily="34" charset="0"/>
              </a:rPr>
              <a:t>b) процедур доступу … до офіційних документів…ОМС;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latin typeface="+mn-lt"/>
                <a:cs typeface="Tahoma" pitchFamily="34" charset="0"/>
              </a:rPr>
              <a:t>c) заходів для задоволення потреб категорій осіб, які стикаються з конкретними перешкодами в участі, …</a:t>
            </a:r>
            <a:endParaRPr lang="uk-UA" altLang="ko-KR" sz="2400" dirty="0">
              <a:latin typeface="+mn-lt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altLang="ko-KR" sz="2400" dirty="0">
                <a:latin typeface="+mn-lt"/>
                <a:cs typeface="Tahoma" pitchFamily="34" charset="0"/>
              </a:rPr>
              <a:t>d) механізмів та процедур розгляду скарг і пропозицій </a:t>
            </a:r>
            <a:endParaRPr lang="uk-UA" sz="2400" dirty="0">
              <a:latin typeface="+mn-lt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A354A-A2C4-4651-BFC7-D20494E5B561}" type="slidenum">
              <a:rPr lang="uk-UA" altLang="en-US" smtClean="0"/>
              <a:pPr>
                <a:defRPr/>
              </a:pPr>
              <a:t>5</a:t>
            </a:fld>
            <a:endParaRPr lang="uk-UA" altLang="en-US"/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44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04200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2800" b="1" dirty="0"/>
              <a:t>Правове регулювання Демократії участі:</a:t>
            </a:r>
            <a:br>
              <a:rPr lang="uk-UA" sz="2800" b="1" dirty="0"/>
            </a:br>
            <a:r>
              <a:rPr lang="uk-UA" sz="2800" b="1" u="sng" dirty="0"/>
              <a:t/>
            </a:r>
            <a:br>
              <a:rPr lang="uk-UA" sz="2800" b="1" u="sng" dirty="0"/>
            </a:br>
            <a:r>
              <a:rPr lang="uk-UA" sz="2700" b="1" u="sng" dirty="0">
                <a:solidFill>
                  <a:schemeClr val="tx1"/>
                </a:solidFill>
              </a:rPr>
              <a:t>Конституція України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6370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b="1" dirty="0">
                <a:latin typeface="+mn-lt"/>
                <a:cs typeface="Tahoma" pitchFamily="34" charset="0"/>
              </a:rPr>
              <a:t>Стаття 5.</a:t>
            </a:r>
            <a:r>
              <a:rPr lang="uk-UA" sz="2400" dirty="0">
                <a:latin typeface="+mn-lt"/>
                <a:cs typeface="Tahoma" pitchFamily="34" charset="0"/>
              </a:rPr>
              <a:t> … Носієм суверенітету і єдиним джерелом влади в Україні є народ. Народ здійснює владу безпосередньо і через органи державної влади та органи місцевого самоврядування.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2400" b="1" dirty="0">
              <a:latin typeface="+mn-lt"/>
              <a:cs typeface="Tahoma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b="1" dirty="0">
                <a:latin typeface="+mn-lt"/>
                <a:cs typeface="Tahoma" pitchFamily="34" charset="0"/>
              </a:rPr>
              <a:t>Стаття 38.</a:t>
            </a:r>
            <a:r>
              <a:rPr lang="uk-UA" sz="2400" dirty="0">
                <a:latin typeface="+mn-lt"/>
                <a:cs typeface="Tahoma" pitchFamily="34" charset="0"/>
              </a:rPr>
              <a:t> Громадяни мають право брати участь в управлінні державними справами….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2400" b="1" dirty="0">
              <a:latin typeface="+mn-lt"/>
              <a:cs typeface="Tahoma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b="1" dirty="0">
                <a:latin typeface="+mn-lt"/>
                <a:cs typeface="Tahoma" pitchFamily="34" charset="0"/>
              </a:rPr>
              <a:t>Стаття 140.</a:t>
            </a:r>
            <a:r>
              <a:rPr lang="uk-UA" sz="2400" dirty="0">
                <a:latin typeface="+mn-lt"/>
                <a:cs typeface="Tahoma" pitchFamily="34" charset="0"/>
              </a:rPr>
              <a:t> …Місцеве самоврядування здійснюється територіальною громадою в порядку, встановленому законом, як безпосередньо, так і через органи місцевого самоврядування</a:t>
            </a:r>
            <a:r>
              <a:rPr lang="uk-UA" sz="2500" dirty="0">
                <a:latin typeface="+mn-lt"/>
                <a:cs typeface="Tahoma" pitchFamily="34" charset="0"/>
              </a:rPr>
              <a:t>…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2400" b="1" dirty="0">
              <a:latin typeface="+mn-lt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A354A-A2C4-4651-BFC7-D20494E5B561}" type="slidenum">
              <a:rPr lang="uk-UA" altLang="en-US" smtClean="0"/>
              <a:pPr>
                <a:defRPr/>
              </a:pPr>
              <a:t>6</a:t>
            </a:fld>
            <a:endParaRPr lang="uk-UA" altLang="en-US"/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1"/>
            <a:ext cx="7696200" cy="4176464"/>
          </a:xfrm>
        </p:spPr>
        <p:txBody>
          <a:bodyPr>
            <a:normAutofit fontScale="70000" lnSpcReduction="20000"/>
          </a:bodyPr>
          <a:lstStyle/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Закон України «Про місцеве самоврядування в Україні»</a:t>
            </a:r>
          </a:p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Закон України «Про органи самоорганізації населення»</a:t>
            </a:r>
          </a:p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Закон України «Про доступ до публічної інформації»</a:t>
            </a:r>
          </a:p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Статут міста</a:t>
            </a:r>
          </a:p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Положення про ….</a:t>
            </a:r>
          </a:p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endParaRPr lang="uk-UA" sz="2400" dirty="0">
              <a:latin typeface="+mn-lt"/>
              <a:cs typeface="Tahoma" pitchFamily="34" charset="0"/>
            </a:endParaRPr>
          </a:p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uk-UA" dirty="0"/>
              <a:t>відповідає Хартії місцевого самоврядування, яку ухвалила Рада Європи 15 жовтня 1985 року у Страсбурзі. Хартія трактує поняття самоврядування як „</a:t>
            </a:r>
            <a:r>
              <a:rPr lang="uk-UA" i="1" dirty="0"/>
              <a:t>право і спроможність місцевих громад здійснювати регулювання та управління суттєвою часткою публічних справ, під власну відповідальність, в інтересах місцевого населення</a:t>
            </a:r>
            <a:r>
              <a:rPr lang="uk-UA" dirty="0"/>
              <a:t>."</a:t>
            </a:r>
          </a:p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endParaRPr lang="ru-RU" sz="2400" dirty="0">
              <a:latin typeface="+mn-lt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A354A-A2C4-4651-BFC7-D20494E5B561}" type="slidenum">
              <a:rPr lang="uk-UA" altLang="en-US" smtClean="0"/>
              <a:pPr>
                <a:defRPr/>
              </a:pPr>
              <a:t>7</a:t>
            </a:fld>
            <a:endParaRPr lang="uk-UA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18487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2800" dirty="0"/>
              <a:t>Правове регулювання Демократії участі:</a:t>
            </a:r>
            <a:br>
              <a:rPr lang="uk-UA" sz="2800" dirty="0"/>
            </a:br>
            <a:r>
              <a:rPr lang="uk-UA" sz="2800" u="sng" dirty="0"/>
              <a:t/>
            </a:r>
            <a:br>
              <a:rPr lang="uk-UA" sz="2800" u="sng" dirty="0"/>
            </a:br>
            <a:r>
              <a:rPr lang="uk-UA" sz="2700" dirty="0">
                <a:solidFill>
                  <a:schemeClr val="tx1"/>
                </a:solidFill>
              </a:rPr>
              <a:t>Законодавчі підстави:</a:t>
            </a:r>
          </a:p>
        </p:txBody>
      </p:sp>
      <p:cxnSp>
        <p:nvCxnSpPr>
          <p:cNvPr id="6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675687" cy="1139825"/>
          </a:xfrm>
        </p:spPr>
        <p:txBody>
          <a:bodyPr>
            <a:noAutofit/>
          </a:bodyPr>
          <a:lstStyle/>
          <a:p>
            <a:pPr eaLnBrk="1" hangingPunct="1"/>
            <a: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ГОЛОВНІ МЕХАНІЗМИ (ФОРМИ) </a:t>
            </a:r>
            <a:b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ДЕМОКРАТІЇ УЧАСТІ </a:t>
            </a:r>
            <a:r>
              <a:rPr lang="uk-UA" sz="20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(ЗА ЧИННИМ ЗАКОНОДАВСТВОМ)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39261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Clr>
                <a:srgbClr val="678C94"/>
              </a:buClr>
              <a:defRPr/>
            </a:pPr>
            <a:r>
              <a:rPr lang="uk-UA" b="1" dirty="0">
                <a:latin typeface="+mn-lt"/>
                <a:cs typeface="Tahoma" pitchFamily="34" charset="0"/>
              </a:rPr>
              <a:t> </a:t>
            </a:r>
            <a:r>
              <a:rPr lang="uk-UA" sz="2800" b="1" dirty="0">
                <a:latin typeface="+mn-lt"/>
                <a:cs typeface="Tahoma" pitchFamily="34" charset="0"/>
              </a:rPr>
              <a:t>Громадські слухання</a:t>
            </a:r>
            <a:br>
              <a:rPr lang="uk-UA" sz="2800" b="1" dirty="0">
                <a:latin typeface="+mn-lt"/>
                <a:cs typeface="Tahoma" pitchFamily="34" charset="0"/>
              </a:rPr>
            </a:br>
            <a:r>
              <a:rPr lang="uk-UA" sz="2000" dirty="0">
                <a:latin typeface="+mn-lt"/>
                <a:cs typeface="Tahoma" pitchFamily="34" charset="0"/>
              </a:rPr>
              <a:t>(стаття 13 ЗУ «Про МС в Україні»)</a:t>
            </a:r>
          </a:p>
          <a:p>
            <a:pPr marL="0" indent="0" eaLnBrk="1" hangingPunct="1">
              <a:buClr>
                <a:srgbClr val="678C94"/>
              </a:buClr>
              <a:defRPr/>
            </a:pPr>
            <a:r>
              <a:rPr lang="uk-UA" b="1" dirty="0">
                <a:latin typeface="+mn-lt"/>
                <a:cs typeface="Tahoma" pitchFamily="34" charset="0"/>
              </a:rPr>
              <a:t> </a:t>
            </a:r>
            <a:r>
              <a:rPr lang="uk-UA" sz="2800" b="1" dirty="0">
                <a:latin typeface="+mn-lt"/>
                <a:cs typeface="Tahoma" pitchFamily="34" charset="0"/>
              </a:rPr>
              <a:t>Збори громадян за місцем проживання</a:t>
            </a:r>
            <a:br>
              <a:rPr lang="uk-UA" sz="2800" b="1" dirty="0">
                <a:latin typeface="+mn-lt"/>
                <a:cs typeface="Tahoma" pitchFamily="34" charset="0"/>
              </a:rPr>
            </a:br>
            <a:r>
              <a:rPr lang="uk-UA" sz="2000" dirty="0">
                <a:latin typeface="+mn-lt"/>
                <a:cs typeface="Tahoma" pitchFamily="34" charset="0"/>
              </a:rPr>
              <a:t>(стаття 8 ЗУ «Про МС в Україні»)</a:t>
            </a:r>
          </a:p>
          <a:p>
            <a:pPr marL="0" indent="0" eaLnBrk="1" hangingPunct="1">
              <a:buClr>
                <a:srgbClr val="678C94"/>
              </a:buClr>
              <a:defRPr/>
            </a:pPr>
            <a:r>
              <a:rPr lang="uk-UA" b="1" dirty="0">
                <a:latin typeface="+mn-lt"/>
                <a:cs typeface="Tahoma" pitchFamily="34" charset="0"/>
              </a:rPr>
              <a:t> </a:t>
            </a:r>
            <a:r>
              <a:rPr lang="uk-UA" sz="2800" b="1" dirty="0">
                <a:latin typeface="+mn-lt"/>
                <a:cs typeface="Tahoma" pitchFamily="34" charset="0"/>
              </a:rPr>
              <a:t>Місцеві ініціативи</a:t>
            </a:r>
            <a:br>
              <a:rPr lang="uk-UA" sz="2800" b="1" dirty="0">
                <a:latin typeface="+mn-lt"/>
                <a:cs typeface="Tahoma" pitchFamily="34" charset="0"/>
              </a:rPr>
            </a:br>
            <a:r>
              <a:rPr lang="uk-UA" sz="2000" dirty="0">
                <a:latin typeface="+mn-lt"/>
                <a:cs typeface="Tahoma" pitchFamily="34" charset="0"/>
              </a:rPr>
              <a:t>(стаття 9 ЗУ «Про МС в Україні»)</a:t>
            </a:r>
          </a:p>
          <a:p>
            <a:pPr marL="0" indent="0" eaLnBrk="1" hangingPunct="1">
              <a:buClr>
                <a:srgbClr val="678C94"/>
              </a:buClr>
              <a:defRPr/>
            </a:pPr>
            <a:r>
              <a:rPr lang="uk-UA" b="1" dirty="0">
                <a:latin typeface="+mn-lt"/>
                <a:cs typeface="Tahoma" pitchFamily="34" charset="0"/>
              </a:rPr>
              <a:t> </a:t>
            </a:r>
            <a:r>
              <a:rPr lang="uk-UA" sz="2800" b="1" dirty="0">
                <a:latin typeface="+mn-lt"/>
                <a:cs typeface="Tahoma" pitchFamily="34" charset="0"/>
              </a:rPr>
              <a:t>Органи самоорганізації населення</a:t>
            </a:r>
            <a:r>
              <a:rPr lang="uk-UA" b="1" dirty="0">
                <a:latin typeface="+mn-lt"/>
                <a:cs typeface="Tahoma" pitchFamily="34" charset="0"/>
              </a:rPr>
              <a:t/>
            </a:r>
            <a:br>
              <a:rPr lang="uk-UA" b="1" dirty="0">
                <a:latin typeface="+mn-lt"/>
                <a:cs typeface="Tahoma" pitchFamily="34" charset="0"/>
              </a:rPr>
            </a:br>
            <a:r>
              <a:rPr lang="uk-UA" sz="2000" dirty="0">
                <a:latin typeface="+mn-lt"/>
                <a:cs typeface="Tahoma" pitchFamily="34" charset="0"/>
              </a:rPr>
              <a:t>(стаття 14 ЗУ «Про МС в Україні»)</a:t>
            </a:r>
          </a:p>
          <a:p>
            <a:pPr marL="0" indent="0" eaLnBrk="1" hangingPunct="1">
              <a:buClr>
                <a:srgbClr val="678C94"/>
              </a:buClr>
              <a:defRPr/>
            </a:pPr>
            <a:r>
              <a:rPr lang="uk-UA" b="1" dirty="0">
                <a:latin typeface="+mn-lt"/>
                <a:cs typeface="Tahoma" pitchFamily="34" charset="0"/>
              </a:rPr>
              <a:t> </a:t>
            </a:r>
            <a:r>
              <a:rPr lang="uk-UA" sz="2800" b="1" dirty="0">
                <a:latin typeface="+mn-lt"/>
                <a:cs typeface="Tahoma" pitchFamily="34" charset="0"/>
              </a:rPr>
              <a:t>Місцевий референдум</a:t>
            </a:r>
            <a:br>
              <a:rPr lang="uk-UA" sz="2800" b="1" dirty="0">
                <a:latin typeface="+mn-lt"/>
                <a:cs typeface="Tahoma" pitchFamily="34" charset="0"/>
              </a:rPr>
            </a:br>
            <a:r>
              <a:rPr lang="uk-UA" sz="2000" dirty="0">
                <a:latin typeface="+mn-lt"/>
                <a:cs typeface="Tahoma" pitchFamily="34" charset="0"/>
              </a:rPr>
              <a:t>(стаття 7 ЗУ «Про МС в Україні») – механізм прямої демократії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uk-UA" sz="2000" dirty="0">
              <a:latin typeface="+mn-lt"/>
              <a:cs typeface="Tahoma" pitchFamily="34" charset="0"/>
            </a:endParaRPr>
          </a:p>
        </p:txBody>
      </p:sp>
      <p:sp>
        <p:nvSpPr>
          <p:cNvPr id="50179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B5B88652-390D-4687-AC3D-0B365F3A40AD}" type="slidenum">
              <a:rPr lang="uk-UA" altLang="en-US" smtClean="0"/>
              <a:pPr/>
              <a:t>8</a:t>
            </a:fld>
            <a:endParaRPr lang="uk-UA" altLang="en-US"/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1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1139825"/>
          </a:xfrm>
          <a:extLst/>
        </p:spPr>
        <p:txBody>
          <a:bodyPr>
            <a:noAutofit/>
          </a:bodyPr>
          <a:lstStyle/>
          <a:p>
            <a:pPr eaLnBrk="1" hangingPunct="1"/>
            <a:r>
              <a:rPr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ГРОМАДСЬКІ СЛУХАННЯ: </a:t>
            </a:r>
            <a:br>
              <a:rPr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КОЛИ Є </a:t>
            </a:r>
            <a: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ПОТРЕБА? ПРАВОВІ НАСЛІДКИ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1788"/>
            <a:ext cx="8229600" cy="4635500"/>
          </a:xfrm>
        </p:spPr>
        <p:txBody>
          <a:bodyPr>
            <a:normAutofit/>
          </a:bodyPr>
          <a:lstStyle/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Коли рішення, що його готує місцева влада, непопулярне й може викликати соціальну напругу;</a:t>
            </a:r>
          </a:p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Коли питання має кілька альтернативних рішень;</a:t>
            </a:r>
          </a:p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Коли питання складне й не має очевидних рішень;</a:t>
            </a:r>
          </a:p>
          <a:p>
            <a:pPr marL="266700" indent="-266700" eaLnBrk="1" hangingPunct="1">
              <a:buClr>
                <a:srgbClr val="678C94"/>
              </a:buClr>
              <a:buSzPct val="100000"/>
              <a:buFont typeface="Wingdings" pitchFamily="2" charset="2"/>
              <a:buChar char="§"/>
              <a:defRPr/>
            </a:pPr>
            <a:r>
              <a:rPr lang="uk-UA" sz="2400" dirty="0">
                <a:latin typeface="+mn-lt"/>
                <a:cs typeface="Tahoma" pitchFamily="34" charset="0"/>
              </a:rPr>
              <a:t>Коли є певне протистояння між органами влади та деякою групою членів територіальної громади</a:t>
            </a:r>
          </a:p>
          <a:p>
            <a:pPr eaLnBrk="1" hangingPunct="1">
              <a:defRPr/>
            </a:pPr>
            <a:endParaRPr lang="uk-UA" sz="1200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2600" b="1" dirty="0">
                <a:latin typeface="+mn-lt"/>
                <a:cs typeface="Tahoma" pitchFamily="34" charset="0"/>
              </a:rPr>
              <a:t>Місцева рада повинна </a:t>
            </a:r>
            <a:br>
              <a:rPr lang="uk-UA" sz="2600" b="1" dirty="0">
                <a:latin typeface="+mn-lt"/>
                <a:cs typeface="Tahoma" pitchFamily="34" charset="0"/>
              </a:rPr>
            </a:br>
            <a:r>
              <a:rPr lang="uk-UA" sz="2600" b="1" dirty="0">
                <a:latin typeface="+mn-lt"/>
                <a:cs typeface="Tahoma" pitchFamily="34" charset="0"/>
              </a:rPr>
              <a:t>розглянути на пленарному засіданні висновки й пропозиції слухань, однак </a:t>
            </a:r>
            <a:r>
              <a:rPr lang="uk-UA" sz="2600" b="1" u="sng" dirty="0">
                <a:latin typeface="+mn-lt"/>
                <a:cs typeface="Tahoma" pitchFamily="34" charset="0"/>
              </a:rPr>
              <a:t>прийняття рішення по суті не є обов'язковим</a:t>
            </a:r>
          </a:p>
        </p:txBody>
      </p:sp>
      <p:sp>
        <p:nvSpPr>
          <p:cNvPr id="57347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</p:spPr>
        <p:txBody>
          <a:bodyPr/>
          <a:lstStyle/>
          <a:p>
            <a:fld id="{5E9BA1F8-817E-4240-ACD4-0BCBA520D44F}" type="slidenum">
              <a:rPr lang="uk-UA" altLang="en-US" smtClean="0"/>
              <a:pPr/>
              <a:t>9</a:t>
            </a:fld>
            <a:endParaRPr lang="uk-UA" altLang="en-US"/>
          </a:p>
        </p:txBody>
      </p:sp>
      <p:cxnSp>
        <p:nvCxnSpPr>
          <p:cNvPr id="5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091992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й">
  <a:themeElements>
    <a:clrScheme name="Край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3387</TotalTime>
  <Words>1137</Words>
  <Application>Microsoft Office PowerPoint</Application>
  <PresentationFormat>Экран (4:3)</PresentationFormat>
  <Paragraphs>188</Paragraphs>
  <Slides>24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Край</vt:lpstr>
      <vt:lpstr>Презентация PowerPoint</vt:lpstr>
      <vt:lpstr>Нормативна база:  Європейська хартія  місцевого самоврядування</vt:lpstr>
      <vt:lpstr>Нормативна база: Додатковий протокол до ЄХМС про право участі у справах ОМС (Стаття 1. Право участі)</vt:lpstr>
      <vt:lpstr>Нормативна база: Додатковий протокол до ЄХМС (обмеження права)</vt:lpstr>
      <vt:lpstr>Нормативна база: Додатковий протокол до ЄХМС про право участі у справах ОМС (Стаття 2. Заходи зі здійснення права)</vt:lpstr>
      <vt:lpstr>Правове регулювання Демократії участі:  Конституція України</vt:lpstr>
      <vt:lpstr>Правове регулювання Демократії участі:  Законодавчі підстави:</vt:lpstr>
      <vt:lpstr>ГОЛОВНІ МЕХАНІЗМИ (ФОРМИ)  ДЕМОКРАТІЇ УЧАСТІ (ЗА ЧИННИМ ЗАКОНОДАВСТВОМ)</vt:lpstr>
      <vt:lpstr>ГРОМАДСЬКІ СЛУХАННЯ:  КОЛИ Є ПОТРЕБА? ПРАВОВІ НАСЛІДКИ</vt:lpstr>
      <vt:lpstr>ЗАГАЛЬНІ ЗБОРИ ГРОМАДЯН:  СУТЬ. ПРАВОВІ НАСЛІДКИ</vt:lpstr>
      <vt:lpstr>ОРГАНИ САМООРГАНІЗАЦІЇ НАСЕЛЕННЯ</vt:lpstr>
      <vt:lpstr>ОРГАНИ САМООРГАНІЗАЦІЇ НАСЕЛЕННЯ</vt:lpstr>
      <vt:lpstr>МІСЦЕВІ ІНІЦІАТИВИ: СУТЬ. ПРАВОВІ НАСЛІДКИ</vt:lpstr>
      <vt:lpstr>ІНШІ МЕХАНІЗМИ ЗАЛУЧЕННЯ ГРОМАДЯН ДО ДЕРЖАВНИХ ТА МІСЦЕВИХ СПРАВ</vt:lpstr>
      <vt:lpstr>ПРИКЛАДИ ДЕМОКРАТІЇ УЧАСТІ ІНШИХ КРАЇН</vt:lpstr>
      <vt:lpstr>ПРИКЛАДИ ДЕМОКРАТІЇ УЧАСТІ ІНШИХ КРАЇН</vt:lpstr>
      <vt:lpstr>ДЕЯКІ ІНШІ СПОСОБИ ВПЛИВУ ГРОМАДЯН НА ВЛАДУ, ВІДСТОЮВАННЯ СВОЇХ ПРАВ</vt:lpstr>
      <vt:lpstr>Потреба врегулювання механізмів участі на місцевому рівні:</vt:lpstr>
      <vt:lpstr>НОРМАТИВНА БАЗА:  ДЕЯКІ НОВАЦІЇ</vt:lpstr>
      <vt:lpstr>Громадська участь у обраних процесах: можливість застосування механізмів участі</vt:lpstr>
      <vt:lpstr> ВІДЕОФІЛЬМ ПРО ФОРМИ ПРЯМОЇ ДЕМОКРАТІЇ</vt:lpstr>
      <vt:lpstr>Очікувані результати:</vt:lpstr>
      <vt:lpstr>Замість підсумку</vt:lpstr>
      <vt:lpstr>2.3. РОБОТА В ГРУПАХ ВПРОВАДЖЕННЯ РІЗНИХ ФОРМ УЧАСТІ ГРОМАДЯН У ПУБЛІЧНОМУ ЖИТТІ НА МІСЦЕВОМУ РІВНІ</vt:lpstr>
    </vt:vector>
  </TitlesOfParts>
  <Company>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Реальна участь громадян в управлінні територіями та громадами.  Роль і завдання медіа  у процесах демократії участі</dc:title>
  <dc:creator>Ihor_A</dc:creator>
  <cp:lastModifiedBy>Владелец</cp:lastModifiedBy>
  <cp:revision>141</cp:revision>
  <dcterms:created xsi:type="dcterms:W3CDTF">2014-04-21T15:21:47Z</dcterms:created>
  <dcterms:modified xsi:type="dcterms:W3CDTF">2022-01-25T16:28:32Z</dcterms:modified>
</cp:coreProperties>
</file>