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20409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5BAC8-DC47-0735-D370-E06735607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Туристичні ресурси країн світу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9B1426-1542-E19F-158F-5B325B38C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/>
              <a:t>Слободяник Ірина Миколаївна</a:t>
            </a:r>
          </a:p>
          <a:p>
            <a:r>
              <a:rPr lang="en-US" dirty="0"/>
              <a:t>Yarina.slobod@gmail.com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88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C27B-66B3-C589-7681-212C77F8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>
                <a:solidFill>
                  <a:srgbClr val="FFFF00"/>
                </a:solidFill>
              </a:rPr>
              <a:t>Лекція</a:t>
            </a:r>
            <a:r>
              <a:rPr lang="ru-RU" sz="2800" dirty="0">
                <a:solidFill>
                  <a:srgbClr val="FFFF00"/>
                </a:solidFill>
              </a:rPr>
              <a:t> 7Організація туризму .Характеристика </a:t>
            </a:r>
            <a:r>
              <a:rPr lang="ru-RU" sz="2800" dirty="0" err="1">
                <a:solidFill>
                  <a:srgbClr val="FFFF00"/>
                </a:solidFill>
              </a:rPr>
              <a:t>показників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туристичної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діяльності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2864A-3335-9345-A767-DB6A3794E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800" dirty="0"/>
              <a:t>План 1. </a:t>
            </a:r>
            <a:r>
              <a:rPr lang="ru-RU" sz="2800" dirty="0" err="1"/>
              <a:t>Сутність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та </a:t>
            </a:r>
            <a:r>
              <a:rPr lang="ru-RU" sz="2800" dirty="0" err="1"/>
              <a:t>рекреаційних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2. Кількісні та </a:t>
            </a:r>
            <a:r>
              <a:rPr lang="ru-RU" sz="2800" dirty="0" err="1"/>
              <a:t>якісні</a:t>
            </a:r>
            <a:r>
              <a:rPr lang="ru-RU" sz="2800" dirty="0"/>
              <a:t> характеристики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3. </a:t>
            </a:r>
            <a:r>
              <a:rPr lang="ru-RU" sz="2800" dirty="0" err="1"/>
              <a:t>Підходи</a:t>
            </a:r>
            <a:r>
              <a:rPr lang="ru-RU" sz="2800" dirty="0"/>
              <a:t> до </a:t>
            </a:r>
            <a:r>
              <a:rPr lang="ru-RU" sz="2800" dirty="0" err="1"/>
              <a:t>оцінювання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85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05A4F-72CF-BD81-0752-648E0A5B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29" y="452718"/>
            <a:ext cx="9120105" cy="273903"/>
          </a:xfrm>
        </p:spPr>
        <p:txBody>
          <a:bodyPr/>
          <a:lstStyle/>
          <a:p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Сутність туристичних ресурсів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1DF08-B8BF-BBF3-F8F4-276CC7EC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110344"/>
            <a:ext cx="9306903" cy="5138056"/>
          </a:xfrm>
        </p:spPr>
        <p:txBody>
          <a:bodyPr/>
          <a:lstStyle/>
          <a:p>
            <a:r>
              <a:rPr lang="ru-RU" dirty="0" err="1"/>
              <a:t>туристичними</a:t>
            </a:r>
            <a:r>
              <a:rPr lang="ru-RU" dirty="0"/>
              <a:t> ресурсами </a:t>
            </a:r>
            <a:r>
              <a:rPr lang="ru-RU" dirty="0" err="1"/>
              <a:t>вважається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конкретному </a:t>
            </a:r>
            <a:r>
              <a:rPr lang="ru-RU" dirty="0" err="1"/>
              <a:t>районі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. </a:t>
            </a:r>
            <a:endParaRPr lang="en-US" dirty="0"/>
          </a:p>
          <a:p>
            <a:r>
              <a:rPr lang="ru-RU" b="1" i="1" dirty="0" err="1"/>
              <a:t>Туристичні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b="1" i="1" dirty="0" err="1"/>
              <a:t>Рекреаційні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: </a:t>
            </a:r>
            <a:r>
              <a:rPr lang="ru-RU" dirty="0" err="1"/>
              <a:t>привабливість</a:t>
            </a:r>
            <a:r>
              <a:rPr lang="ru-RU" dirty="0"/>
              <a:t>;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; </a:t>
            </a:r>
            <a:r>
              <a:rPr lang="ru-RU" dirty="0" err="1"/>
              <a:t>доступність</a:t>
            </a:r>
            <a:r>
              <a:rPr lang="ru-RU" dirty="0"/>
              <a:t>;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дослідженості</a:t>
            </a:r>
            <a:r>
              <a:rPr lang="ru-RU" dirty="0"/>
              <a:t>; </a:t>
            </a:r>
            <a:r>
              <a:rPr lang="ru-RU" dirty="0" err="1"/>
              <a:t>екскурсійна</a:t>
            </a:r>
            <a:r>
              <a:rPr lang="ru-RU" dirty="0"/>
              <a:t> </a:t>
            </a:r>
            <a:r>
              <a:rPr lang="ru-RU" dirty="0" err="1"/>
              <a:t>значущість</a:t>
            </a:r>
            <a:r>
              <a:rPr lang="ru-RU" dirty="0"/>
              <a:t>; </a:t>
            </a:r>
            <a:r>
              <a:rPr lang="ru-RU" dirty="0" err="1"/>
              <a:t>пейзажні</a:t>
            </a:r>
            <a:r>
              <a:rPr lang="ru-RU" dirty="0"/>
              <a:t> и </a:t>
            </a:r>
            <a:r>
              <a:rPr lang="ru-RU" dirty="0" err="1"/>
              <a:t>екологічні</a:t>
            </a:r>
            <a:r>
              <a:rPr lang="ru-RU" dirty="0"/>
              <a:t> характеристики; </a:t>
            </a:r>
            <a:r>
              <a:rPr lang="ru-RU" dirty="0" err="1"/>
              <a:t>соціально-демографічні</a:t>
            </a:r>
            <a:r>
              <a:rPr lang="ru-RU" dirty="0"/>
              <a:t> характеристики; </a:t>
            </a:r>
            <a:r>
              <a:rPr lang="ru-RU" dirty="0" err="1"/>
              <a:t>потенційний</a:t>
            </a:r>
            <a:r>
              <a:rPr lang="ru-RU" dirty="0"/>
              <a:t> запас;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en-US" dirty="0"/>
          </a:p>
          <a:p>
            <a:endParaRPr lang="en-US" b="1" i="1" dirty="0"/>
          </a:p>
          <a:p>
            <a:r>
              <a:rPr lang="ru-RU" dirty="0"/>
              <a:t>За </a:t>
            </a:r>
            <a:r>
              <a:rPr lang="ru-RU" dirty="0" err="1"/>
              <a:t>виконуваними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 </a:t>
            </a:r>
            <a:r>
              <a:rPr lang="ru-RU" dirty="0" err="1"/>
              <a:t>туристсько-рекреаційні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b="1" i="1" dirty="0" err="1"/>
              <a:t>місцевого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, </a:t>
            </a:r>
            <a:r>
              <a:rPr lang="ru-RU" b="1" i="1" dirty="0" err="1"/>
              <a:t>обласного</a:t>
            </a:r>
            <a:r>
              <a:rPr lang="ru-RU" b="1" i="1" dirty="0"/>
              <a:t>, </a:t>
            </a:r>
            <a:r>
              <a:rPr lang="ru-RU" b="1" i="1" dirty="0" err="1"/>
              <a:t>національного</a:t>
            </a:r>
            <a:r>
              <a:rPr lang="ru-RU" b="1" i="1" dirty="0"/>
              <a:t> та </a:t>
            </a:r>
            <a:r>
              <a:rPr lang="ru-RU" b="1" i="1" dirty="0" err="1"/>
              <a:t>світового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970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236C-CCD1-8521-51B1-C7AC3D4B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Кількісні та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якісні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характеристики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туристичних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ресурсів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1472D-23DA-D04B-A3A5-6184BB90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6" y="1494064"/>
            <a:ext cx="9315067" cy="4754335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endParaRPr lang="ru-RU" dirty="0"/>
          </a:p>
          <a:p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можливої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(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погоднокліматичного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купального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лижного</a:t>
            </a:r>
            <a:r>
              <a:rPr lang="ru-RU" dirty="0"/>
              <a:t> сезону.)</a:t>
            </a:r>
          </a:p>
          <a:p>
            <a:r>
              <a:rPr lang="ru-RU" dirty="0" err="1"/>
              <a:t>територіальна</a:t>
            </a:r>
            <a:r>
              <a:rPr lang="ru-RU" dirty="0"/>
              <a:t> </a:t>
            </a:r>
            <a:r>
              <a:rPr lang="ru-RU" dirty="0" err="1"/>
              <a:t>зосередженість</a:t>
            </a:r>
            <a:endParaRPr lang="ru-RU" dirty="0"/>
          </a:p>
          <a:p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капіталомісткість</a:t>
            </a:r>
            <a:r>
              <a:rPr lang="ru-RU" dirty="0"/>
              <a:t> і </a:t>
            </a:r>
            <a:r>
              <a:rPr lang="ru-RU" dirty="0" err="1"/>
              <a:t>невисока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експлуатаційних</a:t>
            </a:r>
            <a:r>
              <a:rPr lang="ru-RU" dirty="0"/>
              <a:t> затрат</a:t>
            </a:r>
          </a:p>
          <a:p>
            <a:r>
              <a:rPr lang="ru-RU" dirty="0" err="1"/>
              <a:t>багаторазовість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при </a:t>
            </a:r>
            <a:r>
              <a:rPr lang="ru-RU" dirty="0" err="1"/>
              <a:t>дотриманні</a:t>
            </a:r>
            <a:r>
              <a:rPr lang="ru-RU" dirty="0"/>
              <a:t> норм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endParaRPr lang="ru-RU" dirty="0"/>
          </a:p>
          <a:p>
            <a:r>
              <a:rPr lang="ru-RU" dirty="0" err="1"/>
              <a:t>Універсальність</a:t>
            </a:r>
            <a:endParaRPr lang="ru-RU" dirty="0"/>
          </a:p>
          <a:p>
            <a:r>
              <a:rPr lang="ru-RU" dirty="0" err="1"/>
              <a:t>соціальність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1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643E-5F82-DAD7-DD40-8F5E37C2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Підхіди</a:t>
            </a:r>
            <a:r>
              <a:rPr lang="uk-UA" dirty="0"/>
              <a:t> оцінювання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C7717A-5647-1678-EA6A-3721B0768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5279" y="96553"/>
            <a:ext cx="2348678" cy="121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ADC3C-530A-F645-C00C-7629E45AA189}"/>
              </a:ext>
            </a:extLst>
          </p:cNvPr>
          <p:cNvSpPr txBox="1"/>
          <p:nvPr/>
        </p:nvSpPr>
        <p:spPr>
          <a:xfrm>
            <a:off x="481693" y="3236169"/>
            <a:ext cx="86602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психолого-</a:t>
            </a:r>
            <a:r>
              <a:rPr lang="ru-RU" dirty="0" err="1"/>
              <a:t>естетична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технологічна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рентна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/>
              <a:t>медико-</a:t>
            </a:r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фізіологічна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кадастрова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бальна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1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F08B2-7E77-ECEC-59B5-E369567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Питання</a:t>
            </a:r>
            <a:r>
              <a:rPr lang="ru-RU" dirty="0"/>
              <a:t> для самоконтролю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17A9F-2D1B-5996-E208-46E08CF0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Дайте </a:t>
            </a:r>
            <a:r>
              <a:rPr lang="ru-RU" dirty="0" err="1"/>
              <a:t>визначення</a:t>
            </a:r>
            <a:r>
              <a:rPr lang="ru-RU" dirty="0"/>
              <a:t> понять «</a:t>
            </a:r>
            <a:r>
              <a:rPr lang="ru-RU" dirty="0" err="1"/>
              <a:t>туристичні</a:t>
            </a:r>
            <a:r>
              <a:rPr lang="ru-RU" dirty="0"/>
              <a:t>» та «</a:t>
            </a:r>
            <a:r>
              <a:rPr lang="ru-RU" dirty="0" err="1"/>
              <a:t>рекреаційні</a:t>
            </a:r>
            <a:r>
              <a:rPr lang="ru-RU" dirty="0"/>
              <a:t>» </a:t>
            </a:r>
            <a:r>
              <a:rPr lang="ru-RU" dirty="0" err="1"/>
              <a:t>ресурси</a:t>
            </a:r>
            <a:r>
              <a:rPr lang="ru-RU" dirty="0"/>
              <a:t>? </a:t>
            </a:r>
          </a:p>
          <a:p>
            <a:r>
              <a:rPr lang="ru-RU" dirty="0"/>
              <a:t>2.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туристсько-рекреаційний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»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туристсько-рекреаційного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та </a:t>
            </a:r>
            <a:r>
              <a:rPr lang="ru-RU" dirty="0" err="1"/>
              <a:t>якісні</a:t>
            </a:r>
            <a:r>
              <a:rPr lang="ru-RU" dirty="0"/>
              <a:t> характеристики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/>
              <a:t>. </a:t>
            </a:r>
          </a:p>
          <a:p>
            <a:r>
              <a:rPr lang="ru-RU"/>
              <a:t>4</a:t>
            </a:r>
            <a:r>
              <a:rPr lang="ru-RU" dirty="0"/>
              <a:t>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психолого-</a:t>
            </a:r>
            <a:r>
              <a:rPr lang="ru-RU" dirty="0" err="1"/>
              <a:t>естетичної</a:t>
            </a:r>
            <a:r>
              <a:rPr lang="ru-RU" dirty="0"/>
              <a:t>, </a:t>
            </a:r>
            <a:r>
              <a:rPr lang="ru-RU" dirty="0" err="1"/>
              <a:t>технологічної</a:t>
            </a:r>
            <a:r>
              <a:rPr lang="ru-RU" dirty="0"/>
              <a:t>, </a:t>
            </a:r>
            <a:r>
              <a:rPr lang="ru-RU" dirty="0" err="1"/>
              <a:t>грошової</a:t>
            </a:r>
            <a:r>
              <a:rPr lang="ru-RU" dirty="0"/>
              <a:t>, медико-</a:t>
            </a:r>
            <a:r>
              <a:rPr lang="ru-RU" dirty="0" err="1"/>
              <a:t>біологічної</a:t>
            </a:r>
            <a:r>
              <a:rPr lang="ru-RU" dirty="0"/>
              <a:t>, </a:t>
            </a:r>
            <a:r>
              <a:rPr lang="ru-RU" dirty="0" err="1"/>
              <a:t>кадастрової</a:t>
            </a:r>
            <a:r>
              <a:rPr lang="ru-RU" dirty="0"/>
              <a:t> та </a:t>
            </a:r>
            <a:r>
              <a:rPr lang="ru-RU" dirty="0" err="1"/>
              <a:t>бальної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47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251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Туристичні ресурси країн світу</vt:lpstr>
      <vt:lpstr>Лекція 7Організація туризму .Характеристика показників туристичної діяльності.</vt:lpstr>
      <vt:lpstr>Сутність туристичних ресурсів</vt:lpstr>
      <vt:lpstr>Кількісні та якісні характеристики туристичних ресурсів.</vt:lpstr>
      <vt:lpstr>Підхіди оцінювання</vt:lpstr>
      <vt:lpstr>Питання для самоконтролю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 країн світу</dc:title>
  <dc:creator>Ирина Слободяник</dc:creator>
  <cp:lastModifiedBy>Ирина Слободяник</cp:lastModifiedBy>
  <cp:revision>4</cp:revision>
  <dcterms:created xsi:type="dcterms:W3CDTF">2023-09-10T20:58:31Z</dcterms:created>
  <dcterms:modified xsi:type="dcterms:W3CDTF">2023-09-22T22:40:09Z</dcterms:modified>
</cp:coreProperties>
</file>