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8" r:id="rId22"/>
    <p:sldId id="275" r:id="rId23"/>
    <p:sldId id="279" r:id="rId24"/>
    <p:sldId id="277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1" r:id="rId36"/>
    <p:sldId id="292" r:id="rId37"/>
    <p:sldId id="290" r:id="rId38"/>
    <p:sldId id="293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FEC"/>
    <a:srgbClr val="8D70B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44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pPr/>
              <a:t>10/21/2021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pPr/>
              <a:t>10/21/2021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pPr/>
              <a:t>10/21/2021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pPr/>
              <a:t>10/21/2021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pPr/>
              <a:t>10/21/2021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pPr/>
              <a:t>10/21/2021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pPr/>
              <a:t>10/21/2021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pPr/>
              <a:t>10/21/2021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pPr/>
              <a:t>10/21/2021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pPr/>
              <a:t>10/21/2021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pPr/>
              <a:t>10/21/2021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8D70B0">
                <a:alpha val="36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pPr/>
              <a:t>10/21/2021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/>
              <a:t>Тема: Особливості оформлення </a:t>
            </a:r>
            <a:r>
              <a:rPr lang="uk-UA" b="1" dirty="0" smtClean="0"/>
              <a:t>анкети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5000" y="3962400"/>
            <a:ext cx="8534400" cy="17526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1. Загальна </a:t>
            </a:r>
            <a:r>
              <a:rPr lang="uk-UA" b="1" dirty="0">
                <a:solidFill>
                  <a:schemeClr val="accent3">
                    <a:lumMod val="50000"/>
                  </a:schemeClr>
                </a:solidFill>
              </a:rPr>
              <a:t>структура і вигляд анкети.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2. Особливості </a:t>
            </a:r>
            <a:r>
              <a:rPr lang="uk-UA" b="1" dirty="0">
                <a:solidFill>
                  <a:schemeClr val="accent3">
                    <a:lumMod val="50000"/>
                  </a:schemeClr>
                </a:solidFill>
              </a:rPr>
              <a:t>оформлення та розташування питань. 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3.  Пілотаж </a:t>
            </a:r>
            <a:r>
              <a:rPr lang="uk-UA" b="1" dirty="0">
                <a:solidFill>
                  <a:schemeClr val="accent3">
                    <a:lumMod val="50000"/>
                  </a:schemeClr>
                </a:solidFill>
              </a:rPr>
              <a:t>анкети.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Порядок розташування питань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u="sng" dirty="0"/>
              <a:t>Звичайна рекомендація</a:t>
            </a:r>
            <a:r>
              <a:rPr lang="uk-UA" dirty="0"/>
              <a:t>, що стосується розташування питань в анкеті полягає в тому, що починати треба з найбільш легких питань. Якщо респондент швидко і легко відповість на перші питання, він не стане побоюватися, що заповнення анкети буде нелегкою справою і потребує багато часу. </a:t>
            </a:r>
            <a:r>
              <a:rPr lang="uk-UA" b="1" dirty="0"/>
              <a:t>Такий підхід називається "завоювання довіри" респондента.</a:t>
            </a:r>
            <a:r>
              <a:rPr lang="uk-UA" dirty="0"/>
              <a:t>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Порядок розташування питань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u="sng" dirty="0"/>
              <a:t>Інші типи розташування.</a:t>
            </a:r>
            <a:endParaRPr lang="ru-RU" dirty="0"/>
          </a:p>
          <a:p>
            <a:r>
              <a:rPr lang="uk-UA" dirty="0"/>
              <a:t>• </a:t>
            </a:r>
            <a:r>
              <a:rPr lang="uk-UA" b="1" dirty="0"/>
              <a:t>По-перше</a:t>
            </a:r>
            <a:r>
              <a:rPr lang="uk-UA" dirty="0"/>
              <a:t>, питання можуть розташовуватися в порядку зменшення суспільної значимості (важливості); ті, які респондент швидше за все оцінить як важливі, поміщені на початку анкети, а найменш важливі - в кінці</a:t>
            </a:r>
            <a:r>
              <a:rPr lang="uk-UA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Порядок розташування питань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u="sng" dirty="0"/>
              <a:t>Інші типи розташування.</a:t>
            </a:r>
            <a:endParaRPr lang="ru-RU" dirty="0"/>
          </a:p>
          <a:p>
            <a:r>
              <a:rPr lang="uk-UA" dirty="0"/>
              <a:t>• </a:t>
            </a:r>
            <a:r>
              <a:rPr lang="uk-UA" b="1" dirty="0"/>
              <a:t>Другий</a:t>
            </a:r>
            <a:r>
              <a:rPr lang="uk-UA" dirty="0"/>
              <a:t> важливий принцип розташування питань - групування їх таким чином, щоб </a:t>
            </a:r>
            <a:r>
              <a:rPr lang="uk-UA" b="1" dirty="0"/>
              <a:t>схожі за змістом питання розташовувалися близько один до одного (тобто по блокам), а всередині блоків поруч розташовувалися питання одного і того ж типу.</a:t>
            </a:r>
            <a:r>
              <a:rPr lang="uk-UA" dirty="0"/>
              <a:t> Це означає, що кілька питань, що стосуються фінансування державної програми охорони здоров'я, слід помістити разом, а не чергувати їх з іншими питаннями. Далі, всередині однорідної за змістом групи питань слід разом помістити питання, які потребують відповідей "Так" / "Ні", а також питання, в яких потрібно висловити ступінь згоди чи незгоди з будь-яким судженням.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Порядок розташування питань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Одне з правил, якого слід дотримуватися у всіх анкетах, відноситься до розташування питань, спрямованих на виявлення </a:t>
            </a:r>
            <a:r>
              <a:rPr lang="uk-UA" u="sng" dirty="0"/>
              <a:t>соціально-демографічних характеристик або «</a:t>
            </a:r>
            <a:r>
              <a:rPr lang="uk-UA" u="sng" dirty="0" err="1"/>
              <a:t>паспортички</a:t>
            </a:r>
            <a:r>
              <a:rPr lang="uk-UA" u="sng" dirty="0"/>
              <a:t>». Такі питання краще поміщати в кінці анкети.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Формулювання першого </a:t>
            </a:r>
            <a:r>
              <a:rPr lang="uk-UA" b="1" dirty="0" smtClean="0"/>
              <a:t>питання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u="sng" dirty="0" smtClean="0"/>
              <a:t>Перше </a:t>
            </a:r>
            <a:r>
              <a:rPr lang="uk-UA" b="1" u="sng" dirty="0"/>
              <a:t>питання не може бути відкритим</a:t>
            </a:r>
            <a:r>
              <a:rPr lang="uk-UA" dirty="0"/>
              <a:t>. </a:t>
            </a:r>
            <a:r>
              <a:rPr lang="uk-UA" b="1" u="sng" dirty="0"/>
              <a:t>Слід також уникати закритих питань з довгим переліком варіантів відповідей.</a:t>
            </a:r>
            <a:r>
              <a:rPr lang="uk-UA" dirty="0"/>
              <a:t> Питання, з якого починається анкета, повинне бути нейтральним за змістом. </a:t>
            </a:r>
            <a:endParaRPr lang="ru-RU" dirty="0"/>
          </a:p>
          <a:p>
            <a:r>
              <a:rPr lang="uk-UA" dirty="0"/>
              <a:t>Не ставлять першими питання, які свідомо "тиснуть" на респондента і схиляють його до вибору будь-якого певного варіанту відповіді. Тому </a:t>
            </a:r>
            <a:r>
              <a:rPr lang="uk-UA" b="1" u="sng" dirty="0"/>
              <a:t>непотрібно в першому ж питанні просити респондента висловити свою згоду або незгоду з будь-яким судженням</a:t>
            </a:r>
            <a:r>
              <a:rPr lang="uk-UA" dirty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Формулювання першого питання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b="1" u="sng" dirty="0"/>
              <a:t>Перше питання має стосуватись всіх респондентів.</a:t>
            </a:r>
            <a:r>
              <a:rPr lang="uk-UA" dirty="0"/>
              <a:t> Необхідно виключити будь-яку ознаку, яка передбачає виділення будь-якої групи людей, що не має стосунку до проблематики </a:t>
            </a:r>
            <a:r>
              <a:rPr lang="uk-UA" dirty="0" smtClean="0"/>
              <a:t>дослідження.</a:t>
            </a:r>
          </a:p>
          <a:p>
            <a:r>
              <a:rPr lang="uk-UA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прийнятний варіант: 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b="1" dirty="0"/>
              <a:t>1. Як Ви ставитесь до ідеї економії енергоресурсів?</a:t>
            </a:r>
            <a:r>
              <a:rPr lang="uk-UA" dirty="0"/>
              <a:t> </a:t>
            </a:r>
            <a:endParaRPr lang="ru-RU" dirty="0"/>
          </a:p>
          <a:p>
            <a:r>
              <a:rPr lang="uk-UA" dirty="0"/>
              <a:t>1. Повністю підтримую</a:t>
            </a:r>
            <a:endParaRPr lang="ru-RU" dirty="0"/>
          </a:p>
          <a:p>
            <a:r>
              <a:rPr lang="uk-UA" dirty="0"/>
              <a:t>2. Скоріше підтримую</a:t>
            </a:r>
            <a:endParaRPr lang="ru-RU" dirty="0"/>
          </a:p>
          <a:p>
            <a:r>
              <a:rPr lang="uk-UA" dirty="0"/>
              <a:t>3. Важко сказати</a:t>
            </a:r>
            <a:endParaRPr lang="ru-RU" dirty="0"/>
          </a:p>
          <a:p>
            <a:r>
              <a:rPr lang="uk-UA" dirty="0"/>
              <a:t>4. Скоріше не підтримую</a:t>
            </a:r>
            <a:endParaRPr lang="ru-RU" dirty="0"/>
          </a:p>
          <a:p>
            <a:r>
              <a:rPr lang="uk-UA" dirty="0"/>
              <a:t>5. Не підтримую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Оформлення сторінки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• По-перше, кінцевий варіант анкети повинен бути не тільки хороший з точки зору естетики, а й виглядати досить простим, щоб респондент захотів його заповнити.</a:t>
            </a:r>
            <a:endParaRPr lang="ru-RU" dirty="0"/>
          </a:p>
          <a:p>
            <a:r>
              <a:rPr lang="uk-UA" dirty="0"/>
              <a:t>• По-друге, повинна зберігатися вся структура сформульованих питань.</a:t>
            </a:r>
            <a:endParaRPr lang="ru-RU" dirty="0"/>
          </a:p>
          <a:p>
            <a:r>
              <a:rPr lang="uk-UA" dirty="0"/>
              <a:t>• По-третє, питання на сторінках повинні розташовуватися таким чином, щоб респондент не міг пропустити жодного пункту або розділу.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Використання різних шрифтів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Це психологічно допомагає респондентам розмежовувати питання і відповіді та пояснення до заповнення анкети</a:t>
            </a:r>
            <a:r>
              <a:rPr lang="uk-UA" dirty="0" smtClean="0"/>
              <a:t>.</a:t>
            </a:r>
          </a:p>
          <a:p>
            <a:r>
              <a:rPr lang="uk-U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Приклад:</a:t>
            </a:r>
          </a:p>
          <a:p>
            <a:pPr algn="just"/>
            <a:r>
              <a:rPr lang="uk-UA" b="1" dirty="0"/>
              <a:t>1. Як Ви ставитесь до ідеї економії енергоресурсів?</a:t>
            </a:r>
            <a:r>
              <a:rPr lang="uk-UA" dirty="0"/>
              <a:t> </a:t>
            </a:r>
            <a:r>
              <a:rPr lang="uk-UA" sz="2600" i="1" dirty="0"/>
              <a:t>(оберіть лише один варіант і обведіть його номер )</a:t>
            </a:r>
            <a:endParaRPr lang="ru-RU" sz="2600" dirty="0"/>
          </a:p>
          <a:p>
            <a:r>
              <a:rPr lang="uk-UA" dirty="0"/>
              <a:t>1. Повністю підтримую</a:t>
            </a:r>
            <a:endParaRPr lang="ru-RU" dirty="0"/>
          </a:p>
          <a:p>
            <a:r>
              <a:rPr lang="uk-UA" dirty="0"/>
              <a:t>2. Скоріше підтримую</a:t>
            </a:r>
            <a:endParaRPr lang="ru-RU" dirty="0"/>
          </a:p>
          <a:p>
            <a:r>
              <a:rPr lang="uk-UA" dirty="0"/>
              <a:t>3. Важко сказати</a:t>
            </a:r>
            <a:endParaRPr lang="ru-RU" dirty="0"/>
          </a:p>
          <a:p>
            <a:r>
              <a:rPr lang="uk-UA" dirty="0"/>
              <a:t>4. Скоріше не підтримую</a:t>
            </a:r>
            <a:endParaRPr lang="ru-RU" dirty="0"/>
          </a:p>
          <a:p>
            <a:r>
              <a:rPr lang="uk-UA" dirty="0"/>
              <a:t>5. Не підтримую</a:t>
            </a:r>
            <a:endParaRPr lang="ru-RU" dirty="0"/>
          </a:p>
          <a:p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i="1" dirty="0"/>
              <a:t>Нумерація і розташування категорій відповідей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914400"/>
            <a:ext cx="10972800" cy="5211767"/>
          </a:xfrm>
        </p:spPr>
        <p:txBody>
          <a:bodyPr/>
          <a:lstStyle/>
          <a:p>
            <a:r>
              <a:rPr lang="uk-UA" b="1" dirty="0"/>
              <a:t>нумерація числами забезпечує зручну систему попереднього кодування</a:t>
            </a:r>
            <a:r>
              <a:rPr lang="uk-UA" dirty="0"/>
              <a:t> (тобто приписування варіантам відповідей числових значень, які згодом представляють ці варіанти відповідей при аналізі з використанням комп’ютерних програм).</a:t>
            </a:r>
            <a:endParaRPr lang="ru-RU" dirty="0"/>
          </a:p>
          <a:p>
            <a:r>
              <a:rPr lang="uk-UA" dirty="0"/>
              <a:t>доцільно закріпити одні й ті ж номери за однаковими варіантами відповідей. Так, наприклад, в питаннях, що мають дві категорії відповідей "так / ні" "1" присвоюється категорії "ні", а "2" - категорії "так</a:t>
            </a:r>
            <a:r>
              <a:rPr lang="uk-UA" dirty="0" smtClean="0"/>
              <a:t>".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i="1" dirty="0" smtClean="0"/>
              <a:t>Нумерація і розташування категорій відповідей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У питаннях з набором категорій "згоден / не згоден" "1" позначає частіше за все "абсолютно не згоден", а "5" - "абсолютно згоден". Не має значення, чи приписується найменше значення найбільш позитивній або найбільш негативній категорії (просто так простіше оцінювати респондентам). </a:t>
            </a:r>
            <a:endParaRPr lang="uk-UA" dirty="0" smtClean="0"/>
          </a:p>
          <a:p>
            <a:r>
              <a:rPr lang="uk-UA" dirty="0" smtClean="0"/>
              <a:t>Найголовніше</a:t>
            </a:r>
            <a:r>
              <a:rPr lang="uk-UA" dirty="0"/>
              <a:t>, щоб один і той же номер позначав одну і ту ж категорію відповіді у всій анкеті. Це </a:t>
            </a:r>
            <a:r>
              <a:rPr lang="uk-UA" dirty="0" smtClean="0"/>
              <a:t>дозволяє </a:t>
            </a:r>
            <a:r>
              <a:rPr lang="uk-UA" dirty="0"/>
              <a:t>запобігти помилкам пов'язаним з неуважністю, коли, наприклад, респондент всюди зазначає"1", що позначає "ні", а далі йдуть питання, де "1" означає "так".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Об'єм анкети та кількість питань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Самостійне заповнення анкети або здійснюване на її основі формалізоване інтерв'ю повинно займати </a:t>
            </a:r>
            <a:r>
              <a:rPr lang="uk-UA" b="1" dirty="0"/>
              <a:t>в середньому 15-20 хвилин</a:t>
            </a:r>
            <a:r>
              <a:rPr lang="uk-UA" dirty="0"/>
              <a:t> і не перевищувати 30-40 хвилин. Це відповідає приблизно </a:t>
            </a:r>
            <a:r>
              <a:rPr lang="uk-UA" b="1" dirty="0"/>
              <a:t>40-60 питанням</a:t>
            </a:r>
            <a:r>
              <a:rPr lang="uk-UA" dirty="0"/>
              <a:t>, або </a:t>
            </a:r>
            <a:r>
              <a:rPr lang="uk-UA" b="1" dirty="0"/>
              <a:t>10-12 сторінкам анкети</a:t>
            </a:r>
            <a:r>
              <a:rPr lang="uk-UA" dirty="0"/>
              <a:t>. Досвід досліджень показує, що верхньою межею для звичайної анкети є 60 питань, і 30-40 хвилин на заповнення анкети. Звичайно, можливі й більш об’ємні анкети і більш тривалі інтерв'ю. Однак, вони припускають </a:t>
            </a:r>
            <a:r>
              <a:rPr lang="uk-UA" i="1" dirty="0"/>
              <a:t>додаткове стимулювання не тільки інтерв'юера, але, найголовніше, респондента</a:t>
            </a:r>
            <a:r>
              <a:rPr lang="uk-UA" dirty="0"/>
              <a:t>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39762"/>
          </a:xfrm>
        </p:spPr>
        <p:txBody>
          <a:bodyPr>
            <a:normAutofit fontScale="90000"/>
          </a:bodyPr>
          <a:lstStyle/>
          <a:p>
            <a:r>
              <a:rPr lang="uk-UA" sz="3600" b="1" i="1" dirty="0" smtClean="0"/>
              <a:t>Нумерація і розташування категорій відповідей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066800"/>
            <a:ext cx="10972800" cy="5486399"/>
          </a:xfrm>
        </p:spPr>
        <p:txBody>
          <a:bodyPr>
            <a:normAutofit fontScale="55000" lnSpcReduction="20000"/>
          </a:bodyPr>
          <a:lstStyle/>
          <a:p>
            <a:r>
              <a:rPr lang="uk-UA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Приклад 1:</a:t>
            </a:r>
          </a:p>
          <a:p>
            <a:r>
              <a:rPr lang="uk-UA" sz="3600" b="1" dirty="0"/>
              <a:t>1. Як Ви ставитесь до ідеї економії енергоресурсів?</a:t>
            </a:r>
            <a:r>
              <a:rPr lang="uk-UA" sz="3600" dirty="0"/>
              <a:t> </a:t>
            </a:r>
            <a:r>
              <a:rPr lang="uk-UA" sz="3600" i="1" dirty="0"/>
              <a:t>(оберіть лише один варіант і обведіть його номер )</a:t>
            </a:r>
            <a:endParaRPr lang="ru-RU" sz="3600" dirty="0"/>
          </a:p>
          <a:p>
            <a:r>
              <a:rPr lang="uk-UA" sz="3600" dirty="0"/>
              <a:t>1. Повністю підтримую</a:t>
            </a:r>
            <a:endParaRPr lang="ru-RU" sz="3600" dirty="0"/>
          </a:p>
          <a:p>
            <a:r>
              <a:rPr lang="uk-UA" sz="3600" dirty="0"/>
              <a:t>2. Скоріше підтримую</a:t>
            </a:r>
            <a:endParaRPr lang="ru-RU" sz="3600" dirty="0"/>
          </a:p>
          <a:p>
            <a:r>
              <a:rPr lang="uk-UA" sz="3600" dirty="0"/>
              <a:t>3. Важко сказати</a:t>
            </a:r>
            <a:endParaRPr lang="ru-RU" sz="3600" dirty="0"/>
          </a:p>
          <a:p>
            <a:r>
              <a:rPr lang="uk-UA" sz="3600" dirty="0"/>
              <a:t>4. Скоріше не підтримую</a:t>
            </a:r>
            <a:endParaRPr lang="ru-RU" sz="3600" dirty="0"/>
          </a:p>
          <a:p>
            <a:r>
              <a:rPr lang="uk-UA" sz="3600" dirty="0"/>
              <a:t>5. Не </a:t>
            </a:r>
            <a:r>
              <a:rPr lang="uk-UA" sz="3600" dirty="0" smtClean="0"/>
              <a:t>підтримую</a:t>
            </a:r>
          </a:p>
          <a:p>
            <a:endParaRPr lang="uk-UA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Приклад 2:</a:t>
            </a:r>
          </a:p>
          <a:p>
            <a:r>
              <a:rPr lang="uk-UA" sz="3600" b="1" dirty="0" smtClean="0"/>
              <a:t>1. Як Ви ставитесь до ідеї економії енергоресурсів?</a:t>
            </a:r>
            <a:r>
              <a:rPr lang="uk-UA" sz="3600" dirty="0" smtClean="0"/>
              <a:t> </a:t>
            </a:r>
            <a:r>
              <a:rPr lang="uk-UA" sz="3600" i="1" dirty="0" smtClean="0"/>
              <a:t>(оберіть лише один варіант і обведіть його номер )</a:t>
            </a:r>
            <a:endParaRPr lang="ru-RU" sz="3600" dirty="0" smtClean="0"/>
          </a:p>
          <a:p>
            <a:r>
              <a:rPr lang="uk-UA" sz="3600" dirty="0" smtClean="0"/>
              <a:t>1.1. Повністю підтримую</a:t>
            </a:r>
            <a:endParaRPr lang="ru-RU" sz="3600" dirty="0" smtClean="0"/>
          </a:p>
          <a:p>
            <a:r>
              <a:rPr lang="uk-UA" sz="3600" dirty="0" smtClean="0"/>
              <a:t>1.2. Скоріше підтримую</a:t>
            </a:r>
            <a:endParaRPr lang="ru-RU" sz="3600" dirty="0" smtClean="0"/>
          </a:p>
          <a:p>
            <a:r>
              <a:rPr lang="uk-UA" sz="3600" dirty="0" smtClean="0"/>
              <a:t>1.3. Важко сказати</a:t>
            </a:r>
            <a:endParaRPr lang="ru-RU" sz="3600" dirty="0" smtClean="0"/>
          </a:p>
          <a:p>
            <a:r>
              <a:rPr lang="uk-UA" sz="3600" dirty="0" smtClean="0"/>
              <a:t>1.4. Скоріше не підтримую</a:t>
            </a:r>
            <a:endParaRPr lang="ru-RU" sz="3600" dirty="0" smtClean="0"/>
          </a:p>
          <a:p>
            <a:r>
              <a:rPr lang="uk-UA" sz="3600" dirty="0" smtClean="0"/>
              <a:t>1.5. Не підтримую</a:t>
            </a:r>
            <a:endParaRPr lang="uk-UA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</p:spPr>
        <p:txBody>
          <a:bodyPr>
            <a:normAutofit fontScale="90000"/>
          </a:bodyPr>
          <a:lstStyle/>
          <a:p>
            <a:r>
              <a:rPr lang="uk-UA" sz="3600" b="1" i="1" dirty="0" smtClean="0"/>
              <a:t>Нумерація і розташування категорій відповідей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990600"/>
            <a:ext cx="10972800" cy="5714999"/>
          </a:xfrm>
        </p:spPr>
        <p:txBody>
          <a:bodyPr>
            <a:normAutofit fontScale="70000" lnSpcReduction="20000"/>
          </a:bodyPr>
          <a:lstStyle/>
          <a:p>
            <a:r>
              <a:rPr lang="uk-U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Приклад (неправильної нумерації)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</a:t>
            </a:r>
            <a:r>
              <a:rPr lang="uk-U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uk-UA" b="1" dirty="0"/>
              <a:t>1. Як Ви ставитесь до ідеї економії енергоресурсів?</a:t>
            </a:r>
            <a:r>
              <a:rPr lang="uk-UA" dirty="0"/>
              <a:t> </a:t>
            </a:r>
            <a:r>
              <a:rPr lang="uk-UA" i="1" dirty="0"/>
              <a:t>(оберіть лише один варіант і обведіть його номер )</a:t>
            </a:r>
            <a:endParaRPr lang="ru-RU" dirty="0"/>
          </a:p>
          <a:p>
            <a:r>
              <a:rPr lang="en-US" dirty="0" smtClean="0"/>
              <a:t>a</a:t>
            </a:r>
            <a:r>
              <a:rPr lang="uk-UA" dirty="0" smtClean="0"/>
              <a:t>. </a:t>
            </a:r>
            <a:r>
              <a:rPr lang="uk-UA" dirty="0"/>
              <a:t>Повністю підтримую</a:t>
            </a:r>
            <a:endParaRPr lang="ru-RU" dirty="0"/>
          </a:p>
          <a:p>
            <a:r>
              <a:rPr lang="en-US" dirty="0" smtClean="0"/>
              <a:t>b</a:t>
            </a:r>
            <a:r>
              <a:rPr lang="uk-UA" dirty="0" smtClean="0"/>
              <a:t>. </a:t>
            </a:r>
            <a:r>
              <a:rPr lang="uk-UA" dirty="0"/>
              <a:t>Скоріше підтримую</a:t>
            </a:r>
            <a:endParaRPr lang="ru-RU" dirty="0"/>
          </a:p>
          <a:p>
            <a:r>
              <a:rPr lang="en-US" dirty="0" smtClean="0"/>
              <a:t>c</a:t>
            </a:r>
            <a:r>
              <a:rPr lang="uk-UA" dirty="0" smtClean="0"/>
              <a:t>. </a:t>
            </a:r>
            <a:r>
              <a:rPr lang="uk-UA" dirty="0"/>
              <a:t>Важко сказати</a:t>
            </a:r>
            <a:endParaRPr lang="ru-RU" dirty="0"/>
          </a:p>
          <a:p>
            <a:r>
              <a:rPr lang="en-US" dirty="0" smtClean="0"/>
              <a:t>d</a:t>
            </a:r>
            <a:r>
              <a:rPr lang="uk-UA" dirty="0" smtClean="0"/>
              <a:t>. </a:t>
            </a:r>
            <a:r>
              <a:rPr lang="uk-UA" dirty="0"/>
              <a:t>Скоріше не підтримую</a:t>
            </a:r>
            <a:endParaRPr lang="ru-RU" dirty="0"/>
          </a:p>
          <a:p>
            <a:r>
              <a:rPr lang="en-US" dirty="0" smtClean="0"/>
              <a:t>e</a:t>
            </a:r>
            <a:r>
              <a:rPr lang="uk-UA" dirty="0" smtClean="0"/>
              <a:t>. </a:t>
            </a:r>
            <a:r>
              <a:rPr lang="uk-UA" dirty="0"/>
              <a:t>Не </a:t>
            </a:r>
            <a:r>
              <a:rPr lang="uk-UA" dirty="0" smtClean="0"/>
              <a:t>підтримую</a:t>
            </a:r>
          </a:p>
          <a:p>
            <a:endParaRPr lang="uk-UA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Приклад (неправильної нумерації)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</a:t>
            </a:r>
            <a:r>
              <a:rPr lang="uk-U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uk-UA" b="1" dirty="0"/>
              <a:t>І</a:t>
            </a:r>
            <a:r>
              <a:rPr lang="en-US" b="1" dirty="0" smtClean="0"/>
              <a:t>I</a:t>
            </a:r>
            <a:r>
              <a:rPr lang="uk-UA" b="1" dirty="0" smtClean="0"/>
              <a:t>. Як Ви ставитесь до ідеї економії енергоресурсів?</a:t>
            </a:r>
            <a:r>
              <a:rPr lang="uk-UA" dirty="0" smtClean="0"/>
              <a:t> </a:t>
            </a:r>
            <a:r>
              <a:rPr lang="uk-UA" i="1" dirty="0" smtClean="0"/>
              <a:t>(оберіть лише один варіант і обведіть його номер )</a:t>
            </a:r>
            <a:endParaRPr lang="ru-RU" dirty="0" smtClean="0"/>
          </a:p>
          <a:p>
            <a:r>
              <a:rPr lang="en-US" dirty="0" smtClean="0"/>
              <a:t>[ ]</a:t>
            </a:r>
            <a:r>
              <a:rPr lang="uk-UA" dirty="0" smtClean="0"/>
              <a:t> Повністю підтримую</a:t>
            </a:r>
            <a:endParaRPr lang="ru-RU" dirty="0" smtClean="0"/>
          </a:p>
          <a:p>
            <a:r>
              <a:rPr lang="en-US" dirty="0" smtClean="0"/>
              <a:t>[ ]</a:t>
            </a:r>
            <a:r>
              <a:rPr lang="uk-UA" dirty="0" smtClean="0"/>
              <a:t> Скоріше підтримую</a:t>
            </a:r>
            <a:endParaRPr lang="ru-RU" dirty="0" smtClean="0"/>
          </a:p>
          <a:p>
            <a:r>
              <a:rPr lang="en-US" dirty="0" smtClean="0"/>
              <a:t>[ ]</a:t>
            </a:r>
            <a:r>
              <a:rPr lang="uk-UA" dirty="0" smtClean="0"/>
              <a:t> Важко сказати</a:t>
            </a:r>
            <a:endParaRPr lang="ru-RU" dirty="0" smtClean="0"/>
          </a:p>
          <a:p>
            <a:r>
              <a:rPr lang="en-US" dirty="0" smtClean="0"/>
              <a:t>[ ] </a:t>
            </a:r>
            <a:r>
              <a:rPr lang="uk-UA" dirty="0" smtClean="0"/>
              <a:t>Скоріше не підтримую</a:t>
            </a:r>
            <a:endParaRPr lang="ru-RU" dirty="0" smtClean="0"/>
          </a:p>
          <a:p>
            <a:r>
              <a:rPr lang="en-US" dirty="0" smtClean="0"/>
              <a:t>[ ]</a:t>
            </a:r>
            <a:r>
              <a:rPr lang="uk-UA" dirty="0" smtClean="0"/>
              <a:t> Не підтримую</a:t>
            </a:r>
            <a:endParaRPr lang="uk-UA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 b="1" i="1" dirty="0"/>
              <a:t>Вертикальне розташування категорій відповідей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914401"/>
            <a:ext cx="10972800" cy="5211766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Зазвичай категорії відповідей та відповідні їм числові коди розташовуються на сторінці таким чином, щоб перебувати на одній вертикальній лінії. </a:t>
            </a:r>
            <a:r>
              <a:rPr lang="uk-UA" b="1" dirty="0"/>
              <a:t>Вертикальне розташування питань і категорій відповіді дозволяє запобігати пропусків респондентами окремих питань</a:t>
            </a:r>
            <a:r>
              <a:rPr lang="uk-UA" dirty="0"/>
              <a:t>, що зазвичай виникають, якщо респонденту доводиться бігати очима по сторінці</a:t>
            </a:r>
            <a:r>
              <a:rPr lang="uk-UA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Приклад:</a:t>
            </a:r>
          </a:p>
          <a:p>
            <a:r>
              <a:rPr lang="uk-UA" b="1" dirty="0"/>
              <a:t>1. Як Ви ставитесь до ідеї економії енергоресурсів?</a:t>
            </a:r>
            <a:r>
              <a:rPr lang="uk-UA" dirty="0"/>
              <a:t> </a:t>
            </a:r>
            <a:r>
              <a:rPr lang="uk-UA" i="1" dirty="0"/>
              <a:t>(оберіть лише один варіант і обведіть його номер )</a:t>
            </a:r>
            <a:endParaRPr lang="ru-RU" dirty="0"/>
          </a:p>
          <a:p>
            <a:r>
              <a:rPr lang="uk-UA" dirty="0"/>
              <a:t>1. Повністю підтримую</a:t>
            </a:r>
            <a:endParaRPr lang="ru-RU" dirty="0"/>
          </a:p>
          <a:p>
            <a:r>
              <a:rPr lang="uk-UA" dirty="0"/>
              <a:t>2. Скоріше підтримую</a:t>
            </a:r>
            <a:endParaRPr lang="ru-RU" dirty="0"/>
          </a:p>
          <a:p>
            <a:r>
              <a:rPr lang="uk-UA" dirty="0"/>
              <a:t>3. Важко сказати</a:t>
            </a:r>
            <a:endParaRPr lang="ru-RU" dirty="0"/>
          </a:p>
          <a:p>
            <a:r>
              <a:rPr lang="uk-UA" dirty="0"/>
              <a:t>4. Скоріше не підтримую</a:t>
            </a:r>
            <a:endParaRPr lang="ru-RU" dirty="0"/>
          </a:p>
          <a:p>
            <a:r>
              <a:rPr lang="uk-UA" dirty="0"/>
              <a:t>5. Не підтримую</a:t>
            </a:r>
            <a:endParaRPr lang="ru-RU" dirty="0"/>
          </a:p>
          <a:p>
            <a:pPr>
              <a:buNone/>
            </a:pPr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 b="1" i="1" dirty="0" smtClean="0"/>
              <a:t>Розташування </a:t>
            </a:r>
            <a:r>
              <a:rPr lang="uk-UA" sz="4000" b="1" i="1" dirty="0"/>
              <a:t>категорій відповідей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914401"/>
            <a:ext cx="10972800" cy="5211766"/>
          </a:xfrm>
        </p:spPr>
        <p:txBody>
          <a:bodyPr>
            <a:normAutofit fontScale="85000" lnSpcReduction="10000"/>
          </a:bodyPr>
          <a:lstStyle/>
          <a:p>
            <a:r>
              <a:rPr lang="uk-UA" b="1" dirty="0"/>
              <a:t>Але в разі необхідності економії часто використовується і горизонтальне розташування варіантів відповідей. </a:t>
            </a:r>
            <a:r>
              <a:rPr lang="uk-UA" b="1" u="sng" dirty="0"/>
              <a:t>Це не є помилкою.</a:t>
            </a:r>
            <a:endParaRPr lang="ru-RU" dirty="0"/>
          </a:p>
          <a:p>
            <a:pPr>
              <a:buNone/>
            </a:pP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Приклад:</a:t>
            </a:r>
          </a:p>
          <a:p>
            <a:r>
              <a:rPr lang="uk-UA" b="1" dirty="0"/>
              <a:t>1. Запоріжжя зазвичай характеризують як великий промисловий та індустріальний центр, а яким би Ви хотіли бачити наше місто у майбутньому? </a:t>
            </a:r>
            <a:r>
              <a:rPr lang="uk-UA" i="1" dirty="0"/>
              <a:t>(не більше 3-х варіантів відповіді</a:t>
            </a:r>
            <a:r>
              <a:rPr lang="uk-UA" i="1" dirty="0" smtClean="0"/>
              <a:t>)</a:t>
            </a:r>
            <a:endParaRPr lang="ru-RU" dirty="0"/>
          </a:p>
          <a:p>
            <a:pPr>
              <a:buNone/>
            </a:pPr>
            <a:r>
              <a:rPr lang="uk-UA" dirty="0" smtClean="0"/>
              <a:t>1</a:t>
            </a:r>
            <a:r>
              <a:rPr lang="uk-UA" dirty="0"/>
              <a:t>. Місто інноваційних </a:t>
            </a:r>
            <a:r>
              <a:rPr lang="uk-UA" dirty="0" smtClean="0"/>
              <a:t>технологій           6. Місто козацької історії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2</a:t>
            </a:r>
            <a:r>
              <a:rPr lang="uk-UA" dirty="0"/>
              <a:t>. Місто </a:t>
            </a:r>
            <a:r>
              <a:rPr lang="uk-UA" dirty="0" smtClean="0"/>
              <a:t>бізнес-центр                                 7. Місто транспортний центр</a:t>
            </a:r>
            <a:endParaRPr lang="ru-RU" dirty="0"/>
          </a:p>
          <a:p>
            <a:pPr>
              <a:buNone/>
            </a:pPr>
            <a:r>
              <a:rPr lang="uk-UA" dirty="0"/>
              <a:t>3. Місто туристичний </a:t>
            </a:r>
            <a:r>
              <a:rPr lang="uk-UA" dirty="0" smtClean="0"/>
              <a:t>центр                     8. Місто розважальний центр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4. Місто культурний центр                        9. Інше </a:t>
            </a:r>
            <a:r>
              <a:rPr lang="uk-UA" i="1" dirty="0" smtClean="0"/>
              <a:t>(що саме)________</a:t>
            </a:r>
            <a:endParaRPr lang="ru-RU" i="1" dirty="0" smtClean="0"/>
          </a:p>
          <a:p>
            <a:pPr>
              <a:buNone/>
            </a:pPr>
            <a:r>
              <a:rPr lang="uk-UA" dirty="0" smtClean="0"/>
              <a:t>5</a:t>
            </a:r>
            <a:r>
              <a:rPr lang="uk-UA" dirty="0"/>
              <a:t>. Місто науково-освітній </a:t>
            </a:r>
            <a:r>
              <a:rPr lang="uk-UA" dirty="0" smtClean="0"/>
              <a:t>центр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/>
              <a:t>Розміщення питань та відповідей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u="sng" dirty="0" smtClean="0"/>
              <a:t>!!! Не </a:t>
            </a:r>
            <a:r>
              <a:rPr lang="uk-UA" b="1" u="sng" dirty="0"/>
              <a:t>можна розривати питання і варіанти відповіді на нього або перелік відповідей.</a:t>
            </a:r>
            <a:r>
              <a:rPr lang="uk-UA" dirty="0"/>
              <a:t> </a:t>
            </a:r>
            <a:endParaRPr lang="uk-UA" dirty="0" smtClean="0"/>
          </a:p>
          <a:p>
            <a:r>
              <a:rPr lang="uk-UA" dirty="0" smtClean="0"/>
              <a:t>Кілька </a:t>
            </a:r>
            <a:r>
              <a:rPr lang="uk-UA" dirty="0"/>
              <a:t>спроб перегорнути сторінку вперед-назад при відповіді на питання навряд чи підвищать бажання респондента заповнити анкету.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Оформлення пояснень до відповіді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Дуже важливо, щоб одна і та ж система позначення використовувалася при заповненні всього опитувального листа. І хоча навряд чи є необхідність повторювати пояснення до кожного питання, краще повторити їх трохи частіше необхідного, ніж пропустити там, де вони необхідні. </a:t>
            </a:r>
            <a:endParaRPr lang="ru-RU" dirty="0"/>
          </a:p>
          <a:p>
            <a:r>
              <a:rPr lang="uk-UA" b="1" u="sng" dirty="0"/>
              <a:t>Особливо важливо нагадувати </a:t>
            </a:r>
            <a:r>
              <a:rPr lang="uk-UA" dirty="0"/>
              <a:t>респондентам про спосіб заповнення анкети, </a:t>
            </a:r>
            <a:r>
              <a:rPr lang="uk-UA" u="sng" dirty="0"/>
              <a:t>якщо в одних питаннях потрібно виділити кілька варіантів відповіді, а в інших - тільки один</a:t>
            </a:r>
            <a:r>
              <a:rPr lang="uk-UA" dirty="0"/>
              <a:t>. </a:t>
            </a:r>
            <a:r>
              <a:rPr lang="uk-UA" b="1" dirty="0"/>
              <a:t>Пояснення до відповідей зазвичай відрізняються від тексту питань тим, що їх поміщають в рамки або виділяють особливим шрифтом.</a:t>
            </a:r>
            <a:r>
              <a:rPr lang="uk-UA" dirty="0"/>
              <a:t> Доцільно використовувати більш дрібний шрифт, так як він дозволяє відрізняти текст пояснень від тексту питання.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Оформлення </a:t>
            </a:r>
            <a:r>
              <a:rPr lang="uk-UA" b="1" i="1" dirty="0" smtClean="0"/>
              <a:t>серій </a:t>
            </a:r>
            <a:r>
              <a:rPr lang="uk-UA" b="1" i="1" dirty="0"/>
              <a:t>питань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Наприклад, респонденти можуть попросити прочитати серію з 10 суджень і оцінити своє ставлення до кожного з них з допомогою таких категорій як "повністю згоден", "скоріше згоден", "немає певного ставлення", "скоріше не згоден" і "повністю не згоден". Відповіді на такі питання доцільно помістити в таблицю.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Оформлення </a:t>
            </a:r>
            <a:r>
              <a:rPr lang="uk-UA" b="1" i="1" dirty="0" smtClean="0"/>
              <a:t>серій </a:t>
            </a:r>
            <a:r>
              <a:rPr lang="uk-UA" b="1" i="1" dirty="0"/>
              <a:t>питань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Приклад: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uk-UA" sz="2400" b="1" dirty="0" smtClean="0"/>
              <a:t>1. Відзначте</a:t>
            </a:r>
            <a:r>
              <a:rPr lang="uk-UA" sz="2400" b="1" dirty="0"/>
              <a:t>, будь-ласка, наскільки Ви згодні чи не згодні з кожним із нижче наведених тверджень. </a:t>
            </a:r>
            <a:r>
              <a:rPr lang="uk-UA" sz="2400" dirty="0"/>
              <a:t>(</a:t>
            </a:r>
            <a:r>
              <a:rPr lang="uk-UA" sz="2400" i="1" dirty="0"/>
              <a:t>Послідовно зачитуйте кожне твердження і відзначайте один варіант відповіді по КОЖНОМУ рядку)</a:t>
            </a:r>
            <a:endParaRPr lang="ru-RU" sz="2400" dirty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14400" y="3428999"/>
          <a:ext cx="10515600" cy="2667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7340"/>
                <a:gridCol w="5304192"/>
                <a:gridCol w="1778374"/>
                <a:gridCol w="1855694"/>
              </a:tblGrid>
              <a:tr h="65656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600" b="1" dirty="0">
                          <a:latin typeface="Tahoma"/>
                          <a:ea typeface="Calibri"/>
                        </a:rPr>
                        <a:t>№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600" b="1" dirty="0">
                          <a:latin typeface="Tahoma"/>
                          <a:ea typeface="Calibri"/>
                        </a:rPr>
                        <a:t>Твердження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600" b="1">
                          <a:latin typeface="Tahoma"/>
                          <a:ea typeface="Calibri"/>
                        </a:rPr>
                        <a:t>Скоріше згоден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600" b="1">
                          <a:latin typeface="Tahoma"/>
                          <a:ea typeface="Calibri"/>
                        </a:rPr>
                        <a:t>Скоріше не згоден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453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1</a:t>
                      </a:r>
                      <a:endParaRPr lang="ru-RU" sz="1600">
                        <a:solidFill>
                          <a:srgbClr val="000000"/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Я люблю Запоріжжя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600" dirty="0">
                          <a:latin typeface="Tahoma"/>
                          <a:ea typeface="Calibri"/>
                        </a:rPr>
                        <a:t>1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600">
                          <a:latin typeface="Tahoma"/>
                          <a:ea typeface="Calibri"/>
                        </a:rPr>
                        <a:t>2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650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2</a:t>
                      </a:r>
                      <a:endParaRPr lang="ru-RU" sz="1600">
                        <a:solidFill>
                          <a:srgbClr val="000000"/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Якби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був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вибір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 де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народитись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 я б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обрав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/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ла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 Запоріжжя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600" dirty="0">
                          <a:latin typeface="Tahoma"/>
                          <a:ea typeface="Calibri"/>
                        </a:rPr>
                        <a:t>1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600" dirty="0">
                          <a:latin typeface="Tahoma"/>
                          <a:ea typeface="Calibri"/>
                        </a:rPr>
                        <a:t>2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453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3</a:t>
                      </a:r>
                      <a:endParaRPr lang="ru-RU" sz="1600">
                        <a:solidFill>
                          <a:srgbClr val="000000"/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В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Запоріжжі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 я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можу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реалізувати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 себе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600">
                          <a:latin typeface="Tahoma"/>
                          <a:ea typeface="Calibri"/>
                        </a:rPr>
                        <a:t>1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600">
                          <a:latin typeface="Tahoma"/>
                          <a:ea typeface="Calibri"/>
                        </a:rPr>
                        <a:t>2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453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4</a:t>
                      </a:r>
                      <a:endParaRPr lang="ru-RU" sz="1600" dirty="0">
                        <a:solidFill>
                          <a:srgbClr val="000000"/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З часом Запоріжжя стає кращим</a:t>
                      </a:r>
                      <a:endParaRPr lang="ru-RU" sz="1600" dirty="0">
                        <a:solidFill>
                          <a:srgbClr val="000000"/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600" dirty="0">
                          <a:latin typeface="Tahoma"/>
                          <a:ea typeface="Calibri"/>
                        </a:rPr>
                        <a:t>1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600" dirty="0">
                          <a:latin typeface="Tahoma"/>
                          <a:ea typeface="Calibri"/>
                        </a:rPr>
                        <a:t>2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/>
              <a:t>Використання питань-фільтрів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«Фільтрами» називаються ті питання, в залежності від відповідей на які респондент повинен відповідати на чергове запитання або блок питань, або повинен пропустити їх і перейти до наступних питань або блоків. </a:t>
            </a:r>
            <a:r>
              <a:rPr lang="uk-UA" b="1" dirty="0"/>
              <a:t>Для подібних питань завжди потрібні особливі інструкції.</a:t>
            </a:r>
            <a:r>
              <a:rPr lang="uk-UA" dirty="0"/>
              <a:t> Проблема стає особливо серйозною, коли фільтрів багато, і респондентам доводиться пропускати цілі розділи анкети. Недоліком в даному випадку є і надмірно складні інструкції, в яких легко заплутатися.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/>
              <a:t>Використання питань-фільтрів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b="1" i="1" dirty="0"/>
              <a:t>Для звернення з подібного типу питаннями використовують три елементи: </a:t>
            </a:r>
            <a:endParaRPr lang="ru-RU" b="1" i="1" dirty="0"/>
          </a:p>
          <a:p>
            <a:pPr lvl="0"/>
            <a:r>
              <a:rPr lang="uk-UA" dirty="0" smtClean="0"/>
              <a:t>1) стрілки</a:t>
            </a:r>
            <a:r>
              <a:rPr lang="uk-UA" dirty="0"/>
              <a:t>, направляючі респондента від питання-фільтра до наступного питання, що належить до даного респондента; </a:t>
            </a:r>
            <a:endParaRPr lang="ru-RU" dirty="0"/>
          </a:p>
          <a:p>
            <a:pPr lvl="0"/>
            <a:r>
              <a:rPr lang="uk-UA" dirty="0" smtClean="0"/>
              <a:t>2) зрушення </a:t>
            </a:r>
            <a:r>
              <a:rPr lang="uk-UA" dirty="0"/>
              <a:t>(зсув) по рядку тих питань, які повинні бути пропущені частиною респондентів як своєрідний психологічний прийом; </a:t>
            </a:r>
            <a:endParaRPr lang="ru-RU" dirty="0"/>
          </a:p>
          <a:p>
            <a:r>
              <a:rPr lang="uk-UA" dirty="0" smtClean="0"/>
              <a:t>3) рамки </a:t>
            </a:r>
            <a:r>
              <a:rPr lang="uk-UA" dirty="0"/>
              <a:t>з тим, щоб направити респондентів повз питання або серії питань, на які вони не повинні відповідати.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u="sng" dirty="0"/>
              <a:t>Оформлення першої сторінки, обкладинки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• </a:t>
            </a:r>
            <a:r>
              <a:rPr lang="uk-UA" b="1" dirty="0" smtClean="0"/>
              <a:t>Назва </a:t>
            </a:r>
            <a:r>
              <a:rPr lang="uk-UA" b="1" dirty="0"/>
              <a:t>дослідження</a:t>
            </a:r>
            <a:r>
              <a:rPr lang="uk-UA" dirty="0"/>
              <a:t>. Назва повинна в декількох словах формулювати тему дослідження таким чином, щоб викликати інтерес респондента</a:t>
            </a:r>
            <a:r>
              <a:rPr lang="uk-UA" dirty="0" smtClean="0"/>
              <a:t>.</a:t>
            </a:r>
            <a:endParaRPr lang="uk-UA" dirty="0"/>
          </a:p>
          <a:p>
            <a:r>
              <a:rPr lang="uk-UA" dirty="0" smtClean="0"/>
              <a:t>Неправильно: </a:t>
            </a:r>
            <a:r>
              <a:rPr lang="uk-UA" dirty="0" err="1" smtClean="0"/>
              <a:t>“Багатомірний</a:t>
            </a:r>
            <a:r>
              <a:rPr lang="uk-UA" dirty="0" smtClean="0"/>
              <a:t> </a:t>
            </a:r>
            <a:r>
              <a:rPr lang="uk-UA" dirty="0"/>
              <a:t>аналіз детермінант </a:t>
            </a:r>
            <a:r>
              <a:rPr lang="uk-UA" dirty="0" smtClean="0"/>
              <a:t>...”, </a:t>
            </a:r>
            <a:r>
              <a:rPr lang="uk-UA" dirty="0" err="1" smtClean="0"/>
              <a:t>“Це</a:t>
            </a:r>
            <a:r>
              <a:rPr lang="uk-UA" dirty="0" smtClean="0"/>
              <a:t> </a:t>
            </a:r>
            <a:r>
              <a:rPr lang="uk-UA" dirty="0"/>
              <a:t>Ваш останній шанс вплинути на </a:t>
            </a:r>
            <a:r>
              <a:rPr lang="uk-UA" dirty="0" smtClean="0"/>
              <a:t>уряд ”, </a:t>
            </a:r>
            <a:r>
              <a:rPr lang="uk-UA" dirty="0" err="1" smtClean="0"/>
              <a:t>“Чи</a:t>
            </a:r>
            <a:r>
              <a:rPr lang="uk-UA" dirty="0" smtClean="0"/>
              <a:t> </a:t>
            </a:r>
            <a:r>
              <a:rPr lang="uk-UA" dirty="0"/>
              <a:t>повинні студенти витрачати час на роботу</a:t>
            </a:r>
            <a:r>
              <a:rPr lang="uk-UA" dirty="0" smtClean="0"/>
              <a:t>?” тощо. </a:t>
            </a:r>
            <a:endParaRPr lang="uk-UA" dirty="0"/>
          </a:p>
          <a:p>
            <a:r>
              <a:rPr lang="uk-UA" dirty="0" smtClean="0"/>
              <a:t>Правильно: </a:t>
            </a:r>
            <a:r>
              <a:rPr lang="uk-UA" dirty="0" err="1" smtClean="0"/>
              <a:t>“Громадська</a:t>
            </a:r>
            <a:r>
              <a:rPr lang="uk-UA" dirty="0" smtClean="0"/>
              <a:t> думка щодо реформи </a:t>
            </a:r>
            <a:r>
              <a:rPr lang="uk-UA" dirty="0" err="1" smtClean="0"/>
              <a:t>медицини”</a:t>
            </a:r>
            <a:r>
              <a:rPr lang="uk-UA" dirty="0" smtClean="0"/>
              <a:t>, </a:t>
            </a:r>
            <a:r>
              <a:rPr lang="uk-UA" dirty="0" err="1" smtClean="0"/>
              <a:t>“Студентство</a:t>
            </a:r>
            <a:r>
              <a:rPr lang="uk-UA" dirty="0"/>
              <a:t>: навчання і </a:t>
            </a:r>
            <a:r>
              <a:rPr lang="uk-UA" dirty="0" err="1" smtClean="0"/>
              <a:t>робота”</a:t>
            </a:r>
            <a:r>
              <a:rPr lang="uk-UA" dirty="0" smtClean="0"/>
              <a:t> тощо.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8362"/>
          </a:xfrm>
        </p:spPr>
        <p:txBody>
          <a:bodyPr>
            <a:normAutofit fontScale="90000"/>
          </a:bodyPr>
          <a:lstStyle/>
          <a:p>
            <a:r>
              <a:rPr lang="uk-UA" b="1" i="1" dirty="0" smtClean="0"/>
              <a:t>Використання питань-фільтрів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990601"/>
            <a:ext cx="11430000" cy="513556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Невдалий варіант: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uk-UA" b="1" dirty="0"/>
              <a:t>31. Чи маєте Ви в даний час роботу, що забезпечує Вам самостійний заробіток?</a:t>
            </a:r>
            <a:endParaRPr lang="ru-RU" dirty="0"/>
          </a:p>
          <a:p>
            <a:pPr>
              <a:buNone/>
            </a:pPr>
            <a:r>
              <a:rPr lang="uk-UA" dirty="0"/>
              <a:t>1. Так, маю постійну роботу</a:t>
            </a:r>
            <a:endParaRPr lang="ru-RU" dirty="0"/>
          </a:p>
          <a:p>
            <a:pPr>
              <a:buNone/>
            </a:pPr>
            <a:r>
              <a:rPr lang="uk-UA" dirty="0"/>
              <a:t>2. Так, маю тимчасову роботу</a:t>
            </a:r>
            <a:endParaRPr lang="ru-RU" dirty="0"/>
          </a:p>
          <a:p>
            <a:pPr>
              <a:buNone/>
            </a:pPr>
            <a:r>
              <a:rPr lang="uk-UA" dirty="0"/>
              <a:t>3. Ні, не маю</a:t>
            </a:r>
            <a:endParaRPr lang="ru-RU" dirty="0"/>
          </a:p>
          <a:p>
            <a:pPr algn="just">
              <a:buNone/>
            </a:pPr>
            <a:r>
              <a:rPr lang="uk-UA" i="1" dirty="0"/>
              <a:t>(Якщо Ви маєте постійну або тимчасову роботу, дайте відповідь на </a:t>
            </a:r>
            <a:r>
              <a:rPr lang="uk-UA" i="1" dirty="0" smtClean="0"/>
              <a:t>наступні питання</a:t>
            </a:r>
            <a:r>
              <a:rPr lang="uk-UA" i="1" dirty="0"/>
              <a:t>. Якщо Ви не працюєте, переходьте до питання 44 на сторінці 10</a:t>
            </a:r>
            <a:r>
              <a:rPr lang="uk-UA" i="1" dirty="0" smtClean="0"/>
              <a:t>.)</a:t>
            </a:r>
          </a:p>
          <a:p>
            <a:pPr>
              <a:buNone/>
            </a:pPr>
            <a:endParaRPr lang="uk-UA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uk-U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Вдалий </a:t>
            </a:r>
            <a:r>
              <a:rPr lang="uk-UA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варіант: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uk-UA" b="1" dirty="0"/>
              <a:t>31. Чи маєте Ви в даний час роботу, що забезпечує Вам самостійний заробіток?</a:t>
            </a:r>
            <a:endParaRPr lang="ru-RU" dirty="0"/>
          </a:p>
          <a:p>
            <a:pPr>
              <a:buNone/>
            </a:pPr>
            <a:r>
              <a:rPr lang="uk-UA" dirty="0"/>
              <a:t>1. Так, маю постійну роботу</a:t>
            </a:r>
            <a:endParaRPr lang="ru-RU" dirty="0"/>
          </a:p>
          <a:p>
            <a:pPr>
              <a:buNone/>
            </a:pPr>
            <a:r>
              <a:rPr lang="uk-UA" dirty="0"/>
              <a:t>2. Так, маю тимчасову роботу</a:t>
            </a:r>
            <a:endParaRPr lang="ru-RU" dirty="0"/>
          </a:p>
          <a:p>
            <a:pPr>
              <a:buNone/>
            </a:pPr>
            <a:r>
              <a:rPr lang="uk-UA" dirty="0"/>
              <a:t>3. Ні, не маю </a:t>
            </a:r>
            <a:r>
              <a:rPr lang="uk-UA" i="1" dirty="0"/>
              <a:t>(Переходьте до питання 44)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</p:spPr>
        <p:txBody>
          <a:bodyPr>
            <a:normAutofit fontScale="90000"/>
          </a:bodyPr>
          <a:lstStyle/>
          <a:p>
            <a:r>
              <a:rPr lang="uk-UA" b="1" i="1" dirty="0" smtClean="0"/>
              <a:t>Використання питань-фільтрів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609600"/>
            <a:ext cx="11430000" cy="55165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Інший допустимий варіант: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uk-UA" sz="2000" b="1" dirty="0"/>
              <a:t>31. Чи маєте Ви в даний час роботу, що забезпечує Вам самостійний заробіток?</a:t>
            </a:r>
            <a:endParaRPr lang="ru-RU" sz="2000" dirty="0"/>
          </a:p>
          <a:p>
            <a:pPr>
              <a:buNone/>
            </a:pPr>
            <a:r>
              <a:rPr lang="uk-UA" sz="2000" dirty="0"/>
              <a:t>1. Так, маю постійну роботу</a:t>
            </a:r>
            <a:endParaRPr lang="ru-RU" sz="2000" dirty="0"/>
          </a:p>
          <a:p>
            <a:pPr>
              <a:buNone/>
            </a:pPr>
            <a:r>
              <a:rPr lang="uk-UA" sz="2000" dirty="0"/>
              <a:t>2. Так, маю тимчасову роботу</a:t>
            </a:r>
            <a:endParaRPr lang="ru-RU" sz="2000" dirty="0"/>
          </a:p>
          <a:p>
            <a:pPr>
              <a:buNone/>
            </a:pPr>
            <a:r>
              <a:rPr lang="uk-UA" sz="2000" dirty="0"/>
              <a:t>3. Ні, не маю </a:t>
            </a:r>
            <a:endParaRPr lang="uk-UA" sz="2000" dirty="0" smtClean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589721"/>
              </p:ext>
            </p:extLst>
          </p:nvPr>
        </p:nvGraphicFramePr>
        <p:xfrm>
          <a:off x="457200" y="2647019"/>
          <a:ext cx="10896600" cy="1848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Документ" r:id="rId3" imgW="6257794" imgH="1164370" progId="Word.Document.12">
                  <p:embed/>
                </p:oleObj>
              </mc:Choice>
              <mc:Fallback>
                <p:oleObj name="Документ" r:id="rId3" imgW="6257794" imgH="1164370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47019"/>
                        <a:ext cx="10896600" cy="18487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81000" y="4079028"/>
            <a:ext cx="113538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200" b="1" dirty="0" smtClean="0"/>
              <a:t>Цей варіант може бути використаний в тих випадках, коли респондентам задають однакову кількість питань, незалежно від того, за яким з двох маршрутів заповнення анкети вони слідують.</a:t>
            </a:r>
            <a:r>
              <a:rPr lang="uk-UA" sz="2200" dirty="0" smtClean="0"/>
              <a:t> </a:t>
            </a:r>
          </a:p>
          <a:p>
            <a:pPr algn="just"/>
            <a:r>
              <a:rPr lang="uk-UA" sz="2200" dirty="0" smtClean="0"/>
              <a:t>Сторінка анкети ділиться на дві частини і респондентів словами чи стрілками направляють до певного стовпчика з питаннями. Однак цей підхід використовується рідше, так як дуже рідко респондентів просять відповісти на однакове число питань в тих випадках, коли використовуються питання-фільтри.</a:t>
            </a:r>
            <a:endParaRPr lang="ru-RU" sz="2200" dirty="0" smtClean="0"/>
          </a:p>
          <a:p>
            <a:endParaRPr lang="ru-RU" sz="22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/>
              <a:t>Використання переходів для забезпечення безперервності </a:t>
            </a:r>
            <a:r>
              <a:rPr lang="uk-UA" b="1" i="1" dirty="0" smtClean="0"/>
              <a:t>анкети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Переходи використовуються </a:t>
            </a:r>
            <a:r>
              <a:rPr lang="uk-UA" i="1" dirty="0"/>
              <a:t>тоді, коли починається нова серія питань</a:t>
            </a:r>
            <a:r>
              <a:rPr lang="uk-UA" dirty="0"/>
              <a:t>. Тут вони виступають в ролі сигналу, що попереджає про те, що респондентам скоро доведеться трохи змінити напрямок своїх думок. </a:t>
            </a:r>
            <a:endParaRPr lang="ru-RU" dirty="0"/>
          </a:p>
          <a:p>
            <a:r>
              <a:rPr lang="uk-UA" dirty="0" smtClean="0"/>
              <a:t>Приклад: </a:t>
            </a:r>
            <a:r>
              <a:rPr lang="uk-UA" b="1" dirty="0"/>
              <a:t>"Далі ми хотіли б задати Вам кілька запитань про населений пункт, в якому Ви живете"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Але </a:t>
            </a:r>
            <a:r>
              <a:rPr lang="uk-UA" dirty="0"/>
              <a:t>слід уникати надмірного довгих перехідних вставок.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/>
              <a:t>Використання переходів для забезпечення безперервності анкети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uk-UA" dirty="0"/>
              <a:t>В останніх розділах анкети, особливо в блоці соціально-демографічних характеристик (</a:t>
            </a:r>
            <a:r>
              <a:rPr lang="uk-UA" dirty="0" err="1"/>
              <a:t>паспортичка</a:t>
            </a:r>
            <a:r>
              <a:rPr lang="uk-UA" dirty="0"/>
              <a:t>), повноцінні змістовні переходи не такі важливі. </a:t>
            </a:r>
            <a:endParaRPr lang="uk-UA" dirty="0" smtClean="0"/>
          </a:p>
          <a:p>
            <a:pPr algn="just"/>
            <a:r>
              <a:rPr lang="uk-UA" dirty="0"/>
              <a:t>П</a:t>
            </a:r>
            <a:r>
              <a:rPr lang="uk-UA" dirty="0" smtClean="0"/>
              <a:t>итання </a:t>
            </a:r>
            <a:r>
              <a:rPr lang="uk-UA" dirty="0"/>
              <a:t>про особисті характеристики респондента, зазвичай поміщаються в кінець анкети, нічим не позначаються, крім одного речення, яке повідомляє, що ця інформація допоможе зрозуміти і інтерпретувати результати дослідження.</a:t>
            </a:r>
            <a:endParaRPr lang="ru-RU" dirty="0"/>
          </a:p>
          <a:p>
            <a:pPr algn="just"/>
            <a:r>
              <a:rPr lang="uk-UA" b="1" i="1" u="sng" dirty="0"/>
              <a:t>Слід уникати тверджень про важливість даної інформації для дослідження.</a:t>
            </a:r>
            <a:r>
              <a:rPr lang="uk-UA" b="1" u="sng" dirty="0"/>
              <a:t> </a:t>
            </a:r>
            <a:r>
              <a:rPr lang="uk-UA" dirty="0"/>
              <a:t>Це допомагає пом'якшити настороженість респондента по відношенню до питань соціально-демографічного блоку.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Попереднє тестування анкети (пілотаж</a:t>
            </a:r>
            <a:r>
              <a:rPr lang="uk-UA" b="1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b="1" dirty="0"/>
              <a:t>• Чи вимірює кожне питання саме те, що воно повинно було вимірювати за задумом?</a:t>
            </a:r>
            <a:endParaRPr lang="ru-RU" dirty="0"/>
          </a:p>
          <a:p>
            <a:pPr>
              <a:buNone/>
            </a:pPr>
            <a:r>
              <a:rPr lang="uk-UA" b="1" dirty="0"/>
              <a:t>• Чи всі слова зрозумілі респонденту?</a:t>
            </a:r>
            <a:endParaRPr lang="ru-RU" dirty="0"/>
          </a:p>
          <a:p>
            <a:pPr>
              <a:buNone/>
            </a:pPr>
            <a:r>
              <a:rPr lang="uk-UA" b="1" dirty="0"/>
              <a:t>• Чи всі респонденти однаково інтерпретують питання?</a:t>
            </a:r>
            <a:endParaRPr lang="ru-RU" dirty="0"/>
          </a:p>
          <a:p>
            <a:pPr>
              <a:buNone/>
            </a:pPr>
            <a:r>
              <a:rPr lang="uk-UA" b="1" dirty="0"/>
              <a:t>• Чи може кожен респондент знайти в кожному закритому питанні категорію відповіді, яка відображатиме його думку?</a:t>
            </a:r>
            <a:endParaRPr lang="ru-RU" dirty="0"/>
          </a:p>
          <a:p>
            <a:pPr>
              <a:buNone/>
            </a:pPr>
            <a:r>
              <a:rPr lang="uk-UA" b="1" dirty="0"/>
              <a:t>• Чи справляє анкета позитивне враження, мотивуючи людей відповісти на неї?</a:t>
            </a:r>
            <a:endParaRPr lang="ru-RU" dirty="0"/>
          </a:p>
          <a:p>
            <a:pPr>
              <a:buNone/>
            </a:pPr>
            <a:r>
              <a:rPr lang="uk-UA" b="1" dirty="0"/>
              <a:t>• Чи є питання, які респонденти пропускають, або які викликають незрозумілі і нечіткі відповіді?</a:t>
            </a:r>
            <a:endParaRPr lang="ru-RU" dirty="0"/>
          </a:p>
          <a:p>
            <a:pPr>
              <a:buNone/>
            </a:pPr>
            <a:r>
              <a:rPr lang="uk-UA" b="1" dirty="0"/>
              <a:t>• Чи не викликає будь-який аспект анкети тенденційне зміщення у відповідях, що виникає з вини дослідника</a:t>
            </a:r>
            <a:r>
              <a:rPr lang="uk-UA" dirty="0"/>
              <a:t>?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Попереднє тестування анкети (пілотаж</a:t>
            </a:r>
            <a:r>
              <a:rPr lang="uk-UA" b="1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uk-UA" dirty="0" smtClean="0"/>
              <a:t>Перш </a:t>
            </a:r>
            <a:r>
              <a:rPr lang="uk-UA" dirty="0"/>
              <a:t>ніж </a:t>
            </a:r>
            <a:r>
              <a:rPr lang="uk-UA" dirty="0" smtClean="0"/>
              <a:t>віддрукувати повний тираж анкети </a:t>
            </a:r>
            <a:r>
              <a:rPr lang="uk-UA" dirty="0"/>
              <a:t>роблять попередній макет. Попередній тираж анкети видається для уважного перегляду людям, які можуть належати до трьох різних категорій</a:t>
            </a:r>
            <a:r>
              <a:rPr lang="uk-UA" dirty="0" smtClean="0"/>
              <a:t>.</a:t>
            </a:r>
          </a:p>
          <a:p>
            <a:pPr algn="just">
              <a:buNone/>
            </a:pPr>
            <a:r>
              <a:rPr lang="uk-UA" dirty="0"/>
              <a:t>• </a:t>
            </a:r>
            <a:r>
              <a:rPr lang="uk-UA" dirty="0" smtClean="0"/>
              <a:t>Перша </a:t>
            </a:r>
            <a:r>
              <a:rPr lang="uk-UA" dirty="0"/>
              <a:t>з цих категорій </a:t>
            </a:r>
            <a:r>
              <a:rPr lang="uk-UA" dirty="0" smtClean="0"/>
              <a:t>- колеги, </a:t>
            </a:r>
            <a:r>
              <a:rPr lang="uk-UA" dirty="0"/>
              <a:t>її складають фахівці, які мають приблизно однакову підготовку, які розуміють цілі і завдання дослідження. </a:t>
            </a:r>
            <a:endParaRPr lang="ru-RU" dirty="0"/>
          </a:p>
          <a:p>
            <a:pPr algn="just">
              <a:buNone/>
            </a:pPr>
            <a:r>
              <a:rPr lang="uk-UA" dirty="0"/>
              <a:t>• Друга категорія </a:t>
            </a:r>
            <a:r>
              <a:rPr lang="uk-UA" dirty="0" smtClean="0"/>
              <a:t>– замовник або потенційні </a:t>
            </a:r>
            <a:r>
              <a:rPr lang="uk-UA" dirty="0" err="1" smtClean="0"/>
              <a:t>“користувачі”</a:t>
            </a:r>
            <a:r>
              <a:rPr lang="uk-UA" dirty="0" smtClean="0"/>
              <a:t>.</a:t>
            </a:r>
            <a:endParaRPr lang="ru-RU" dirty="0"/>
          </a:p>
          <a:p>
            <a:pPr algn="just">
              <a:buNone/>
            </a:pPr>
            <a:r>
              <a:rPr lang="uk-UA" dirty="0"/>
              <a:t>• Третя </a:t>
            </a:r>
            <a:r>
              <a:rPr lang="uk-UA" dirty="0" smtClean="0"/>
              <a:t>категорія - </a:t>
            </a:r>
            <a:r>
              <a:rPr lang="uk-UA" dirty="0"/>
              <a:t>люди, обрані з тієї сукупності, в якій буде проходити опитування (до 1-3%).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Попереднє тестування анкети (пілотаж</a:t>
            </a:r>
            <a:r>
              <a:rPr lang="uk-UA" b="1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dirty="0" smtClean="0"/>
              <a:t>• </a:t>
            </a:r>
            <a:r>
              <a:rPr lang="uk-UA" dirty="0"/>
              <a:t>Третя </a:t>
            </a:r>
            <a:r>
              <a:rPr lang="uk-UA" dirty="0" smtClean="0"/>
              <a:t>категорія - </a:t>
            </a:r>
            <a:r>
              <a:rPr lang="uk-UA" dirty="0"/>
              <a:t>люди, обрані з тієї сукупності, в якій буде проходити опитування (до 1-3%). </a:t>
            </a:r>
            <a:r>
              <a:rPr lang="uk-UA" dirty="0" smtClean="0"/>
              <a:t>Їм </a:t>
            </a:r>
            <a:r>
              <a:rPr lang="uk-UA" dirty="0"/>
              <a:t>пропонується заповнити анкету в присутності дослідника. </a:t>
            </a:r>
            <a:endParaRPr lang="uk-UA" dirty="0" smtClean="0"/>
          </a:p>
          <a:p>
            <a:r>
              <a:rPr lang="uk-UA" b="1" u="sng" dirty="0" smtClean="0"/>
              <a:t>Вербальний </a:t>
            </a:r>
            <a:r>
              <a:rPr lang="uk-UA" b="1" u="sng" dirty="0"/>
              <a:t>зворотний зв'язок, усно висловлені зауваження: </a:t>
            </a:r>
            <a:r>
              <a:rPr lang="uk-UA" dirty="0"/>
              <a:t>«Я не знаю, що Ви тут хочете з'ясувати», «Мені не підходить жоден варіант відповіді», «Звернення звучить дуже нав'язливо, через нього абсолютно незрозуміло, навіщо мені заповнювати цю анкету " і т.п. </a:t>
            </a:r>
            <a:endParaRPr lang="ru-RU" dirty="0"/>
          </a:p>
          <a:p>
            <a:r>
              <a:rPr lang="uk-UA" b="1" u="sng" dirty="0" smtClean="0"/>
              <a:t>Невербальні реакції </a:t>
            </a:r>
            <a:r>
              <a:rPr lang="uk-UA" dirty="0" smtClean="0"/>
              <a:t>- зволікання </a:t>
            </a:r>
            <a:r>
              <a:rPr lang="uk-UA" dirty="0"/>
              <a:t>перед тим, як дати відповідь, виправлення первинних відповідей і пропуск питань, до яких потім респондент повертається - пряме свідчення існування проблем, які цілком можна вирішити за підсумками пілотажу.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При проведенні порівняльних досліджень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uk-UA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можна змінювати інструментарій при повторних дослідженнях, навіть якщо ви бачите в ньому грубі помилки.</a:t>
            </a:r>
          </a:p>
          <a:p>
            <a:pPr algn="just"/>
            <a:r>
              <a:rPr lang="uk-UA" dirty="0"/>
              <a:t>Н</a:t>
            </a:r>
            <a:r>
              <a:rPr lang="uk-UA" dirty="0" smtClean="0"/>
              <a:t>еобхідно </a:t>
            </a:r>
            <a:r>
              <a:rPr lang="uk-UA" dirty="0"/>
              <a:t>пам'ятати, що </a:t>
            </a:r>
            <a:r>
              <a:rPr lang="uk-UA" b="1" dirty="0"/>
              <a:t>краще повторити не дуже вдале формулювання, ніж поліпшити його, втративши тим самим можливість </a:t>
            </a:r>
            <a:r>
              <a:rPr lang="uk-UA" b="1" dirty="0" smtClean="0"/>
              <a:t>порівняння</a:t>
            </a:r>
            <a:r>
              <a:rPr lang="uk-UA" dirty="0" smtClean="0"/>
              <a:t>.</a:t>
            </a:r>
          </a:p>
          <a:p>
            <a:pPr algn="just"/>
            <a:r>
              <a:rPr lang="uk-UA" dirty="0"/>
              <a:t>Таким чином, необхідність порівняння результатів з уже існуючою інформацією може іноді, в залежності від цілей дослідника, змусити його знехтувати деякими критеріями якісних питань</a:t>
            </a:r>
            <a:r>
              <a:rPr lang="uk-UA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28601"/>
            <a:ext cx="10363200" cy="1676400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2057400"/>
            <a:ext cx="8534400" cy="4343400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ru-RU" sz="3800" u="sng" dirty="0" err="1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Зворотній</a:t>
            </a:r>
            <a:r>
              <a:rPr lang="ru-RU" sz="3800" u="sng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3800" u="sng" dirty="0" err="1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зв</a:t>
            </a:r>
            <a:r>
              <a:rPr lang="en-US" sz="3800" u="sng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’</a:t>
            </a:r>
            <a:r>
              <a:rPr lang="ru-RU" sz="3800" u="sng" dirty="0" err="1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язок</a:t>
            </a:r>
            <a:r>
              <a:rPr lang="ru-RU" sz="3800" u="sng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</a:t>
            </a:r>
          </a:p>
          <a:p>
            <a:pPr fontAlgn="base"/>
            <a:r>
              <a:rPr lang="ru-RU" sz="3800" u="sng" dirty="0" err="1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Будь-ласка</a:t>
            </a:r>
            <a:r>
              <a:rPr lang="ru-RU" sz="3800" u="sng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, </a:t>
            </a:r>
            <a:r>
              <a:rPr lang="ru-RU" sz="3800" u="sng" dirty="0" err="1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створіть</a:t>
            </a:r>
            <a:r>
              <a:rPr lang="ru-RU" sz="3800" u="sng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табличку </a:t>
            </a:r>
            <a:r>
              <a:rPr lang="ru-RU" sz="3800" u="sng" dirty="0" err="1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з</a:t>
            </a:r>
            <a:r>
              <a:rPr lang="ru-RU" sz="3800" u="sng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3800" u="sng" dirty="0" err="1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трьома</a:t>
            </a:r>
            <a:r>
              <a:rPr lang="ru-RU" sz="3800" u="sng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3800" u="sng" dirty="0" err="1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стовпчиками</a:t>
            </a:r>
            <a:r>
              <a:rPr lang="ru-RU" sz="3800" u="sng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, </a:t>
            </a:r>
            <a:r>
              <a:rPr lang="ru-RU" sz="3800" u="sng" dirty="0" err="1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впишіть</a:t>
            </a:r>
            <a:r>
              <a:rPr lang="ru-RU" sz="3800" u="sng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в </a:t>
            </a:r>
            <a:r>
              <a:rPr lang="ru-RU" sz="3800" u="sng" dirty="0" err="1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неї</a:t>
            </a:r>
            <a:r>
              <a:rPr lang="ru-RU" sz="3800" u="sng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3800" u="sng" dirty="0" err="1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наступні</a:t>
            </a:r>
            <a:r>
              <a:rPr lang="ru-RU" sz="3800" u="sng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3800" u="sng" dirty="0" err="1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дані</a:t>
            </a:r>
            <a:r>
              <a:rPr lang="ru-RU" sz="3800" u="sng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та </a:t>
            </a:r>
            <a:r>
              <a:rPr lang="ru-RU" sz="3800" u="sng" dirty="0" err="1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завантажте</a:t>
            </a:r>
            <a:r>
              <a:rPr lang="ru-RU" sz="3800" u="sng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на </a:t>
            </a:r>
            <a:r>
              <a:rPr lang="ru-RU" sz="3800" u="sng" dirty="0" err="1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сторінку</a:t>
            </a:r>
            <a:r>
              <a:rPr lang="ru-RU" sz="3800" u="sng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курсу у </a:t>
            </a:r>
            <a:r>
              <a:rPr lang="ru-RU" sz="3800" u="sng" dirty="0" err="1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системі</a:t>
            </a:r>
            <a:r>
              <a:rPr lang="ru-RU" sz="3800" u="sng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en-US" sz="3800" u="sng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MOODLE</a:t>
            </a:r>
            <a:endParaRPr lang="ru-RU" sz="3800" u="sng" dirty="0" smtClean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  <a:p>
            <a:pPr fontAlgn="base"/>
            <a:endParaRPr lang="en-US" sz="3800" dirty="0" smtClean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  <a:p>
            <a:pPr fontAlgn="base"/>
            <a:r>
              <a:rPr lang="ru-RU" sz="38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У </a:t>
            </a:r>
            <a:r>
              <a:rPr lang="ru-RU" sz="3800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графу «+» </a:t>
            </a:r>
            <a:r>
              <a:rPr lang="ru-RU" sz="3800" dirty="0" err="1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запи</a:t>
            </a:r>
            <a:r>
              <a:rPr lang="uk-UA" sz="3800" dirty="0" err="1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шіть</a:t>
            </a:r>
            <a:r>
              <a:rPr lang="ru-RU" sz="38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3800" dirty="0" err="1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факти</a:t>
            </a:r>
            <a:r>
              <a:rPr lang="ru-RU" sz="3800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, </a:t>
            </a:r>
            <a:r>
              <a:rPr lang="ru-RU" sz="3800" dirty="0" err="1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що</a:t>
            </a:r>
            <a:r>
              <a:rPr lang="ru-RU" sz="3800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3800" dirty="0" err="1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викликали</a:t>
            </a:r>
            <a:r>
              <a:rPr lang="ru-RU" sz="3800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3800" dirty="0" err="1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позитивні</a:t>
            </a:r>
            <a:r>
              <a:rPr lang="ru-RU" sz="3800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3800" dirty="0" err="1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емоції</a:t>
            </a:r>
            <a:r>
              <a:rPr lang="ru-RU" sz="3800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та </a:t>
            </a:r>
            <a:r>
              <a:rPr lang="ru-RU" sz="3800" dirty="0" err="1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зацікавили</a:t>
            </a:r>
            <a:r>
              <a:rPr lang="ru-RU" sz="3800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.</a:t>
            </a:r>
          </a:p>
          <a:p>
            <a:pPr fontAlgn="base"/>
            <a:r>
              <a:rPr lang="ru-RU" sz="3800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У графу «–» </a:t>
            </a:r>
            <a:r>
              <a:rPr lang="ru-RU" sz="3800" dirty="0" err="1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випишіть</a:t>
            </a:r>
            <a:r>
              <a:rPr lang="ru-RU" sz="38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3800" dirty="0" err="1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тезисно</a:t>
            </a:r>
            <a:r>
              <a:rPr lang="ru-RU" sz="3800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те, </a:t>
            </a:r>
            <a:r>
              <a:rPr lang="ru-RU" sz="3800" dirty="0" err="1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що</a:t>
            </a:r>
            <a:r>
              <a:rPr lang="ru-RU" sz="3800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3800" dirty="0" err="1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з</a:t>
            </a:r>
            <a:r>
              <a:rPr lang="ru-RU" sz="3800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теми </a:t>
            </a:r>
            <a:r>
              <a:rPr lang="ru-RU" sz="38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вам </a:t>
            </a:r>
            <a:r>
              <a:rPr lang="ru-RU" sz="3800" dirty="0" err="1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залишилось</a:t>
            </a:r>
            <a:r>
              <a:rPr lang="ru-RU" sz="38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3800" dirty="0" err="1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незрозумілим</a:t>
            </a:r>
            <a:r>
              <a:rPr lang="ru-RU" sz="3800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.</a:t>
            </a:r>
          </a:p>
          <a:p>
            <a:pPr fontAlgn="base"/>
            <a:r>
              <a:rPr lang="ru-RU" sz="3800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У графу «?» </a:t>
            </a:r>
            <a:r>
              <a:rPr lang="ru-RU" sz="3800" dirty="0" err="1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позначте</a:t>
            </a:r>
            <a:r>
              <a:rPr lang="ru-RU" sz="38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3800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те, про </a:t>
            </a:r>
            <a:r>
              <a:rPr lang="ru-RU" sz="3800" dirty="0" err="1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що</a:t>
            </a:r>
            <a:r>
              <a:rPr lang="ru-RU" sz="3800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3800" dirty="0" err="1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йшлося</a:t>
            </a:r>
            <a:r>
              <a:rPr lang="ru-RU" sz="3800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на </a:t>
            </a:r>
            <a:r>
              <a:rPr lang="ru-RU" sz="3800" dirty="0" err="1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лекціях</a:t>
            </a:r>
            <a:r>
              <a:rPr lang="ru-RU" sz="38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, </a:t>
            </a:r>
            <a:r>
              <a:rPr lang="ru-RU" sz="3800" dirty="0" err="1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однак</a:t>
            </a:r>
            <a:r>
              <a:rPr lang="ru-RU" sz="3800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38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вам </a:t>
            </a:r>
            <a:r>
              <a:rPr lang="ru-RU" sz="3800" dirty="0" err="1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хотілося</a:t>
            </a:r>
            <a:r>
              <a:rPr lang="ru-RU" sz="3800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б </a:t>
            </a:r>
            <a:r>
              <a:rPr lang="ru-RU" sz="3800" dirty="0" err="1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дізнатися</a:t>
            </a:r>
            <a:r>
              <a:rPr lang="ru-RU" sz="3800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про </a:t>
            </a:r>
            <a:r>
              <a:rPr lang="ru-RU" sz="3800" dirty="0" err="1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це</a:t>
            </a:r>
            <a:r>
              <a:rPr lang="ru-RU" sz="3800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3800" dirty="0" err="1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більше</a:t>
            </a:r>
            <a:r>
              <a:rPr lang="ru-RU" sz="3800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u="sng" dirty="0"/>
              <a:t>Оформлення першої сторінки, обкладинки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Не варто </a:t>
            </a:r>
            <a:r>
              <a:rPr lang="uk-UA" b="1" dirty="0"/>
              <a:t>в якості назви документа використовувати одне єдине слово: «Анкета</a:t>
            </a:r>
            <a:r>
              <a:rPr lang="uk-UA" b="1" dirty="0" smtClean="0"/>
              <a:t>»</a:t>
            </a:r>
          </a:p>
          <a:p>
            <a:endParaRPr lang="uk-UA" b="1" dirty="0"/>
          </a:p>
          <a:p>
            <a:r>
              <a:rPr lang="uk-UA" b="1" dirty="0" smtClean="0"/>
              <a:t>Правильний варіант: </a:t>
            </a:r>
            <a:r>
              <a:rPr lang="uk-UA" dirty="0"/>
              <a:t>«Анкета вивчення думок студентів ЗНУ щодо здорового харчування 2016 р.»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u="sng" dirty="0"/>
              <a:t>Оформлення першої сторінки, обкладинки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990601"/>
            <a:ext cx="10972800" cy="5135566"/>
          </a:xfrm>
        </p:spPr>
        <p:txBody>
          <a:bodyPr/>
          <a:lstStyle/>
          <a:p>
            <a:r>
              <a:rPr lang="uk-UA" dirty="0"/>
              <a:t>• </a:t>
            </a:r>
            <a:r>
              <a:rPr lang="uk-UA" b="1" dirty="0" smtClean="0"/>
              <a:t>Графічна ілюстрація. </a:t>
            </a:r>
            <a:r>
              <a:rPr lang="uk-UA" b="1" u="sng" dirty="0" smtClean="0"/>
              <a:t>Перевагу </a:t>
            </a:r>
            <a:r>
              <a:rPr lang="uk-UA" b="1" u="sng" dirty="0"/>
              <a:t>слід віддавати більш абстрактним і простим ілюстраціям.</a:t>
            </a:r>
            <a:r>
              <a:rPr lang="uk-UA" dirty="0"/>
              <a:t> Часто використовують якийсь символ, </a:t>
            </a:r>
            <a:r>
              <a:rPr lang="uk-UA" dirty="0" smtClean="0"/>
              <a:t>відносно </a:t>
            </a:r>
            <a:r>
              <a:rPr lang="uk-UA" dirty="0"/>
              <a:t>мало пов'язаний з темою самого дослідження. </a:t>
            </a:r>
            <a:r>
              <a:rPr lang="uk-UA" u="sng" dirty="0"/>
              <a:t>Географічні контури регіону</a:t>
            </a:r>
            <a:r>
              <a:rPr lang="uk-UA" dirty="0"/>
              <a:t>, в якому проводиться дослідження - один з таких прикладів. </a:t>
            </a:r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Приклади ілюстрацій</a:t>
            </a:r>
            <a:endParaRPr lang="ru-RU" dirty="0"/>
          </a:p>
        </p:txBody>
      </p:sp>
      <p:pic>
        <p:nvPicPr>
          <p:cNvPr id="2050" name="Picture 2" descr="E:\КАФЕДРА\НМКД\НМКЛ 2015-16\МЗСІ\МЗСІ\zaporizhzhya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19800" y="1447800"/>
            <a:ext cx="2857500" cy="1905000"/>
          </a:xfrm>
          <a:prstGeom prst="rect">
            <a:avLst/>
          </a:prstGeom>
          <a:noFill/>
        </p:spPr>
      </p:pic>
      <p:pic>
        <p:nvPicPr>
          <p:cNvPr id="2052" name="Picture 4" descr="Енергозбереження та енергоефективність | УСПП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286000"/>
            <a:ext cx="3937000" cy="2952750"/>
          </a:xfrm>
          <a:prstGeom prst="rect">
            <a:avLst/>
          </a:prstGeom>
          <a:noFill/>
        </p:spPr>
      </p:pic>
      <p:pic>
        <p:nvPicPr>
          <p:cNvPr id="2054" name="Picture 6" descr="91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3810000"/>
            <a:ext cx="3108325" cy="2743201"/>
          </a:xfrm>
          <a:prstGeom prst="rect">
            <a:avLst/>
          </a:prstGeom>
          <a:noFill/>
        </p:spPr>
      </p:pic>
      <p:pic>
        <p:nvPicPr>
          <p:cNvPr id="2056" name="Picture 8" descr="https://encrypted-tbn0.gstatic.com/images?q=tbn%3AANd9GcSsZiykpnOduaT-WmqCWPqmJjIjLQwbub9qPQ&amp;usqp=CAU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34400" y="3886200"/>
            <a:ext cx="3165475" cy="2460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u="sng" dirty="0" smtClean="0"/>
              <a:t>Оформлення першої сторінки, обкладинки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• </a:t>
            </a:r>
            <a:r>
              <a:rPr lang="uk-UA" b="1" dirty="0" smtClean="0"/>
              <a:t>Назва </a:t>
            </a:r>
            <a:r>
              <a:rPr lang="uk-UA" b="1" dirty="0"/>
              <a:t>організації-виконавця.</a:t>
            </a:r>
            <a:r>
              <a:rPr lang="uk-UA" dirty="0"/>
              <a:t> </a:t>
            </a:r>
            <a:endParaRPr lang="ru-RU" dirty="0"/>
          </a:p>
          <a:p>
            <a:r>
              <a:rPr lang="uk-UA" dirty="0"/>
              <a:t>• </a:t>
            </a:r>
            <a:r>
              <a:rPr lang="uk-UA" b="1" dirty="0"/>
              <a:t>Я</a:t>
            </a:r>
            <a:r>
              <a:rPr lang="uk-UA" b="1" dirty="0" smtClean="0"/>
              <a:t>кщо </a:t>
            </a:r>
            <a:r>
              <a:rPr lang="uk-UA" b="1" dirty="0"/>
              <a:t>необхідно - назва </a:t>
            </a:r>
            <a:r>
              <a:rPr lang="uk-UA" b="1" dirty="0" smtClean="0"/>
              <a:t>фірми-замовника.</a:t>
            </a:r>
          </a:p>
          <a:p>
            <a:endParaRPr lang="uk-UA" b="1" dirty="0"/>
          </a:p>
          <a:p>
            <a:r>
              <a:rPr lang="uk-UA" dirty="0"/>
              <a:t>Розміщувати чи ні на обкладинці назву організації - Замовника та/чи Виконавця залежить від того, наскільки відомі дані організації і яким авторитетом вони користуються. </a:t>
            </a:r>
            <a:endParaRPr lang="ru-RU" dirty="0"/>
          </a:p>
          <a:p>
            <a:endParaRPr lang="uk-UA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u="sng" dirty="0"/>
              <a:t>Оформлення останньої сторінки обкладинки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/>
              <a:t>На останній сторінці обкладинки респонденту зазвичай пропонують зробити додаткові коментарі, йому дякують за участь в дослідженні і залишають трохи порожнього місця. </a:t>
            </a:r>
          </a:p>
          <a:p>
            <a:r>
              <a:rPr lang="uk-UA" u="sng" dirty="0" smtClean="0"/>
              <a:t>Приклади: </a:t>
            </a:r>
          </a:p>
          <a:p>
            <a:r>
              <a:rPr lang="uk-UA" dirty="0" smtClean="0"/>
              <a:t> 1. </a:t>
            </a:r>
            <a:r>
              <a:rPr lang="uk-UA" i="1" dirty="0" smtClean="0"/>
              <a:t>Хотіли </a:t>
            </a:r>
            <a:r>
              <a:rPr lang="uk-UA" i="1" dirty="0"/>
              <a:t>б Ви повідомити нам щось ще? Якщо так, будь ласка, використовуйте місце на цій сторінці. Також, ми будемо раді якщо Ви тут висловите будь-які зауваження, міркування, як вдосконалити наші </a:t>
            </a:r>
            <a:r>
              <a:rPr lang="uk-UA" i="1" dirty="0" smtClean="0"/>
              <a:t>дослідження. </a:t>
            </a:r>
          </a:p>
          <a:p>
            <a:r>
              <a:rPr lang="uk-UA" i="1" dirty="0" smtClean="0"/>
              <a:t>2. Ваш </a:t>
            </a:r>
            <a:r>
              <a:rPr lang="uk-UA" i="1" dirty="0"/>
              <a:t>внесок у нашу роботу дуже цінний для нас. </a:t>
            </a:r>
            <a:endParaRPr lang="uk-UA" i="1" dirty="0" smtClean="0"/>
          </a:p>
          <a:p>
            <a:r>
              <a:rPr lang="uk-UA" i="1" dirty="0" smtClean="0"/>
              <a:t>3. Якщо </a:t>
            </a:r>
            <a:r>
              <a:rPr lang="uk-UA" i="1" dirty="0"/>
              <a:t>Ви хочете отримати коротке резюме основних результатів, будь ласка, напишіть розбірливо Ваше ім'я та адресу на цій сторінці (на зворотному боці конверта, в разі проведення поштового опитування). Ми простежимо за тим, щоб Ви його отримали.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Для соціолога анкета - це система блоків </a:t>
            </a:r>
            <a:r>
              <a:rPr lang="uk-UA" b="1" dirty="0" smtClean="0"/>
              <a:t>питань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Під блоком розуміється сукупність питань, об'єднаних загальним змістом. </a:t>
            </a:r>
            <a:endParaRPr lang="uk-UA" dirty="0" smtClean="0"/>
          </a:p>
          <a:p>
            <a:r>
              <a:rPr lang="uk-UA" dirty="0" smtClean="0"/>
              <a:t>Кожен </a:t>
            </a:r>
            <a:r>
              <a:rPr lang="uk-UA" dirty="0"/>
              <a:t>блок питань зазвичай розробляється самостійно, іноді навіть різними соціологами, але анкета повинна виглядати як єдиний документ.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248</TotalTime>
  <Words>2825</Words>
  <Application>Microsoft Office PowerPoint</Application>
  <PresentationFormat>Широкоэкранный</PresentationFormat>
  <Paragraphs>222</Paragraphs>
  <Slides>38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5" baseType="lpstr">
      <vt:lpstr>Arial</vt:lpstr>
      <vt:lpstr>Arial Black</vt:lpstr>
      <vt:lpstr>Calibri</vt:lpstr>
      <vt:lpstr>Tahoma</vt:lpstr>
      <vt:lpstr>Times New Roman</vt:lpstr>
      <vt:lpstr>Тема Office</vt:lpstr>
      <vt:lpstr>Документ</vt:lpstr>
      <vt:lpstr>Тема: Особливості оформлення анкети </vt:lpstr>
      <vt:lpstr>Об'єм анкети та кількість питань</vt:lpstr>
      <vt:lpstr>Оформлення першої сторінки, обкладинки </vt:lpstr>
      <vt:lpstr>Оформлення першої сторінки, обкладинки </vt:lpstr>
      <vt:lpstr>Оформлення першої сторінки, обкладинки </vt:lpstr>
      <vt:lpstr>Приклади ілюстрацій</vt:lpstr>
      <vt:lpstr>Оформлення першої сторінки, обкладинки </vt:lpstr>
      <vt:lpstr>Оформлення останньої сторінки обкладинки </vt:lpstr>
      <vt:lpstr>Для соціолога анкета - це система блоків питань</vt:lpstr>
      <vt:lpstr>Порядок розташування питань </vt:lpstr>
      <vt:lpstr>Порядок розташування питань </vt:lpstr>
      <vt:lpstr>Порядок розташування питань </vt:lpstr>
      <vt:lpstr>Порядок розташування питань</vt:lpstr>
      <vt:lpstr>Формулювання першого питання</vt:lpstr>
      <vt:lpstr>Формулювання першого питання</vt:lpstr>
      <vt:lpstr>Оформлення сторінки</vt:lpstr>
      <vt:lpstr>Використання різних шрифтів </vt:lpstr>
      <vt:lpstr>Нумерація і розташування категорій відповідей </vt:lpstr>
      <vt:lpstr>Нумерація і розташування категорій відповідей</vt:lpstr>
      <vt:lpstr>Нумерація і розташування категорій відповідей</vt:lpstr>
      <vt:lpstr>Нумерація і розташування категорій відповідей</vt:lpstr>
      <vt:lpstr>Вертикальне розташування категорій відповідей </vt:lpstr>
      <vt:lpstr>Розташування категорій відповідей </vt:lpstr>
      <vt:lpstr>Розміщення питань та відповідей </vt:lpstr>
      <vt:lpstr>Оформлення пояснень до відповіді</vt:lpstr>
      <vt:lpstr>Оформлення серій питань</vt:lpstr>
      <vt:lpstr>Оформлення серій питань</vt:lpstr>
      <vt:lpstr>Використання питань-фільтрів </vt:lpstr>
      <vt:lpstr>Використання питань-фільтрів </vt:lpstr>
      <vt:lpstr>Використання питань-фільтрів </vt:lpstr>
      <vt:lpstr>Використання питань-фільтрів </vt:lpstr>
      <vt:lpstr>Використання переходів для забезпечення безперервності анкети</vt:lpstr>
      <vt:lpstr>Використання переходів для забезпечення безперервності анкети</vt:lpstr>
      <vt:lpstr>Попереднє тестування анкети (пілотаж)</vt:lpstr>
      <vt:lpstr>Попереднє тестування анкети (пілотаж)</vt:lpstr>
      <vt:lpstr>Попереднє тестування анкети (пілотаж)</vt:lpstr>
      <vt:lpstr>При проведенні порівняльних досліджень</vt:lpstr>
      <vt:lpstr>Дякую за увагу!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«Особливості методів в кількісній і якісній стратегїї дослідження»</dc:title>
  <dc:creator>Гойда Анна</dc:creator>
  <cp:lastModifiedBy>Тая</cp:lastModifiedBy>
  <cp:revision>11</cp:revision>
  <dcterms:created xsi:type="dcterms:W3CDTF">2020-10-05T19:12:53Z</dcterms:created>
  <dcterms:modified xsi:type="dcterms:W3CDTF">2021-10-21T11:17:13Z</dcterms:modified>
</cp:coreProperties>
</file>