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79" r:id="rId4"/>
    <p:sldId id="278" r:id="rId5"/>
    <p:sldId id="277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86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0" r:id="rId25"/>
    <p:sldId id="299" r:id="rId26"/>
    <p:sldId id="301" r:id="rId27"/>
    <p:sldId id="302" r:id="rId28"/>
    <p:sldId id="303" r:id="rId29"/>
    <p:sldId id="304" r:id="rId30"/>
    <p:sldId id="305" r:id="rId31"/>
    <p:sldId id="306" r:id="rId32"/>
    <p:sldId id="309" r:id="rId33"/>
    <p:sldId id="308" r:id="rId34"/>
    <p:sldId id="307" r:id="rId35"/>
    <p:sldId id="276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4" r:id="rId54"/>
    <p:sldId id="27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9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3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91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7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29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4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55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9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9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7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9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8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5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6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46F8-479E-41D1-92C3-8B6519CBEE1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429BE6-31EF-4130-AB5F-1312F73CC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5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static.baza.farpost.ru/v/1421150655532_bulleti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img.inforico.com.ua/a/penopalistirol-2-3-5sm--952c-1442642845601500-1-big.jpg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http://www.aboveallinsulation.net/components/com_wordpress/wp/wp-content/uploads/2013/11/1-Airport-Wayfinding_05941.jpg" TargetMode="External"/><Relationship Id="rId7" Type="http://schemas.openxmlformats.org/officeDocument/2006/relationships/image" Target="http://www.trubyvppu.ru/uploads/images/ppu3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http://www.1stroitelny.kz/img/show/type/full/id/54f29dce426afbf5168b45a7.png" TargetMode="External"/><Relationship Id="rId4" Type="http://schemas.openxmlformats.org/officeDocument/2006/relationships/image" Target="../media/image14.jpeg"/><Relationship Id="rId9" Type="http://schemas.openxmlformats.org/officeDocument/2006/relationships/image" Target="http://storage.azh.kz/archive/558a/87/86/a85f88/4a/4b/010/000/photos/3724018394.jpg/full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teplserp.ru/file/img/goods/053419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misle.ru/o-razrabotkah-mejdunarodnoj-laboratorii-funkcionalenih-materia/15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t-h-t.ru/images/microsfera-1.jpg" TargetMode="Externa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t-h-t.ru/images/microsfera-2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proalmet.ru/images/insertions/9073b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eko-tec.ru/upload/iblock/a2d/1_2.jpg" TargetMode="Externa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perlit-vermikulit.ru/wp-content/uploads/2015/06/perlit-vspuchenniy-1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imageserver.ibud.ua/first/2014/08/14/1024x1024x4/1416461939-14080201197-0.jpg" TargetMode="Externa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better-house.ru/wp-content/uploads/2014/09/uteplenie1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img.board.com.ua/a/1041437330/wm/0-teploizolyatsiya-kiev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byheart.ru/wp-content/uploads/2016/04/Penofol-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proton-st.ru/d/33186/d/762166803_7.jp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accent4"/>
                </a:solidFill>
              </a:rPr>
              <a:t>ІННОВАЦІЙНІ ТЕХНОЛОГІЇ ТЕПЛОІЗОЛЯЦІЙНИХ ТА АКУСТИЧИХ РОБІТ</a:t>
            </a:r>
          </a:p>
        </p:txBody>
      </p:sp>
      <p:pic>
        <p:nvPicPr>
          <p:cNvPr id="4" name="Picture 9" descr="http://remontik.info/wp-content/uploads/2015/02/materialy_teplo.jpg">
            <a:extLst>
              <a:ext uri="{FF2B5EF4-FFF2-40B4-BE49-F238E27FC236}">
                <a16:creationId xmlns:a16="http://schemas.microsoft.com/office/drawing/2014/main" id="{510E9C43-BF23-419A-A7D9-4E4DB6B0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60" y="876300"/>
            <a:ext cx="65151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656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 fontScale="92500" lnSpcReduction="10000"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Великий інтервал температури експлуатації: від -60 ° до +100 °.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Відбиваючий ефект доходить до 97%.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Товщина від 3 і до 10 мм. </a:t>
            </a:r>
            <a:r>
              <a:rPr lang="uk-UA" sz="2000" dirty="0" err="1">
                <a:solidFill>
                  <a:schemeClr val="tx1"/>
                </a:solidFill>
              </a:rPr>
              <a:t>Пінофол</a:t>
            </a:r>
            <a:r>
              <a:rPr lang="uk-UA" sz="2000" dirty="0">
                <a:solidFill>
                  <a:schemeClr val="tx1"/>
                </a:solidFill>
              </a:rPr>
              <a:t> завтовшки 40 мм, призначений для роботи в північних районах.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Водопоглинання % - від 0,7 до 0,35.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Межа міцності при стисканні, МПа - 0,035.</a:t>
            </a:r>
          </a:p>
          <a:p>
            <a:pPr algn="just"/>
            <a:r>
              <a:rPr lang="uk-UA" sz="2000" dirty="0" err="1">
                <a:solidFill>
                  <a:schemeClr val="tx1"/>
                </a:solidFill>
              </a:rPr>
              <a:t>Паропроникність</a:t>
            </a:r>
            <a:r>
              <a:rPr lang="uk-UA" sz="2000" dirty="0">
                <a:solidFill>
                  <a:schemeClr val="tx1"/>
                </a:solidFill>
              </a:rPr>
              <a:t> - 0,001 мг/</a:t>
            </a:r>
            <a:r>
              <a:rPr lang="uk-UA" sz="2000" dirty="0" err="1">
                <a:solidFill>
                  <a:schemeClr val="tx1"/>
                </a:solidFill>
              </a:rPr>
              <a:t>мчПа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Теплопровідність від 0,037 до 0,052 Вт/мс.</a:t>
            </a:r>
          </a:p>
        </p:txBody>
      </p:sp>
      <p:pic>
        <p:nvPicPr>
          <p:cNvPr id="4" name="Picture 2" descr="penofol-folgirovannyiy-3">
            <a:extLst>
              <a:ext uri="{FF2B5EF4-FFF2-40B4-BE49-F238E27FC236}">
                <a16:creationId xmlns:a16="http://schemas.microsoft.com/office/drawing/2014/main" id="{858B2202-46C3-4C46-A265-EAE73D4A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22" y="196947"/>
            <a:ext cx="8624888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78062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dirty="0" err="1">
                <a:solidFill>
                  <a:schemeClr val="accent5"/>
                </a:solidFill>
              </a:rPr>
              <a:t>Екструзійний</a:t>
            </a:r>
            <a:r>
              <a:rPr lang="uk-UA" sz="2400" b="1" dirty="0">
                <a:solidFill>
                  <a:schemeClr val="accent5"/>
                </a:solidFill>
              </a:rPr>
              <a:t> </a:t>
            </a:r>
          </a:p>
          <a:p>
            <a:pPr algn="just"/>
            <a:r>
              <a:rPr lang="uk-UA" sz="2400" b="1" dirty="0">
                <a:solidFill>
                  <a:schemeClr val="accent5"/>
                </a:solidFill>
              </a:rPr>
              <a:t>пінополістирол</a:t>
            </a:r>
          </a:p>
          <a:p>
            <a:pPr algn="just"/>
            <a:endParaRPr lang="uk-UA" sz="2000" b="1" dirty="0">
              <a:solidFill>
                <a:schemeClr val="tx1"/>
              </a:solidFill>
            </a:endParaRPr>
          </a:p>
          <a:p>
            <a:pPr algn="just"/>
            <a:endParaRPr lang="uk-UA" sz="2000" b="1" dirty="0">
              <a:solidFill>
                <a:schemeClr val="tx1"/>
              </a:solidFill>
            </a:endParaRPr>
          </a:p>
          <a:p>
            <a:pPr algn="just"/>
            <a:endParaRPr lang="uk-UA" sz="2000" b="1" dirty="0">
              <a:solidFill>
                <a:schemeClr val="tx1"/>
              </a:solidFill>
            </a:endParaRPr>
          </a:p>
          <a:p>
            <a:pPr algn="just"/>
            <a:endParaRPr lang="uk-UA" sz="2000" b="1" dirty="0">
              <a:solidFill>
                <a:schemeClr val="tx1"/>
              </a:solidFill>
            </a:endParaRPr>
          </a:p>
          <a:p>
            <a:pPr algn="just"/>
            <a:r>
              <a:rPr lang="uk-UA" sz="2000" b="1" dirty="0">
                <a:solidFill>
                  <a:schemeClr val="tx1"/>
                </a:solidFill>
              </a:rPr>
              <a:t>Світовий досвід довів виняткову практичність та ефективність застосування </a:t>
            </a:r>
            <a:r>
              <a:rPr lang="uk-UA" sz="2000" b="1" dirty="0" err="1">
                <a:solidFill>
                  <a:schemeClr val="tx1"/>
                </a:solidFill>
              </a:rPr>
              <a:t>екструзійного</a:t>
            </a:r>
            <a:r>
              <a:rPr lang="uk-UA" sz="2000" b="1" dirty="0">
                <a:solidFill>
                  <a:schemeClr val="tx1"/>
                </a:solidFill>
              </a:rPr>
              <a:t> пінополістиролу (ПС) (ГОСТ 32310-2012 «Вироби з </a:t>
            </a:r>
            <a:r>
              <a:rPr lang="uk-UA" sz="2000" b="1" dirty="0" err="1">
                <a:solidFill>
                  <a:schemeClr val="tx1"/>
                </a:solidFill>
              </a:rPr>
              <a:t>екструзійного</a:t>
            </a:r>
            <a:r>
              <a:rPr lang="uk-UA" sz="2000" b="1" dirty="0">
                <a:solidFill>
                  <a:schemeClr val="tx1"/>
                </a:solidFill>
              </a:rPr>
              <a:t> пінополістиролу </a:t>
            </a:r>
            <a:r>
              <a:rPr lang="en-US" sz="2000" b="1" dirty="0">
                <a:solidFill>
                  <a:schemeClr val="tx1"/>
                </a:solidFill>
              </a:rPr>
              <a:t>XPS </a:t>
            </a:r>
            <a:r>
              <a:rPr lang="uk-UA" sz="2000" b="1" dirty="0">
                <a:solidFill>
                  <a:schemeClr val="tx1"/>
                </a:solidFill>
              </a:rPr>
              <a:t>теплоізоляційні промислового виробництва, що застосовуються в будівництві. Технічні умови») як теплоізоляційний матеріал у цивільному.</a:t>
            </a:r>
          </a:p>
          <a:p>
            <a:pPr algn="just"/>
            <a:r>
              <a:rPr lang="uk-UA" sz="2000" b="1" dirty="0">
                <a:solidFill>
                  <a:schemeClr val="tx1"/>
                </a:solidFill>
              </a:rPr>
              <a:t>Отриманий матеріал має рівномірну структуру, що складається з дрібних, повністю закритих осередків з розмірами 0,1...0,2 мм.</a:t>
            </a:r>
          </a:p>
          <a:p>
            <a:pPr algn="just"/>
            <a:r>
              <a:rPr lang="uk-UA" sz="2000" b="1" dirty="0">
                <a:solidFill>
                  <a:schemeClr val="tx1"/>
                </a:solidFill>
              </a:rPr>
              <a:t>Сировиною для отримання </a:t>
            </a:r>
            <a:r>
              <a:rPr lang="uk-UA" sz="2000" b="1" dirty="0" err="1">
                <a:solidFill>
                  <a:schemeClr val="tx1"/>
                </a:solidFill>
              </a:rPr>
              <a:t>екструзійного</a:t>
            </a:r>
            <a:r>
              <a:rPr lang="uk-UA" sz="2000" b="1" dirty="0">
                <a:solidFill>
                  <a:schemeClr val="tx1"/>
                </a:solidFill>
              </a:rPr>
              <a:t> пінополістиролу служать порошок або гранули полістиролу різних марок, як спінювачі використовують гази, органічні </a:t>
            </a:r>
            <a:r>
              <a:rPr lang="uk-UA" sz="2000" b="1" dirty="0" err="1">
                <a:solidFill>
                  <a:schemeClr val="tx1"/>
                </a:solidFill>
              </a:rPr>
              <a:t>порофори</a:t>
            </a:r>
            <a:r>
              <a:rPr lang="uk-UA" sz="2000" b="1" dirty="0">
                <a:solidFill>
                  <a:schemeClr val="tx1"/>
                </a:solidFill>
              </a:rPr>
              <a:t>, мінеральні </a:t>
            </a:r>
            <a:r>
              <a:rPr lang="uk-UA" sz="2000" b="1" dirty="0" err="1">
                <a:solidFill>
                  <a:schemeClr val="tx1"/>
                </a:solidFill>
              </a:rPr>
              <a:t>газоутворювачі</a:t>
            </a:r>
            <a:r>
              <a:rPr lang="uk-UA" sz="2000" b="1" dirty="0">
                <a:solidFill>
                  <a:schemeClr val="tx1"/>
                </a:solidFill>
              </a:rPr>
              <a:t>, </a:t>
            </a:r>
            <a:r>
              <a:rPr lang="uk-UA" sz="2000" b="1" dirty="0" err="1">
                <a:solidFill>
                  <a:schemeClr val="tx1"/>
                </a:solidFill>
              </a:rPr>
              <a:t>легкокиплячі</a:t>
            </a:r>
            <a:r>
              <a:rPr lang="uk-UA" sz="2000" b="1" dirty="0">
                <a:solidFill>
                  <a:schemeClr val="tx1"/>
                </a:solidFill>
              </a:rPr>
              <a:t> рідини (суміші легких </a:t>
            </a:r>
            <a:r>
              <a:rPr lang="uk-UA" sz="2000" b="1" dirty="0" err="1">
                <a:solidFill>
                  <a:schemeClr val="tx1"/>
                </a:solidFill>
              </a:rPr>
              <a:t>фреонів</a:t>
            </a:r>
            <a:r>
              <a:rPr lang="uk-UA" sz="2000" b="1" dirty="0">
                <a:solidFill>
                  <a:schemeClr val="tx1"/>
                </a:solidFill>
              </a:rPr>
              <a:t> і діоксид вуглецю СО2). Кількість агентів, що спінюють, становить 4...5 масових частин на 100 частин полімеру. При екструзії вводять також різні добавки: барвники, пластифікатори, </a:t>
            </a:r>
            <a:r>
              <a:rPr lang="uk-UA" sz="2000" b="1" dirty="0" err="1">
                <a:solidFill>
                  <a:schemeClr val="tx1"/>
                </a:solidFill>
              </a:rPr>
              <a:t>антипірени</a:t>
            </a:r>
            <a:r>
              <a:rPr lang="uk-UA" sz="2000" b="1" dirty="0">
                <a:solidFill>
                  <a:schemeClr val="tx1"/>
                </a:solidFill>
              </a:rPr>
              <a:t> та інші речовини, що дозволяють отримати </a:t>
            </a:r>
            <a:r>
              <a:rPr lang="uk-UA" sz="2000" b="1" dirty="0" err="1">
                <a:solidFill>
                  <a:schemeClr val="tx1"/>
                </a:solidFill>
              </a:rPr>
              <a:t>пінопласти</a:t>
            </a:r>
            <a:r>
              <a:rPr lang="uk-UA" sz="2000" b="1" dirty="0">
                <a:solidFill>
                  <a:schemeClr val="tx1"/>
                </a:solidFill>
              </a:rPr>
              <a:t> з необхідними властивостями (еластичні, пофарбовані, </a:t>
            </a:r>
            <a:r>
              <a:rPr lang="uk-UA" sz="2000" b="1" dirty="0" err="1">
                <a:solidFill>
                  <a:schemeClr val="tx1"/>
                </a:solidFill>
              </a:rPr>
              <a:t>слабогорючі</a:t>
            </a:r>
            <a:r>
              <a:rPr lang="uk-UA" sz="2000" b="1" dirty="0">
                <a:solidFill>
                  <a:schemeClr val="tx1"/>
                </a:solidFill>
              </a:rPr>
              <a:t> і </a:t>
            </a:r>
            <a:r>
              <a:rPr lang="uk-UA" sz="2000" b="1" dirty="0" err="1">
                <a:solidFill>
                  <a:schemeClr val="tx1"/>
                </a:solidFill>
              </a:rPr>
              <a:t>т.д</a:t>
            </a:r>
            <a:r>
              <a:rPr lang="uk-UA" sz="2000" b="1" dirty="0">
                <a:solidFill>
                  <a:schemeClr val="tx1"/>
                </a:solidFill>
              </a:rPr>
              <a:t>.).</a:t>
            </a:r>
          </a:p>
          <a:p>
            <a:pPr algn="just"/>
            <a:endParaRPr lang="uk-UA" sz="2000" b="1" dirty="0">
              <a:solidFill>
                <a:schemeClr val="tx1"/>
              </a:solidFill>
            </a:endParaRPr>
          </a:p>
          <a:p>
            <a:pPr algn="just"/>
            <a:endParaRPr lang="uk-UA" sz="2000" b="1" dirty="0">
              <a:solidFill>
                <a:schemeClr val="tx1"/>
              </a:solidFill>
            </a:endParaRPr>
          </a:p>
          <a:p>
            <a:pPr algn="just"/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static.baza.farpost.ru/v/1421150655532_bulletin">
            <a:extLst>
              <a:ext uri="{FF2B5EF4-FFF2-40B4-BE49-F238E27FC236}">
                <a16:creationId xmlns:a16="http://schemas.microsoft.com/office/drawing/2014/main" id="{E44BFB58-CE04-4131-AE34-78E6B3DB0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5"/>
          <a:stretch>
            <a:fillRect/>
          </a:stretch>
        </p:blipFill>
        <p:spPr bwMode="auto">
          <a:xfrm>
            <a:off x="8148124" y="0"/>
            <a:ext cx="3600450" cy="275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http://img.inforico.com.ua/a/penopalistirol-2-3-5sm--952c-1442642845601500-1-big.jpg">
            <a:extLst>
              <a:ext uri="{FF2B5EF4-FFF2-40B4-BE49-F238E27FC236}">
                <a16:creationId xmlns:a16="http://schemas.microsoft.com/office/drawing/2014/main" id="{2CF82D95-DDD3-409E-8339-1FFA7C21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60" y="196947"/>
            <a:ext cx="3695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7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 fontScale="92500" lnSpcReduction="20000"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Завдяки замкнутій, однорідній, дрібної структурі </a:t>
            </a:r>
            <a:r>
              <a:rPr lang="uk-UA" sz="2000" dirty="0" err="1">
                <a:solidFill>
                  <a:schemeClr val="tx1"/>
                </a:solidFill>
              </a:rPr>
              <a:t>екструзійний</a:t>
            </a:r>
            <a:r>
              <a:rPr lang="uk-UA" sz="2000" dirty="0">
                <a:solidFill>
                  <a:schemeClr val="tx1"/>
                </a:solidFill>
              </a:rPr>
              <a:t> пінополістирол володіє низькою теплопровідністю, практично нульовим водопоглинанням, високою міцністю на стиск. Поверхня готових плит гладка, із закритою пористістю, у вигляді водовідштовхувальної оболонки, дозволяє використовувати їх у зовнішніх стінах без додаткової гідроізоляції.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Вироби зберігають свої властивості після тривалого впливу заморожування - розморожування. Це хімічно інертний і не схильний до гниття нетоксичний матеріал.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Характеристики </a:t>
            </a:r>
            <a:r>
              <a:rPr lang="uk-UA" sz="2000" dirty="0" err="1">
                <a:solidFill>
                  <a:schemeClr val="tx1"/>
                </a:solidFill>
              </a:rPr>
              <a:t>екструзійного</a:t>
            </a:r>
            <a:r>
              <a:rPr lang="uk-UA" sz="2000" dirty="0">
                <a:solidFill>
                  <a:schemeClr val="tx1"/>
                </a:solidFill>
              </a:rPr>
              <a:t> пінополістиролу: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Щільність, кг/м3............................................. ...........................35...50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Коефіцієнт теплопровідності, Вт/(м К).............................0,028...0,032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Міцність при стисканні, МПа, при 10% деформації.............0,25...0,70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Міцність при згинанні, МПа............................................. .......0,4...0,7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Коефіцієнт </a:t>
            </a:r>
            <a:r>
              <a:rPr lang="uk-UA" sz="2000" dirty="0" err="1">
                <a:solidFill>
                  <a:schemeClr val="tx1"/>
                </a:solidFill>
              </a:rPr>
              <a:t>паропроникності</a:t>
            </a:r>
            <a:r>
              <a:rPr lang="uk-UA" sz="2000" dirty="0">
                <a:solidFill>
                  <a:schemeClr val="tx1"/>
                </a:solidFill>
              </a:rPr>
              <a:t>, мг/(м год Па)………………….0,014...0,018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Водопоглинання за 24г. (але обсягу), %................................0,1...0,2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Довговічність, років............................................... ....................50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Температура застосування. </a:t>
            </a:r>
            <a:r>
              <a:rPr lang="uk-UA" sz="2000" dirty="0" err="1">
                <a:solidFill>
                  <a:schemeClr val="tx1"/>
                </a:solidFill>
              </a:rPr>
              <a:t>оС</a:t>
            </a:r>
            <a:r>
              <a:rPr lang="uk-UA" sz="2000" dirty="0">
                <a:solidFill>
                  <a:schemeClr val="tx1"/>
                </a:solidFill>
              </a:rPr>
              <a:t>................................................. .-50...+75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Стійкість до вогню залежно від марки………………………Г4-Г1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Особливістю </a:t>
            </a:r>
            <a:r>
              <a:rPr lang="uk-UA" sz="2000" dirty="0" err="1">
                <a:solidFill>
                  <a:schemeClr val="tx1"/>
                </a:solidFill>
              </a:rPr>
              <a:t>екструзійного</a:t>
            </a:r>
            <a:r>
              <a:rPr lang="uk-UA" sz="2000" dirty="0">
                <a:solidFill>
                  <a:schemeClr val="tx1"/>
                </a:solidFill>
              </a:rPr>
              <a:t> пінополістиролу є низька </a:t>
            </a:r>
            <a:r>
              <a:rPr lang="uk-UA" sz="2000" dirty="0" err="1">
                <a:solidFill>
                  <a:schemeClr val="tx1"/>
                </a:solidFill>
              </a:rPr>
              <a:t>паропроникність</a:t>
            </a:r>
            <a:r>
              <a:rPr lang="uk-UA" sz="2000" dirty="0">
                <a:solidFill>
                  <a:schemeClr val="tx1"/>
                </a:solidFill>
              </a:rPr>
              <a:t>, у 40 - 70 разів менше, ніж у звичайного. Щоб уникнути </a:t>
            </a:r>
            <a:r>
              <a:rPr lang="uk-UA" sz="2000" dirty="0" err="1">
                <a:solidFill>
                  <a:schemeClr val="tx1"/>
                </a:solidFill>
              </a:rPr>
              <a:t>відсирювання</a:t>
            </a:r>
            <a:r>
              <a:rPr lang="uk-UA" sz="2000" dirty="0">
                <a:solidFill>
                  <a:schemeClr val="tx1"/>
                </a:solidFill>
              </a:rPr>
              <a:t> стін, потрібне додаткове кондиціювання житлових приміщень.</a:t>
            </a:r>
          </a:p>
        </p:txBody>
      </p:sp>
    </p:spTree>
    <p:extLst>
      <p:ext uri="{BB962C8B-B14F-4D97-AF65-F5344CB8AC3E}">
        <p14:creationId xmlns:p14="http://schemas.microsoft.com/office/powerpoint/2010/main" val="385200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chemeClr val="accent5"/>
                </a:solidFill>
              </a:rPr>
              <a:t>ПІНОЛОЛІУРЕТАН</a:t>
            </a:r>
          </a:p>
          <a:p>
            <a:pPr algn="ctr"/>
            <a:endParaRPr lang="uk-UA" sz="2000" b="1" dirty="0">
              <a:solidFill>
                <a:schemeClr val="accent5"/>
              </a:solidFill>
            </a:endParaRPr>
          </a:p>
        </p:txBody>
      </p:sp>
      <p:pic>
        <p:nvPicPr>
          <p:cNvPr id="4" name="Picture 4" descr="http://www.aboveallinsulation.net/components/com_wordpress/wp/wp-content/uploads/2013/11/1-Airport-Wayfinding_05941.jpg">
            <a:extLst>
              <a:ext uri="{FF2B5EF4-FFF2-40B4-BE49-F238E27FC236}">
                <a16:creationId xmlns:a16="http://schemas.microsoft.com/office/drawing/2014/main" id="{F9C1D667-7ABD-4225-BE0A-5B5CC5E9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25" y="620713"/>
            <a:ext cx="376237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ttp://www.1stroitelny.kz/img/show/type/full/id/54f29dce426afbf5168b45a7.png">
            <a:extLst>
              <a:ext uri="{FF2B5EF4-FFF2-40B4-BE49-F238E27FC236}">
                <a16:creationId xmlns:a16="http://schemas.microsoft.com/office/drawing/2014/main" id="{E0F2F0CB-7565-43E9-B80E-1CF6AD89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50" y="620713"/>
            <a:ext cx="37544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trubyvppu.ru/uploads/images/ppu3.jpg">
            <a:extLst>
              <a:ext uri="{FF2B5EF4-FFF2-40B4-BE49-F238E27FC236}">
                <a16:creationId xmlns:a16="http://schemas.microsoft.com/office/drawing/2014/main" id="{D28E9305-F031-4BA8-A657-D97450E2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50" y="3770313"/>
            <a:ext cx="3697287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http://storage.azh.kz/archive/558a/87/86/a85f88/4a/4b/010/000/photos/3724018394.jpg/full.jpg">
            <a:extLst>
              <a:ext uri="{FF2B5EF4-FFF2-40B4-BE49-F238E27FC236}">
                <a16:creationId xmlns:a16="http://schemas.microsoft.com/office/drawing/2014/main" id="{30BEF71E-8CEF-4C8B-ACD8-C630DB83C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50" y="3770313"/>
            <a:ext cx="40655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4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 err="1">
                <a:solidFill>
                  <a:schemeClr val="tx1"/>
                </a:solidFill>
              </a:rPr>
              <a:t>Пінополіуретани</a:t>
            </a:r>
            <a:r>
              <a:rPr lang="uk-UA" sz="2000" dirty="0">
                <a:solidFill>
                  <a:schemeClr val="tx1"/>
                </a:solidFill>
              </a:rPr>
              <a:t> (</a:t>
            </a:r>
            <a:r>
              <a:rPr lang="en-US" sz="2000" dirty="0">
                <a:solidFill>
                  <a:schemeClr val="tx1"/>
                </a:solidFill>
              </a:rPr>
              <a:t>polyurethane foams, </a:t>
            </a:r>
            <a:r>
              <a:rPr lang="uk-UA" sz="2000" dirty="0">
                <a:solidFill>
                  <a:schemeClr val="tx1"/>
                </a:solidFill>
              </a:rPr>
              <a:t>ППУ, </a:t>
            </a:r>
            <a:r>
              <a:rPr lang="uk-UA" sz="2000" dirty="0" err="1">
                <a:solidFill>
                  <a:schemeClr val="tx1"/>
                </a:solidFill>
              </a:rPr>
              <a:t>рипор</a:t>
            </a:r>
            <a:r>
              <a:rPr lang="uk-UA" sz="2000" dirty="0">
                <a:solidFill>
                  <a:schemeClr val="tx1"/>
                </a:solidFill>
              </a:rPr>
              <a:t> і </a:t>
            </a:r>
            <a:r>
              <a:rPr lang="uk-UA" sz="2000" dirty="0" err="1">
                <a:solidFill>
                  <a:schemeClr val="tx1"/>
                </a:solidFill>
              </a:rPr>
              <a:t>т.д</a:t>
            </a:r>
            <a:r>
              <a:rPr lang="uk-UA" sz="2000" dirty="0">
                <a:solidFill>
                  <a:schemeClr val="tx1"/>
                </a:solidFill>
              </a:rPr>
              <a:t>.) проводиться </a:t>
            </a:r>
            <a:r>
              <a:rPr lang="uk-UA" sz="2000" dirty="0" err="1">
                <a:solidFill>
                  <a:schemeClr val="tx1"/>
                </a:solidFill>
              </a:rPr>
              <a:t>безпресовим</a:t>
            </a:r>
            <a:r>
              <a:rPr lang="uk-UA" sz="2000" dirty="0">
                <a:solidFill>
                  <a:schemeClr val="tx1"/>
                </a:solidFill>
              </a:rPr>
              <a:t> методом на основі композицій, що містять </a:t>
            </a:r>
            <a:r>
              <a:rPr lang="uk-UA" sz="2000" dirty="0" err="1">
                <a:solidFill>
                  <a:schemeClr val="tx1"/>
                </a:solidFill>
              </a:rPr>
              <a:t>ізоціанати</a:t>
            </a:r>
            <a:r>
              <a:rPr lang="uk-UA" sz="2000" dirty="0">
                <a:solidFill>
                  <a:schemeClr val="tx1"/>
                </a:solidFill>
              </a:rPr>
              <a:t> і </a:t>
            </a:r>
            <a:r>
              <a:rPr lang="uk-UA" sz="2000" dirty="0" err="1">
                <a:solidFill>
                  <a:schemeClr val="tx1"/>
                </a:solidFill>
              </a:rPr>
              <a:t>гідроксиловмісні</a:t>
            </a:r>
            <a:r>
              <a:rPr lang="uk-UA" sz="2000" dirty="0">
                <a:solidFill>
                  <a:schemeClr val="tx1"/>
                </a:solidFill>
              </a:rPr>
              <a:t> олігомери (поліефіри, </a:t>
            </a:r>
            <a:r>
              <a:rPr lang="uk-UA" sz="2000" dirty="0" err="1">
                <a:solidFill>
                  <a:schemeClr val="tx1"/>
                </a:solidFill>
              </a:rPr>
              <a:t>олігоефіри</a:t>
            </a:r>
            <a:r>
              <a:rPr lang="uk-UA" sz="2000" dirty="0">
                <a:solidFill>
                  <a:schemeClr val="tx1"/>
                </a:solidFill>
              </a:rPr>
              <a:t>), а також воду, каталізатори, емульгатори, </a:t>
            </a:r>
            <a:r>
              <a:rPr lang="uk-UA" sz="2000" dirty="0" err="1">
                <a:solidFill>
                  <a:schemeClr val="tx1"/>
                </a:solidFill>
              </a:rPr>
              <a:t>антивени</a:t>
            </a:r>
            <a:r>
              <a:rPr lang="uk-UA" sz="2000" dirty="0">
                <a:solidFill>
                  <a:schemeClr val="tx1"/>
                </a:solidFill>
              </a:rPr>
              <a:t>. Розрізняють ППУ двох типів: еластичні м'які поропласти (поролон) та жорсткі міцні </a:t>
            </a:r>
            <a:r>
              <a:rPr lang="uk-UA" sz="2000" dirty="0" err="1">
                <a:solidFill>
                  <a:schemeClr val="tx1"/>
                </a:solidFill>
              </a:rPr>
              <a:t>пінопласти</a:t>
            </a:r>
            <a:r>
              <a:rPr lang="uk-UA" sz="2000" dirty="0">
                <a:solidFill>
                  <a:schemeClr val="tx1"/>
                </a:solidFill>
              </a:rPr>
              <a:t>. Еластичні ППУ застосовують для виробництва м'яких меблів, губок, килимових виробів, герметизації стиків тощо. Жорсткі ППУ застосовуються для виготовлення тришарових панелей типу сендвіч, плит покриття, як </a:t>
            </a:r>
            <a:r>
              <a:rPr lang="uk-UA" sz="2000" dirty="0" err="1">
                <a:solidFill>
                  <a:schemeClr val="tx1"/>
                </a:solidFill>
              </a:rPr>
              <a:t>електро</a:t>
            </a:r>
            <a:r>
              <a:rPr lang="uk-UA" sz="2000" dirty="0">
                <a:solidFill>
                  <a:schemeClr val="tx1"/>
                </a:solidFill>
              </a:rPr>
              <a:t>-, тепло-і звукоізоляційних матеріалів. З </a:t>
            </a:r>
            <a:r>
              <a:rPr lang="uk-UA" sz="2000" dirty="0" err="1">
                <a:solidFill>
                  <a:schemeClr val="tx1"/>
                </a:solidFill>
              </a:rPr>
              <a:t>пінополіуретанів</a:t>
            </a:r>
            <a:r>
              <a:rPr lang="uk-UA" sz="2000" dirty="0">
                <a:solidFill>
                  <a:schemeClr val="tx1"/>
                </a:solidFill>
              </a:rPr>
              <a:t> отримують теплову ізоляцію трубопроводів, холодильників, резервуарів та сховищ високої якості.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Еластичні </a:t>
            </a:r>
            <a:r>
              <a:rPr lang="uk-UA" sz="2000" dirty="0" err="1">
                <a:solidFill>
                  <a:schemeClr val="tx1"/>
                </a:solidFill>
              </a:rPr>
              <a:t>пінополіуретани</a:t>
            </a:r>
            <a:r>
              <a:rPr lang="uk-UA" sz="2000" dirty="0">
                <a:solidFill>
                  <a:schemeClr val="tx1"/>
                </a:solidFill>
              </a:rPr>
              <a:t> марок «ППУ-Е» одержують на основі простих </a:t>
            </a:r>
            <a:r>
              <a:rPr lang="uk-UA" sz="2000" dirty="0" err="1">
                <a:solidFill>
                  <a:schemeClr val="tx1"/>
                </a:solidFill>
              </a:rPr>
              <a:t>олігоефірів</a:t>
            </a:r>
            <a:r>
              <a:rPr lang="uk-UA" sz="2000" dirty="0">
                <a:solidFill>
                  <a:schemeClr val="tx1"/>
                </a:solidFill>
              </a:rPr>
              <a:t> з молекулярною масою 750...600, синтезованих з оксидів </a:t>
            </a:r>
            <a:r>
              <a:rPr lang="uk-UA" sz="2000" dirty="0" err="1">
                <a:solidFill>
                  <a:schemeClr val="tx1"/>
                </a:solidFill>
              </a:rPr>
              <a:t>алкіленів</a:t>
            </a:r>
            <a:r>
              <a:rPr lang="uk-UA" sz="2000" dirty="0">
                <a:solidFill>
                  <a:schemeClr val="tx1"/>
                </a:solidFill>
              </a:rPr>
              <a:t> (етилену, пропілену), </a:t>
            </a:r>
            <a:r>
              <a:rPr lang="uk-UA" sz="2000" dirty="0" err="1">
                <a:solidFill>
                  <a:schemeClr val="tx1"/>
                </a:solidFill>
              </a:rPr>
              <a:t>тетрагідрофурану</a:t>
            </a:r>
            <a:r>
              <a:rPr lang="uk-UA" sz="2000" dirty="0">
                <a:solidFill>
                  <a:schemeClr val="tx1"/>
                </a:solidFill>
              </a:rPr>
              <a:t> та </a:t>
            </a:r>
            <a:r>
              <a:rPr lang="uk-UA" sz="2000" dirty="0" err="1">
                <a:solidFill>
                  <a:schemeClr val="tx1"/>
                </a:solidFill>
              </a:rPr>
              <a:t>гліколів</a:t>
            </a:r>
            <a:r>
              <a:rPr lang="uk-UA" sz="2000" dirty="0">
                <a:solidFill>
                  <a:schemeClr val="tx1"/>
                </a:solidFill>
              </a:rPr>
              <a:t>. Рідше використовують складні </a:t>
            </a:r>
            <a:r>
              <a:rPr lang="uk-UA" sz="2000" dirty="0" err="1">
                <a:solidFill>
                  <a:schemeClr val="tx1"/>
                </a:solidFill>
              </a:rPr>
              <a:t>олігоефіри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дикарбонових</a:t>
            </a:r>
            <a:r>
              <a:rPr lang="uk-UA" sz="2000" dirty="0">
                <a:solidFill>
                  <a:schemeClr val="tx1"/>
                </a:solidFill>
              </a:rPr>
              <a:t> кислот та </a:t>
            </a:r>
            <a:r>
              <a:rPr lang="uk-UA" sz="2000" dirty="0" err="1">
                <a:solidFill>
                  <a:schemeClr val="tx1"/>
                </a:solidFill>
              </a:rPr>
              <a:t>гліколей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Жорсткі </a:t>
            </a:r>
            <a:r>
              <a:rPr lang="uk-UA" sz="2000" dirty="0" err="1">
                <a:solidFill>
                  <a:schemeClr val="tx1"/>
                </a:solidFill>
              </a:rPr>
              <a:t>пінополіуретани</a:t>
            </a:r>
            <a:r>
              <a:rPr lang="uk-UA" sz="2000" dirty="0">
                <a:solidFill>
                  <a:schemeClr val="tx1"/>
                </a:solidFill>
              </a:rPr>
              <a:t> марок ПУ-..., ППУ-..., </a:t>
            </a:r>
            <a:r>
              <a:rPr lang="uk-UA" sz="2000" dirty="0" err="1">
                <a:solidFill>
                  <a:schemeClr val="tx1"/>
                </a:solidFill>
              </a:rPr>
              <a:t>Вілан</a:t>
            </a:r>
            <a:r>
              <a:rPr lang="uk-UA" sz="2000" dirty="0">
                <a:solidFill>
                  <a:schemeClr val="tx1"/>
                </a:solidFill>
              </a:rPr>
              <a:t>-..., </a:t>
            </a:r>
            <a:r>
              <a:rPr lang="uk-UA" sz="2000" dirty="0" err="1">
                <a:solidFill>
                  <a:schemeClr val="tx1"/>
                </a:solidFill>
              </a:rPr>
              <a:t>Ізолан</a:t>
            </a:r>
            <a:r>
              <a:rPr lang="uk-UA" sz="2000" dirty="0">
                <a:solidFill>
                  <a:schemeClr val="tx1"/>
                </a:solidFill>
              </a:rPr>
              <a:t>-.... </a:t>
            </a:r>
            <a:r>
              <a:rPr lang="uk-UA" sz="2000" dirty="0" err="1">
                <a:solidFill>
                  <a:schemeClr val="tx1"/>
                </a:solidFill>
              </a:rPr>
              <a:t>Ріпор</a:t>
            </a:r>
            <a:r>
              <a:rPr lang="uk-UA" sz="2000" dirty="0">
                <a:solidFill>
                  <a:schemeClr val="tx1"/>
                </a:solidFill>
              </a:rPr>
              <a:t>-... та інші отримують з простих </a:t>
            </a:r>
            <a:r>
              <a:rPr lang="uk-UA" sz="2000" dirty="0" err="1">
                <a:solidFill>
                  <a:schemeClr val="tx1"/>
                </a:solidFill>
              </a:rPr>
              <a:t>олігоефірів</a:t>
            </a:r>
            <a:r>
              <a:rPr lang="uk-UA" sz="2000" dirty="0">
                <a:solidFill>
                  <a:schemeClr val="tx1"/>
                </a:solidFill>
              </a:rPr>
              <a:t> розгалуженої структури на основі оксидів </a:t>
            </a:r>
            <a:r>
              <a:rPr lang="uk-UA" sz="2000" dirty="0" err="1">
                <a:solidFill>
                  <a:schemeClr val="tx1"/>
                </a:solidFill>
              </a:rPr>
              <a:t>алкіленів</a:t>
            </a:r>
            <a:r>
              <a:rPr lang="uk-UA" sz="2000" dirty="0">
                <a:solidFill>
                  <a:schemeClr val="tx1"/>
                </a:solidFill>
              </a:rPr>
              <a:t> та </a:t>
            </a:r>
            <a:r>
              <a:rPr lang="uk-UA" sz="2000" dirty="0" err="1">
                <a:solidFill>
                  <a:schemeClr val="tx1"/>
                </a:solidFill>
              </a:rPr>
              <a:t>тріолів</a:t>
            </a:r>
            <a:r>
              <a:rPr lang="uk-UA" sz="2000" dirty="0">
                <a:solidFill>
                  <a:schemeClr val="tx1"/>
                </a:solidFill>
              </a:rPr>
              <a:t> (гліцерину, </a:t>
            </a:r>
            <a:r>
              <a:rPr lang="uk-UA" sz="2000" dirty="0" err="1">
                <a:solidFill>
                  <a:schemeClr val="tx1"/>
                </a:solidFill>
              </a:rPr>
              <a:t>триметилопропану</a:t>
            </a:r>
            <a:r>
              <a:rPr lang="uk-UA" sz="2000" dirty="0">
                <a:solidFill>
                  <a:schemeClr val="tx1"/>
                </a:solidFill>
              </a:rPr>
              <a:t>) та ін.). Використовують також складні </a:t>
            </a:r>
            <a:r>
              <a:rPr lang="uk-UA" sz="2000" dirty="0" err="1">
                <a:solidFill>
                  <a:schemeClr val="tx1"/>
                </a:solidFill>
              </a:rPr>
              <a:t>олігоефіри</a:t>
            </a:r>
            <a:r>
              <a:rPr lang="uk-UA" sz="2000" dirty="0">
                <a:solidFill>
                  <a:schemeClr val="tx1"/>
                </a:solidFill>
              </a:rPr>
              <a:t> на основі </a:t>
            </a:r>
            <a:r>
              <a:rPr lang="uk-UA" sz="2000" dirty="0" err="1">
                <a:solidFill>
                  <a:schemeClr val="tx1"/>
                </a:solidFill>
              </a:rPr>
              <a:t>дикарбонових</a:t>
            </a:r>
            <a:r>
              <a:rPr lang="uk-UA" sz="2000" dirty="0">
                <a:solidFill>
                  <a:schemeClr val="tx1"/>
                </a:solidFill>
              </a:rPr>
              <a:t> кислот та </a:t>
            </a:r>
            <a:r>
              <a:rPr lang="uk-UA" sz="2000" dirty="0" err="1">
                <a:solidFill>
                  <a:schemeClr val="tx1"/>
                </a:solidFill>
              </a:rPr>
              <a:t>тріолів</a:t>
            </a:r>
            <a:r>
              <a:rPr lang="uk-UA" sz="2000" dirty="0">
                <a:solidFill>
                  <a:schemeClr val="tx1"/>
                </a:solidFill>
              </a:rPr>
              <a:t> або їх сумішей з </a:t>
            </a:r>
            <a:r>
              <a:rPr lang="uk-UA" sz="2000" dirty="0" err="1">
                <a:solidFill>
                  <a:schemeClr val="tx1"/>
                </a:solidFill>
              </a:rPr>
              <a:t>діетиленгліколем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60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solidFill>
                  <a:schemeClr val="tx1"/>
                </a:solidFill>
              </a:rPr>
              <a:t>Пінополіуретан та вироби на його основі повинні відповідати вимогам ГОСТ Р 56590-2015 (</a:t>
            </a:r>
            <a:r>
              <a:rPr lang="en-US" sz="2000" dirty="0">
                <a:solidFill>
                  <a:schemeClr val="tx1"/>
                </a:solidFill>
              </a:rPr>
              <a:t>EN 13165:2012) «</a:t>
            </a:r>
            <a:r>
              <a:rPr lang="uk-UA" sz="2000" dirty="0">
                <a:solidFill>
                  <a:schemeClr val="tx1"/>
                </a:solidFill>
              </a:rPr>
              <a:t>Вироби із жорсткого пінополіуретану теплоізоляційні заводського виготовлення, що застосовуються у будівництві. Загальні технічні умови»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B7257B-877A-440E-90CF-9A6123C3F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72" y="1464038"/>
            <a:ext cx="8272989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pirrogroup.ru/upload/000/u1/74/7f/pirromembrane-photo-big.png">
            <a:extLst>
              <a:ext uri="{FF2B5EF4-FFF2-40B4-BE49-F238E27FC236}">
                <a16:creationId xmlns:a16="http://schemas.microsoft.com/office/drawing/2014/main" id="{95109A12-F8AF-43E7-977E-D11408BF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624498"/>
            <a:ext cx="2303463" cy="23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pirrogroup.ru/upload/000/u1/68/49/pirrouniversal-photo-big.png">
            <a:extLst>
              <a:ext uri="{FF2B5EF4-FFF2-40B4-BE49-F238E27FC236}">
                <a16:creationId xmlns:a16="http://schemas.microsoft.com/office/drawing/2014/main" id="{C921A174-A8FA-4B3F-8921-464B47AF1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55147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pirrogroup.ru/upload/000/u1/c9/3a/pirrostucco-photo-big.png">
            <a:extLst>
              <a:ext uri="{FF2B5EF4-FFF2-40B4-BE49-F238E27FC236}">
                <a16:creationId xmlns:a16="http://schemas.microsoft.com/office/drawing/2014/main" id="{8158418A-C606-4201-829D-E56D28F3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624497"/>
            <a:ext cx="2334065" cy="233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s://pirrogroup.ru/upload/000/u1/73/9b/pirrointerior-photo-big.png">
            <a:extLst>
              <a:ext uri="{FF2B5EF4-FFF2-40B4-BE49-F238E27FC236}">
                <a16:creationId xmlns:a16="http://schemas.microsoft.com/office/drawing/2014/main" id="{98218A95-E844-43A1-9C8A-052287E1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359761"/>
            <a:ext cx="22320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s://pirrogroup.ru/upload/000/u1/bd/e7/pirrobitum-photo-big.png">
            <a:extLst>
              <a:ext uri="{FF2B5EF4-FFF2-40B4-BE49-F238E27FC236}">
                <a16:creationId xmlns:a16="http://schemas.microsoft.com/office/drawing/2014/main" id="{625E18F4-A0FE-444A-9B76-65FA37DF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3359761"/>
            <a:ext cx="22320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s://pirrogroup.ru/upload/000/u1/53/f3/pirroslope-photo-big.png">
            <a:extLst>
              <a:ext uri="{FF2B5EF4-FFF2-40B4-BE49-F238E27FC236}">
                <a16:creationId xmlns:a16="http://schemas.microsoft.com/office/drawing/2014/main" id="{33A65AB0-31E1-441D-A378-E632F974C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143861"/>
            <a:ext cx="35179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3D233ED9-C302-461E-92A7-553C1C9D0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2517029"/>
            <a:ext cx="280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/>
              <a:t>с двусторонней облицовкой алюминиевой тисненой фольгой толщиной 50 мкм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5BA7F602-6633-414F-B0A0-F5177C5B2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643" y="2491911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/>
              <a:t>с двусторонней облицовкой многослойным алюминием (</a:t>
            </a:r>
            <a:r>
              <a:rPr lang="ru-RU" altLang="ru-RU" sz="1200" dirty="0" err="1"/>
              <a:t>алюмоламинатом</a:t>
            </a:r>
            <a:r>
              <a:rPr lang="ru-RU" altLang="ru-RU" sz="1200" dirty="0"/>
              <a:t>)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1512BE8D-F079-4571-AC09-383F4D80B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667" y="2524636"/>
            <a:ext cx="287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/>
              <a:t>с двусторонней облицовкой стеклохолстом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AF551-851F-4306-B472-01CE25040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5684092"/>
            <a:ext cx="2519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/>
              <a:t>с двусторонней облицовкой крафт-бумагой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D0C45BB-C6F2-4AEC-8FCA-3369DD35B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5652957"/>
            <a:ext cx="23764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/>
              <a:t>с нижней облицовкой из стеклохолста и верхней облицовкой из стеклохолста, пропитанного битумом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D68EFFFD-5EEB-416E-80A5-45E521C8C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006" y="5557595"/>
            <a:ext cx="3240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/>
              <a:t>формирует  </a:t>
            </a:r>
            <a:r>
              <a:rPr lang="ru-RU" altLang="ru-RU" sz="1200" dirty="0" err="1"/>
              <a:t>уклонообразующий</a:t>
            </a:r>
            <a:r>
              <a:rPr lang="ru-RU" altLang="ru-RU" sz="1200" dirty="0"/>
              <a:t> слой на плоских основаниях,</a:t>
            </a:r>
            <a:br>
              <a:rPr lang="ru-RU" altLang="ru-RU" sz="1200" dirty="0"/>
            </a:br>
            <a:r>
              <a:rPr lang="ru-RU" altLang="ru-RU" sz="1200" dirty="0" err="1"/>
              <a:t>разуклонку</a:t>
            </a:r>
            <a:r>
              <a:rPr lang="ru-RU" altLang="ru-RU" sz="1200" dirty="0"/>
              <a:t> и </a:t>
            </a:r>
            <a:r>
              <a:rPr lang="ru-RU" altLang="ru-RU" sz="1200" dirty="0" err="1"/>
              <a:t>контруклоны</a:t>
            </a:r>
            <a:r>
              <a:rPr lang="ru-RU" altLang="ru-RU" sz="1200" dirty="0"/>
              <a:t> по слою теплоизоляции</a:t>
            </a:r>
          </a:p>
        </p:txBody>
      </p:sp>
    </p:spTree>
    <p:extLst>
      <p:ext uri="{BB962C8B-B14F-4D97-AF65-F5344CB8AC3E}">
        <p14:creationId xmlns:p14="http://schemas.microsoft.com/office/powerpoint/2010/main" val="122510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r>
              <a:rPr lang="uk-UA" sz="2000" b="1" cap="all" dirty="0">
                <a:solidFill>
                  <a:schemeClr val="accent5"/>
                </a:solidFill>
              </a:rPr>
              <a:t>Насипна теплоізоляція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Теплоізоляція насипна (ТН) - це частинки твердих тіл, всередині яких є порожнечі, завдяки яким ці частинки мають низьку теплопровідність. Якщо такими частинками засипати порожнину в стіні будівлі, стіна буде теплою. Давніми прикладами ТН є тирса, якою утеплюють нижні вінці зроблених з колод будинків, верховий торф. В даний час як ТН використовують подрібнений керамзит, піноскло, пінополістирол у вигляді спінених гранул.</a:t>
            </a:r>
          </a:p>
        </p:txBody>
      </p:sp>
      <p:pic>
        <p:nvPicPr>
          <p:cNvPr id="4" name="Рисунок 1" descr="%D0%92%D0%B5%D1%80%D0%BC%D0%B8%D0%BA%D1%83%D0%BB%D0%B8%D1%82">
            <a:extLst>
              <a:ext uri="{FF2B5EF4-FFF2-40B4-BE49-F238E27FC236}">
                <a16:creationId xmlns:a16="http://schemas.microsoft.com/office/drawing/2014/main" id="{BA11F132-CF89-4549-808D-000449A40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8" y="2467951"/>
            <a:ext cx="4932377" cy="352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 descr="04">
            <a:extLst>
              <a:ext uri="{FF2B5EF4-FFF2-40B4-BE49-F238E27FC236}">
                <a16:creationId xmlns:a16="http://schemas.microsoft.com/office/drawing/2014/main" id="{46B2F274-F3FB-43BD-8344-0813A5E57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41" y="2439377"/>
            <a:ext cx="5593979" cy="35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77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780628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Вихідна сировина - вермікуліт - є лускатий мінерал, що містить велику кількість зв'язаної води. При нагріванні до 800 </a:t>
            </a:r>
            <a:r>
              <a:rPr lang="uk-UA" sz="2000" baseline="30000" dirty="0" err="1">
                <a:solidFill>
                  <a:schemeClr val="tx1"/>
                </a:solidFill>
              </a:rPr>
              <a:t>о</a:t>
            </a:r>
            <a:r>
              <a:rPr lang="uk-UA" sz="2000" dirty="0" err="1">
                <a:solidFill>
                  <a:schemeClr val="tx1"/>
                </a:solidFill>
              </a:rPr>
              <a:t>С</a:t>
            </a:r>
            <a:r>
              <a:rPr lang="uk-UA" sz="2000" dirty="0">
                <a:solidFill>
                  <a:schemeClr val="tx1"/>
                </a:solidFill>
              </a:rPr>
              <a:t> вода спучує ці лусочки, а пружність їх забезпечує збереження пухкості шару спученого вермікуліту навіть при сильному стисканні і, отже, хороші теплоізоляційні властивості.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Сипучість спученого вермикуліту забезпечує можливість його засипання в порожнині складної форми як при новому будівництві, так і реконструкції, ремонті. У сипучому стані його рекомендують використовувати для </a:t>
            </a:r>
            <a:r>
              <a:rPr lang="uk-UA" sz="2000" dirty="0" err="1">
                <a:solidFill>
                  <a:schemeClr val="tx1"/>
                </a:solidFill>
              </a:rPr>
              <a:t>теплоізолювання</a:t>
            </a:r>
            <a:r>
              <a:rPr lang="uk-UA" sz="2000" dirty="0">
                <a:solidFill>
                  <a:schemeClr val="tx1"/>
                </a:solidFill>
              </a:rPr>
              <a:t> підлог, міжповерхових </a:t>
            </a:r>
            <a:r>
              <a:rPr lang="uk-UA" sz="2000" dirty="0" err="1">
                <a:solidFill>
                  <a:schemeClr val="tx1"/>
                </a:solidFill>
              </a:rPr>
              <a:t>перекриттів</a:t>
            </a:r>
            <a:r>
              <a:rPr lang="uk-UA" sz="2000" dirty="0">
                <a:solidFill>
                  <a:schemeClr val="tx1"/>
                </a:solidFill>
              </a:rPr>
              <a:t>, горищ, у </a:t>
            </a:r>
            <a:r>
              <a:rPr lang="uk-UA" sz="2000" dirty="0" err="1">
                <a:solidFill>
                  <a:schemeClr val="tx1"/>
                </a:solidFill>
              </a:rPr>
              <a:t>колодязевій</a:t>
            </a:r>
            <a:r>
              <a:rPr lang="uk-UA" sz="2000" dirty="0">
                <a:solidFill>
                  <a:schemeClr val="tx1"/>
                </a:solidFill>
              </a:rPr>
              <a:t> цегляній кладці.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На відміну від таких сипких ТІМ, як, наприклад, керамзит, спучений вермикуліт після ущільнення на 20 - 25% переходить в пружно-стислий стан, при якому сили тертя об стінки конструкції і один про одного починають перевершувати додаткові ущільнюючі дії стиснення, і стисливим.  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Призначена вона для утеплення з одночасним вирівнюванням внутрішніх та зовнішніх стін із цегли, бетону. Після висихання поверхню штукатурки із цієї суміші захищають шпаклівкою на основі цементу і фарбують. Випускають </a:t>
            </a:r>
            <a:r>
              <a:rPr lang="en-US" sz="2000" dirty="0">
                <a:solidFill>
                  <a:schemeClr val="tx1"/>
                </a:solidFill>
              </a:rPr>
              <a:t>VERMIX </a:t>
            </a:r>
            <a:r>
              <a:rPr lang="uk-UA" sz="2000" dirty="0">
                <a:solidFill>
                  <a:schemeClr val="tx1"/>
                </a:solidFill>
              </a:rPr>
              <a:t>і з великою часткою цементу. Така суміш призначена для вирівнювання та утеплення бетонних основ під укладання підлогової керамічної плитки, паркету, лінолеуму, килимових покриттів.</a:t>
            </a:r>
          </a:p>
        </p:txBody>
      </p:sp>
    </p:spTree>
    <p:extLst>
      <p:ext uri="{BB962C8B-B14F-4D97-AF65-F5344CB8AC3E}">
        <p14:creationId xmlns:p14="http://schemas.microsoft.com/office/powerpoint/2010/main" val="309171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r>
              <a:rPr lang="uk-UA" sz="2000" cap="all" dirty="0" err="1">
                <a:solidFill>
                  <a:schemeClr val="accent5"/>
                </a:solidFill>
              </a:rPr>
              <a:t>Незгоряний</a:t>
            </a:r>
            <a:r>
              <a:rPr lang="uk-UA" sz="2000" cap="all" dirty="0">
                <a:solidFill>
                  <a:schemeClr val="accent5"/>
                </a:solidFill>
              </a:rPr>
              <a:t> "</a:t>
            </a:r>
            <a:r>
              <a:rPr lang="uk-UA" sz="2000" cap="all" dirty="0" err="1">
                <a:solidFill>
                  <a:schemeClr val="accent5"/>
                </a:solidFill>
              </a:rPr>
              <a:t>мінпласт</a:t>
            </a:r>
            <a:r>
              <a:rPr lang="uk-UA" sz="2000" cap="all" dirty="0">
                <a:solidFill>
                  <a:schemeClr val="accent5"/>
                </a:solidFill>
              </a:rPr>
              <a:t>" та інші матеріали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Відзначимо також, що порівняно недавно зі спученого вермікуліту в суміші з неорганічним сполучним (рідке скло з </a:t>
            </a:r>
            <a:r>
              <a:rPr lang="uk-UA" sz="2000" dirty="0" err="1">
                <a:solidFill>
                  <a:schemeClr val="tx1"/>
                </a:solidFill>
              </a:rPr>
              <a:t>затверджувачем</a:t>
            </a:r>
            <a:r>
              <a:rPr lang="uk-UA" sz="2000" dirty="0">
                <a:solidFill>
                  <a:schemeClr val="tx1"/>
                </a:solidFill>
              </a:rPr>
              <a:t> - крейдою) способом гарячого пресування почало виготовляти </a:t>
            </a:r>
            <a:r>
              <a:rPr lang="uk-UA" sz="2000" dirty="0" err="1">
                <a:solidFill>
                  <a:schemeClr val="tx1"/>
                </a:solidFill>
              </a:rPr>
              <a:t>вермикуліто</a:t>
            </a:r>
            <a:r>
              <a:rPr lang="uk-UA" sz="2000" dirty="0">
                <a:solidFill>
                  <a:schemeClr val="tx1"/>
                </a:solidFill>
              </a:rPr>
              <a:t>-силікатні плити "МІНПЛА" використовуються як </a:t>
            </a:r>
            <a:r>
              <a:rPr lang="uk-UA" sz="2000" dirty="0" err="1">
                <a:solidFill>
                  <a:schemeClr val="tx1"/>
                </a:solidFill>
              </a:rPr>
              <a:t>конструкційно</a:t>
            </a:r>
            <a:r>
              <a:rPr lang="uk-UA" sz="2000" dirty="0">
                <a:solidFill>
                  <a:schemeClr val="tx1"/>
                </a:solidFill>
              </a:rPr>
              <a:t>-</a:t>
            </a:r>
            <a:r>
              <a:rPr lang="uk-UA" sz="2000" dirty="0" err="1">
                <a:solidFill>
                  <a:schemeClr val="tx1"/>
                </a:solidFill>
              </a:rPr>
              <a:t>вогнезахисно</a:t>
            </a:r>
            <a:r>
              <a:rPr lang="uk-UA" sz="2000" dirty="0">
                <a:solidFill>
                  <a:schemeClr val="tx1"/>
                </a:solidFill>
              </a:rPr>
              <a:t>-</a:t>
            </a:r>
            <a:r>
              <a:rPr lang="uk-UA" sz="2000" dirty="0" err="1">
                <a:solidFill>
                  <a:schemeClr val="tx1"/>
                </a:solidFill>
              </a:rPr>
              <a:t>оздоблювально</a:t>
            </a:r>
            <a:r>
              <a:rPr lang="uk-UA" sz="2000" dirty="0">
                <a:solidFill>
                  <a:schemeClr val="tx1"/>
                </a:solidFill>
              </a:rPr>
              <a:t>-теплоізоляційний матеріал.</a:t>
            </a: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teplserp.ru/file/img/goods/053419.jpg">
            <a:extLst>
              <a:ext uri="{FF2B5EF4-FFF2-40B4-BE49-F238E27FC236}">
                <a16:creationId xmlns:a16="http://schemas.microsoft.com/office/drawing/2014/main" id="{B9460A74-BFEA-46B9-8E60-FA6A3C7E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" y="2043113"/>
            <a:ext cx="5148971" cy="407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vermikulitovye-plity">
            <a:extLst>
              <a:ext uri="{FF2B5EF4-FFF2-40B4-BE49-F238E27FC236}">
                <a16:creationId xmlns:a16="http://schemas.microsoft.com/office/drawing/2014/main" id="{0CCB0B06-3955-4627-8738-A3076615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971675"/>
            <a:ext cx="5485151" cy="414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0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solidFill>
                  <a:schemeClr val="tx1"/>
                </a:solidFill>
              </a:rPr>
              <a:t>Класифікація ТІМ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Насамперед ТІМ поділяють на класи за основною властивістю – теплопровідністю. Чим нижчий коефіцієнт теплопровідності, тим кращі теплоізоляційні властивості має ТІМ. По теплопровідності ТІМ поділяють на класи: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- А, що включає матеріали, коефіцієнт теплопровідності яких нижче 0,06 Вт/</a:t>
            </a:r>
            <a:r>
              <a:rPr lang="uk-UA" sz="2000" dirty="0" err="1">
                <a:solidFill>
                  <a:schemeClr val="tx1"/>
                </a:solidFill>
              </a:rPr>
              <a:t>мК</a:t>
            </a:r>
            <a:r>
              <a:rPr lang="uk-UA" sz="2000" dirty="0">
                <a:solidFill>
                  <a:schemeClr val="tx1"/>
                </a:solidFill>
              </a:rPr>
              <a:t>;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- Б, </a:t>
            </a:r>
            <a:r>
              <a:rPr lang="uk-UA" sz="2000" spc="-60" dirty="0">
                <a:solidFill>
                  <a:schemeClr val="tx1"/>
                </a:solidFill>
              </a:rPr>
              <a:t>що включає матеріали, коефіцієнт теплопровідності яких лежить в інтервалі від 0,06 до 0,115</a:t>
            </a:r>
            <a:r>
              <a:rPr lang="uk-UA" sz="2000" dirty="0">
                <a:solidFill>
                  <a:schemeClr val="tx1"/>
                </a:solidFill>
              </a:rPr>
              <a:t>;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- В, що включає матеріали, коефіцієнт теплопровідності яких більший за 0,115.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За величиною середньої щільності (одиниця виміру цього показника - кг/м3) ТІМ поділяють на марки: 15, 25, 35, 50, 75, 100, 125, 150, 175, 200, 250, 300, 350, 400, 400. Марка є верхньою межею його середньої щільності.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За жорсткістю ТІМ поділяють на м'які, напівжорсткі, жорсткі, підвищеної жорсткості.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За формою та зовнішнім виглядом ТІМ поділяють на штучні вироби (плити, блоки, цеглини, циліндри, </a:t>
            </a:r>
            <a:r>
              <a:rPr lang="uk-UA" sz="2000" dirty="0" err="1">
                <a:solidFill>
                  <a:schemeClr val="tx1"/>
                </a:solidFill>
              </a:rPr>
              <a:t>напівциліндри</a:t>
            </a:r>
            <a:r>
              <a:rPr lang="uk-UA" sz="2000" dirty="0">
                <a:solidFill>
                  <a:schemeClr val="tx1"/>
                </a:solidFill>
              </a:rPr>
              <a:t>, шкаралупи, сегменти, мати), рулонні вироби, шнури.</a:t>
            </a:r>
          </a:p>
        </p:txBody>
      </p:sp>
    </p:spTree>
    <p:extLst>
      <p:ext uri="{BB962C8B-B14F-4D97-AF65-F5344CB8AC3E}">
        <p14:creationId xmlns:p14="http://schemas.microsoft.com/office/powerpoint/2010/main" val="3955403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Плити випускають марок "МІНПЛАСТ А-700" та "МІНПЛАСТ А-800" щільністю 700 та 800 кг/м3 відповідно.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Зовнішній вигляд - жорсткі прямокутні плити з рівною поверхнею від білого до світло-сірого кольору з дрібнодисперсною структурою.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Теплопровідність плит при 25</a:t>
            </a:r>
            <a:r>
              <a:rPr lang="uk-UA" sz="2000" baseline="30000" dirty="0">
                <a:solidFill>
                  <a:schemeClr val="tx1"/>
                </a:solidFill>
              </a:rPr>
              <a:t>о</a:t>
            </a:r>
            <a:r>
              <a:rPr lang="uk-UA" sz="2000" dirty="0">
                <a:solidFill>
                  <a:schemeClr val="tx1"/>
                </a:solidFill>
              </a:rPr>
              <a:t>С дорівнює 0,14 - 0,16 Вт/м К, руйнівна напруга при стисканні не менше 2 МПа, при згинанні не менше 4,5 МПа. Плити не лише не горять, а й здатні рятувати від пожежі. Так, якщо плиту товщиною 50 мм нагрівати з одного боку протягом 2,5 год до 1100</a:t>
            </a:r>
            <a:r>
              <a:rPr lang="uk-UA" sz="2000" baseline="30000" dirty="0">
                <a:solidFill>
                  <a:schemeClr val="tx1"/>
                </a:solidFill>
              </a:rPr>
              <a:t>о</a:t>
            </a:r>
            <a:r>
              <a:rPr lang="uk-UA" sz="2000" dirty="0">
                <a:solidFill>
                  <a:schemeClr val="tx1"/>
                </a:solidFill>
              </a:rPr>
              <a:t>С (гранична температура, до якої можна нагрівати ці плити), з іншого боку температура буде не вище 100</a:t>
            </a:r>
            <a:r>
              <a:rPr lang="uk-UA" sz="2000" baseline="30000" dirty="0">
                <a:solidFill>
                  <a:schemeClr val="tx1"/>
                </a:solidFill>
              </a:rPr>
              <a:t>о</a:t>
            </a:r>
            <a:r>
              <a:rPr lang="uk-UA" sz="2000" dirty="0">
                <a:solidFill>
                  <a:schemeClr val="tx1"/>
                </a:solidFill>
              </a:rPr>
              <a:t>С. Внаслідок такого унікального протистояння вогню плити "МІНПЛАСТ А" переважно використовують для вогнезахисту приміщень, які не повинні згоріти в жодному разі, - банківських сховищ, серверних центрів, </a:t>
            </a:r>
            <a:r>
              <a:rPr lang="uk-UA" sz="2000" dirty="0" err="1">
                <a:solidFill>
                  <a:schemeClr val="tx1"/>
                </a:solidFill>
              </a:rPr>
              <a:t>котелень</a:t>
            </a:r>
            <a:r>
              <a:rPr lang="uk-UA" sz="2000" dirty="0">
                <a:solidFill>
                  <a:schemeClr val="tx1"/>
                </a:solidFill>
              </a:rPr>
              <a:t>, електрощитових тощо.  </a:t>
            </a: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Ще один вид </a:t>
            </a:r>
            <a:r>
              <a:rPr lang="uk-UA" sz="2000" cap="all" dirty="0">
                <a:solidFill>
                  <a:schemeClr val="accent5"/>
                </a:solidFill>
              </a:rPr>
              <a:t>ТН – </a:t>
            </a:r>
            <a:r>
              <a:rPr lang="uk-UA" sz="2000" cap="all" dirty="0" err="1">
                <a:solidFill>
                  <a:schemeClr val="accent5"/>
                </a:solidFill>
              </a:rPr>
              <a:t>мікросфера</a:t>
            </a:r>
            <a:r>
              <a:rPr lang="uk-UA" sz="2000" cap="all" dirty="0">
                <a:solidFill>
                  <a:schemeClr val="accent5"/>
                </a:solidFill>
              </a:rPr>
              <a:t> силікатна</a:t>
            </a:r>
            <a:r>
              <a:rPr lang="uk-UA" sz="2000" dirty="0">
                <a:solidFill>
                  <a:schemeClr val="tx1"/>
                </a:solidFill>
              </a:rPr>
              <a:t>. Матеріал являє собою порожнисті товстостінні сфери з алюмосилікатів. Ці сфери ніхто спеціально не виготовляє – вони утворюються при згорянні кам'яного вугілля деяких родовищ та витягуються із золи. Насипна маса </a:t>
            </a:r>
            <a:r>
              <a:rPr lang="uk-UA" sz="2000" dirty="0" err="1">
                <a:solidFill>
                  <a:schemeClr val="tx1"/>
                </a:solidFill>
              </a:rPr>
              <a:t>мікросфер</a:t>
            </a:r>
            <a:r>
              <a:rPr lang="uk-UA" sz="2000" dirty="0">
                <a:solidFill>
                  <a:schemeClr val="tx1"/>
                </a:solidFill>
              </a:rPr>
              <a:t> – 100 – 450 кг/м3, коефіцієнт теплопровідності – 0,08 Вт/м К, діаметр кульок – 20 – 600 </a:t>
            </a:r>
            <a:r>
              <a:rPr lang="uk-UA" sz="2000" dirty="0" err="1">
                <a:solidFill>
                  <a:schemeClr val="tx1"/>
                </a:solidFill>
              </a:rPr>
              <a:t>мкм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183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1" descr="http://misle.ru/o-razrabotkah-mejdunarodnoj-laboratorii-funkcionalenih-materia/15.jpg">
            <a:extLst>
              <a:ext uri="{FF2B5EF4-FFF2-40B4-BE49-F238E27FC236}">
                <a16:creationId xmlns:a16="http://schemas.microsoft.com/office/drawing/2014/main" id="{E2909E96-289B-40AB-88F4-21501D5DF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64" y="133644"/>
            <a:ext cx="7758936" cy="580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t-h-t.ru/images/microsfera-1.jpg">
            <a:extLst>
              <a:ext uri="{FF2B5EF4-FFF2-40B4-BE49-F238E27FC236}">
                <a16:creationId xmlns:a16="http://schemas.microsoft.com/office/drawing/2014/main" id="{65B2445F-E363-4C68-AC15-D0141EDF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96948"/>
            <a:ext cx="4181131" cy="368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06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Це дуже сипкий матеріал, тому він </a:t>
            </a:r>
            <a:r>
              <a:rPr lang="uk-UA" sz="2000" dirty="0" err="1">
                <a:solidFill>
                  <a:schemeClr val="tx1"/>
                </a:solidFill>
              </a:rPr>
              <a:t>компактно</a:t>
            </a:r>
            <a:r>
              <a:rPr lang="uk-UA" sz="2000" dirty="0">
                <a:solidFill>
                  <a:schemeClr val="tx1"/>
                </a:solidFill>
              </a:rPr>
              <a:t> укладається в порожнинах, призначених для засипки. Поряд з використанням як ТН </a:t>
            </a:r>
            <a:r>
              <a:rPr lang="uk-UA" sz="2000" dirty="0" err="1">
                <a:solidFill>
                  <a:schemeClr val="tx1"/>
                </a:solidFill>
              </a:rPr>
              <a:t>мікросфери</a:t>
            </a:r>
            <a:r>
              <a:rPr lang="uk-UA" sz="2000" dirty="0">
                <a:solidFill>
                  <a:schemeClr val="tx1"/>
                </a:solidFill>
              </a:rPr>
              <a:t> застосовують і як заповнювач у легких бетонах, сухих будівельних сумішах, композиціях на основі поліуретанів, </a:t>
            </a:r>
            <a:r>
              <a:rPr lang="uk-UA" sz="2000" dirty="0" err="1">
                <a:solidFill>
                  <a:schemeClr val="tx1"/>
                </a:solidFill>
              </a:rPr>
              <a:t>епоксидів</a:t>
            </a:r>
            <a:r>
              <a:rPr lang="uk-UA" sz="2000" dirty="0">
                <a:solidFill>
                  <a:schemeClr val="tx1"/>
                </a:solidFill>
              </a:rPr>
              <a:t>. Нині низкою організацій проводяться дослідження, створені задля модифікацію </a:t>
            </a:r>
            <a:r>
              <a:rPr lang="uk-UA" sz="2000" dirty="0" err="1">
                <a:solidFill>
                  <a:schemeClr val="tx1"/>
                </a:solidFill>
              </a:rPr>
              <a:t>мікросфер</a:t>
            </a:r>
            <a:r>
              <a:rPr lang="uk-UA" sz="2000" dirty="0">
                <a:solidFill>
                  <a:schemeClr val="tx1"/>
                </a:solidFill>
              </a:rPr>
              <a:t>. Зокрема, </a:t>
            </a:r>
            <a:r>
              <a:rPr lang="uk-UA" sz="2000" dirty="0" err="1">
                <a:solidFill>
                  <a:schemeClr val="tx1"/>
                </a:solidFill>
              </a:rPr>
              <a:t>гідрофобізування</a:t>
            </a:r>
            <a:r>
              <a:rPr lang="uk-UA" sz="2000" dirty="0">
                <a:solidFill>
                  <a:schemeClr val="tx1"/>
                </a:solidFill>
              </a:rPr>
              <a:t> та металізація надають їм тепловідбивні властивості. Один із таких матеріалів отримав назву «</a:t>
            </a:r>
            <a:r>
              <a:rPr lang="uk-UA" sz="2000" dirty="0" err="1">
                <a:solidFill>
                  <a:schemeClr val="tx1"/>
                </a:solidFill>
              </a:rPr>
              <a:t>Полігран</a:t>
            </a:r>
            <a:r>
              <a:rPr lang="uk-UA" sz="2000" dirty="0">
                <a:solidFill>
                  <a:schemeClr val="tx1"/>
                </a:solidFill>
              </a:rPr>
              <a:t>».  </a:t>
            </a: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t-h-t.ru/images/microsfera-2.jpg">
            <a:extLst>
              <a:ext uri="{FF2B5EF4-FFF2-40B4-BE49-F238E27FC236}">
                <a16:creationId xmlns:a16="http://schemas.microsoft.com/office/drawing/2014/main" id="{3D0F3F01-3CBC-4DD4-AAFD-0DF44406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2112107"/>
            <a:ext cx="4436732" cy="26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32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r>
              <a:rPr lang="uk-UA" sz="2000" cap="all" dirty="0">
                <a:solidFill>
                  <a:schemeClr val="accent5"/>
                </a:solidFill>
              </a:rPr>
              <a:t>Діатоміт</a:t>
            </a:r>
            <a:r>
              <a:rPr lang="uk-UA" sz="2000" dirty="0">
                <a:solidFill>
                  <a:schemeClr val="tx1"/>
                </a:solidFill>
              </a:rPr>
              <a:t> - природний мінерал, що є скелетами стародавніх </a:t>
            </a:r>
            <a:r>
              <a:rPr lang="uk-UA" sz="2000" dirty="0" err="1">
                <a:solidFill>
                  <a:schemeClr val="tx1"/>
                </a:solidFill>
              </a:rPr>
              <a:t>діатомітових</a:t>
            </a:r>
            <a:r>
              <a:rPr lang="uk-UA" sz="2000" dirty="0">
                <a:solidFill>
                  <a:schemeClr val="tx1"/>
                </a:solidFill>
              </a:rPr>
              <a:t> водоростей. Насипна щільність діатоміту трохи більше 400 кг/м3, коефіцієнт теплопровідності трохи більше 0,11 Вт/</a:t>
            </a:r>
            <a:r>
              <a:rPr lang="uk-UA" sz="2000" dirty="0" err="1">
                <a:solidFill>
                  <a:schemeClr val="tx1"/>
                </a:solidFill>
              </a:rPr>
              <a:t>м·К</a:t>
            </a:r>
            <a:r>
              <a:rPr lang="uk-UA" sz="2000" dirty="0">
                <a:solidFill>
                  <a:schemeClr val="tx1"/>
                </a:solidFill>
              </a:rPr>
              <a:t>, діаметр частинок трохи більше 0,2 мм. Діатоміт так само як і алюмосилікатні </a:t>
            </a:r>
            <a:r>
              <a:rPr lang="uk-UA" sz="2000" dirty="0" err="1">
                <a:solidFill>
                  <a:schemeClr val="tx1"/>
                </a:solidFill>
              </a:rPr>
              <a:t>мікросфери</a:t>
            </a:r>
            <a:r>
              <a:rPr lang="uk-UA" sz="2000" dirty="0">
                <a:solidFill>
                  <a:schemeClr val="tx1"/>
                </a:solidFill>
              </a:rPr>
              <a:t>, сипкий матеріал, тому може бути використаний як насипна теплоізоляція. Але поки що діатоміт використовується в першу чергу для отримання сухих будівельних сумішей, теплоізоляційних цеглин, званих </a:t>
            </a:r>
            <a:r>
              <a:rPr lang="uk-UA" sz="2000" dirty="0" err="1">
                <a:solidFill>
                  <a:schemeClr val="tx1"/>
                </a:solidFill>
              </a:rPr>
              <a:t>пенодіатомітовими</a:t>
            </a:r>
            <a:r>
              <a:rPr lang="uk-UA" sz="2000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1" descr="diatomit1">
            <a:extLst>
              <a:ext uri="{FF2B5EF4-FFF2-40B4-BE49-F238E27FC236}">
                <a16:creationId xmlns:a16="http://schemas.microsoft.com/office/drawing/2014/main" id="{FF5060F6-F3DD-4F85-8CC8-032E2111E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78" y="2050246"/>
            <a:ext cx="7597287" cy="48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05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http://proalmet.ru/images/insertions/9073b.jpg">
            <a:extLst>
              <a:ext uri="{FF2B5EF4-FFF2-40B4-BE49-F238E27FC236}">
                <a16:creationId xmlns:a16="http://schemas.microsoft.com/office/drawing/2014/main" id="{E10E7CC4-2A7D-4522-A8A6-54456C1C4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06" y="2683596"/>
            <a:ext cx="7535594" cy="40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eko-tec.ru/upload/iblock/a2d/1_2.jpg">
            <a:extLst>
              <a:ext uri="{FF2B5EF4-FFF2-40B4-BE49-F238E27FC236}">
                <a16:creationId xmlns:a16="http://schemas.microsoft.com/office/drawing/2014/main" id="{8F30DC33-9A26-485C-9285-3CBC780DD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196947"/>
            <a:ext cx="5861538" cy="441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9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r>
              <a:rPr lang="uk-UA" sz="2000" cap="all" dirty="0">
                <a:solidFill>
                  <a:schemeClr val="accent5"/>
                </a:solidFill>
              </a:rPr>
              <a:t>Спучений перліт </a:t>
            </a:r>
          </a:p>
          <a:p>
            <a:pPr algn="ctr"/>
            <a:endParaRPr lang="uk-UA" sz="2000" cap="all" dirty="0">
              <a:solidFill>
                <a:schemeClr val="accent5"/>
              </a:solidFill>
            </a:endParaRPr>
          </a:p>
        </p:txBody>
      </p:sp>
      <p:pic>
        <p:nvPicPr>
          <p:cNvPr id="4" name="Picture 9" descr="http://perlit-vermikulit.ru/wp-content/uploads/2015/06/perlit-vspuchenniy-1.jpg">
            <a:extLst>
              <a:ext uri="{FF2B5EF4-FFF2-40B4-BE49-F238E27FC236}">
                <a16:creationId xmlns:a16="http://schemas.microsoft.com/office/drawing/2014/main" id="{30DB5257-61D1-4F74-B23C-156238CB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98" y="714375"/>
            <a:ext cx="6144295" cy="409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imageserver.ibud.ua/first/2014/08/14/1024x1024x4/1416461939-14080201197-0.jpg">
            <a:extLst>
              <a:ext uri="{FF2B5EF4-FFF2-40B4-BE49-F238E27FC236}">
                <a16:creationId xmlns:a16="http://schemas.microsoft.com/office/drawing/2014/main" id="{E52543CF-4CB1-47D2-B29B-D72D499F3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714375"/>
            <a:ext cx="5525905" cy="552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5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Види та властивості спученого перліту. Спучений перліт (ГОСТ 10832-91 "Пісок і щебінь перлітові спучені. Технічні умови") - пористий матеріал, що отримується термічною обробкою подрібнених вулканічних водомістких порід. Залежно від розміру зерен розрізняють перлітовий пісок (менше 5 мм) та щебінь (5...20 мм).</a:t>
            </a: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Спучений перлітовий пісок підрозділяється на рядовий із зернами розміром менше 5 мм, великий - із зернами розміром 1,25...5,0 мм, середній - із зернами розміром 0,16...2,5 мм, дрібний - із зернами 0 ,16... 1,25 мм і пудру - із зернами розміром менше 0,16 мм. Спучений перлітовий щебінь буває двох фракцій: із зернами розміром 5...10 мм та розміром 10...20 мм.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Спучений перлітовий пісок застосовують як заповнювач при виготовленні теплоізоляційних виробів і бетонів, вогнестійких штукатурних розчинів, а також для теплоізоляційних засипок при температурі поверхонь, що </a:t>
            </a:r>
            <a:r>
              <a:rPr lang="uk-UA" sz="2000" dirty="0" err="1">
                <a:solidFill>
                  <a:schemeClr val="tx1"/>
                </a:solidFill>
              </a:rPr>
              <a:t>ізолюються</a:t>
            </a:r>
            <a:r>
              <a:rPr lang="uk-UA" sz="2000" dirty="0">
                <a:solidFill>
                  <a:schemeClr val="tx1"/>
                </a:solidFill>
              </a:rPr>
              <a:t> -180 до +875</a:t>
            </a:r>
            <a:r>
              <a:rPr lang="uk-UA" sz="2000" baseline="30000" dirty="0">
                <a:solidFill>
                  <a:schemeClr val="tx1"/>
                </a:solidFill>
              </a:rPr>
              <a:t>о</a:t>
            </a:r>
            <a:r>
              <a:rPr lang="uk-UA" sz="2000" dirty="0">
                <a:solidFill>
                  <a:schemeClr val="tx1"/>
                </a:solidFill>
              </a:rPr>
              <a:t>С. Коефіцієнт теплопровідності не більше 0,041-0,093 Вт/(</a:t>
            </a:r>
            <a:r>
              <a:rPr lang="uk-UA" sz="2000" dirty="0" err="1">
                <a:solidFill>
                  <a:schemeClr val="tx1"/>
                </a:solidFill>
              </a:rPr>
              <a:t>м·К</a:t>
            </a:r>
            <a:r>
              <a:rPr lang="uk-UA" sz="20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9472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cap="all" dirty="0" err="1">
                <a:solidFill>
                  <a:schemeClr val="accent5"/>
                </a:solidFill>
              </a:rPr>
              <a:t>Ековата</a:t>
            </a:r>
            <a:r>
              <a:rPr lang="uk-UA" sz="2000" dirty="0">
                <a:solidFill>
                  <a:schemeClr val="tx1"/>
                </a:solidFill>
              </a:rPr>
              <a:t> випускається у вигляді м'яких пластівців, у тому числі </a:t>
            </a:r>
            <a:r>
              <a:rPr lang="uk-UA" sz="2000" dirty="0" err="1">
                <a:solidFill>
                  <a:schemeClr val="tx1"/>
                </a:solidFill>
              </a:rPr>
              <a:t>затарених</a:t>
            </a:r>
            <a:r>
              <a:rPr lang="uk-UA" sz="2000" dirty="0">
                <a:solidFill>
                  <a:schemeClr val="tx1"/>
                </a:solidFill>
              </a:rPr>
              <a:t> у мішки, а також у вигляді матів.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Технологія виготовлення: газетна макулатура подрібнюється, перемішується із сумішшю порошкоподібних хімікатів та упаковується в целофанові або паперові мішки розміром 103×53×19 см та вагою 15-17 кг. Щільність </a:t>
            </a:r>
            <a:r>
              <a:rPr lang="uk-UA" sz="2000" dirty="0" err="1">
                <a:solidFill>
                  <a:schemeClr val="tx1"/>
                </a:solidFill>
              </a:rPr>
              <a:t>ековати</a:t>
            </a:r>
            <a:r>
              <a:rPr lang="uk-UA" sz="2000" dirty="0">
                <a:solidFill>
                  <a:schemeClr val="tx1"/>
                </a:solidFill>
              </a:rPr>
              <a:t> в мішках 140-160 кг/м3 коефіцієнт теплопровідності 0,045-0,049 Вт/(</a:t>
            </a:r>
            <a:r>
              <a:rPr lang="uk-UA" sz="2000" dirty="0" err="1">
                <a:solidFill>
                  <a:schemeClr val="tx1"/>
                </a:solidFill>
              </a:rPr>
              <a:t>м×К</a:t>
            </a:r>
            <a:r>
              <a:rPr lang="uk-UA" sz="2000" dirty="0">
                <a:solidFill>
                  <a:schemeClr val="tx1"/>
                </a:solidFill>
              </a:rPr>
              <a:t>).</a:t>
            </a:r>
          </a:p>
          <a:p>
            <a:pPr indent="457200" algn="just"/>
            <a:r>
              <a:rPr lang="uk-UA" sz="2000" dirty="0" err="1">
                <a:solidFill>
                  <a:schemeClr val="tx1"/>
                </a:solidFill>
              </a:rPr>
              <a:t>Ековата</a:t>
            </a:r>
            <a:r>
              <a:rPr lang="uk-UA" sz="2000" dirty="0">
                <a:solidFill>
                  <a:schemeClr val="tx1"/>
                </a:solidFill>
              </a:rPr>
              <a:t> є екологічно чистим, 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а також досить вогнестійким, 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вологостійким і </a:t>
            </a:r>
            <a:r>
              <a:rPr lang="uk-UA" sz="2000" dirty="0" err="1">
                <a:solidFill>
                  <a:schemeClr val="tx1"/>
                </a:solidFill>
              </a:rPr>
              <a:t>біостійким</a:t>
            </a:r>
            <a:r>
              <a:rPr lang="uk-UA" sz="2000" dirty="0">
                <a:solidFill>
                  <a:schemeClr val="tx1"/>
                </a:solidFill>
              </a:rPr>
              <a:t> матеріалом, 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що дозволяє широко використовувати 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її як теплоізоляційний матеріал у 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шаруватих конструкціях стін, покриттів і 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перегородок.</a:t>
            </a: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Экологичный утеплитель Эковата">
            <a:extLst>
              <a:ext uri="{FF2B5EF4-FFF2-40B4-BE49-F238E27FC236}">
                <a16:creationId xmlns:a16="http://schemas.microsoft.com/office/drawing/2014/main" id="{7674554B-8E17-426A-B031-414AD27A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57" y="1908013"/>
            <a:ext cx="6194473" cy="48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20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solidFill>
                  <a:schemeClr val="tx1"/>
                </a:solidFill>
              </a:rPr>
              <a:t>Крім того, </a:t>
            </a:r>
            <a:r>
              <a:rPr lang="uk-UA" sz="2000" dirty="0" err="1">
                <a:solidFill>
                  <a:schemeClr val="tx1"/>
                </a:solidFill>
              </a:rPr>
              <a:t>ековата</a:t>
            </a:r>
            <a:r>
              <a:rPr lang="uk-UA" sz="2000" dirty="0">
                <a:solidFill>
                  <a:schemeClr val="tx1"/>
                </a:solidFill>
              </a:rPr>
              <a:t> може застосовуватися шляхом нанесення на поверхню, що </a:t>
            </a:r>
            <a:r>
              <a:rPr lang="uk-UA" sz="2000" dirty="0" err="1">
                <a:solidFill>
                  <a:schemeClr val="tx1"/>
                </a:solidFill>
              </a:rPr>
              <a:t>ізолюється</a:t>
            </a:r>
            <a:r>
              <a:rPr lang="uk-UA" sz="2000" dirty="0">
                <a:solidFill>
                  <a:schemeClr val="tx1"/>
                </a:solidFill>
              </a:rPr>
              <a:t>, у вигляді рідкого складу з використанням типових видувних пристроїв компресорного або відцентрового типу. Продуктивність компресорної установки близько 800 кг/год, вона може подавати суміш на висоту до 30 м і на відстань до 150 м. Відцентрові установки менш потужні. Їхня продуктивність близько 600 кг/год, а відстань подачі суміші майже вдвічі менша, ніж у компресорних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1" descr="Утепление Киев Киев. Объявление строительного портала">
            <a:extLst>
              <a:ext uri="{FF2B5EF4-FFF2-40B4-BE49-F238E27FC236}">
                <a16:creationId xmlns:a16="http://schemas.microsoft.com/office/drawing/2014/main" id="{1DDD4CDD-A061-42FD-B36E-FCE751A3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71" y="1955409"/>
            <a:ext cx="5262603" cy="39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CC69A1-3EE9-4EB8-B697-1F38613EBE6E}"/>
              </a:ext>
            </a:extLst>
          </p:cNvPr>
          <p:cNvSpPr/>
          <p:nvPr/>
        </p:nvSpPr>
        <p:spPr>
          <a:xfrm>
            <a:off x="234461" y="2162453"/>
            <a:ext cx="66427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Найбільш застосовуваний склад К-30, що складається з </a:t>
            </a:r>
            <a:r>
              <a:rPr lang="uk-UA" dirty="0" err="1"/>
              <a:t>ековати</a:t>
            </a:r>
            <a:r>
              <a:rPr lang="uk-UA" dirty="0"/>
              <a:t> та клею КМЦ. Він може застосовуватися для теплоізоляції стін виробничих та житлових приміщень, шкіл, спортивних залів, театрів, студій звукозапису та ін. Підходить К-30 та для теплоізоляції дахів під гідроізоляцію.</a:t>
            </a:r>
          </a:p>
          <a:p>
            <a:endParaRPr lang="uk-UA" dirty="0"/>
          </a:p>
          <a:p>
            <a:r>
              <a:rPr lang="uk-UA" dirty="0"/>
              <a:t>«К-30» може успішно застосовуватися і як рідкі шпалери. Товщина шару у разі становить 0-55 мм. Щільність одержаного покриття становить 50-70 кг/м3, а коефіцієнт теплопровідності 0,045 Вт/(</a:t>
            </a:r>
            <a:r>
              <a:rPr lang="uk-UA" dirty="0" err="1"/>
              <a:t>м×К</a:t>
            </a:r>
            <a:r>
              <a:rPr lang="uk-UA" dirty="0"/>
              <a:t>).</a:t>
            </a:r>
          </a:p>
          <a:p>
            <a:r>
              <a:rPr lang="uk-UA" dirty="0" err="1"/>
              <a:t>Свіжнанесене</a:t>
            </a:r>
            <a:r>
              <a:rPr lang="uk-UA" dirty="0"/>
              <a:t> покриття з </a:t>
            </a:r>
            <a:r>
              <a:rPr lang="uk-UA" dirty="0" err="1"/>
              <a:t>ековати</a:t>
            </a:r>
            <a:r>
              <a:rPr lang="uk-UA" dirty="0"/>
              <a:t> можна розрівняти валиком або надати йому декоративний рельєф. Висохлі поверхні можна фарбувати чи покривати наступним шаром ізоляції.</a:t>
            </a:r>
          </a:p>
        </p:txBody>
      </p:sp>
    </p:spTree>
    <p:extLst>
      <p:ext uri="{BB962C8B-B14F-4D97-AF65-F5344CB8AC3E}">
        <p14:creationId xmlns:p14="http://schemas.microsoft.com/office/powerpoint/2010/main" val="3929641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cap="all" dirty="0">
                <a:solidFill>
                  <a:schemeClr val="accent5"/>
                </a:solidFill>
              </a:rPr>
              <a:t>Надтонка теплоізоляція КОРУНД Класик </a:t>
            </a:r>
            <a:r>
              <a:rPr lang="uk-UA" sz="2000" dirty="0">
                <a:solidFill>
                  <a:schemeClr val="tx1"/>
                </a:solidFill>
              </a:rPr>
              <a:t>є рідким керамічним багатокомпонентним матеріалом на основі </a:t>
            </a:r>
            <a:r>
              <a:rPr lang="uk-UA" sz="2000" dirty="0" err="1">
                <a:solidFill>
                  <a:schemeClr val="tx1"/>
                </a:solidFill>
              </a:rPr>
              <a:t>поліакрилової</a:t>
            </a:r>
            <a:r>
              <a:rPr lang="uk-UA" sz="2000" dirty="0">
                <a:solidFill>
                  <a:schemeClr val="tx1"/>
                </a:solidFill>
              </a:rPr>
              <a:t> системи, в якій зважені </a:t>
            </a:r>
            <a:r>
              <a:rPr lang="uk-UA" sz="2000" dirty="0" err="1">
                <a:solidFill>
                  <a:schemeClr val="tx1"/>
                </a:solidFill>
              </a:rPr>
              <a:t>закритопористі</a:t>
            </a:r>
            <a:r>
              <a:rPr lang="uk-UA" sz="2000" dirty="0">
                <a:solidFill>
                  <a:schemeClr val="tx1"/>
                </a:solidFill>
              </a:rPr>
              <a:t> наповнювачі різної насипної щільності для створення </a:t>
            </a:r>
            <a:r>
              <a:rPr lang="uk-UA" sz="2000" dirty="0" err="1">
                <a:solidFill>
                  <a:schemeClr val="tx1"/>
                </a:solidFill>
              </a:rPr>
              <a:t>синтактної</a:t>
            </a:r>
            <a:r>
              <a:rPr lang="uk-UA" sz="2000" dirty="0">
                <a:solidFill>
                  <a:schemeClr val="tx1"/>
                </a:solidFill>
              </a:rPr>
              <a:t> піни.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Теплоізоляція КОРУНД Класик високоефективна в теплоізоляції дахів, фасадів будівель, внутрішніх стін, укосів вікон, бетонних підлог, трубопроводів гарячого та холодного водопостачання, паропроводів, повітроводів для систем кондиціювання, систем охолодження, різних </a:t>
            </a:r>
            <a:r>
              <a:rPr lang="uk-UA" sz="2000" dirty="0" err="1">
                <a:solidFill>
                  <a:schemeClr val="tx1"/>
                </a:solidFill>
              </a:rPr>
              <a:t>ємностей</a:t>
            </a:r>
            <a:r>
              <a:rPr lang="uk-UA" sz="2000" dirty="0">
                <a:solidFill>
                  <a:schemeClr val="tx1"/>
                </a:solidFill>
              </a:rPr>
              <a:t>, цистерн, трейлерів, рефрижераторів.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Він використовується для виключення конденсату на трубах холодного водопостачання та зниження тепловтрат відповідно до </a:t>
            </a:r>
            <a:r>
              <a:rPr lang="uk-UA" sz="2000" dirty="0" err="1">
                <a:solidFill>
                  <a:schemeClr val="tx1"/>
                </a:solidFill>
              </a:rPr>
              <a:t>СНиП</a:t>
            </a:r>
            <a:r>
              <a:rPr lang="uk-UA" sz="2000" dirty="0">
                <a:solidFill>
                  <a:schemeClr val="tx1"/>
                </a:solidFill>
              </a:rPr>
              <a:t> в системах опалення. Матеріал експлуатується при температурах від -60 ° С до +200 ° С (до +260 ° С в піковому короткочасному режимі). Термін служби матеріалу за дотримання правил технології нанесення не менше 15 років.</a:t>
            </a:r>
          </a:p>
        </p:txBody>
      </p:sp>
    </p:spTree>
    <p:extLst>
      <p:ext uri="{BB962C8B-B14F-4D97-AF65-F5344CB8AC3E}">
        <p14:creationId xmlns:p14="http://schemas.microsoft.com/office/powerpoint/2010/main" val="30443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До інноваційних ТІМ, званих ще «теплоізоляцією третього тисячоліття», фахівці відносять так звану відбивну ізоляцію</a:t>
            </a:r>
          </a:p>
          <a:p>
            <a:pPr indent="457200" algn="just">
              <a:spcBef>
                <a:spcPts val="0"/>
              </a:spcBef>
            </a:pPr>
            <a:endParaRPr lang="uk-UA" sz="2000" dirty="0">
              <a:solidFill>
                <a:schemeClr val="tx1"/>
              </a:solidFill>
            </a:endParaRP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Теплота переноситься за рахунок теплопровідності, 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конвекції та випромінювання. Теплопровідність має природу 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теплового руху атомів та молекул речовини. Ці частинки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 рухаються тим із більшою швидкістю, чим вища температура. 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Механізм передачі у разі такий: швидші частки, зіштовхуючись 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із повільнішими, передають їм частина кінетичної енергії.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 При цьому швидкі остигають, повільні нагріваються.</a:t>
            </a:r>
          </a:p>
          <a:p>
            <a:pPr algn="just">
              <a:spcBef>
                <a:spcPts val="0"/>
              </a:spcBef>
            </a:pPr>
            <a:endParaRPr lang="uk-UA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Конвекція (від латинського </a:t>
            </a:r>
            <a:r>
              <a:rPr lang="en-US" sz="2000" dirty="0" err="1">
                <a:solidFill>
                  <a:schemeClr val="tx1"/>
                </a:solidFill>
              </a:rPr>
              <a:t>convectio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uk-UA" sz="2000" dirty="0">
                <a:solidFill>
                  <a:schemeClr val="tx1"/>
                </a:solidFill>
              </a:rPr>
              <a:t>принесення, доставка) – 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явище перенесення теплоти за рахунок механічного 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пересування рідини, газу або сипких твердих тіл від </a:t>
            </a:r>
            <a:r>
              <a:rPr lang="uk-UA" sz="2000" dirty="0" err="1">
                <a:solidFill>
                  <a:schemeClr val="tx1"/>
                </a:solidFill>
              </a:rPr>
              <a:t>гарячіших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ділянок до холодніших.</a:t>
            </a:r>
          </a:p>
        </p:txBody>
      </p:sp>
      <p:pic>
        <p:nvPicPr>
          <p:cNvPr id="4" name="Picture 5" descr="http://aquagroup.ru/sites/main/public/data/imgs/articles/vidy-sistem-otopleniya.png">
            <a:extLst>
              <a:ext uri="{FF2B5EF4-FFF2-40B4-BE49-F238E27FC236}">
                <a16:creationId xmlns:a16="http://schemas.microsoft.com/office/drawing/2014/main" id="{F2597031-6DA2-46FC-A0C6-0FAE5A7D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32" y="994630"/>
            <a:ext cx="2911872" cy="264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aquagroup.ru/sites/main/public/data/imgs/articles/vidy-sistem-otopleniya.png">
            <a:extLst>
              <a:ext uri="{FF2B5EF4-FFF2-40B4-BE49-F238E27FC236}">
                <a16:creationId xmlns:a16="http://schemas.microsoft.com/office/drawing/2014/main" id="{1080A0E0-0582-44A6-816F-6B938DF2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76" y="3580229"/>
            <a:ext cx="3180528" cy="284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82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images.tiu.ru/8012622_w640_h640_imgp1627.jpg">
            <a:extLst>
              <a:ext uri="{FF2B5EF4-FFF2-40B4-BE49-F238E27FC236}">
                <a16:creationId xmlns:a16="http://schemas.microsoft.com/office/drawing/2014/main" id="{F314B22D-E777-4DCD-84CA-3934A35F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88912"/>
            <a:ext cx="6015038" cy="450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8346B7CD-9539-423B-A296-575843BB1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2324100"/>
            <a:ext cx="232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Calibri" panose="020F0502020204030204" pitchFamily="34" charset="0"/>
              </a:rPr>
              <a:t>Внешний вид</a:t>
            </a:r>
          </a:p>
          <a:p>
            <a:pPr algn="ctr" eaLnBrk="1" hangingPunct="1"/>
            <a:r>
              <a:rPr lang="ru-RU" altLang="ru-RU" sz="1200">
                <a:latin typeface="Calibri" panose="020F0502020204030204" pitchFamily="34" charset="0"/>
              </a:rPr>
              <a:t> ТИМ в упаковке</a:t>
            </a:r>
          </a:p>
        </p:txBody>
      </p:sp>
      <p:pic>
        <p:nvPicPr>
          <p:cNvPr id="6" name="Picture 2" descr="http://korund34.ru.images.1c-bitrix-cdn.ru/upload/iblock/121/superslim.jpg?136863381610786">
            <a:extLst>
              <a:ext uri="{FF2B5EF4-FFF2-40B4-BE49-F238E27FC236}">
                <a16:creationId xmlns:a16="http://schemas.microsoft.com/office/drawing/2014/main" id="{E7AC3391-A0D7-4A2C-8D88-DA87EE5F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33375"/>
            <a:ext cx="19907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EF2C7EAC-1C65-4B35-823D-94D1469C4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589588"/>
            <a:ext cx="232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Calibri" panose="020F0502020204030204" pitchFamily="34" charset="0"/>
              </a:rPr>
              <a:t>Внешний вид</a:t>
            </a:r>
          </a:p>
          <a:p>
            <a:pPr algn="ctr" eaLnBrk="1" hangingPunct="1"/>
            <a:r>
              <a:rPr lang="ru-RU" altLang="ru-RU" sz="1200">
                <a:latin typeface="Calibri" panose="020F0502020204030204" pitchFamily="34" charset="0"/>
              </a:rPr>
              <a:t> ТИМ в эксплуатации</a:t>
            </a:r>
          </a:p>
        </p:txBody>
      </p:sp>
      <p:pic>
        <p:nvPicPr>
          <p:cNvPr id="8" name="Picture 4" descr="http://fanera.se11.ru/image/687474703a2f2f756c6e2e7265616c2d6573746174652e72752f696d616765732f617263686976652f3133332f6b6f725f322e6a7067">
            <a:extLst>
              <a:ext uri="{FF2B5EF4-FFF2-40B4-BE49-F238E27FC236}">
                <a16:creationId xmlns:a16="http://schemas.microsoft.com/office/drawing/2014/main" id="{62EA1873-3694-4604-AB36-E181F4F00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30" y="2786063"/>
            <a:ext cx="5598188" cy="39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36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1. Термін служби теплової ізоляції з "традиційних" матеріалів – 2-5 років.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  2. Термін служби надтонкої теплової ізоляції Корунд -15 років (будь-яка прокладка).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6F4B22A-B232-48BC-9BB2-DE0011B8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96947"/>
            <a:ext cx="11732455" cy="39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61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Покриття Корунд облягає суцільною, безшовною мембраною – фасад будівлі, укоси віконних та дверних отворів. Покриття не перешкоджає дифузії водяної пари. Фасад отримує додаткове утеплення та захист від вологи, хімічні елементи. УФ на 100%, теплова енергія сонця на 85% відбивається назад у атмосферу. Фасади мають охайний, доглянутий вигляд протягом 15 і більше років.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86BD9B-77EA-4864-801D-40F9A83B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133643"/>
            <a:ext cx="10794609" cy="450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38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just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krasfair.ru/upload/iblock/07f/13341470571338.jpg">
            <a:extLst>
              <a:ext uri="{FF2B5EF4-FFF2-40B4-BE49-F238E27FC236}">
                <a16:creationId xmlns:a16="http://schemas.microsoft.com/office/drawing/2014/main" id="{21CEA88C-FEF7-45F6-8C7A-6A742E87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96947"/>
            <a:ext cx="5468290" cy="410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pro-uteplenie.ru/wp-content/uploads/kraska-mozhet-ispolzovatsya-dlya-teploizolyatsii-truboprovodov-768x576.jpg">
            <a:extLst>
              <a:ext uri="{FF2B5EF4-FFF2-40B4-BE49-F238E27FC236}">
                <a16:creationId xmlns:a16="http://schemas.microsoft.com/office/drawing/2014/main" id="{69D8F049-8630-4867-9852-A0CD0E32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52" y="2025748"/>
            <a:ext cx="6264165" cy="469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721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solidFill>
                  <a:schemeClr val="tx1"/>
                </a:solidFill>
              </a:rPr>
              <a:t>Теплоізоляційна фарба «Корунд» характеристики температура</a:t>
            </a: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Фарба наноситься на поверхню шаром завтовшки 2-4 мм, що цілком достатньо, щоб замінити кілька десятків міліметрів традиційного утеплювача.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Фарба дозволяє нанести матеріал на поверхню рівномірним шаром. Крім цього, технологія нанесення фарби дозволяє утеплювати </a:t>
            </a:r>
            <a:r>
              <a:rPr lang="uk-UA" sz="2000" dirty="0" err="1">
                <a:solidFill>
                  <a:schemeClr val="tx1"/>
                </a:solidFill>
              </a:rPr>
              <a:t>найнезручніші</a:t>
            </a:r>
            <a:r>
              <a:rPr lang="uk-UA" sz="2000" dirty="0">
                <a:solidFill>
                  <a:schemeClr val="tx1"/>
                </a:solidFill>
              </a:rPr>
              <a:t> місця, які утеплити традиційними способами неможливо.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За густотою вони нагадують густу пасту білого або сірого кольору. Таку фарбу легко наносити за допомогою розпилювача, що забезпечить більш рівномірний шар.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Чим товщі шар фарби, тим ефективніша теплоізоляція. Термін служби теплоізоляційного шару становить від 12 до 40 років, а умови експлуатації визначаються температурним режимом від -70 до +260</a:t>
            </a:r>
            <a:r>
              <a:rPr lang="en-US" sz="2000" dirty="0">
                <a:solidFill>
                  <a:schemeClr val="tx1"/>
                </a:solidFill>
              </a:rPr>
              <a:t>º</a:t>
            </a:r>
            <a:r>
              <a:rPr lang="uk-UA" sz="2000" dirty="0">
                <a:solidFill>
                  <a:schemeClr val="tx1"/>
                </a:solidFill>
              </a:rPr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2364028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just"/>
            <a:r>
              <a:rPr lang="uk-UA" sz="2000" cap="all" dirty="0">
                <a:solidFill>
                  <a:schemeClr val="accent5"/>
                </a:solidFill>
              </a:rPr>
              <a:t>Рідка теплоізоляція</a:t>
            </a:r>
          </a:p>
          <a:p>
            <a:pPr algn="just"/>
            <a:r>
              <a:rPr lang="en-US" sz="2000" cap="all" dirty="0">
                <a:solidFill>
                  <a:schemeClr val="accent5"/>
                </a:solidFill>
              </a:rPr>
              <a:t>RE-THERM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Надтонка рідка теплоізоляція </a:t>
            </a:r>
            <a:r>
              <a:rPr lang="en-US" sz="2000" dirty="0">
                <a:solidFill>
                  <a:schemeClr val="tx1"/>
                </a:solidFill>
              </a:rPr>
              <a:t>RE-THERM - </a:t>
            </a:r>
            <a:r>
              <a:rPr lang="uk-UA" sz="2000" dirty="0">
                <a:solidFill>
                  <a:schemeClr val="tx1"/>
                </a:solidFill>
              </a:rPr>
              <a:t>це покриття, створене відповідно до останніх досягнень науково-технічного прогресу. Даний склад вже при товщині шару в 1 міліметр має суттєвий теплоізоляційний ефект, за своєю ефективністю можна порівняти із застосуванням шару класичної теплоізоляції товщиною </a:t>
            </a:r>
            <a:r>
              <a:rPr lang="ru-RU" sz="2000" dirty="0">
                <a:solidFill>
                  <a:schemeClr val="tx1"/>
                </a:solidFill>
              </a:rPr>
              <a:t>50 </a:t>
            </a:r>
            <a:r>
              <a:rPr lang="uk-UA" sz="2000" dirty="0">
                <a:solidFill>
                  <a:schemeClr val="tx1"/>
                </a:solidFill>
              </a:rPr>
              <a:t>міліметрів. По своїй суті теплоізоляція </a:t>
            </a:r>
            <a:r>
              <a:rPr lang="en-US" sz="2000" dirty="0">
                <a:solidFill>
                  <a:schemeClr val="tx1"/>
                </a:solidFill>
              </a:rPr>
              <a:t>RE-THERM </a:t>
            </a:r>
            <a:r>
              <a:rPr lang="ru-RU" sz="2000" dirty="0">
                <a:solidFill>
                  <a:schemeClr val="tx1"/>
                </a:solidFill>
              </a:rPr>
              <a:t>є </a:t>
            </a:r>
            <a:r>
              <a:rPr lang="uk-UA" sz="2000" dirty="0">
                <a:solidFill>
                  <a:schemeClr val="tx1"/>
                </a:solidFill>
              </a:rPr>
              <a:t>лакофарбовим матеріалом, який після нанесення на будь-яку поверхню (на фасад або внутрішню стіну будинку, на трубу, на резервуар і </a:t>
            </a:r>
            <a:r>
              <a:rPr lang="uk-UA" sz="2000" dirty="0" err="1">
                <a:solidFill>
                  <a:schemeClr val="tx1"/>
                </a:solidFill>
              </a:rPr>
              <a:t>т.д</a:t>
            </a:r>
            <a:r>
              <a:rPr lang="uk-UA" sz="2000" dirty="0">
                <a:solidFill>
                  <a:schemeClr val="tx1"/>
                </a:solidFill>
              </a:rPr>
              <a:t>.) утворює найтоншу плівку (від 1 до 3 мм), здатну працювати як повноцінна теплоізоляція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Механізм роботи надтонкого рідкого теплоізоляційного покриття </a:t>
            </a:r>
            <a:r>
              <a:rPr lang="en-US" sz="2000" dirty="0">
                <a:solidFill>
                  <a:schemeClr val="tx1"/>
                </a:solidFill>
              </a:rPr>
              <a:t>RE-THERM </a:t>
            </a:r>
            <a:r>
              <a:rPr lang="uk-UA" sz="2000" dirty="0">
                <a:solidFill>
                  <a:schemeClr val="tx1"/>
                </a:solidFill>
              </a:rPr>
              <a:t>принципово відрізняється від механізму роботи «класичних» видів теплоізоляції. Класична теплоізоляція працює за принципом зниження молекулярного теплообміну між поверхнею, що </a:t>
            </a:r>
            <a:r>
              <a:rPr lang="uk-UA" sz="2000" dirty="0" err="1">
                <a:solidFill>
                  <a:schemeClr val="tx1"/>
                </a:solidFill>
              </a:rPr>
              <a:t>ізолюється</a:t>
            </a:r>
            <a:r>
              <a:rPr lang="uk-UA" sz="2000" dirty="0">
                <a:solidFill>
                  <a:schemeClr val="tx1"/>
                </a:solidFill>
              </a:rPr>
              <a:t>, і навколишнім середовищем, при цьому щодо зниження променистого (радіаційного) теплообміну вона не працює.</a:t>
            </a:r>
          </a:p>
        </p:txBody>
      </p:sp>
    </p:spTree>
    <p:extLst>
      <p:ext uri="{BB962C8B-B14F-4D97-AF65-F5344CB8AC3E}">
        <p14:creationId xmlns:p14="http://schemas.microsoft.com/office/powerpoint/2010/main" val="3098381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Теплоізоляційні покриття </a:t>
            </a:r>
            <a:r>
              <a:rPr lang="en-US" sz="2000" dirty="0">
                <a:solidFill>
                  <a:schemeClr val="tx1"/>
                </a:solidFill>
              </a:rPr>
              <a:t>RE-THERM </a:t>
            </a:r>
            <a:r>
              <a:rPr lang="uk-UA" sz="2000" dirty="0">
                <a:solidFill>
                  <a:schemeClr val="tx1"/>
                </a:solidFill>
              </a:rPr>
              <a:t>влаштовані в такий спосіб. На 80% вони складаються з ретельно підібраної суміші керамічних та силіконових </a:t>
            </a:r>
            <a:r>
              <a:rPr lang="uk-UA" sz="2000" dirty="0" err="1">
                <a:solidFill>
                  <a:schemeClr val="tx1"/>
                </a:solidFill>
              </a:rPr>
              <a:t>мікросфер</a:t>
            </a:r>
            <a:r>
              <a:rPr lang="uk-UA" sz="2000" dirty="0">
                <a:solidFill>
                  <a:schemeClr val="tx1"/>
                </a:solidFill>
              </a:rPr>
              <a:t>, які складають матрицю, яка утримує суміш із полімерів, пластифікаторів, антикорозійних речовин, </a:t>
            </a:r>
            <a:r>
              <a:rPr lang="uk-UA" sz="2000" dirty="0" err="1">
                <a:solidFill>
                  <a:schemeClr val="tx1"/>
                </a:solidFill>
              </a:rPr>
              <a:t>антипіренів</a:t>
            </a:r>
            <a:r>
              <a:rPr lang="uk-UA" sz="2000" dirty="0">
                <a:solidFill>
                  <a:schemeClr val="tx1"/>
                </a:solidFill>
              </a:rPr>
              <a:t>, пігментів та інших цільових добавок.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На фото, наведеній нижче, можна побачити зображення, отримане за допомогою мікроскопа, на якому помітна структура шару надтонкої рідкої теплоізоляції </a:t>
            </a:r>
            <a:r>
              <a:rPr lang="en-US" sz="2000" dirty="0">
                <a:solidFill>
                  <a:schemeClr val="tx1"/>
                </a:solidFill>
              </a:rPr>
              <a:t>RE-THERM, </a:t>
            </a:r>
            <a:r>
              <a:rPr lang="uk-UA" sz="2000" dirty="0">
                <a:solidFill>
                  <a:schemeClr val="tx1"/>
                </a:solidFill>
              </a:rPr>
              <a:t>що складається з </a:t>
            </a:r>
            <a:r>
              <a:rPr lang="uk-UA" sz="2000" dirty="0" err="1">
                <a:solidFill>
                  <a:schemeClr val="tx1"/>
                </a:solidFill>
              </a:rPr>
              <a:t>мікросфер</a:t>
            </a:r>
            <a:r>
              <a:rPr lang="uk-UA" sz="2000" dirty="0">
                <a:solidFill>
                  <a:schemeClr val="tx1"/>
                </a:solidFill>
              </a:rPr>
              <a:t> різного діаметра. Більші </a:t>
            </a:r>
            <a:r>
              <a:rPr lang="uk-UA" sz="2000" dirty="0" err="1">
                <a:solidFill>
                  <a:schemeClr val="tx1"/>
                </a:solidFill>
              </a:rPr>
              <a:t>мікросфери</a:t>
            </a:r>
            <a:r>
              <a:rPr lang="uk-UA" sz="2000" dirty="0">
                <a:solidFill>
                  <a:schemeClr val="tx1"/>
                </a:solidFill>
              </a:rPr>
              <a:t> - це силіконові </a:t>
            </a:r>
            <a:r>
              <a:rPr lang="uk-UA" sz="2000" dirty="0" err="1">
                <a:solidFill>
                  <a:schemeClr val="tx1"/>
                </a:solidFill>
              </a:rPr>
              <a:t>повітронаповнені</a:t>
            </a:r>
            <a:r>
              <a:rPr lang="uk-UA" sz="2000" dirty="0">
                <a:solidFill>
                  <a:schemeClr val="tx1"/>
                </a:solidFill>
              </a:rPr>
              <a:t> бульбашки, дрібніші - це </a:t>
            </a:r>
            <a:r>
              <a:rPr lang="uk-UA" sz="2000" dirty="0" err="1">
                <a:solidFill>
                  <a:schemeClr val="tx1"/>
                </a:solidFill>
              </a:rPr>
              <a:t>вакуумовані</a:t>
            </a:r>
            <a:r>
              <a:rPr lang="uk-UA" sz="2000" dirty="0">
                <a:solidFill>
                  <a:schemeClr val="tx1"/>
                </a:solidFill>
              </a:rPr>
              <a:t> керамічні </a:t>
            </a:r>
            <a:r>
              <a:rPr lang="uk-UA" sz="2000" dirty="0" err="1">
                <a:solidFill>
                  <a:schemeClr val="tx1"/>
                </a:solidFill>
              </a:rPr>
              <a:t>мікросфери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C938D4-EBC4-4417-9F5D-84B4FA29E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2870725"/>
            <a:ext cx="7536473" cy="413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C1B783-819C-42B1-8DFF-122030BD47C5}"/>
              </a:ext>
            </a:extLst>
          </p:cNvPr>
          <p:cNvSpPr/>
          <p:nvPr/>
        </p:nvSpPr>
        <p:spPr>
          <a:xfrm>
            <a:off x="7831895" y="2871641"/>
            <a:ext cx="41256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Керамічні </a:t>
            </a:r>
            <a:r>
              <a:rPr lang="uk-UA" sz="2000" dirty="0" err="1"/>
              <a:t>мікросфери</a:t>
            </a:r>
            <a:r>
              <a:rPr lang="uk-UA" sz="2000" dirty="0"/>
              <a:t> являють собою порожнисті кульки, стінки яких складаються із синтетичної кераміки з вакуумом усередині. Силіконові сфери являють собою </a:t>
            </a:r>
            <a:r>
              <a:rPr lang="uk-UA" sz="2000" dirty="0" err="1"/>
              <a:t>повітронаповнені</a:t>
            </a:r>
            <a:r>
              <a:rPr lang="uk-UA" sz="2000" dirty="0"/>
              <a:t> бульбашки, виготовлені з полімеру. Така структура шару покриття дозволяє йому ефективно працювати щодо зниження всіх видів теплообміну.</a:t>
            </a:r>
          </a:p>
        </p:txBody>
      </p:sp>
    </p:spTree>
    <p:extLst>
      <p:ext uri="{BB962C8B-B14F-4D97-AF65-F5344CB8AC3E}">
        <p14:creationId xmlns:p14="http://schemas.microsoft.com/office/powerpoint/2010/main" val="3584420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indent="457200" algn="just">
              <a:lnSpc>
                <a:spcPct val="120000"/>
              </a:lnSpc>
            </a:pPr>
            <a:r>
              <a:rPr lang="uk-UA" sz="2000" dirty="0">
                <a:solidFill>
                  <a:schemeClr val="tx1"/>
                </a:solidFill>
              </a:rPr>
              <a:t>Кожна керамічна </a:t>
            </a:r>
            <a:r>
              <a:rPr lang="uk-UA" sz="2000" dirty="0" err="1">
                <a:solidFill>
                  <a:schemeClr val="tx1"/>
                </a:solidFill>
              </a:rPr>
              <a:t>мікросфера</a:t>
            </a:r>
            <a:r>
              <a:rPr lang="uk-UA" sz="2000" dirty="0">
                <a:solidFill>
                  <a:schemeClr val="tx1"/>
                </a:solidFill>
              </a:rPr>
              <a:t> працює як лінза, розсіюючи потоки інфрачервоного випромінювання на всі боки від себе у вільний </a:t>
            </a:r>
            <a:r>
              <a:rPr lang="uk-UA" sz="2000" dirty="0" err="1">
                <a:solidFill>
                  <a:schemeClr val="tx1"/>
                </a:solidFill>
              </a:rPr>
              <a:t>повітронаповнений</a:t>
            </a:r>
            <a:r>
              <a:rPr lang="uk-UA" sz="2000" dirty="0">
                <a:solidFill>
                  <a:schemeClr val="tx1"/>
                </a:solidFill>
              </a:rPr>
              <a:t> простір, що складається з синтетичних </a:t>
            </a:r>
            <a:r>
              <a:rPr lang="uk-UA" sz="2000" dirty="0" err="1">
                <a:solidFill>
                  <a:schemeClr val="tx1"/>
                </a:solidFill>
              </a:rPr>
              <a:t>мікросфер</a:t>
            </a:r>
            <a:r>
              <a:rPr lang="uk-UA" sz="2000" dirty="0">
                <a:solidFill>
                  <a:schemeClr val="tx1"/>
                </a:solidFill>
              </a:rPr>
              <a:t>. Таким чином частина теплового потоку інвертується від чергового шару </a:t>
            </a:r>
            <a:r>
              <a:rPr lang="uk-UA" sz="2000" dirty="0" err="1">
                <a:solidFill>
                  <a:schemeClr val="tx1"/>
                </a:solidFill>
              </a:rPr>
              <a:t>мікросфер</a:t>
            </a:r>
            <a:r>
              <a:rPr lang="uk-UA" sz="2000" dirty="0">
                <a:solidFill>
                  <a:schemeClr val="tx1"/>
                </a:solidFill>
              </a:rPr>
              <a:t> назад до джерела випромінювання. Силіконові </a:t>
            </a:r>
            <a:r>
              <a:rPr lang="uk-UA" sz="2000" dirty="0" err="1">
                <a:solidFill>
                  <a:schemeClr val="tx1"/>
                </a:solidFill>
              </a:rPr>
              <a:t>мікросфери</a:t>
            </a:r>
            <a:r>
              <a:rPr lang="uk-UA" sz="2000" dirty="0">
                <a:solidFill>
                  <a:schemeClr val="tx1"/>
                </a:solidFill>
              </a:rPr>
              <a:t> містять повітряну суміш, усередині якої за рахунок замкнутості простору сфери сильно уповільнюється молекулярний теплообмін. Таким чином, шар надтонкої рідкої теплоізоляції </a:t>
            </a:r>
            <a:r>
              <a:rPr lang="en-US" sz="2000" dirty="0">
                <a:solidFill>
                  <a:schemeClr val="tx1"/>
                </a:solidFill>
              </a:rPr>
              <a:t>RE-THERM </a:t>
            </a:r>
            <a:r>
              <a:rPr lang="uk-UA" sz="2000" dirty="0">
                <a:solidFill>
                  <a:schemeClr val="tx1"/>
                </a:solidFill>
              </a:rPr>
              <a:t>товщиною 1 мм складається з функціональної матриці з 40-50 шарів </a:t>
            </a:r>
            <a:r>
              <a:rPr lang="uk-UA" sz="2000" dirty="0" err="1">
                <a:solidFill>
                  <a:schemeClr val="tx1"/>
                </a:solidFill>
              </a:rPr>
              <a:t>мікросфер</a:t>
            </a:r>
            <a:r>
              <a:rPr lang="uk-UA" sz="2000" dirty="0">
                <a:solidFill>
                  <a:schemeClr val="tx1"/>
                </a:solidFill>
              </a:rPr>
              <a:t>, кожен із яких є тепловим бар'єром.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Така структура шару покриття </a:t>
            </a:r>
            <a:r>
              <a:rPr lang="en-US" sz="2000" dirty="0">
                <a:solidFill>
                  <a:schemeClr val="tx1"/>
                </a:solidFill>
              </a:rPr>
              <a:t>RE-THERM </a:t>
            </a:r>
            <a:endParaRPr lang="uk-UA" sz="2000" dirty="0">
              <a:solidFill>
                <a:schemeClr val="tx1"/>
              </a:solidFill>
            </a:endParaRP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може не тільки ефективно знижувати 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теплові втрати при утепленні гарячих 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об'єктів, знижуючи тепловіддачу з їх 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поверхні, але також зберігати низькі 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температури всередині об'єкта, що 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 err="1">
                <a:solidFill>
                  <a:schemeClr val="tx1"/>
                </a:solidFill>
              </a:rPr>
              <a:t>ізолюється</a:t>
            </a:r>
            <a:r>
              <a:rPr lang="uk-UA" sz="2000" dirty="0">
                <a:solidFill>
                  <a:schemeClr val="tx1"/>
                </a:solidFill>
              </a:rPr>
              <a:t>, зменшуючи ступінь теплового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 впливу сонячної радіації на об'єкт шляхом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 її відображення і знижуючи 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 err="1">
                <a:solidFill>
                  <a:schemeClr val="tx1"/>
                </a:solidFill>
              </a:rPr>
              <a:t>тепловосприйняття</a:t>
            </a:r>
            <a:r>
              <a:rPr lang="uk-UA" sz="2000" dirty="0">
                <a:solidFill>
                  <a:schemeClr val="tx1"/>
                </a:solidFill>
              </a:rPr>
              <a:t> поверхні об'єкта від 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повітряного середовища.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09A663-4A9D-4758-B629-B0685EAF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78" y="2940147"/>
            <a:ext cx="6382922" cy="359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69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467" y="132028"/>
            <a:ext cx="11732455" cy="6527409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chemeClr val="accent5"/>
                </a:solidFill>
              </a:rPr>
              <a:t>ТЕРМОФИКС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https://www.youtube.com/watch?v=t9qKJYUxObs&amp;t=60s</a:t>
            </a:r>
            <a:endParaRPr lang="uk-UA" sz="2000" b="1" dirty="0">
              <a:solidFill>
                <a:schemeClr val="accent5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Применение материала ТЕРМОФИКС для утепления стен">
            <a:extLst>
              <a:ext uri="{FF2B5EF4-FFF2-40B4-BE49-F238E27FC236}">
                <a16:creationId xmlns:a16="http://schemas.microsoft.com/office/drawing/2014/main" id="{59508B2B-31F0-4D6A-828B-1E1EB65A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96946"/>
            <a:ext cx="4193298" cy="58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именение ТЕРМОФИКС в качестве наружной штукатурки">
            <a:extLst>
              <a:ext uri="{FF2B5EF4-FFF2-40B4-BE49-F238E27FC236}">
                <a16:creationId xmlns:a16="http://schemas.microsoft.com/office/drawing/2014/main" id="{DB6833E6-958D-4234-8957-707A44C9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4" y="1111348"/>
            <a:ext cx="6621194" cy="54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77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solidFill>
                  <a:schemeClr val="tx1"/>
                </a:solidFill>
              </a:rPr>
              <a:t>«ТЕРМОФІКС» — ЦЕ НОВА ТЕХНОЛОГІЯ У СУЧАСНОМУ УТЕПЛЕННІ.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ТЕРМОФІКС – основний елемент системи утеплення ТЕРМОХАУС, універсальний утеплювач із фактично необмеженими можливостями застосування. Матеріал є сухою штукатурною сумішшю, готовою до замішування водою. Основою складу є гранули пінополістиролу, цемент та вапно. До складу також входять спеціальні хімічні модифікатори, що становлять ноу-хау компанії «</a:t>
            </a:r>
            <a:r>
              <a:rPr lang="uk-UA" sz="2000" dirty="0" err="1">
                <a:solidFill>
                  <a:schemeClr val="tx1"/>
                </a:solidFill>
              </a:rPr>
              <a:t>Родіус</a:t>
            </a:r>
            <a:r>
              <a:rPr lang="uk-UA" sz="2000" dirty="0">
                <a:solidFill>
                  <a:schemeClr val="tx1"/>
                </a:solidFill>
              </a:rPr>
              <a:t>» і завдяки яким матеріал має унікальні фізичні та експлуатаційні властивості.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«ТЕРМОФІКС» поставляється в крафт-мішках об'ємом 75 літрів та вагою 14 кг.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ТЕРМОФІКС є багатофункціональним універсальним матеріалом, який чудово виконує як свою основну функцію – якісну теплоізоляцію, так і ряд додаткових: хорошу шумоізоляцію, вогнезахист, підвищення естетичної привабливості будівлі. Дану теплоізоляційну штукатурку відрізняють довговічність та стійкість до будь-яких атмосферних впливів. Термін служби розрахований на весь термін експлуатації будівлі.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BA876709-7A4A-4674-A537-90FDB80F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4370143"/>
            <a:ext cx="4762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6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solidFill>
                  <a:schemeClr val="tx1"/>
                </a:solidFill>
              </a:rPr>
              <a:t>Випромінювання, або променистий теплообмін, - це один із видів електромагнітного випромінювання, яке виникає за наявності в системі різниці температур. Цим воно відрізняється від радіочастотного, ультрафіолетового, гамма-випромінювання, яке виникає і без різниці температур.</a:t>
            </a:r>
          </a:p>
        </p:txBody>
      </p:sp>
      <p:pic>
        <p:nvPicPr>
          <p:cNvPr id="4" name="Picture 5" descr="http://aquagroup.ru/sites/main/public/data/imgs/articles/vidy-sistem-otopleniya.png">
            <a:extLst>
              <a:ext uri="{FF2B5EF4-FFF2-40B4-BE49-F238E27FC236}">
                <a16:creationId xmlns:a16="http://schemas.microsoft.com/office/drawing/2014/main" id="{8205D921-DFFC-4EF9-AD06-BD5D1985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20" y="1398221"/>
            <a:ext cx="4301368" cy="382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kak-uteplit.ru/wp-content/uploads/2015/12/paneli.jpg">
            <a:extLst>
              <a:ext uri="{FF2B5EF4-FFF2-40B4-BE49-F238E27FC236}">
                <a16:creationId xmlns:a16="http://schemas.microsoft.com/office/drawing/2014/main" id="{A5847A98-CF09-4E7E-9687-34A0B931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" y="1860550"/>
            <a:ext cx="6145033" cy="46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181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92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04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97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15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47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9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260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15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18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2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Променистий теплообмін забезпечується переважно невидимою інфрачервоною частиною сонячного спектру. Інтенсивність теплопередачі шляхом теплопровідності та конвекції пропорційна температурі, а променистий потік пропорційний четвертому ступеню температури.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При підвищенні температури вдвічі кількість теплоти, що переноситься </a:t>
            </a:r>
            <a:r>
              <a:rPr lang="uk-UA" sz="2000" dirty="0" err="1">
                <a:solidFill>
                  <a:schemeClr val="tx1"/>
                </a:solidFill>
              </a:rPr>
              <a:t>теплопередачею</a:t>
            </a:r>
            <a:r>
              <a:rPr lang="uk-UA" sz="2000" dirty="0">
                <a:solidFill>
                  <a:schemeClr val="tx1"/>
                </a:solidFill>
              </a:rPr>
              <a:t> або конвекцією, зростає також вдвічі, а ось кількість випромінюваної теплоти - в 16 разів! Щоб здійснити теплоізоляцію з найбільшою ефективністю, необхідно виявити, за допомогою якого із трьох перерахованих механізмів відбувається основна втрата теплоти. Як правило, це обумовлено променистим теплообміном.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Теплоізоляційні матеріали (ТІМ), які пригнічують можливість нагрітого тіла випромінювати теплоту отримали загальну назву "теплоізоляція, що відбиває", тобто ТІМ, здатні відображати електромагнітні хвилі в інфрачервоному діапазоні. </a:t>
            </a:r>
          </a:p>
          <a:p>
            <a:pPr indent="457200" algn="just"/>
            <a:r>
              <a:rPr lang="uk-UA" sz="2000" b="1" dirty="0">
                <a:solidFill>
                  <a:schemeClr val="accent5"/>
                </a:solidFill>
              </a:rPr>
              <a:t>«</a:t>
            </a:r>
            <a:r>
              <a:rPr lang="uk-UA" sz="2000" b="1" dirty="0" err="1">
                <a:solidFill>
                  <a:schemeClr val="accent5"/>
                </a:solidFill>
              </a:rPr>
              <a:t>Пінофол</a:t>
            </a:r>
            <a:r>
              <a:rPr lang="uk-UA" sz="2000" b="1" dirty="0">
                <a:solidFill>
                  <a:schemeClr val="accent5"/>
                </a:solidFill>
              </a:rPr>
              <a:t>» </a:t>
            </a:r>
            <a:r>
              <a:rPr lang="uk-UA" sz="2000" dirty="0">
                <a:solidFill>
                  <a:schemeClr val="tx1"/>
                </a:solidFill>
              </a:rPr>
              <a:t>є рулонним матеріалом шириною до 1,5 м і товщиною від 3 до 20 мм із спіненого поліетилену, на одну або обидві сторони якого наклеєна алюмінієва фольга.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Слід додати, що </a:t>
            </a:r>
            <a:r>
              <a:rPr lang="uk-UA" sz="2000" dirty="0" err="1">
                <a:solidFill>
                  <a:schemeClr val="tx1"/>
                </a:solidFill>
              </a:rPr>
              <a:t>пінофол</a:t>
            </a:r>
            <a:r>
              <a:rPr lang="uk-UA" sz="2000" dirty="0">
                <a:solidFill>
                  <a:schemeClr val="tx1"/>
                </a:solidFill>
              </a:rPr>
              <a:t> не тільки </a:t>
            </a:r>
            <a:r>
              <a:rPr lang="uk-UA" sz="2000" dirty="0" err="1">
                <a:solidFill>
                  <a:schemeClr val="tx1"/>
                </a:solidFill>
              </a:rPr>
              <a:t>теплоізолює</a:t>
            </a:r>
            <a:r>
              <a:rPr lang="uk-UA" sz="2000" dirty="0">
                <a:solidFill>
                  <a:schemeClr val="tx1"/>
                </a:solidFill>
              </a:rPr>
              <a:t> об'єкт, але і є гідроізоляцією, а також пароізоляцією. І, крім того, захищає приміщення від проникнення радіоактивного газу радону – основний нині у житлових приміщеннях причини радіоактивного зараження.</a:t>
            </a:r>
          </a:p>
        </p:txBody>
      </p:sp>
    </p:spTree>
    <p:extLst>
      <p:ext uri="{BB962C8B-B14F-4D97-AF65-F5344CB8AC3E}">
        <p14:creationId xmlns:p14="http://schemas.microsoft.com/office/powerpoint/2010/main" val="36392309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99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65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38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61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6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byheart.ru/wp-content/uploads/2016/04/Penofol-1.jpg">
            <a:extLst>
              <a:ext uri="{FF2B5EF4-FFF2-40B4-BE49-F238E27FC236}">
                <a16:creationId xmlns:a16="http://schemas.microsoft.com/office/drawing/2014/main" id="{42B7FB97-3622-4932-B45F-AE9CAFF27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6" y="133644"/>
            <a:ext cx="4243265" cy="525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://proton-st.ru/d/33186/d/762166803_7.jpg">
            <a:extLst>
              <a:ext uri="{FF2B5EF4-FFF2-40B4-BE49-F238E27FC236}">
                <a16:creationId xmlns:a16="http://schemas.microsoft.com/office/drawing/2014/main" id="{E8CD862E-DEBF-40A3-A780-FE1CF67DD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34" y="196947"/>
            <a:ext cx="7414080" cy="565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16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B187BE-D51F-4E15-B7C0-CC6F2C015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418" y="2977451"/>
            <a:ext cx="4487594" cy="388054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"</a:t>
            </a:r>
            <a:r>
              <a:rPr lang="uk-UA" sz="2000" dirty="0" err="1">
                <a:solidFill>
                  <a:schemeClr val="tx1"/>
                </a:solidFill>
              </a:rPr>
              <a:t>Магнофлекс</a:t>
            </a:r>
            <a:r>
              <a:rPr lang="en-US" sz="2000" dirty="0">
                <a:solidFill>
                  <a:schemeClr val="tx1"/>
                </a:solidFill>
              </a:rPr>
              <a:t>R" </a:t>
            </a:r>
            <a:r>
              <a:rPr lang="uk-UA" sz="2000" dirty="0">
                <a:solidFill>
                  <a:schemeClr val="tx1"/>
                </a:solidFill>
              </a:rPr>
              <a:t>- матеріал, подібний до </a:t>
            </a:r>
            <a:r>
              <a:rPr lang="uk-UA" sz="2000" dirty="0" err="1">
                <a:solidFill>
                  <a:schemeClr val="tx1"/>
                </a:solidFill>
              </a:rPr>
              <a:t>пінофолу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uk-UA" sz="2000" dirty="0">
                <a:solidFill>
                  <a:schemeClr val="tx1"/>
                </a:solidFill>
              </a:rPr>
              <a:t>Між </a:t>
            </a:r>
            <a:r>
              <a:rPr lang="uk-UA" sz="2000" dirty="0" err="1">
                <a:solidFill>
                  <a:schemeClr val="tx1"/>
                </a:solidFill>
              </a:rPr>
              <a:t>пінополіетиленом</a:t>
            </a:r>
            <a:r>
              <a:rPr lang="uk-UA" sz="2000" dirty="0">
                <a:solidFill>
                  <a:schemeClr val="tx1"/>
                </a:solidFill>
              </a:rPr>
              <a:t> і клейовим шаром вставлена ​​спеціальна мембрана, що не дозволяє клейовому шару мігрувати в пори піни, зростає термін зберігання матеріалу без втрати властивостей, що клеять. Виготовляється "</a:t>
            </a:r>
            <a:r>
              <a:rPr lang="uk-UA" sz="2000" dirty="0" err="1">
                <a:solidFill>
                  <a:schemeClr val="tx1"/>
                </a:solidFill>
              </a:rPr>
              <a:t>Магнофлекс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R" </a:t>
            </a:r>
            <a:r>
              <a:rPr lang="uk-UA" sz="2000" dirty="0">
                <a:solidFill>
                  <a:schemeClr val="tx1"/>
                </a:solidFill>
              </a:rPr>
              <a:t>чотирьох типів:</a:t>
            </a:r>
          </a:p>
          <a:p>
            <a:pPr indent="457200" algn="just"/>
            <a:r>
              <a:rPr lang="en-US" sz="2000" dirty="0">
                <a:solidFill>
                  <a:schemeClr val="tx1"/>
                </a:solidFill>
              </a:rPr>
              <a:t>A - </a:t>
            </a:r>
            <a:r>
              <a:rPr lang="uk-UA" sz="2000" dirty="0">
                <a:solidFill>
                  <a:schemeClr val="tx1"/>
                </a:solidFill>
              </a:rPr>
              <a:t>дубльований алюмінієвою фольгою з одного боку;</a:t>
            </a:r>
          </a:p>
          <a:p>
            <a:pPr indent="457200" algn="just"/>
            <a:r>
              <a:rPr lang="en-US" sz="2000" dirty="0">
                <a:solidFill>
                  <a:schemeClr val="tx1"/>
                </a:solidFill>
              </a:rPr>
              <a:t>B – </a:t>
            </a:r>
            <a:r>
              <a:rPr lang="uk-UA" sz="2000" dirty="0">
                <a:solidFill>
                  <a:schemeClr val="tx1"/>
                </a:solidFill>
              </a:rPr>
              <a:t>дубльований алюмінієвою фольгою з двох сторін;</a:t>
            </a:r>
          </a:p>
          <a:p>
            <a:pPr indent="457200" algn="just"/>
            <a:r>
              <a:rPr lang="en-US" sz="2000" dirty="0">
                <a:solidFill>
                  <a:schemeClr val="tx1"/>
                </a:solidFill>
              </a:rPr>
              <a:t>C - </a:t>
            </a:r>
            <a:r>
              <a:rPr lang="uk-UA" sz="2000" dirty="0">
                <a:solidFill>
                  <a:schemeClr val="tx1"/>
                </a:solidFill>
              </a:rPr>
              <a:t>дубльований алюмінієвою фольгою з одного боку і шаром, що клеїться з </a:t>
            </a:r>
            <a:r>
              <a:rPr lang="uk-UA" sz="2000" dirty="0" err="1">
                <a:solidFill>
                  <a:schemeClr val="tx1"/>
                </a:solidFill>
              </a:rPr>
              <a:t>антиадгезійною</a:t>
            </a:r>
            <a:r>
              <a:rPr lang="uk-UA" sz="2000" dirty="0">
                <a:solidFill>
                  <a:schemeClr val="tx1"/>
                </a:solidFill>
              </a:rPr>
              <a:t> плівкою - з іншого;</a:t>
            </a:r>
          </a:p>
          <a:p>
            <a:pPr indent="457200" algn="just"/>
            <a:r>
              <a:rPr lang="en-US" sz="2000" dirty="0">
                <a:solidFill>
                  <a:schemeClr val="tx1"/>
                </a:solidFill>
              </a:rPr>
              <a:t>L - </a:t>
            </a:r>
            <a:r>
              <a:rPr lang="uk-UA" sz="2000" dirty="0">
                <a:solidFill>
                  <a:schemeClr val="tx1"/>
                </a:solidFill>
              </a:rPr>
              <a:t>дубльований металізованою </a:t>
            </a:r>
            <a:r>
              <a:rPr lang="uk-UA" sz="2000" dirty="0" err="1">
                <a:solidFill>
                  <a:schemeClr val="tx1"/>
                </a:solidFill>
              </a:rPr>
              <a:t>поліетилентерефталатною</a:t>
            </a:r>
            <a:r>
              <a:rPr lang="uk-UA" sz="2000" dirty="0">
                <a:solidFill>
                  <a:schemeClr val="tx1"/>
                </a:solidFill>
              </a:rPr>
              <a:t> (лавсановою) плівкою з одного боку.</a:t>
            </a:r>
          </a:p>
          <a:p>
            <a:pPr indent="457200" algn="just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2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Порівняльна </a:t>
            </a:r>
            <a:r>
              <a:rPr lang="uk-UA" alt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таблиця </a:t>
            </a:r>
            <a:r>
              <a:rPr lang="uk-UA" altLang="ru-RU" sz="2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Пінофола</a:t>
            </a:r>
            <a:r>
              <a:rPr lang="uk-UA" alt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з іншими утеплювачами</a:t>
            </a:r>
            <a:endParaRPr lang="uk-UA" altLang="ru-RU" sz="3200" b="1" dirty="0">
              <a:solidFill>
                <a:schemeClr val="tx1"/>
              </a:solidFill>
            </a:endParaRPr>
          </a:p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1F71E4-CB78-47B0-905B-240E7F4BC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57" y="709948"/>
            <a:ext cx="8102286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CD88F-4714-456E-96E8-2789F29F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196947"/>
            <a:ext cx="11732455" cy="652740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000" u="sng" dirty="0">
                <a:solidFill>
                  <a:schemeClr val="tx1"/>
                </a:solidFill>
              </a:rPr>
              <a:t>Переваги: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екологічно чистий матеріал, оскільки поліетилен та фольга використовуються для пакування продуктів;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висока здатність до відбиття тепла;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не вбирає вологу;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не пропускає шум;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він не горить і здатний до </a:t>
            </a:r>
            <a:r>
              <a:rPr lang="uk-UA" sz="2000" dirty="0" err="1">
                <a:solidFill>
                  <a:schemeClr val="tx1"/>
                </a:solidFill>
              </a:rPr>
              <a:t>самогасіння</a:t>
            </a:r>
            <a:r>
              <a:rPr lang="uk-UA" sz="20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не псується гризунами;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простий у застосуванні, для його монтажу не потрібні спеціальні інструменти, достатньо мати ножиці;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зручний у перевезенні, маленька товщина дозволяє змотувати його в рулон та перевозити будь-яким транспортом;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тонкий у порівнянні з іншими матеріалами;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відбиває шкідливий вплив радіації.</a:t>
            </a:r>
          </a:p>
          <a:p>
            <a:pPr algn="just">
              <a:spcBef>
                <a:spcPts val="0"/>
              </a:spcBef>
            </a:pPr>
            <a:r>
              <a:rPr lang="uk-UA" sz="2000" u="sng" dirty="0">
                <a:solidFill>
                  <a:schemeClr val="tx1"/>
                </a:solidFill>
              </a:rPr>
              <a:t>Недоліки: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м'який матеріал, що прогинається при натисканні, на нього не можна наносити штукатурку або клеїти шпалери;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під час роботи з </a:t>
            </a:r>
            <a:r>
              <a:rPr lang="uk-UA" sz="2000" dirty="0" err="1">
                <a:solidFill>
                  <a:schemeClr val="tx1"/>
                </a:solidFill>
              </a:rPr>
              <a:t>пенофолом</a:t>
            </a:r>
            <a:r>
              <a:rPr lang="uk-UA" sz="2000" dirty="0">
                <a:solidFill>
                  <a:schemeClr val="tx1"/>
                </a:solidFill>
              </a:rPr>
              <a:t> потрібен спеціальний клей;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</a:rPr>
              <a:t>- зовні його використовують лише як додатковий матеріал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4139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EBEB"/>
      </a:lt2>
      <a:accent1>
        <a:srgbClr val="B9D181"/>
      </a:accent1>
      <a:accent2>
        <a:srgbClr val="BFE37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6C911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3538</Words>
  <Application>Microsoft Office PowerPoint</Application>
  <PresentationFormat>Широкоэкранный</PresentationFormat>
  <Paragraphs>197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Ekaterina</cp:lastModifiedBy>
  <cp:revision>25</cp:revision>
  <dcterms:created xsi:type="dcterms:W3CDTF">2022-11-06T10:25:30Z</dcterms:created>
  <dcterms:modified xsi:type="dcterms:W3CDTF">2022-11-06T13:52:37Z</dcterms:modified>
</cp:coreProperties>
</file>