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pital360.com.ua/pravyla-efektyvnosti/slukhannia-v-spilkuvan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gu5Q-o0zdw&amp;t=15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yWko38jKK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osvitoria.media/videos/627483718369838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670FA-8190-4482-94F7-41FF3EA21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Організаційна комунікація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72D07E-912C-4854-88B6-CA39AD4C86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uk-UA" dirty="0"/>
              <a:t>Поняття організаційної комунікації.</a:t>
            </a:r>
          </a:p>
          <a:p>
            <a:pPr marL="342900" indent="-342900">
              <a:buAutoNum type="arabicPeriod"/>
            </a:pPr>
            <a:r>
              <a:rPr lang="uk-UA" dirty="0"/>
              <a:t>Види організаційної комунікації</a:t>
            </a:r>
          </a:p>
          <a:p>
            <a:pPr marL="342900" indent="-342900">
              <a:buAutoNum type="arabicPeriod"/>
            </a:pPr>
            <a:r>
              <a:rPr lang="uk-UA" dirty="0"/>
              <a:t>Культурна зумовленість комунікації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148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D1F323-607E-47EB-A91B-6632B3C3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Організаційна</a:t>
            </a:r>
            <a:r>
              <a:rPr lang="ru-RU" sz="2800" dirty="0"/>
              <a:t> </a:t>
            </a:r>
            <a:r>
              <a:rPr lang="ru-RU" sz="2800" dirty="0" err="1"/>
              <a:t>комунікація</a:t>
            </a:r>
            <a:r>
              <a:rPr lang="ru-RU" sz="2800" dirty="0"/>
              <a:t> - </a:t>
            </a:r>
            <a:r>
              <a:rPr lang="ru-RU" sz="2800" dirty="0" err="1"/>
              <a:t>інформаційні</a:t>
            </a:r>
            <a:r>
              <a:rPr lang="ru-RU" sz="2800" dirty="0"/>
              <a:t> </a:t>
            </a:r>
            <a:r>
              <a:rPr lang="ru-RU" sz="2800" dirty="0" err="1"/>
              <a:t>взаємодії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створюються</a:t>
            </a:r>
            <a:r>
              <a:rPr lang="ru-RU" sz="2800" dirty="0"/>
              <a:t> і </a:t>
            </a:r>
            <a:r>
              <a:rPr lang="ru-RU" sz="2800" dirty="0" err="1"/>
              <a:t>підтримуються</a:t>
            </a:r>
            <a:r>
              <a:rPr lang="ru-RU" sz="2800" dirty="0"/>
              <a:t> людьми при </a:t>
            </a:r>
            <a:r>
              <a:rPr lang="ru-RU" sz="2800" dirty="0" err="1"/>
              <a:t>виконанні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посадових</a:t>
            </a:r>
            <a:r>
              <a:rPr lang="ru-RU" sz="2800" dirty="0"/>
              <a:t> </a:t>
            </a:r>
            <a:r>
              <a:rPr lang="ru-RU" sz="2800" dirty="0" err="1"/>
              <a:t>обов'язків</a:t>
            </a:r>
            <a:endParaRPr lang="ru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CC7957-739F-45C5-8B81-DC7BFAB83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Значна частина робочого часу присвячена говорінню, слуханню, тобто спілкування та комунікацію. </a:t>
            </a:r>
          </a:p>
          <a:p>
            <a:r>
              <a:rPr lang="ru-RU" dirty="0"/>
              <a:t>В </a:t>
            </a:r>
            <a:r>
              <a:rPr lang="ru-RU" dirty="0" err="1"/>
              <a:t>середньому</a:t>
            </a:r>
            <a:r>
              <a:rPr lang="ru-RU" dirty="0"/>
              <a:t> час </a:t>
            </a:r>
            <a:r>
              <a:rPr lang="ru-RU" dirty="0" err="1"/>
              <a:t>спілкування</a:t>
            </a:r>
            <a:r>
              <a:rPr lang="ru-RU" dirty="0"/>
              <a:t> на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розподіляється</a:t>
            </a:r>
            <a:r>
              <a:rPr lang="ru-RU" dirty="0"/>
              <a:t> так: </a:t>
            </a:r>
            <a:r>
              <a:rPr lang="ru-RU" dirty="0" err="1"/>
              <a:t>приблизно</a:t>
            </a:r>
            <a:r>
              <a:rPr lang="ru-RU" dirty="0"/>
              <a:t> 42-53% часу ми </a:t>
            </a:r>
            <a:r>
              <a:rPr lang="ru-RU" dirty="0" err="1"/>
              <a:t>слухаємо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, 16-32% — говоримо </a:t>
            </a:r>
            <a:r>
              <a:rPr lang="ru-RU" dirty="0" err="1"/>
              <a:t>самі</a:t>
            </a:r>
            <a:r>
              <a:rPr lang="ru-RU" dirty="0"/>
              <a:t>, 15-17% — </a:t>
            </a:r>
            <a:r>
              <a:rPr lang="ru-RU" dirty="0" err="1"/>
              <a:t>читаємо</a:t>
            </a:r>
            <a:r>
              <a:rPr lang="ru-RU" dirty="0"/>
              <a:t>, 9-14 % — </a:t>
            </a:r>
            <a:r>
              <a:rPr lang="ru-RU" dirty="0" err="1"/>
              <a:t>пишемо</a:t>
            </a:r>
            <a:r>
              <a:rPr lang="ru-RU" dirty="0"/>
              <a:t>. Source: </a:t>
            </a:r>
            <a:r>
              <a:rPr lang="ru-RU" dirty="0">
                <a:hlinkClick r:id="rId2"/>
              </a:rPr>
              <a:t>https://capital360.com.ua/pravyla-efektyvnosti/slukhannia-v-spilkuvanni</a:t>
            </a:r>
            <a:endParaRPr lang="ru-RU" dirty="0"/>
          </a:p>
          <a:p>
            <a:r>
              <a:rPr lang="ru-RU" dirty="0"/>
              <a:t>Типи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слухання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слухати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чути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слухання</a:t>
            </a:r>
            <a:r>
              <a:rPr lang="ru-RU" dirty="0"/>
              <a:t> як </a:t>
            </a:r>
            <a:r>
              <a:rPr lang="ru-RU" dirty="0" err="1"/>
              <a:t>збір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оборонне</a:t>
            </a:r>
            <a:r>
              <a:rPr lang="ru-RU" dirty="0"/>
              <a:t> </a:t>
            </a:r>
            <a:r>
              <a:rPr lang="ru-RU" dirty="0" err="1"/>
              <a:t>слухання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наступальне</a:t>
            </a:r>
            <a:r>
              <a:rPr lang="ru-RU" dirty="0"/>
              <a:t> </a:t>
            </a:r>
            <a:r>
              <a:rPr lang="ru-RU" dirty="0" err="1"/>
              <a:t>слухання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активне</a:t>
            </a:r>
            <a:r>
              <a:rPr lang="ru-RU" dirty="0"/>
              <a:t> </a:t>
            </a:r>
            <a:r>
              <a:rPr lang="ru-RU" dirty="0" err="1"/>
              <a:t>слухання</a:t>
            </a:r>
            <a:r>
              <a:rPr lang="ru-RU" dirty="0"/>
              <a:t>.</a:t>
            </a:r>
          </a:p>
          <a:p>
            <a:r>
              <a:rPr lang="ru-RU" dirty="0" err="1"/>
              <a:t>Вправа</a:t>
            </a:r>
            <a:r>
              <a:rPr lang="ru-RU" dirty="0"/>
              <a:t> </a:t>
            </a:r>
            <a:r>
              <a:rPr lang="ru-RU" dirty="0" err="1"/>
              <a:t>зіпсований</a:t>
            </a:r>
            <a:r>
              <a:rPr lang="ru-RU" dirty="0"/>
              <a:t> телефон 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491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21202-8BB8-4F32-8597-56736F117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Вправа, що я бачу на картинці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D08423A-3674-496C-A9CE-AFD367AC2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019" y="2386806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11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0CE71-8B15-4690-9AB6-DE3D73DCC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Виконання завдань організації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0DC823-2A1A-40E9-9005-3BFF5C256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Організаційна комунікація в умовах кризи (про досвід пандемії): </a:t>
            </a:r>
            <a:r>
              <a:rPr lang="en-US" dirty="0">
                <a:hlinkClick r:id="rId2"/>
              </a:rPr>
              <a:t>https://www.youtube.com/watch?v=2gu5Q-o0zdw&amp;t=15s</a:t>
            </a:r>
            <a:endParaRPr lang="uk-UA" dirty="0"/>
          </a:p>
          <a:p>
            <a:r>
              <a:rPr lang="uk-UA" dirty="0"/>
              <a:t>Основні елементи спілкування: - слухання; </a:t>
            </a:r>
          </a:p>
          <a:p>
            <a:r>
              <a:rPr lang="uk-UA" dirty="0"/>
              <a:t>- розвиток мотивації;</a:t>
            </a:r>
          </a:p>
          <a:p>
            <a:r>
              <a:rPr lang="uk-UA" dirty="0"/>
              <a:t>- накази, розпорядження, делегування відповідальності;</a:t>
            </a:r>
          </a:p>
          <a:p>
            <a:r>
              <a:rPr lang="uk-UA" dirty="0"/>
              <a:t>- групові рішення проблем</a:t>
            </a:r>
          </a:p>
          <a:p>
            <a:r>
              <a:rPr lang="uk-UA" dirty="0"/>
              <a:t>- вирішення міжособистісних конфліктів, образ та незадоволення;</a:t>
            </a:r>
          </a:p>
          <a:p>
            <a:r>
              <a:rPr lang="uk-UA" dirty="0"/>
              <a:t>- особисті бесіди;</a:t>
            </a:r>
          </a:p>
          <a:p>
            <a:r>
              <a:rPr lang="uk-UA" dirty="0"/>
              <a:t>- використання неформальної комунікації;</a:t>
            </a:r>
          </a:p>
          <a:p>
            <a:r>
              <a:rPr lang="uk-UA" dirty="0"/>
              <a:t>-офіційні презентації, засідання, перемовини.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5073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94A07-CEF0-4E3F-A94A-5134DB595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Тайм-менеджмент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3214B3-A549-4587-B8F7-DF760A2C4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0529"/>
            <a:ext cx="8596668" cy="4700834"/>
          </a:xfrm>
        </p:spPr>
        <p:txBody>
          <a:bodyPr>
            <a:normAutofit fontScale="85000" lnSpcReduction="20000"/>
          </a:bodyPr>
          <a:lstStyle/>
          <a:p>
            <a:r>
              <a:rPr lang="uk-UA" sz="2100" dirty="0"/>
              <a:t>Що таке тайм-менеджмент</a:t>
            </a:r>
            <a:r>
              <a:rPr lang="uk-UA" sz="2100" dirty="0">
                <a:sym typeface="Wingdings" panose="05000000000000000000" pitchFamily="2" charset="2"/>
              </a:rPr>
              <a:t> (анімація) :</a:t>
            </a:r>
            <a:r>
              <a:rPr lang="uk-UA" sz="2100" dirty="0"/>
              <a:t> </a:t>
            </a:r>
            <a:r>
              <a:rPr lang="en-US" sz="2100" dirty="0"/>
              <a:t>https://www.youtube.com/watch?v=cCcfNwm8ytk</a:t>
            </a:r>
            <a:endParaRPr lang="uk-UA" sz="2100" dirty="0"/>
          </a:p>
          <a:p>
            <a:r>
              <a:rPr lang="ru-RU" sz="2100" dirty="0"/>
              <a:t>Тайм-менеджмент — </a:t>
            </a:r>
            <a:r>
              <a:rPr lang="ru-RU" sz="2100" dirty="0" err="1"/>
              <a:t>це</a:t>
            </a:r>
            <a:r>
              <a:rPr lang="ru-RU" sz="2100" dirty="0"/>
              <a:t> </a:t>
            </a:r>
            <a:r>
              <a:rPr lang="ru-RU" sz="2100" dirty="0" err="1"/>
              <a:t>техніка</a:t>
            </a:r>
            <a:r>
              <a:rPr lang="ru-RU" sz="2100" dirty="0"/>
              <a:t> </a:t>
            </a:r>
            <a:r>
              <a:rPr lang="ru-RU" sz="2100" dirty="0" err="1"/>
              <a:t>управління</a:t>
            </a:r>
            <a:r>
              <a:rPr lang="ru-RU" sz="2100" dirty="0"/>
              <a:t> часом, яка </a:t>
            </a:r>
            <a:r>
              <a:rPr lang="ru-RU" sz="2100" dirty="0" err="1"/>
              <a:t>включає</a:t>
            </a:r>
            <a:r>
              <a:rPr lang="ru-RU" sz="2100" dirty="0"/>
              <a:t> в себе правила і </a:t>
            </a:r>
            <a:r>
              <a:rPr lang="ru-RU" sz="2100" dirty="0" err="1"/>
              <a:t>принципи</a:t>
            </a:r>
            <a:r>
              <a:rPr lang="ru-RU" sz="2100" dirty="0"/>
              <a:t>, </a:t>
            </a:r>
            <a:r>
              <a:rPr lang="ru-RU" sz="2100" dirty="0" err="1"/>
              <a:t>що</a:t>
            </a:r>
            <a:r>
              <a:rPr lang="ru-RU" sz="2100" dirty="0"/>
              <a:t> </a:t>
            </a:r>
            <a:r>
              <a:rPr lang="ru-RU" sz="2100" dirty="0" err="1"/>
              <a:t>допомагають</a:t>
            </a:r>
            <a:r>
              <a:rPr lang="ru-RU" sz="2100" dirty="0"/>
              <a:t> </a:t>
            </a:r>
            <a:r>
              <a:rPr lang="ru-RU" sz="2100" dirty="0" err="1"/>
              <a:t>людині</a:t>
            </a:r>
            <a:r>
              <a:rPr lang="ru-RU" sz="2100" dirty="0"/>
              <a:t> правильно </a:t>
            </a:r>
            <a:r>
              <a:rPr lang="ru-RU" sz="2100" dirty="0" err="1"/>
              <a:t>організувати</a:t>
            </a:r>
            <a:r>
              <a:rPr lang="ru-RU" sz="2100" dirty="0"/>
              <a:t> </a:t>
            </a:r>
            <a:r>
              <a:rPr lang="ru-RU" sz="2100" dirty="0" err="1"/>
              <a:t>свій</a:t>
            </a:r>
            <a:r>
              <a:rPr lang="ru-RU" sz="2100" dirty="0"/>
              <a:t> час і </a:t>
            </a:r>
            <a:r>
              <a:rPr lang="ru-RU" sz="2100" dirty="0" err="1"/>
              <a:t>досягти</a:t>
            </a:r>
            <a:r>
              <a:rPr lang="ru-RU" sz="2100" dirty="0"/>
              <a:t> </a:t>
            </a:r>
            <a:r>
              <a:rPr lang="ru-RU" sz="2100" dirty="0" err="1"/>
              <a:t>максимальної</a:t>
            </a:r>
            <a:r>
              <a:rPr lang="ru-RU" sz="2100" dirty="0"/>
              <a:t> </a:t>
            </a:r>
            <a:r>
              <a:rPr lang="ru-RU" sz="2100" dirty="0" err="1"/>
              <a:t>ефективності</a:t>
            </a:r>
            <a:r>
              <a:rPr lang="ru-RU" sz="2100" dirty="0"/>
              <a:t> в будь-</a:t>
            </a:r>
            <a:r>
              <a:rPr lang="ru-RU" sz="2100" dirty="0" err="1"/>
              <a:t>якій</a:t>
            </a:r>
            <a:r>
              <a:rPr lang="ru-RU" sz="2100" dirty="0"/>
              <a:t> </a:t>
            </a:r>
            <a:r>
              <a:rPr lang="ru-RU" sz="2100" dirty="0" err="1"/>
              <a:t>справі</a:t>
            </a:r>
            <a:r>
              <a:rPr lang="ru-RU" sz="2100" dirty="0"/>
              <a:t>.</a:t>
            </a:r>
          </a:p>
          <a:p>
            <a:r>
              <a:rPr lang="ru-RU" sz="2100" dirty="0" err="1"/>
              <a:t>Процеси</a:t>
            </a:r>
            <a:r>
              <a:rPr lang="ru-RU" sz="2100" dirty="0"/>
              <a:t> тайм-менеджменту </a:t>
            </a:r>
            <a:r>
              <a:rPr lang="ru-RU" sz="2100" dirty="0" err="1"/>
              <a:t>чи</a:t>
            </a:r>
            <a:r>
              <a:rPr lang="ru-RU" sz="2100" dirty="0"/>
              <a:t> </a:t>
            </a:r>
            <a:r>
              <a:rPr lang="ru-RU" sz="2100" dirty="0" err="1"/>
              <a:t>управління</a:t>
            </a:r>
            <a:r>
              <a:rPr lang="ru-RU" sz="2100" dirty="0"/>
              <a:t> часом </a:t>
            </a:r>
            <a:r>
              <a:rPr lang="ru-RU" sz="2100" dirty="0" err="1"/>
              <a:t>базуються</a:t>
            </a:r>
            <a:r>
              <a:rPr lang="ru-RU" sz="2100" dirty="0"/>
              <a:t> на </a:t>
            </a:r>
            <a:r>
              <a:rPr lang="ru-RU" sz="2100" dirty="0" err="1"/>
              <a:t>наступних</a:t>
            </a:r>
            <a:r>
              <a:rPr lang="ru-RU" sz="2100" dirty="0"/>
              <a:t> </a:t>
            </a:r>
            <a:r>
              <a:rPr lang="ru-RU" sz="2100" dirty="0" err="1"/>
              <a:t>головних</a:t>
            </a:r>
            <a:r>
              <a:rPr lang="ru-RU" sz="2100" dirty="0"/>
              <a:t> принципах:</a:t>
            </a:r>
          </a:p>
          <a:p>
            <a:r>
              <a:rPr lang="ru-RU" sz="2100" dirty="0"/>
              <a:t>— правильна постановка мети (головне </a:t>
            </a:r>
            <a:r>
              <a:rPr lang="ru-RU" sz="2100" dirty="0" err="1"/>
              <a:t>аби</a:t>
            </a:r>
            <a:r>
              <a:rPr lang="ru-RU" sz="2100" dirty="0"/>
              <a:t> вона </a:t>
            </a:r>
            <a:r>
              <a:rPr lang="ru-RU" sz="2100" dirty="0" err="1"/>
              <a:t>була</a:t>
            </a:r>
            <a:r>
              <a:rPr lang="ru-RU" sz="2100" dirty="0"/>
              <a:t> </a:t>
            </a:r>
            <a:r>
              <a:rPr lang="ru-RU" sz="2100" dirty="0" err="1"/>
              <a:t>чітко</a:t>
            </a:r>
            <a:r>
              <a:rPr lang="ru-RU" sz="2100" dirty="0"/>
              <a:t> </a:t>
            </a:r>
            <a:r>
              <a:rPr lang="ru-RU" sz="2100" dirty="0" err="1"/>
              <a:t>визначеною</a:t>
            </a:r>
            <a:r>
              <a:rPr lang="ru-RU" sz="2100" dirty="0"/>
              <a:t> та </a:t>
            </a:r>
            <a:r>
              <a:rPr lang="ru-RU" sz="2100" dirty="0" err="1"/>
              <a:t>досяжною</a:t>
            </a:r>
            <a:r>
              <a:rPr lang="ru-RU" sz="2100" dirty="0"/>
              <a:t>);</a:t>
            </a:r>
          </a:p>
          <a:p>
            <a:r>
              <a:rPr lang="ru-RU" sz="2100" dirty="0"/>
              <a:t>— </a:t>
            </a:r>
            <a:r>
              <a:rPr lang="ru-RU" sz="2100" dirty="0" err="1"/>
              <a:t>мотивація</a:t>
            </a:r>
            <a:r>
              <a:rPr lang="ru-RU" sz="2100" dirty="0"/>
              <a:t> (</a:t>
            </a:r>
            <a:r>
              <a:rPr lang="ru-RU" sz="2100" dirty="0" err="1"/>
              <a:t>бажання</a:t>
            </a:r>
            <a:r>
              <a:rPr lang="ru-RU" sz="2100" dirty="0"/>
              <a:t> </a:t>
            </a:r>
            <a:r>
              <a:rPr lang="ru-RU" sz="2100" dirty="0" err="1"/>
              <a:t>зекономити</a:t>
            </a:r>
            <a:r>
              <a:rPr lang="ru-RU" sz="2100" dirty="0"/>
              <a:t> час повинно бути </a:t>
            </a:r>
            <a:r>
              <a:rPr lang="ru-RU" sz="2100" dirty="0" err="1"/>
              <a:t>усвідомленим</a:t>
            </a:r>
            <a:r>
              <a:rPr lang="ru-RU" sz="2100" dirty="0"/>
              <a:t> і </a:t>
            </a:r>
            <a:r>
              <a:rPr lang="ru-RU" sz="2100" dirty="0" err="1"/>
              <a:t>пов’язаним</a:t>
            </a:r>
            <a:r>
              <a:rPr lang="ru-RU" sz="2100" dirty="0"/>
              <a:t> </a:t>
            </a:r>
            <a:r>
              <a:rPr lang="ru-RU" sz="2100" dirty="0" err="1"/>
              <a:t>із</a:t>
            </a:r>
            <a:r>
              <a:rPr lang="ru-RU" sz="2100" dirty="0"/>
              <a:t> </a:t>
            </a:r>
            <a:r>
              <a:rPr lang="ru-RU" sz="2100" dirty="0" err="1"/>
              <a:t>задоволенням</a:t>
            </a:r>
            <a:r>
              <a:rPr lang="ru-RU" sz="2100" dirty="0"/>
              <a:t> </a:t>
            </a:r>
            <a:r>
              <a:rPr lang="ru-RU" sz="2100" dirty="0" err="1"/>
              <a:t>якихось</a:t>
            </a:r>
            <a:r>
              <a:rPr lang="ru-RU" sz="2100" dirty="0"/>
              <a:t> </a:t>
            </a:r>
            <a:r>
              <a:rPr lang="ru-RU" sz="2100" dirty="0" err="1"/>
              <a:t>важливих</a:t>
            </a:r>
            <a:r>
              <a:rPr lang="ru-RU" sz="2100" dirty="0"/>
              <a:t> потреб);</a:t>
            </a:r>
          </a:p>
          <a:p>
            <a:r>
              <a:rPr lang="ru-RU" sz="2100" dirty="0"/>
              <a:t>— </a:t>
            </a:r>
            <a:r>
              <a:rPr lang="ru-RU" sz="2100" dirty="0" err="1"/>
              <a:t>результативність</a:t>
            </a:r>
            <a:r>
              <a:rPr lang="ru-RU" sz="2100" dirty="0"/>
              <a:t> (</a:t>
            </a:r>
            <a:r>
              <a:rPr lang="ru-RU" sz="2100" dirty="0" err="1"/>
              <a:t>управління</a:t>
            </a:r>
            <a:r>
              <a:rPr lang="ru-RU" sz="2100" dirty="0"/>
              <a:t> часом </a:t>
            </a:r>
            <a:r>
              <a:rPr lang="ru-RU" sz="2100" dirty="0" err="1"/>
              <a:t>необхідно</a:t>
            </a:r>
            <a:r>
              <a:rPr lang="ru-RU" sz="2100" dirty="0"/>
              <a:t> для того </a:t>
            </a:r>
            <a:r>
              <a:rPr lang="ru-RU" sz="2100" dirty="0" err="1"/>
              <a:t>щоб</a:t>
            </a:r>
            <a:r>
              <a:rPr lang="ru-RU" sz="2100" dirty="0"/>
              <a:t> </a:t>
            </a:r>
            <a:r>
              <a:rPr lang="ru-RU" sz="2100" dirty="0" err="1"/>
              <a:t>зняти</a:t>
            </a:r>
            <a:r>
              <a:rPr lang="ru-RU" sz="2100" dirty="0"/>
              <a:t> </a:t>
            </a:r>
            <a:r>
              <a:rPr lang="ru-RU" sz="2100" dirty="0" err="1"/>
              <a:t>чи</a:t>
            </a:r>
            <a:r>
              <a:rPr lang="ru-RU" sz="2100" dirty="0"/>
              <a:t>, </a:t>
            </a:r>
            <a:r>
              <a:rPr lang="ru-RU" sz="2100" dirty="0" err="1"/>
              <a:t>принаймні</a:t>
            </a:r>
            <a:r>
              <a:rPr lang="ru-RU" sz="2100" dirty="0"/>
              <a:t>, </a:t>
            </a:r>
            <a:r>
              <a:rPr lang="ru-RU" sz="2100" dirty="0" err="1"/>
              <a:t>знизити</a:t>
            </a:r>
            <a:r>
              <a:rPr lang="ru-RU" sz="2100" dirty="0"/>
              <a:t> </a:t>
            </a:r>
            <a:r>
              <a:rPr lang="ru-RU" sz="2100" dirty="0" err="1"/>
              <a:t>дефіцит</a:t>
            </a:r>
            <a:r>
              <a:rPr lang="ru-RU" sz="2100" dirty="0"/>
              <a:t> часу, </a:t>
            </a:r>
            <a:r>
              <a:rPr lang="ru-RU" sz="2100" dirty="0" err="1"/>
              <a:t>виконуючи</a:t>
            </a:r>
            <a:r>
              <a:rPr lang="ru-RU" sz="2100" dirty="0"/>
              <a:t> </a:t>
            </a:r>
            <a:r>
              <a:rPr lang="ru-RU" sz="2100" dirty="0" err="1"/>
              <a:t>певні</a:t>
            </a:r>
            <a:r>
              <a:rPr lang="ru-RU" sz="2100" dirty="0"/>
              <a:t> </a:t>
            </a:r>
            <a:r>
              <a:rPr lang="ru-RU" sz="2100" dirty="0" err="1"/>
              <a:t>завдання</a:t>
            </a:r>
            <a:r>
              <a:rPr lang="ru-RU" sz="2100" dirty="0"/>
              <a:t> за </a:t>
            </a:r>
            <a:r>
              <a:rPr lang="ru-RU" sz="2100" dirty="0" err="1"/>
              <a:t>коротший</a:t>
            </a:r>
            <a:r>
              <a:rPr lang="ru-RU" sz="2100" dirty="0"/>
              <a:t> </a:t>
            </a:r>
            <a:r>
              <a:rPr lang="ru-RU" sz="2100" dirty="0" err="1"/>
              <a:t>період</a:t>
            </a:r>
            <a:r>
              <a:rPr lang="ru-RU" sz="2100" dirty="0"/>
              <a:t>).</a:t>
            </a:r>
            <a:endParaRPr lang="uk-UA" sz="2100" dirty="0"/>
          </a:p>
          <a:p>
            <a:r>
              <a:rPr lang="uk-UA" sz="2100" dirty="0"/>
              <a:t>Тайм-менеджмент. Поради - </a:t>
            </a:r>
            <a:r>
              <a:rPr lang="en-US" sz="2100" dirty="0">
                <a:hlinkClick r:id="rId2"/>
              </a:rPr>
              <a:t>https://www.youtube.com/watch?v=hyWko38jKKc</a:t>
            </a:r>
            <a:endParaRPr lang="uk-UA" sz="21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5947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E26E7-4B40-456C-82A8-20CD26AF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Два </a:t>
            </a:r>
            <a:r>
              <a:rPr lang="ru-RU" dirty="0" err="1"/>
              <a:t>основних</a:t>
            </a:r>
            <a:r>
              <a:rPr lang="ru-RU" dirty="0"/>
              <a:t> напрямки </a:t>
            </a:r>
            <a:br>
              <a:rPr lang="ru-RU" dirty="0"/>
            </a:br>
            <a:r>
              <a:rPr lang="ru-RU" dirty="0"/>
              <a:t>тайм-менеджменту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373A5-219B-432D-8C38-A02666441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1045"/>
            <a:ext cx="8596668" cy="4230317"/>
          </a:xfrm>
        </p:spPr>
        <p:txBody>
          <a:bodyPr>
            <a:noAutofit/>
          </a:bodyPr>
          <a:lstStyle/>
          <a:p>
            <a:r>
              <a:rPr lang="ru-RU" sz="1600" b="1" dirty="0" err="1"/>
              <a:t>Корпоративний</a:t>
            </a:r>
            <a:r>
              <a:rPr lang="ru-RU" sz="1600" b="1" dirty="0"/>
              <a:t> тайм-менеджмент </a:t>
            </a:r>
            <a:r>
              <a:rPr lang="ru-RU" sz="1600" dirty="0" err="1"/>
              <a:t>актуальний</a:t>
            </a:r>
            <a:r>
              <a:rPr lang="ru-RU" sz="1600" dirty="0"/>
              <a:t> на великих </a:t>
            </a:r>
            <a:r>
              <a:rPr lang="ru-RU" sz="1600" dirty="0" err="1"/>
              <a:t>підприємствах</a:t>
            </a:r>
            <a:r>
              <a:rPr lang="ru-RU" sz="1600" dirty="0"/>
              <a:t> і </a:t>
            </a:r>
            <a:r>
              <a:rPr lang="ru-RU" sz="1600" dirty="0" err="1"/>
              <a:t>важливий</a:t>
            </a:r>
            <a:r>
              <a:rPr lang="ru-RU" sz="1600" dirty="0"/>
              <a:t>, </a:t>
            </a:r>
            <a:r>
              <a:rPr lang="ru-RU" sz="1600" dirty="0" err="1"/>
              <a:t>насамперед</a:t>
            </a:r>
            <a:r>
              <a:rPr lang="ru-RU" sz="1600" dirty="0"/>
              <a:t>, для </a:t>
            </a:r>
            <a:r>
              <a:rPr lang="ru-RU" sz="1600" dirty="0" err="1"/>
              <a:t>керівників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планують</a:t>
            </a:r>
            <a:r>
              <a:rPr lang="ru-RU" sz="1600" dirty="0"/>
              <a:t> </a:t>
            </a:r>
            <a:r>
              <a:rPr lang="ru-RU" sz="1600" dirty="0" err="1"/>
              <a:t>графік</a:t>
            </a:r>
            <a:r>
              <a:rPr lang="ru-RU" sz="1600" dirty="0"/>
              <a:t>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ru-RU" sz="1600" dirty="0" err="1"/>
              <a:t>певного</a:t>
            </a:r>
            <a:r>
              <a:rPr lang="ru-RU" sz="1600" dirty="0"/>
              <a:t> структурного </a:t>
            </a:r>
            <a:r>
              <a:rPr lang="ru-RU" sz="1600" dirty="0" err="1"/>
              <a:t>підрозділу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підприємства</a:t>
            </a:r>
            <a:r>
              <a:rPr lang="ru-RU" sz="1600" dirty="0"/>
              <a:t> в </a:t>
            </a:r>
            <a:r>
              <a:rPr lang="ru-RU" sz="1600" dirty="0" err="1"/>
              <a:t>цілому</a:t>
            </a:r>
            <a:r>
              <a:rPr lang="ru-RU" sz="1600" dirty="0"/>
              <a:t>. При такому </a:t>
            </a:r>
            <a:r>
              <a:rPr lang="ru-RU" sz="1600" dirty="0" err="1"/>
              <a:t>напрямі</a:t>
            </a:r>
            <a:r>
              <a:rPr lang="ru-RU" sz="1600" dirty="0"/>
              <a:t> </a:t>
            </a:r>
            <a:r>
              <a:rPr lang="ru-RU" sz="1600" dirty="0" err="1"/>
              <a:t>керівник</a:t>
            </a:r>
            <a:r>
              <a:rPr lang="ru-RU" sz="1600" dirty="0"/>
              <a:t> </a:t>
            </a:r>
            <a:r>
              <a:rPr lang="ru-RU" sz="1600" dirty="0" err="1"/>
              <a:t>розподіляє</a:t>
            </a:r>
            <a:r>
              <a:rPr lang="ru-RU" sz="1600" dirty="0"/>
              <a:t> </a:t>
            </a:r>
            <a:r>
              <a:rPr lang="ru-RU" sz="1600" dirty="0" err="1"/>
              <a:t>пріоритетність</a:t>
            </a:r>
            <a:r>
              <a:rPr lang="ru-RU" sz="1600" dirty="0"/>
              <a:t> </a:t>
            </a:r>
            <a:r>
              <a:rPr lang="ru-RU" sz="1600" dirty="0" err="1"/>
              <a:t>поточних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 і </a:t>
            </a:r>
            <a:r>
              <a:rPr lang="ru-RU" sz="1600" dirty="0" err="1"/>
              <a:t>визначає</a:t>
            </a:r>
            <a:r>
              <a:rPr lang="ru-RU" sz="1600" dirty="0"/>
              <a:t> </a:t>
            </a:r>
            <a:r>
              <a:rPr lang="ru-RU" sz="1600" dirty="0" err="1"/>
              <a:t>терміни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виконання</a:t>
            </a:r>
            <a:r>
              <a:rPr lang="ru-RU" sz="1600" dirty="0"/>
              <a:t>, а </a:t>
            </a:r>
            <a:r>
              <a:rPr lang="ru-RU" sz="1600" dirty="0" err="1"/>
              <a:t>потім</a:t>
            </a:r>
            <a:r>
              <a:rPr lang="ru-RU" sz="1600" dirty="0"/>
              <a:t>, </a:t>
            </a:r>
            <a:r>
              <a:rPr lang="ru-RU" sz="1600" dirty="0" err="1"/>
              <a:t>залежно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отриманих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, </a:t>
            </a:r>
            <a:r>
              <a:rPr lang="ru-RU" sz="1600" dirty="0" err="1"/>
              <a:t>вирішує</a:t>
            </a:r>
            <a:r>
              <a:rPr lang="ru-RU" sz="1600" dirty="0"/>
              <a:t>, </a:t>
            </a:r>
            <a:r>
              <a:rPr lang="ru-RU" sz="1600" dirty="0" err="1"/>
              <a:t>скільки</a:t>
            </a:r>
            <a:r>
              <a:rPr lang="ru-RU" sz="1600" dirty="0"/>
              <a:t> </a:t>
            </a:r>
            <a:r>
              <a:rPr lang="ru-RU" sz="1600" dirty="0" err="1"/>
              <a:t>завдань</a:t>
            </a:r>
            <a:r>
              <a:rPr lang="ru-RU" sz="1600" dirty="0"/>
              <a:t> </a:t>
            </a:r>
            <a:r>
              <a:rPr lang="ru-RU" sz="1600" dirty="0" err="1"/>
              <a:t>потрібно</a:t>
            </a:r>
            <a:r>
              <a:rPr lang="ru-RU" sz="1600" dirty="0"/>
              <a:t> на </a:t>
            </a:r>
            <a:r>
              <a:rPr lang="ru-RU" sz="1600" dirty="0" err="1"/>
              <a:t>певний</a:t>
            </a:r>
            <a:r>
              <a:rPr lang="ru-RU" sz="1600" dirty="0"/>
              <a:t> </a:t>
            </a:r>
            <a:r>
              <a:rPr lang="ru-RU" sz="1600" dirty="0" err="1"/>
              <a:t>проміжок</a:t>
            </a:r>
            <a:r>
              <a:rPr lang="ru-RU" sz="1600" dirty="0"/>
              <a:t> часу </a:t>
            </a:r>
            <a:r>
              <a:rPr lang="ru-RU" sz="1600" dirty="0" err="1"/>
              <a:t>поставити</a:t>
            </a:r>
            <a:r>
              <a:rPr lang="ru-RU" sz="1600" dirty="0"/>
              <a:t> перед </a:t>
            </a:r>
            <a:r>
              <a:rPr lang="ru-RU" sz="1600" dirty="0" err="1"/>
              <a:t>кожним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своїх</a:t>
            </a:r>
            <a:r>
              <a:rPr lang="ru-RU" sz="1600" dirty="0"/>
              <a:t> </a:t>
            </a:r>
            <a:r>
              <a:rPr lang="ru-RU" sz="1600" dirty="0" err="1"/>
              <a:t>підлеглих</a:t>
            </a:r>
            <a:r>
              <a:rPr lang="ru-RU" sz="1600" dirty="0"/>
              <a:t> і, </a:t>
            </a:r>
            <a:r>
              <a:rPr lang="ru-RU" sz="1600" dirty="0" err="1"/>
              <a:t>звісно</a:t>
            </a:r>
            <a:r>
              <a:rPr lang="ru-RU" sz="1600" dirty="0"/>
              <a:t>, </a:t>
            </a:r>
            <a:r>
              <a:rPr lang="ru-RU" sz="1600" dirty="0" err="1"/>
              <a:t>контролює</a:t>
            </a:r>
            <a:r>
              <a:rPr lang="ru-RU" sz="1600" dirty="0"/>
              <a:t> </a:t>
            </a:r>
            <a:r>
              <a:rPr lang="ru-RU" sz="1600" dirty="0" err="1"/>
              <a:t>їхнє</a:t>
            </a:r>
            <a:r>
              <a:rPr lang="ru-RU" sz="1600" dirty="0"/>
              <a:t> </a:t>
            </a:r>
            <a:r>
              <a:rPr lang="ru-RU" sz="1600" dirty="0" err="1"/>
              <a:t>виконання</a:t>
            </a:r>
            <a:r>
              <a:rPr lang="ru-RU" sz="1600" dirty="0"/>
              <a:t>.</a:t>
            </a:r>
          </a:p>
          <a:p>
            <a:endParaRPr lang="ru-RU" sz="1600" dirty="0"/>
          </a:p>
          <a:p>
            <a:r>
              <a:rPr lang="ru-RU" sz="1600" b="1" dirty="0" err="1"/>
              <a:t>Особистий</a:t>
            </a:r>
            <a:r>
              <a:rPr lang="ru-RU" sz="1600" b="1" dirty="0"/>
              <a:t> тайм-менеджмент </a:t>
            </a:r>
            <a:r>
              <a:rPr lang="ru-RU" sz="1600" dirty="0" err="1"/>
              <a:t>стосується</a:t>
            </a:r>
            <a:r>
              <a:rPr lang="ru-RU" sz="1600" dirty="0"/>
              <a:t> </a:t>
            </a:r>
            <a:r>
              <a:rPr lang="ru-RU" sz="1600" dirty="0" err="1"/>
              <a:t>окремої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і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торкатися</a:t>
            </a:r>
            <a:r>
              <a:rPr lang="ru-RU" sz="1600" dirty="0"/>
              <a:t> як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професійної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, так і </a:t>
            </a:r>
            <a:r>
              <a:rPr lang="ru-RU" sz="1600" dirty="0" err="1"/>
              <a:t>сфери</a:t>
            </a:r>
            <a:r>
              <a:rPr lang="ru-RU" sz="1600" dirty="0"/>
              <a:t> </a:t>
            </a:r>
            <a:r>
              <a:rPr lang="ru-RU" sz="1600" dirty="0" err="1"/>
              <a:t>особистого</a:t>
            </a:r>
            <a:r>
              <a:rPr lang="ru-RU" sz="1600" dirty="0"/>
              <a:t>, приватного часу, </a:t>
            </a:r>
            <a:r>
              <a:rPr lang="ru-RU" sz="1600" dirty="0" err="1"/>
              <a:t>розвитку</a:t>
            </a:r>
            <a:r>
              <a:rPr lang="ru-RU" sz="1600" dirty="0"/>
              <a:t>, </a:t>
            </a:r>
            <a:r>
              <a:rPr lang="ru-RU" sz="1600" dirty="0" err="1"/>
              <a:t>відносин</a:t>
            </a:r>
            <a:r>
              <a:rPr lang="ru-RU" sz="1600" dirty="0"/>
              <a:t>. </a:t>
            </a:r>
            <a:r>
              <a:rPr lang="ru-RU" sz="1600" dirty="0" err="1"/>
              <a:t>Особистий</a:t>
            </a:r>
            <a:r>
              <a:rPr lang="ru-RU" sz="1600" dirty="0"/>
              <a:t> тайм-менеджмент </a:t>
            </a:r>
            <a:r>
              <a:rPr lang="ru-RU" sz="1600" dirty="0" err="1"/>
              <a:t>актуальний</a:t>
            </a:r>
            <a:r>
              <a:rPr lang="ru-RU" sz="1600" dirty="0"/>
              <a:t>, коли </a:t>
            </a:r>
            <a:r>
              <a:rPr lang="ru-RU" sz="1600" dirty="0" err="1"/>
              <a:t>людина</a:t>
            </a:r>
            <a:r>
              <a:rPr lang="ru-RU" sz="1600" dirty="0"/>
              <a:t> «не </a:t>
            </a:r>
            <a:r>
              <a:rPr lang="ru-RU" sz="1600" dirty="0" err="1"/>
              <a:t>встигає</a:t>
            </a:r>
            <a:r>
              <a:rPr lang="ru-RU" sz="1600" dirty="0"/>
              <a:t> </a:t>
            </a:r>
            <a:r>
              <a:rPr lang="ru-RU" sz="1600" dirty="0" err="1"/>
              <a:t>нічого</a:t>
            </a:r>
            <a:r>
              <a:rPr lang="ru-RU" sz="1600" dirty="0"/>
              <a:t>» — </a:t>
            </a:r>
            <a:r>
              <a:rPr lang="ru-RU" sz="1600" dirty="0" err="1"/>
              <a:t>ані</a:t>
            </a:r>
            <a:r>
              <a:rPr lang="ru-RU" sz="1600" dirty="0"/>
              <a:t> на </a:t>
            </a:r>
            <a:r>
              <a:rPr lang="ru-RU" sz="1600" dirty="0" err="1"/>
              <a:t>роботі</a:t>
            </a:r>
            <a:r>
              <a:rPr lang="ru-RU" sz="1600" dirty="0"/>
              <a:t>, </a:t>
            </a:r>
            <a:r>
              <a:rPr lang="ru-RU" sz="1600" dirty="0" err="1"/>
              <a:t>ані</a:t>
            </a:r>
            <a:r>
              <a:rPr lang="ru-RU" sz="1600" dirty="0"/>
              <a:t> в </a:t>
            </a:r>
            <a:r>
              <a:rPr lang="ru-RU" sz="1600" dirty="0" err="1"/>
              <a:t>особистих</a:t>
            </a:r>
            <a:r>
              <a:rPr lang="ru-RU" sz="1600" dirty="0"/>
              <a:t> справах.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працівник</a:t>
            </a:r>
            <a:r>
              <a:rPr lang="ru-RU" sz="1600" dirty="0"/>
              <a:t> </a:t>
            </a:r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відчуває</a:t>
            </a:r>
            <a:r>
              <a:rPr lang="ru-RU" sz="1600" dirty="0"/>
              <a:t> себе </a:t>
            </a:r>
            <a:r>
              <a:rPr lang="ru-RU" sz="1600" dirty="0" err="1"/>
              <a:t>втомленим</a:t>
            </a:r>
            <a:r>
              <a:rPr lang="ru-RU" sz="1600" dirty="0"/>
              <a:t>, </a:t>
            </a:r>
            <a:r>
              <a:rPr lang="ru-RU" sz="1600" dirty="0" err="1"/>
              <a:t>кожен</a:t>
            </a:r>
            <a:r>
              <a:rPr lang="ru-RU" sz="1600" dirty="0"/>
              <a:t> день </a:t>
            </a:r>
            <a:r>
              <a:rPr lang="ru-RU" sz="1600" dirty="0" err="1"/>
              <a:t>ретельно</a:t>
            </a:r>
            <a:r>
              <a:rPr lang="ru-RU" sz="1600" dirty="0"/>
              <a:t> </a:t>
            </a:r>
            <a:r>
              <a:rPr lang="ru-RU" sz="1600" dirty="0" err="1"/>
              <a:t>працює</a:t>
            </a:r>
            <a:r>
              <a:rPr lang="ru-RU" sz="1600" dirty="0"/>
              <a:t>, а «</a:t>
            </a:r>
            <a:r>
              <a:rPr lang="ru-RU" sz="1600" dirty="0" err="1"/>
              <a:t>просвіту</a:t>
            </a:r>
            <a:r>
              <a:rPr lang="ru-RU" sz="1600" dirty="0"/>
              <a:t>» не видно,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означає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приділити</a:t>
            </a:r>
            <a:r>
              <a:rPr lang="ru-RU" sz="1600" dirty="0"/>
              <a:t> </a:t>
            </a:r>
            <a:r>
              <a:rPr lang="ru-RU" sz="1600" dirty="0" err="1"/>
              <a:t>увагу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взаємодії</a:t>
            </a:r>
            <a:r>
              <a:rPr lang="ru-RU" sz="1600" dirty="0"/>
              <a:t> з часом просто </a:t>
            </a:r>
            <a:r>
              <a:rPr lang="ru-RU" sz="1600" dirty="0" err="1"/>
              <a:t>необхідно</a:t>
            </a:r>
            <a:r>
              <a:rPr lang="ru-RU" sz="1600" dirty="0"/>
              <a:t>. Ви можете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допомогти</a:t>
            </a:r>
            <a:r>
              <a:rPr lang="ru-RU" sz="1600" dirty="0"/>
              <a:t> </a:t>
            </a:r>
            <a:r>
              <a:rPr lang="ru-RU" sz="1600" dirty="0" err="1"/>
              <a:t>налагодити</a:t>
            </a:r>
            <a:r>
              <a:rPr lang="ru-RU" sz="1600" dirty="0"/>
              <a:t> </a:t>
            </a:r>
            <a:r>
              <a:rPr lang="ru-RU" sz="1600" dirty="0" err="1"/>
              <a:t>раціональне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часу, але для </a:t>
            </a:r>
            <a:r>
              <a:rPr lang="ru-RU" sz="1600" dirty="0" err="1"/>
              <a:t>цього</a:t>
            </a:r>
            <a:r>
              <a:rPr lang="ru-RU" sz="1600" dirty="0"/>
              <a:t> </a:t>
            </a:r>
            <a:r>
              <a:rPr lang="ru-RU" sz="1600" dirty="0" err="1"/>
              <a:t>потрібно</a:t>
            </a:r>
            <a:r>
              <a:rPr lang="ru-RU" sz="1600" dirty="0"/>
              <a:t>, </a:t>
            </a:r>
            <a:r>
              <a:rPr lang="ru-RU" sz="1600" dirty="0" err="1"/>
              <a:t>аби</a:t>
            </a:r>
            <a:r>
              <a:rPr lang="ru-RU" sz="1600" dirty="0"/>
              <a:t> </a:t>
            </a:r>
            <a:r>
              <a:rPr lang="ru-RU" sz="1600" dirty="0" err="1"/>
              <a:t>працівник</a:t>
            </a:r>
            <a:r>
              <a:rPr lang="ru-RU" sz="1600" dirty="0"/>
              <a:t>, </a:t>
            </a:r>
            <a:r>
              <a:rPr lang="ru-RU" sz="1600" dirty="0" err="1"/>
              <a:t>по-перше</a:t>
            </a:r>
            <a:r>
              <a:rPr lang="ru-RU" sz="1600" dirty="0"/>
              <a:t>, сам </a:t>
            </a:r>
            <a:r>
              <a:rPr lang="ru-RU" sz="1600" dirty="0" err="1"/>
              <a:t>виявив</a:t>
            </a:r>
            <a:r>
              <a:rPr lang="ru-RU" sz="1600" dirty="0"/>
              <a:t> </a:t>
            </a:r>
            <a:r>
              <a:rPr lang="ru-RU" sz="1600" dirty="0" err="1"/>
              <a:t>таке</a:t>
            </a:r>
            <a:r>
              <a:rPr lang="ru-RU" sz="1600" dirty="0"/>
              <a:t> </a:t>
            </a:r>
            <a:r>
              <a:rPr lang="ru-RU" sz="1600" dirty="0" err="1"/>
              <a:t>бажання</a:t>
            </a:r>
            <a:r>
              <a:rPr lang="ru-RU" sz="1600" dirty="0"/>
              <a:t> (</a:t>
            </a:r>
            <a:r>
              <a:rPr lang="ru-RU" sz="1600" dirty="0" err="1"/>
              <a:t>принаймні</a:t>
            </a:r>
            <a:r>
              <a:rPr lang="ru-RU" sz="1600" dirty="0"/>
              <a:t>, </a:t>
            </a:r>
            <a:r>
              <a:rPr lang="ru-RU" sz="1600" dirty="0" err="1"/>
              <a:t>погодився</a:t>
            </a:r>
            <a:r>
              <a:rPr lang="ru-RU" sz="1600" dirty="0"/>
              <a:t> на </a:t>
            </a:r>
            <a:r>
              <a:rPr lang="ru-RU" sz="1600" dirty="0" err="1"/>
              <a:t>допомогу</a:t>
            </a:r>
            <a:r>
              <a:rPr lang="ru-RU" sz="1600" dirty="0"/>
              <a:t>), а </a:t>
            </a:r>
            <a:r>
              <a:rPr lang="ru-RU" sz="1600" dirty="0" err="1"/>
              <a:t>по-друге</a:t>
            </a:r>
            <a:r>
              <a:rPr lang="ru-RU" sz="1600" dirty="0"/>
              <a:t>, </a:t>
            </a:r>
            <a:r>
              <a:rPr lang="ru-RU" sz="1600" dirty="0" err="1"/>
              <a:t>аби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чітко</a:t>
            </a:r>
            <a:r>
              <a:rPr lang="ru-RU" sz="1600" dirty="0"/>
              <a:t> </a:t>
            </a:r>
            <a:r>
              <a:rPr lang="ru-RU" sz="1600" dirty="0" err="1"/>
              <a:t>розумів</a:t>
            </a:r>
            <a:r>
              <a:rPr lang="ru-RU" sz="1600" dirty="0"/>
              <a:t>, для </a:t>
            </a:r>
            <a:r>
              <a:rPr lang="ru-RU" sz="1600" dirty="0" err="1"/>
              <a:t>чого</a:t>
            </a:r>
            <a:r>
              <a:rPr lang="ru-RU" sz="1600" dirty="0"/>
              <a:t>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потрібно</a:t>
            </a:r>
            <a:r>
              <a:rPr lang="ru-RU" sz="1600" dirty="0"/>
              <a:t> (</a:t>
            </a:r>
            <a:r>
              <a:rPr lang="ru-RU" sz="1600" dirty="0" err="1"/>
              <a:t>адже</a:t>
            </a:r>
            <a:r>
              <a:rPr lang="ru-RU" sz="1600" dirty="0"/>
              <a:t> при </a:t>
            </a:r>
            <a:r>
              <a:rPr lang="ru-RU" sz="1600" dirty="0" err="1"/>
              <a:t>нестачі</a:t>
            </a:r>
            <a:r>
              <a:rPr lang="ru-RU" sz="1600" dirty="0"/>
              <a:t> </a:t>
            </a:r>
            <a:r>
              <a:rPr lang="ru-RU" sz="1600" dirty="0" err="1"/>
              <a:t>мотивації</a:t>
            </a:r>
            <a:r>
              <a:rPr lang="ru-RU" sz="1600" dirty="0"/>
              <a:t> </a:t>
            </a:r>
            <a:r>
              <a:rPr lang="ru-RU" sz="1600" dirty="0" err="1"/>
              <a:t>досить</a:t>
            </a:r>
            <a:r>
              <a:rPr lang="ru-RU" sz="1600" dirty="0"/>
              <a:t> </a:t>
            </a:r>
            <a:r>
              <a:rPr lang="ru-RU" sz="1600" dirty="0" err="1"/>
              <a:t>важко</a:t>
            </a:r>
            <a:r>
              <a:rPr lang="ru-RU" sz="1600" dirty="0"/>
              <a:t> </a:t>
            </a:r>
            <a:r>
              <a:rPr lang="ru-RU" sz="1600" dirty="0" err="1"/>
              <a:t>досягти</a:t>
            </a:r>
            <a:r>
              <a:rPr lang="ru-RU" sz="1600" dirty="0"/>
              <a:t> </a:t>
            </a:r>
            <a:r>
              <a:rPr lang="ru-RU" sz="1600" dirty="0" err="1"/>
              <a:t>певного</a:t>
            </a:r>
            <a:r>
              <a:rPr lang="ru-RU" sz="1600" dirty="0"/>
              <a:t> позитивного результату).</a:t>
            </a:r>
            <a:endParaRPr lang="ru-UA" sz="1600" dirty="0"/>
          </a:p>
        </p:txBody>
      </p:sp>
    </p:spTree>
    <p:extLst>
      <p:ext uri="{BB962C8B-B14F-4D97-AF65-F5344CB8AC3E}">
        <p14:creationId xmlns:p14="http://schemas.microsoft.com/office/powerpoint/2010/main" val="400530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BA822-A554-4055-B370-57CDE3B1B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організаційної комунікації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CAA2AB-602C-4B1A-A85B-A84A419B2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міжособових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:</a:t>
            </a:r>
          </a:p>
          <a:p>
            <a:r>
              <a:rPr lang="ru-RU" dirty="0" err="1"/>
              <a:t>усна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;</a:t>
            </a:r>
          </a:p>
          <a:p>
            <a:r>
              <a:rPr lang="ru-RU" dirty="0" err="1"/>
              <a:t>письмова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;</a:t>
            </a:r>
          </a:p>
          <a:p>
            <a:r>
              <a:rPr lang="ru-RU" dirty="0"/>
              <a:t>Невербальна </a:t>
            </a:r>
            <a:r>
              <a:rPr lang="ru-RU" dirty="0" err="1"/>
              <a:t>комунікація</a:t>
            </a:r>
            <a:r>
              <a:rPr lang="ru-RU" dirty="0"/>
              <a:t>.   </a:t>
            </a:r>
          </a:p>
          <a:p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є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відповідають</a:t>
            </a:r>
            <a:r>
              <a:rPr lang="ru-RU" dirty="0"/>
              <a:t> прямому </a:t>
            </a:r>
            <a:r>
              <a:rPr lang="ru-RU" dirty="0" err="1"/>
              <a:t>ланцюгу</a:t>
            </a:r>
            <a:r>
              <a:rPr lang="ru-RU" dirty="0"/>
              <a:t> команд і є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.</a:t>
            </a:r>
          </a:p>
          <a:p>
            <a:r>
              <a:rPr lang="ru-RU" dirty="0" err="1"/>
              <a:t>Неформальні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спонтанно, </a:t>
            </a:r>
            <a:r>
              <a:rPr lang="ru-RU" dirty="0" err="1"/>
              <a:t>несанкціоновано</a:t>
            </a:r>
            <a:r>
              <a:rPr lang="ru-RU" dirty="0"/>
              <a:t> менеджментом. Вони </a:t>
            </a:r>
            <a:r>
              <a:rPr lang="ru-RU" dirty="0" err="1"/>
              <a:t>підтримують</a:t>
            </a:r>
            <a:r>
              <a:rPr lang="ru-RU" dirty="0"/>
              <a:t> </a:t>
            </a:r>
            <a:r>
              <a:rPr lang="ru-RU" dirty="0" err="1"/>
              <a:t>формальні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заповнюють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у </a:t>
            </a:r>
            <a:r>
              <a:rPr lang="ru-RU" dirty="0" err="1"/>
              <a:t>формальних</a:t>
            </a:r>
            <a:r>
              <a:rPr lang="ru-RU" dirty="0"/>
              <a:t> </a:t>
            </a:r>
            <a:r>
              <a:rPr lang="ru-RU" dirty="0" err="1"/>
              <a:t>комунікаціях</a:t>
            </a:r>
            <a:r>
              <a:rPr lang="ru-RU" dirty="0"/>
              <a:t> і </a:t>
            </a:r>
            <a:r>
              <a:rPr lang="ru-RU" dirty="0" err="1"/>
              <a:t>переслідують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: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робітникам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задовольнити</a:t>
            </a:r>
            <a:r>
              <a:rPr lang="ru-RU" dirty="0"/>
              <a:t> потреби в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;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спростити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альтернативні</a:t>
            </a:r>
            <a:r>
              <a:rPr lang="ru-RU" dirty="0"/>
              <a:t>, часто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швидкі</a:t>
            </a:r>
            <a:r>
              <a:rPr lang="ru-RU" dirty="0"/>
              <a:t> та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формальних</a:t>
            </a:r>
            <a:r>
              <a:rPr lang="ru-RU" dirty="0"/>
              <a:t>, канали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82379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0F508-9088-4355-B91F-BC7A85F6D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Неформальні канали організації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73CE5-30F9-47DA-BFEB-7C2E3511A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5520"/>
          </a:xfrm>
        </p:spPr>
        <p:txBody>
          <a:bodyPr/>
          <a:lstStyle/>
          <a:p>
            <a:r>
              <a:rPr lang="uk-UA" sz="3200" dirty="0"/>
              <a:t>Метод ненасильницької комунікації: </a:t>
            </a:r>
            <a:r>
              <a:rPr lang="en-US" dirty="0">
                <a:hlinkClick r:id="rId2"/>
              </a:rPr>
              <a:t>https://www.facebook.com/osvitoria.media/videos/627483718369838/</a:t>
            </a:r>
            <a:endParaRPr lang="uk-UA" dirty="0"/>
          </a:p>
          <a:p>
            <a:r>
              <a:rPr lang="uk-UA" sz="3200" dirty="0"/>
              <a:t>Канал «виноградна лоза»</a:t>
            </a:r>
          </a:p>
          <a:p>
            <a:pPr marL="0" indent="0">
              <a:buNone/>
            </a:pPr>
            <a:r>
              <a:rPr lang="uk-UA" sz="3200" dirty="0"/>
              <a:t>Гра «4 факти про себе»</a:t>
            </a:r>
          </a:p>
          <a:p>
            <a:r>
              <a:rPr lang="uk-UA" sz="3200" dirty="0"/>
              <a:t>Створення кола знайомств </a:t>
            </a:r>
            <a:r>
              <a:rPr lang="en-US" sz="3200" dirty="0"/>
              <a:t>networking</a:t>
            </a:r>
          </a:p>
          <a:p>
            <a:r>
              <a:rPr lang="uk-UA" sz="3200" dirty="0"/>
              <a:t>Виробниче і особисте спілкування</a:t>
            </a: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9946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4E3055-D359-41FC-AF55-F1332B0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Культурна зумовленість комунікації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5592A-7432-4C4C-8BA8-C11500417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/>
              <a:t>Культурний контекст</a:t>
            </a:r>
          </a:p>
          <a:p>
            <a:r>
              <a:rPr lang="uk-UA" sz="2400" dirty="0"/>
              <a:t>Стереотипи</a:t>
            </a:r>
          </a:p>
          <a:p>
            <a:r>
              <a:rPr lang="uk-UA" sz="2400" dirty="0"/>
              <a:t>Соціальні ролі</a:t>
            </a:r>
          </a:p>
          <a:p>
            <a:r>
              <a:rPr lang="uk-UA" sz="2400" dirty="0"/>
              <a:t>Сприйняття простору</a:t>
            </a:r>
          </a:p>
          <a:p>
            <a:r>
              <a:rPr lang="uk-UA" sz="2400" dirty="0" err="1"/>
              <a:t>Способ</a:t>
            </a:r>
            <a:r>
              <a:rPr lang="uk-UA" sz="2400" dirty="0"/>
              <a:t> мислення та аргументації</a:t>
            </a:r>
          </a:p>
          <a:p>
            <a:r>
              <a:rPr lang="uk-UA" sz="2400" dirty="0"/>
              <a:t>Знання мови</a:t>
            </a:r>
          </a:p>
          <a:p>
            <a:r>
              <a:rPr lang="uk-UA" sz="2400" dirty="0"/>
              <a:t>Ставлення до часу</a:t>
            </a:r>
            <a:endParaRPr lang="ru-UA" sz="2400" dirty="0"/>
          </a:p>
        </p:txBody>
      </p:sp>
    </p:spTree>
    <p:extLst>
      <p:ext uri="{BB962C8B-B14F-4D97-AF65-F5344CB8AC3E}">
        <p14:creationId xmlns:p14="http://schemas.microsoft.com/office/powerpoint/2010/main" val="39562786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717</Words>
  <Application>Microsoft Office PowerPoint</Application>
  <PresentationFormat>Широкоэкранный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Організаційна комунікація</vt:lpstr>
      <vt:lpstr>Організаційна комунікація - інформаційні взаємодії, які створюються і підтримуються людьми при виконанні своїх посадових обов'язків</vt:lpstr>
      <vt:lpstr>Вправа, що я бачу на картинці</vt:lpstr>
      <vt:lpstr>Виконання завдань організації</vt:lpstr>
      <vt:lpstr>Тайм-менеджмент</vt:lpstr>
      <vt:lpstr> Два основних напрямки  тайм-менеджменту</vt:lpstr>
      <vt:lpstr>Види організаційної комунікації</vt:lpstr>
      <vt:lpstr>Неформальні канали організації</vt:lpstr>
      <vt:lpstr>Культурна зумовленість комунікації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Організаційна комунікація</dc:title>
  <dc:creator>Людмила Чернявская</dc:creator>
  <cp:lastModifiedBy>Людмила Чернявская</cp:lastModifiedBy>
  <cp:revision>1</cp:revision>
  <dcterms:created xsi:type="dcterms:W3CDTF">2022-04-12T15:33:51Z</dcterms:created>
  <dcterms:modified xsi:type="dcterms:W3CDTF">2022-04-12T18:00:01Z</dcterms:modified>
</cp:coreProperties>
</file>