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9" r:id="rId3"/>
    <p:sldId id="257" r:id="rId4"/>
    <p:sldId id="258" r:id="rId5"/>
    <p:sldId id="290" r:id="rId6"/>
    <p:sldId id="291" r:id="rId7"/>
    <p:sldId id="259" r:id="rId8"/>
    <p:sldId id="292" r:id="rId9"/>
    <p:sldId id="260" r:id="rId10"/>
    <p:sldId id="274" r:id="rId11"/>
    <p:sldId id="275" r:id="rId12"/>
    <p:sldId id="295" r:id="rId13"/>
    <p:sldId id="296" r:id="rId14"/>
    <p:sldId id="297" r:id="rId15"/>
    <p:sldId id="293" r:id="rId16"/>
    <p:sldId id="294" r:id="rId17"/>
    <p:sldId id="261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275A2B-4B09-428B-A80A-6C16E43D3452}" type="datetimeFigureOut">
              <a:rPr lang="uk-UA" smtClean="0"/>
              <a:t>01.09.2020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6F9467-14C5-45FA-88D1-A641107CFBD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kap.minjust.gov.u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435-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laws/show/755-1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u.gov.ua/service/reestratsiya-fizosobi-pidpriemtse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ia.gov.ua/services/reyestraciya-fop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062912" cy="3096344"/>
          </a:xfrm>
        </p:spPr>
        <p:txBody>
          <a:bodyPr>
            <a:noAutofit/>
          </a:bodyPr>
          <a:lstStyle/>
          <a:p>
            <a:pPr algn="ctr"/>
            <a:r>
              <a:rPr lang="ru-RU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ОРГАН</a:t>
            </a:r>
            <a:r>
              <a:rPr lang="uk-U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І</a:t>
            </a:r>
            <a:r>
              <a:rPr lang="ru-RU" sz="7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ЗАЦІЯ</a:t>
            </a:r>
            <a:r>
              <a:rPr lang="ru-RU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</a:t>
            </a:r>
            <a:br>
              <a:rPr lang="ru-RU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ТА </a:t>
            </a:r>
            <a:br>
              <a:rPr lang="ru-RU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ЗАСНУВАННЯ</a:t>
            </a:r>
            <a:r>
              <a:rPr lang="ru-RU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72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БІЗНЕСУ</a:t>
            </a:r>
            <a:endParaRPr lang="uk-UA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622920"/>
          </a:xfrm>
        </p:spPr>
        <p:txBody>
          <a:bodyPr/>
          <a:lstStyle/>
          <a:p>
            <a:pPr algn="ctr"/>
            <a:r>
              <a:rPr lang="uk-UA" dirty="0" smtClean="0"/>
              <a:t>Чкан </a:t>
            </a:r>
            <a:r>
              <a:rPr lang="uk-UA" dirty="0" err="1" smtClean="0"/>
              <a:t>А.С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6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26" y="148060"/>
            <a:ext cx="9284915" cy="57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Anna\SkyDrive\Зображення\Знімки екрана\2016-09-20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9"/>
            <a:ext cx="8748464" cy="64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66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02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1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6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18592"/>
            <a:ext cx="8686800" cy="16302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Як відкрити ФОП через Інтернет</a:t>
            </a:r>
            <a:r>
              <a:rPr lang="uk-UA" dirty="0"/>
              <a:t/>
            </a:r>
            <a:br>
              <a:rPr lang="uk-UA" dirty="0"/>
            </a:br>
            <a:r>
              <a:rPr lang="uk-UA" b="1" i="1" cap="none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Потрібно </a:t>
            </a:r>
            <a:r>
              <a:rPr lang="uk-UA" b="1" i="1" cap="none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обов'язково мати електронний цифровий підпис</a:t>
            </a:r>
            <a:r>
              <a:rPr lang="uk-UA" b="1" cap="none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</a:t>
            </a:r>
            <a:r>
              <a:rPr lang="uk-UA" b="1" cap="none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ЕЦП</a:t>
            </a:r>
            <a:r>
              <a:rPr lang="uk-UA" b="1" cap="none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16" y="1988840"/>
            <a:ext cx="8712968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/>
              <a:t>Спосіб </a:t>
            </a:r>
            <a:r>
              <a:rPr lang="uk-UA" sz="1800" b="1" dirty="0"/>
              <a:t>1 – через сайт Міністерства юстиції</a:t>
            </a:r>
            <a:endParaRPr lang="uk-UA" sz="1800" dirty="0"/>
          </a:p>
          <a:p>
            <a:r>
              <a:rPr lang="uk-UA" sz="1800" dirty="0" smtClean="0"/>
              <a:t>сайт </a:t>
            </a:r>
            <a:r>
              <a:rPr lang="uk-UA" sz="1800" dirty="0"/>
              <a:t>Мін'юсту </a:t>
            </a:r>
            <a:r>
              <a:rPr lang="en-US" sz="1800" dirty="0">
                <a:hlinkClick r:id="rId2"/>
              </a:rPr>
              <a:t>https://kap.minjust.gov.ua</a:t>
            </a:r>
            <a:r>
              <a:rPr lang="en-US" sz="1800" dirty="0" smtClean="0">
                <a:hlinkClick r:id="rId2"/>
              </a:rPr>
              <a:t>/</a:t>
            </a:r>
            <a:endParaRPr lang="uk-UA" sz="1800" dirty="0" smtClean="0"/>
          </a:p>
          <a:p>
            <a:r>
              <a:rPr lang="uk-UA" sz="1800" dirty="0" smtClean="0"/>
              <a:t>"</a:t>
            </a:r>
            <a:r>
              <a:rPr lang="uk-UA" sz="1800" dirty="0"/>
              <a:t>Кабінет електронних </a:t>
            </a:r>
            <a:r>
              <a:rPr lang="uk-UA" sz="1800" dirty="0" smtClean="0"/>
              <a:t>сервісів« (за необхідності реєстрація);</a:t>
            </a:r>
            <a:endParaRPr lang="uk-UA" sz="1800" dirty="0"/>
          </a:p>
          <a:p>
            <a:r>
              <a:rPr lang="uk-UA" sz="1800" dirty="0" smtClean="0"/>
              <a:t>у "</a:t>
            </a:r>
            <a:r>
              <a:rPr lang="uk-UA" sz="1800" dirty="0"/>
              <a:t>Реєстрі юридичних осіб та фізичних осіб-підприємців" </a:t>
            </a:r>
            <a:r>
              <a:rPr lang="uk-UA" sz="1800" dirty="0" smtClean="0"/>
              <a:t>обирається пункт </a:t>
            </a:r>
            <a:r>
              <a:rPr lang="uk-UA" sz="1800" dirty="0"/>
              <a:t>меню "Заява на державну реєстрацію юридичної особи або фізичної особи-підприємця";</a:t>
            </a:r>
          </a:p>
          <a:p>
            <a:r>
              <a:rPr lang="uk-UA" sz="1800" dirty="0"/>
              <a:t>відкриється вікно входу (реєстрації). </a:t>
            </a:r>
          </a:p>
        </p:txBody>
      </p:sp>
      <p:pic>
        <p:nvPicPr>
          <p:cNvPr id="2050" name="Picture 2" descr="https://imgclf.112.ua/original/2019/12/13/410410.png?timestamp=15762413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56" y="3645024"/>
            <a:ext cx="4356244" cy="26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2" y="4272677"/>
            <a:ext cx="5200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Далі</a:t>
            </a:r>
            <a:r>
              <a:rPr lang="ru-RU" dirty="0"/>
              <a:t>:</a:t>
            </a:r>
          </a:p>
          <a:p>
            <a:r>
              <a:rPr lang="ru-RU" dirty="0" smtClean="0"/>
              <a:t>- </a:t>
            </a:r>
            <a:r>
              <a:rPr lang="ru-RU" dirty="0" err="1"/>
              <a:t>в</a:t>
            </a:r>
            <a:r>
              <a:rPr lang="ru-RU" dirty="0" err="1" smtClean="0"/>
              <a:t>хід</a:t>
            </a:r>
            <a:r>
              <a:rPr lang="ru-RU" dirty="0" smtClean="0"/>
              <a:t> в </a:t>
            </a:r>
            <a:r>
              <a:rPr lang="ru-RU" dirty="0" err="1" smtClean="0"/>
              <a:t>приватний</a:t>
            </a:r>
            <a:r>
              <a:rPr lang="ru-RU" dirty="0" smtClean="0"/>
              <a:t> </a:t>
            </a:r>
            <a:r>
              <a:rPr lang="ru-RU" dirty="0" err="1"/>
              <a:t>кабінет</a:t>
            </a:r>
            <a:r>
              <a:rPr lang="ru-RU" dirty="0"/>
              <a:t> (на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Мін'юсту</a:t>
            </a:r>
            <a:r>
              <a:rPr lang="ru-RU" dirty="0"/>
              <a:t>);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/>
              <a:t>заяву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підписати</a:t>
            </a:r>
            <a:r>
              <a:rPr lang="ru-RU" dirty="0" smtClean="0"/>
              <a:t> </a:t>
            </a:r>
            <a:r>
              <a:rPr lang="ru-RU" dirty="0" err="1"/>
              <a:t>заяву</a:t>
            </a:r>
            <a:r>
              <a:rPr lang="ru-RU" dirty="0"/>
              <a:t> </a:t>
            </a:r>
            <a:r>
              <a:rPr lang="ru-RU" dirty="0" err="1"/>
              <a:t>ЕЦП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надіслати</a:t>
            </a:r>
            <a:r>
              <a:rPr lang="ru-RU" dirty="0" smtClean="0"/>
              <a:t> </a:t>
            </a:r>
            <a:r>
              <a:rPr lang="ru-RU" dirty="0" err="1"/>
              <a:t>заяву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перевірити</a:t>
            </a:r>
            <a:r>
              <a:rPr lang="ru-RU" dirty="0" smtClean="0"/>
              <a:t> </a:t>
            </a:r>
            <a:r>
              <a:rPr lang="ru-RU" dirty="0"/>
              <a:t>стан </a:t>
            </a:r>
            <a:r>
              <a:rPr lang="ru-RU" dirty="0" err="1"/>
              <a:t>розгляду</a:t>
            </a:r>
            <a:r>
              <a:rPr lang="ru-RU" dirty="0"/>
              <a:t> заяви;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паперовий</a:t>
            </a:r>
            <a:r>
              <a:rPr lang="ru-RU" dirty="0"/>
              <a:t>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26822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ФОП зареєстровано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80929"/>
            <a:ext cx="8686800" cy="172819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uk-UA" dirty="0" smtClean="0"/>
              <a:t>реєстрація Книги </a:t>
            </a:r>
            <a:r>
              <a:rPr lang="uk-UA" dirty="0"/>
              <a:t>доходів і витрат.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 smtClean="0"/>
              <a:t>отримання Витягу </a:t>
            </a:r>
            <a:r>
              <a:rPr lang="uk-UA" dirty="0"/>
              <a:t>з реєстру платників єдиного податку.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556792"/>
            <a:ext cx="8686800" cy="838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ОБЛІК в органах державної фіскальної служби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24" y="188640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Строк реєстрації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317" y="1171289"/>
            <a:ext cx="8686800" cy="326582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представлені</a:t>
            </a:r>
            <a:r>
              <a:rPr lang="ru-RU" dirty="0"/>
              <a:t> для </a:t>
            </a:r>
            <a:r>
              <a:rPr lang="ru-RU" dirty="0" err="1"/>
              <a:t>держреєстрації</a:t>
            </a:r>
            <a:r>
              <a:rPr lang="ru-RU" dirty="0"/>
              <a:t>,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 smtClean="0"/>
              <a:t>протягом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400" b="1" dirty="0">
                <a:solidFill>
                  <a:srgbClr val="FF0000"/>
                </a:solidFill>
              </a:rPr>
              <a:t>24 годин </a:t>
            </a:r>
            <a:r>
              <a:rPr lang="ru-RU" sz="4400" b="1" dirty="0" err="1">
                <a:solidFill>
                  <a:srgbClr val="FF0000"/>
                </a:solidFill>
              </a:rPr>
              <a:t>після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їх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надходження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вихідних</a:t>
            </a:r>
            <a:r>
              <a:rPr lang="ru-RU" dirty="0"/>
              <a:t> та </a:t>
            </a:r>
            <a:r>
              <a:rPr lang="ru-RU" dirty="0" err="1"/>
              <a:t>святкових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(ст. 26 Закону № 755).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432" y="3933056"/>
            <a:ext cx="4650535" cy="108012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Плата за реєстрацію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67" y="3933056"/>
            <a:ext cx="4248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1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Субєкти</a:t>
            </a:r>
            <a:r>
              <a:rPr lang="uk-UA" dirty="0" smtClean="0"/>
              <a:t> підприємницької діяльності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650702"/>
          </a:xfrm>
        </p:spPr>
        <p:txBody>
          <a:bodyPr/>
          <a:lstStyle/>
          <a:p>
            <a:r>
              <a:rPr lang="uk-UA" dirty="0" smtClean="0"/>
              <a:t>Юридична особа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2492896"/>
            <a:ext cx="8686800" cy="6507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Фізична особа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8920" y="3200399"/>
            <a:ext cx="5863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Згідно </a:t>
            </a:r>
            <a:r>
              <a:rPr lang="uk-UA" sz="2400" dirty="0">
                <a:hlinkClick r:id="rId2"/>
              </a:rPr>
              <a:t>Цивільному кодексу</a:t>
            </a:r>
            <a:r>
              <a:rPr lang="uk-UA" sz="2400" dirty="0"/>
              <a:t> України, будь-яка </a:t>
            </a:r>
            <a:r>
              <a:rPr lang="uk-UA" sz="2400" b="1" i="1" dirty="0"/>
              <a:t>фізична особа може здійснювати підприємницьку діяльність лише після державної реєстрації</a:t>
            </a:r>
            <a:r>
              <a:rPr lang="uk-UA" sz="2400" dirty="0"/>
              <a:t>, встановленої законом. Здійснивши таку реєстрацію, фізична особа набуває статусу ФОП.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513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Фізична особа-ПІДПРИЄМЕЦЬ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667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1800" dirty="0"/>
              <a:t>Порядок державної реєстрації юридичних осіб, фізичних осіб-підприємців та громадських формувань, які не мають статусу юридичної особи, затверджений наказом Мін'юсту України від 09.02.2016 р </a:t>
            </a:r>
            <a:r>
              <a:rPr lang="en-US" sz="1800" dirty="0"/>
              <a:t>N 359/5.</a:t>
            </a:r>
            <a:endParaRPr lang="uk-UA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2636912"/>
            <a:ext cx="3456384" cy="433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sz="2000" dirty="0" smtClean="0"/>
              <a:t>1)  18 років</a:t>
            </a:r>
            <a:endParaRPr lang="uk-UA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4147765"/>
            <a:ext cx="4343400" cy="4333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sz="2000" dirty="0" smtClean="0"/>
              <a:t>3)   Повна цивільна дієздатність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55" y="3809022"/>
            <a:ext cx="4176464" cy="30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135" y="5366056"/>
            <a:ext cx="4699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b="1" dirty="0">
                <a:solidFill>
                  <a:srgbClr val="FF0000"/>
                </a:solidFill>
              </a:rPr>
              <a:t>Конституція України </a:t>
            </a:r>
            <a:r>
              <a:rPr lang="uk-UA" b="1" dirty="0" smtClean="0">
                <a:solidFill>
                  <a:srgbClr val="FF0000"/>
                </a:solidFill>
              </a:rPr>
              <a:t>–</a:t>
            </a:r>
          </a:p>
          <a:p>
            <a:pPr algn="ctr" fontAlgn="base"/>
            <a:r>
              <a:rPr lang="uk-UA" dirty="0" smtClean="0"/>
              <a:t>право </a:t>
            </a:r>
            <a:r>
              <a:rPr lang="uk-UA" dirty="0"/>
              <a:t>бути підприємцем, є невід’ємним правом кожного дієздатного громадянина </a:t>
            </a:r>
            <a:r>
              <a:rPr lang="uk-UA" dirty="0" smtClean="0"/>
              <a:t>України.</a:t>
            </a:r>
            <a:endParaRPr lang="en-US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20" y="3253961"/>
            <a:ext cx="8496944" cy="60708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/>
              <a:t>2)  16</a:t>
            </a:r>
            <a:r>
              <a:rPr lang="en-US" sz="2000" dirty="0" smtClean="0"/>
              <a:t> </a:t>
            </a:r>
            <a:r>
              <a:rPr lang="ru-RU" sz="2000" dirty="0" err="1" smtClean="0"/>
              <a:t>років</a:t>
            </a:r>
            <a:r>
              <a:rPr lang="uk-UA" sz="2000" dirty="0" smtClean="0"/>
              <a:t> </a:t>
            </a:r>
            <a:r>
              <a:rPr lang="uk-UA" sz="2000" dirty="0"/>
              <a:t>(в даному випадку потрібна письмова згода батьків або </a:t>
            </a:r>
            <a:r>
              <a:rPr lang="uk-UA" sz="2000" dirty="0" err="1"/>
              <a:t>усиновлювачів</a:t>
            </a:r>
            <a:r>
              <a:rPr lang="uk-UA" sz="2000" dirty="0"/>
              <a:t>, згода піклувальника або згода </a:t>
            </a:r>
            <a:r>
              <a:rPr lang="uk-UA" sz="2000" dirty="0" smtClean="0"/>
              <a:t>органів опіки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558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93" y="260648"/>
            <a:ext cx="5203304" cy="225172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effectLst/>
              </a:rPr>
              <a:t>заборонено</a:t>
            </a:r>
            <a:r>
              <a:rPr lang="uk-UA" dirty="0">
                <a:effectLst/>
              </a:rPr>
              <a:t> 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бути </a:t>
            </a:r>
            <a:r>
              <a:rPr lang="uk-UA" dirty="0">
                <a:effectLst/>
              </a:rPr>
              <a:t>підприємцем </a:t>
            </a:r>
            <a:r>
              <a:rPr lang="uk-UA" dirty="0" smtClean="0">
                <a:effectLst/>
              </a:rPr>
              <a:t>громадянам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686800" cy="1082750"/>
          </a:xfrm>
        </p:spPr>
        <p:txBody>
          <a:bodyPr/>
          <a:lstStyle/>
          <a:p>
            <a:r>
              <a:rPr lang="uk-UA" dirty="0"/>
              <a:t>які працюють на державній службі (є державними службовцями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8386" y="3645024"/>
            <a:ext cx="8686800" cy="1082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uk-UA" dirty="0"/>
              <a:t>працівникам силових органів (працівникам прокуратури, суду, </a:t>
            </a:r>
            <a:r>
              <a:rPr lang="uk-UA" dirty="0" err="1"/>
              <a:t>СБУ</a:t>
            </a:r>
            <a:r>
              <a:rPr lang="uk-UA" dirty="0"/>
              <a:t>, поліції, </a:t>
            </a:r>
            <a:r>
              <a:rPr lang="uk-UA" dirty="0" smtClean="0"/>
              <a:t>тощо</a:t>
            </a:r>
            <a:endParaRPr lang="en-US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4683062"/>
            <a:ext cx="8686800" cy="1082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 err="1"/>
              <a:t>військовослужбовцям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момент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smtClean="0"/>
              <a:t>службу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0593" y="5770575"/>
            <a:ext cx="8686800" cy="1082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 err="1"/>
              <a:t>я</a:t>
            </a:r>
            <a:r>
              <a:rPr lang="ru-RU" dirty="0" err="1" smtClean="0"/>
              <a:t>ким</a:t>
            </a:r>
            <a:r>
              <a:rPr lang="ru-RU" dirty="0" smtClean="0"/>
              <a:t> заборонено </a:t>
            </a:r>
            <a:r>
              <a:rPr lang="ru-RU" dirty="0" err="1" smtClean="0"/>
              <a:t>рішенням</a:t>
            </a:r>
            <a:r>
              <a:rPr lang="ru-RU" dirty="0" smtClean="0"/>
              <a:t> суду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41" y="81116"/>
            <a:ext cx="3699259" cy="248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Відкриття </a:t>
            </a:r>
            <a:r>
              <a:rPr lang="uk-UA" b="1" dirty="0"/>
              <a:t>ФОП надає </a:t>
            </a:r>
            <a:r>
              <a:rPr lang="uk-UA" b="1" dirty="0" smtClean="0"/>
              <a:t>ТАКІ переваги</a:t>
            </a:r>
            <a:r>
              <a:rPr lang="uk-UA" dirty="0" smtClean="0"/>
              <a:t>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Підприємець </a:t>
            </a:r>
            <a:r>
              <a:rPr lang="uk-UA" dirty="0"/>
              <a:t>усуває ризики кримінальної та адміністративної відповідальності за ухиляння від сплати податків;</a:t>
            </a:r>
          </a:p>
          <a:p>
            <a:r>
              <a:rPr lang="uk-UA" dirty="0"/>
              <a:t>Оформлення ФОП дозволяє вільно наймати співробітників, укладати договори, формувати історію власного бренду, займатися його рекламою;</a:t>
            </a:r>
          </a:p>
          <a:p>
            <a:r>
              <a:rPr lang="uk-UA" dirty="0"/>
              <a:t>Законодавство в свою чергу пропонує спрощений бухгалтерський облік (в залежності від обраної системи оподаткування);</a:t>
            </a:r>
          </a:p>
          <a:p>
            <a:r>
              <a:rPr lang="uk-UA" dirty="0"/>
              <a:t>Проста і доступна процедура державної реєстрації, а також можливість працювати без найманих працівників (в окремих випадках);</a:t>
            </a:r>
          </a:p>
          <a:p>
            <a:r>
              <a:rPr lang="uk-UA" dirty="0"/>
              <a:t>ФОП має можливість працювати віддалено і звітувати через інтернет.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5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9081"/>
            <a:ext cx="8686800" cy="2304256"/>
          </a:xfrm>
        </p:spPr>
        <p:txBody>
          <a:bodyPr/>
          <a:lstStyle/>
          <a:p>
            <a:pPr marL="0" indent="0" fontAlgn="base">
              <a:buNone/>
            </a:pPr>
            <a:r>
              <a:rPr lang="uk-UA" b="1" dirty="0" smtClean="0"/>
              <a:t>Нормативна </a:t>
            </a:r>
            <a:r>
              <a:rPr lang="uk-UA" b="1" dirty="0"/>
              <a:t>база</a:t>
            </a:r>
          </a:p>
          <a:p>
            <a:pPr fontAlgn="base"/>
            <a:r>
              <a:rPr lang="uk-UA" dirty="0">
                <a:hlinkClick r:id="rId2"/>
              </a:rPr>
              <a:t>Закон України «Про державну реєстрацію юридичних осіб, фізичних осіб - підприємців та громадських формувань»</a:t>
            </a:r>
            <a:endParaRPr lang="uk-UA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276" y="1556792"/>
            <a:ext cx="8312171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uk-UA" sz="3200" b="1" dirty="0">
                <a:solidFill>
                  <a:srgbClr val="4E3B30"/>
                </a:solidFill>
              </a:rPr>
              <a:t>Відповідальний орган, що проводить реєстрацію ФОП</a:t>
            </a:r>
          </a:p>
          <a:p>
            <a:pPr marL="342900" lvl="0" indent="-342900" fontAlgn="base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uk-UA" sz="3200" dirty="0">
                <a:solidFill>
                  <a:srgbClr val="4E3B30"/>
                </a:solidFill>
              </a:rPr>
              <a:t>Міністерство юстиції України.</a:t>
            </a:r>
            <a:endParaRPr lang="uk-UA" sz="32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реєстрації ФОП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62" y="1268759"/>
            <a:ext cx="3619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1) через </a:t>
            </a:r>
            <a:r>
              <a:rPr lang="ru-RU" sz="2000" dirty="0" err="1"/>
              <a:t>реєстратора</a:t>
            </a:r>
            <a:r>
              <a:rPr lang="ru-RU" sz="2000" dirty="0"/>
              <a:t>, шляхом </a:t>
            </a:r>
            <a:r>
              <a:rPr lang="ru-RU" sz="2000" dirty="0" err="1"/>
              <a:t>заповнення</a:t>
            </a:r>
            <a:r>
              <a:rPr lang="ru-RU" sz="2000" dirty="0"/>
              <a:t> та </a:t>
            </a:r>
            <a:r>
              <a:rPr lang="ru-RU" sz="2000" dirty="0" err="1"/>
              <a:t>подання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: </a:t>
            </a:r>
            <a:r>
              <a:rPr lang="ru-RU" sz="2000" dirty="0" err="1"/>
              <a:t>особисто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поштою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61790" y="2858415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2) за </a:t>
            </a:r>
            <a:r>
              <a:rPr lang="ru-RU" sz="2000" dirty="0" err="1">
                <a:solidFill>
                  <a:prstClr val="black"/>
                </a:solidFill>
              </a:rPr>
              <a:t>допомогою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електронних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сервісів</a:t>
            </a:r>
            <a:r>
              <a:rPr lang="ru-RU" sz="2000" dirty="0">
                <a:solidFill>
                  <a:prstClr val="black"/>
                </a:solidFill>
              </a:rPr>
              <a:t>: при </a:t>
            </a:r>
            <a:r>
              <a:rPr lang="ru-RU" sz="2000" dirty="0" err="1">
                <a:solidFill>
                  <a:prstClr val="black"/>
                </a:solidFill>
              </a:rPr>
              <a:t>наявності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електронного</a:t>
            </a:r>
            <a:r>
              <a:rPr lang="ru-RU" sz="2000" dirty="0">
                <a:solidFill>
                  <a:prstClr val="black"/>
                </a:solidFill>
              </a:rPr>
              <a:t> цифрового </a:t>
            </a:r>
            <a:r>
              <a:rPr lang="ru-RU" sz="2000" dirty="0" err="1">
                <a:solidFill>
                  <a:prstClr val="black"/>
                </a:solidFill>
              </a:rPr>
              <a:t>підпису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5041" r="5125" b="11458"/>
          <a:stretch/>
        </p:blipFill>
        <p:spPr bwMode="auto">
          <a:xfrm>
            <a:off x="3538610" y="1716063"/>
            <a:ext cx="5585460" cy="305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58540" y="1467051"/>
            <a:ext cx="5585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/>
              </a:rPr>
              <a:t>https://www.kmu.gov.ua/service/reestratsiya-fizosobi-pidpriemtsem</a:t>
            </a:r>
            <a:endParaRPr lang="uk-UA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27156"/>
          <a:stretch/>
        </p:blipFill>
        <p:spPr bwMode="auto">
          <a:xfrm>
            <a:off x="323528" y="4770208"/>
            <a:ext cx="5353447" cy="202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6630" y="4493209"/>
            <a:ext cx="3359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5"/>
              </a:rPr>
              <a:t>https://diia.gov.ua/services/reyestraciya-fop</a:t>
            </a:r>
            <a:endParaRPr lang="uk-UA" sz="1200" b="1" dirty="0"/>
          </a:p>
        </p:txBody>
      </p:sp>
    </p:spTree>
    <p:extLst>
      <p:ext uri="{BB962C8B-B14F-4D97-AF65-F5344CB8AC3E}">
        <p14:creationId xmlns:p14="http://schemas.microsoft.com/office/powerpoint/2010/main" val="22150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Як відкрити ФОП у відомстві особисто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Орган </a:t>
            </a:r>
            <a:r>
              <a:rPr lang="uk-UA" dirty="0"/>
              <a:t>за місцем </a:t>
            </a:r>
            <a:r>
              <a:rPr lang="uk-UA" dirty="0" smtClean="0"/>
              <a:t>прописки</a:t>
            </a:r>
            <a:r>
              <a:rPr lang="uk-UA" dirty="0"/>
              <a:t>, який має повноваження по реєстрації підприємницької діяльності:</a:t>
            </a:r>
          </a:p>
          <a:p>
            <a:r>
              <a:rPr lang="uk-UA" dirty="0"/>
              <a:t>районні, районні у місті, міські, міжрайонні управління юстиції;</a:t>
            </a:r>
          </a:p>
          <a:p>
            <a:r>
              <a:rPr lang="uk-UA" dirty="0"/>
              <a:t>головне територіальне управління юстиції в місті Києві;</a:t>
            </a:r>
          </a:p>
          <a:p>
            <a:r>
              <a:rPr lang="uk-UA" dirty="0"/>
              <a:t>районні, районні в містах державні адміністрації та нотаріуси.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45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>
                <a:effectLst/>
              </a:rPr>
              <a:t>перелік </a:t>
            </a:r>
            <a:r>
              <a:rPr lang="uk-UA" dirty="0" smtClean="0">
                <a:effectLst/>
              </a:rPr>
              <a:t>ДОКУМЕНТІВ</a:t>
            </a:r>
            <a:endParaRPr lang="en-US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5085184"/>
            <a:ext cx="5256584" cy="777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>
                <a:solidFill>
                  <a:srgbClr val="FF0000"/>
                </a:solidFill>
              </a:rPr>
              <a:t>Показується</a:t>
            </a:r>
            <a:r>
              <a:rPr lang="uk-UA" sz="2000" dirty="0">
                <a:solidFill>
                  <a:schemeClr val="tx1"/>
                </a:solidFill>
              </a:rPr>
              <a:t> паспорт громадянина, для однозначної ідентифікації </a:t>
            </a:r>
            <a:r>
              <a:rPr lang="uk-UA" sz="2000" dirty="0" smtClean="0">
                <a:solidFill>
                  <a:schemeClr val="tx1"/>
                </a:solidFill>
              </a:rPr>
              <a:t>особи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260" y="1412776"/>
            <a:ext cx="6471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Подається</a:t>
            </a:r>
            <a:r>
              <a:rPr lang="uk-UA" dirty="0" smtClean="0"/>
              <a:t> правильно заповнена реєстраційна картка на проведення державної реєстрації фізичної особи – підприємця, за формою № 10, що затверджена наказом Міністерства юстиції України від 14.10.2011 р № 3178/5;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260" y="2830122"/>
            <a:ext cx="6471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Подається</a:t>
            </a:r>
            <a:r>
              <a:rPr lang="uk-UA" dirty="0" smtClean="0"/>
              <a:t> копія </a:t>
            </a:r>
            <a:r>
              <a:rPr lang="uk-UA" dirty="0" smtClean="0"/>
              <a:t>картки платника податків, що засвідчує присвоєння реєстраційного номера облікової картки платника податків з Державного реєстру фізичних осіб – платників податків ( більш відома ідентифікаційний номер, або код).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30" y="1052736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0" y="443711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501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ОРГАНІЗАЦІЯ  ТА  ЗАСНУВАННЯ БІЗНЕСУ</vt:lpstr>
      <vt:lpstr>Субєкти підприємницької діяльності</vt:lpstr>
      <vt:lpstr>Фізична особа-ПІДПРИЄМЕЦЬ</vt:lpstr>
      <vt:lpstr>заборонено  бути підприємцем громадянам</vt:lpstr>
      <vt:lpstr>Відкриття ФОП надає ТАКІ переваги: </vt:lpstr>
      <vt:lpstr>Презентация PowerPoint</vt:lpstr>
      <vt:lpstr>Способи реєстрації ФОП</vt:lpstr>
      <vt:lpstr>Як відкрити ФОП у відомстві особисто </vt:lpstr>
      <vt:lpstr>перелік ДОКУМЕНТІВ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відкрити ФОП через Інтернет Потрібно обов'язково мати електронний цифровий підпис (ЕЦП). </vt:lpstr>
      <vt:lpstr>ФОП зареєстровано</vt:lpstr>
      <vt:lpstr>Строк реєстрації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 ТА  ЗАСНУВАННЯ БІЗНЕСУ</dc:title>
  <dc:creator>Anna</dc:creator>
  <cp:lastModifiedBy>Anna</cp:lastModifiedBy>
  <cp:revision>28</cp:revision>
  <dcterms:created xsi:type="dcterms:W3CDTF">2016-09-19T19:45:12Z</dcterms:created>
  <dcterms:modified xsi:type="dcterms:W3CDTF">2020-09-01T05:14:11Z</dcterms:modified>
</cp:coreProperties>
</file>