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58" r:id="rId6"/>
    <p:sldId id="259" r:id="rId7"/>
    <p:sldId id="260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5%D0%BD%D0%B4-%D0%BC%D0%B5%D0%BD%D0%B5%D0%B4%D0%B6%D0%BC%D0%B5%D0%BD%D1%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886200"/>
            <a:ext cx="6858000" cy="1828800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  <a:latin typeface="Impact" pitchFamily="34" charset="0"/>
              </a:rPr>
              <a:t>Бренд-менеджмент</a:t>
            </a:r>
            <a:endParaRPr lang="ru-RU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315200" cy="990600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sz="3600" dirty="0" smtClean="0"/>
          </a:p>
          <a:p>
            <a:pPr algn="r"/>
            <a:r>
              <a:rPr lang="ru-RU" sz="5800" dirty="0" smtClean="0"/>
              <a:t>основные понятия, цели и задачи</a:t>
            </a:r>
          </a:p>
          <a:p>
            <a:pPr algn="r"/>
            <a:endParaRPr lang="ru-RU" sz="3600" dirty="0">
              <a:latin typeface="Impact" pitchFamily="34" charset="0"/>
            </a:endParaRPr>
          </a:p>
        </p:txBody>
      </p:sp>
      <p:pic>
        <p:nvPicPr>
          <p:cNvPr id="8" name="Рисунок 7" descr="bra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42038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4600" y="6096000"/>
            <a:ext cx="635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Выполнила: </a:t>
            </a:r>
            <a:r>
              <a:rPr lang="ru-RU" sz="3200" dirty="0" err="1" smtClean="0"/>
              <a:t>Свитина</a:t>
            </a:r>
            <a:r>
              <a:rPr lang="ru-RU" sz="3200" dirty="0" smtClean="0"/>
              <a:t> Алиса ЭМ-215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Перспективы в профессии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Рисунок 2" descr="000024168_480_Dolzhnost_menedzh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95725"/>
            <a:ext cx="7315200" cy="29622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1600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Востребованность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бренд-менеджеров</a:t>
            </a:r>
            <a:r>
              <a:rPr lang="ru-RU" sz="2400" dirty="0" smtClean="0"/>
              <a:t>, </a:t>
            </a:r>
            <a:r>
              <a:rPr lang="ru-RU" sz="2400" dirty="0" err="1" smtClean="0"/>
              <a:t>маркетологов</a:t>
            </a:r>
            <a:r>
              <a:rPr lang="ru-RU" sz="2400" dirty="0" smtClean="0"/>
              <a:t> и менеджеров по рекламе в ближайшие годы будет увеличиваться в связи с тем, что российские компании заняты активным созданием собственных торговых марок для усиления своих позиций в конкурентной борьбе с западными производителями.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rand_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895600"/>
            <a:ext cx="3962400" cy="3896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240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Бренд-менеджмент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smtClean="0"/>
              <a:t>—  это управление брендом со стороны владельцев и клиентов (в том числе потенциальных). Под управлением понимается процесс целенаправленного </a:t>
            </a:r>
          </a:p>
          <a:p>
            <a:r>
              <a:rPr lang="ru-RU" sz="2400" dirty="0" smtClean="0"/>
              <a:t>наблюдения и воздействия на объект: </a:t>
            </a:r>
          </a:p>
          <a:p>
            <a:r>
              <a:rPr lang="ru-RU" sz="2400" dirty="0" smtClean="0"/>
              <a:t>целевое изменение/целевой отказ </a:t>
            </a:r>
          </a:p>
          <a:p>
            <a:r>
              <a:rPr lang="ru-RU" sz="2400" dirty="0" smtClean="0"/>
              <a:t>от изменения объекта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86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400" dirty="0" smtClean="0"/>
              <a:t> — максимизация марочных активов, максимальное использование потенциала бренда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Аспекты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00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Управление брендом осуществляется на разных уровнях: от корпоративных брендов, брендов семейства до индивидуальных брендов. Бренд, который в сознании потребителей может стать идеалом, создаётся с помощью различных методологических систем, стратегий, концепций и инструментов </a:t>
            </a:r>
            <a:r>
              <a:rPr lang="ru-RU" sz="2400" dirty="0" err="1" smtClean="0"/>
              <a:t>бренд-менеджмента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4038600"/>
            <a:ext cx="602273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Бренд-стратегия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Brand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Startegy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Бренд-культура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Brand Culture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Позиционирование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Brand Positioning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Архитектура бренда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Brand Architecture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Аспекты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286000" y="1676400"/>
            <a:ext cx="18257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7500" lnSpcReduction="20000"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Бренд-культура </a:t>
            </a: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Brand Culture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343400" y="1676400"/>
            <a:ext cx="2133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Позиционирование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Brand Positioning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705600" y="1676400"/>
            <a:ext cx="2130552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Архитектура бренда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Brand Architecture)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2590800"/>
            <a:ext cx="1600200" cy="403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представляет собой методологический инструмент </a:t>
            </a:r>
            <a:r>
              <a:rPr lang="ru-RU" sz="1400" dirty="0" err="1" smtClean="0"/>
              <a:t>бренд-менеджмента</a:t>
            </a:r>
            <a:r>
              <a:rPr lang="ru-RU" sz="1400" dirty="0" smtClean="0"/>
              <a:t>. Это долгосрочный план создания и управления брендом, технологии систематического развития бренда для достижения поставленных целей.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143000" y="2286000"/>
            <a:ext cx="158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17526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Бренд-стратегия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Brand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Startegy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33600" y="2514600"/>
            <a:ext cx="2209800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определяющее звено </a:t>
            </a:r>
            <a:r>
              <a:rPr lang="ru-RU" sz="1400" dirty="0" err="1" smtClean="0"/>
              <a:t>бренд-мененджмента</a:t>
            </a:r>
            <a:r>
              <a:rPr lang="ru-RU" sz="1400" dirty="0" smtClean="0"/>
              <a:t>, суть, душа стратегии бренда. Ядром культуры бренда является содержание всей культуры. Бренд, который в сознании потребителей может стать идеалом, создается с помощью различных методологических систем </a:t>
            </a:r>
            <a:r>
              <a:rPr lang="ru-RU" sz="1400" dirty="0" err="1" smtClean="0"/>
              <a:t>бренд-менеджмента</a:t>
            </a:r>
            <a:r>
              <a:rPr lang="ru-RU" sz="1400" dirty="0" smtClean="0"/>
              <a:t>, учитывающих психологические и культурные механизмы конкретного рынка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8200" y="2667000"/>
            <a:ext cx="1752600" cy="396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можно рассматривать маркетинговые действия фирмы по закреплению бренда в сознании потребителя как отличного от брендов аналогичных товаров. Включает такие понятия, как </a:t>
            </a:r>
            <a:r>
              <a:rPr lang="ru-RU" sz="1400" dirty="0" err="1" smtClean="0"/>
              <a:t>личность,индивидуальность</a:t>
            </a:r>
            <a:r>
              <a:rPr lang="ru-RU" sz="1400" dirty="0" smtClean="0"/>
              <a:t> бренда, архетип бренда и др.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29400" y="2590800"/>
            <a:ext cx="2286000" cy="403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понимается иерархия брендов компании, отражение её маркетинговой стратегии, а также последовательность и </a:t>
            </a:r>
            <a:r>
              <a:rPr lang="ru-RU" sz="1400" dirty="0" err="1" smtClean="0"/>
              <a:t>вербально-визуальная</a:t>
            </a:r>
            <a:r>
              <a:rPr lang="ru-RU" sz="1400" dirty="0" smtClean="0"/>
              <a:t> упорядоченность всех элементов бренда. Бывает: монолитная, зонтичных или дочерних брендов, поддерживающую, плюралистическую и т. д. К атрибутам бренда относят графику, поддерживающую бренд.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00400" y="2286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86400" y="2286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</p:cNvCxnSpPr>
          <p:nvPr/>
        </p:nvCxnSpPr>
        <p:spPr>
          <a:xfrm>
            <a:off x="7770876" y="2286000"/>
            <a:ext cx="1524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4" grpId="0" build="p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43400" y="1600200"/>
            <a:ext cx="480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onsolas" pitchFamily="49" charset="0"/>
              </a:rPr>
              <a:t>Термин бренд менеджмент впервые появился в 1931 году, когда Нейл </a:t>
            </a:r>
            <a:r>
              <a:rPr lang="ru-RU" dirty="0" err="1" smtClean="0">
                <a:latin typeface="Consolas" pitchFamily="49" charset="0"/>
              </a:rPr>
              <a:t>МакЭлрой</a:t>
            </a:r>
            <a:r>
              <a:rPr lang="ru-RU" dirty="0" smtClean="0">
                <a:latin typeface="Consolas" pitchFamily="49" charset="0"/>
              </a:rPr>
              <a:t>, сотрудник </a:t>
            </a:r>
            <a:r>
              <a:rPr lang="ru-RU" dirty="0" err="1" smtClean="0">
                <a:latin typeface="Consolas" pitchFamily="49" charset="0"/>
              </a:rPr>
              <a:t>Procter&amp;Gamble</a:t>
            </a:r>
            <a:r>
              <a:rPr lang="ru-RU" dirty="0" smtClean="0">
                <a:latin typeface="Consolas" pitchFamily="49" charset="0"/>
              </a:rPr>
              <a:t>, в своей служебной записке выдвинул предложение создания </a:t>
            </a:r>
            <a:r>
              <a:rPr lang="ru-RU" dirty="0" err="1" smtClean="0">
                <a:latin typeface="Consolas" pitchFamily="49" charset="0"/>
              </a:rPr>
              <a:t>координально</a:t>
            </a:r>
            <a:r>
              <a:rPr lang="ru-RU" dirty="0" smtClean="0">
                <a:latin typeface="Consolas" pitchFamily="49" charset="0"/>
              </a:rPr>
              <a:t> новых должностей.</a:t>
            </a:r>
            <a:endParaRPr lang="ru-RU" dirty="0">
              <a:latin typeface="Consolas" pitchFamily="49" charset="0"/>
            </a:endParaRPr>
          </a:p>
        </p:txBody>
      </p:sp>
      <p:pic>
        <p:nvPicPr>
          <p:cNvPr id="5" name="Рисунок 4" descr="file135540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8100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505200"/>
            <a:ext cx="5029200" cy="3352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07552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Бренд-менеджмент объединяет несколько ключевых направлений:</a:t>
            </a:r>
          </a:p>
          <a:p>
            <a:r>
              <a:rPr lang="ru-RU" dirty="0" smtClean="0"/>
              <a:t>теорию управления брендами;</a:t>
            </a:r>
          </a:p>
          <a:p>
            <a:r>
              <a:rPr lang="ru-RU" dirty="0" smtClean="0"/>
              <a:t>стратегический бренд-менеджмент</a:t>
            </a:r>
            <a:r>
              <a:rPr lang="ru-RU" baseline="30000" dirty="0" smtClean="0">
                <a:hlinkClick r:id="rId3"/>
              </a:rPr>
              <a:t>[2]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корпоративный бренд-менеджмент (англ. </a:t>
            </a:r>
            <a:r>
              <a:rPr lang="ru-RU" i="1" dirty="0" err="1" smtClean="0"/>
              <a:t>portfolio</a:t>
            </a:r>
            <a:r>
              <a:rPr lang="ru-RU" i="1" dirty="0" smtClean="0"/>
              <a:t> </a:t>
            </a:r>
            <a:r>
              <a:rPr lang="ru-RU" i="1" dirty="0" err="1" smtClean="0"/>
              <a:t>management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процесс управления брендом — </a:t>
            </a:r>
            <a:r>
              <a:rPr lang="ru-RU" dirty="0" err="1" smtClean="0"/>
              <a:t>брендинг</a:t>
            </a:r>
            <a:r>
              <a:rPr lang="ru-RU" dirty="0" smtClean="0"/>
              <a:t> (англ. </a:t>
            </a:r>
            <a:r>
              <a:rPr lang="ru-RU" i="1" dirty="0" err="1" smtClean="0"/>
              <a:t>branding</a:t>
            </a:r>
            <a:r>
              <a:rPr lang="ru-RU" dirty="0" smtClean="0"/>
              <a:t>) как инструмент формирования дополнительной прибыли компании.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Также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бренд-менеджмент </a:t>
            </a:r>
            <a:r>
              <a:rPr lang="ru-RU" dirty="0" smtClean="0"/>
              <a:t>— это</a:t>
            </a:r>
          </a:p>
          <a:p>
            <a:pPr>
              <a:buNone/>
            </a:pPr>
            <a:r>
              <a:rPr lang="ru-RU" dirty="0" smtClean="0"/>
              <a:t>планирование и общая координация</a:t>
            </a:r>
          </a:p>
          <a:p>
            <a:pPr>
              <a:buNone/>
            </a:pPr>
            <a:r>
              <a:rPr lang="ru-RU" dirty="0" smtClean="0"/>
              <a:t>маркетинговой деятельности</a:t>
            </a:r>
          </a:p>
          <a:p>
            <a:pPr>
              <a:buNone/>
            </a:pPr>
            <a:r>
              <a:rPr lang="ru-RU" dirty="0" smtClean="0"/>
              <a:t>организации, относящейся к</a:t>
            </a:r>
          </a:p>
          <a:p>
            <a:pPr>
              <a:buNone/>
            </a:pPr>
            <a:r>
              <a:rPr lang="ru-RU" dirty="0" smtClean="0"/>
              <a:t>определённому бренду или </a:t>
            </a:r>
          </a:p>
          <a:p>
            <a:pPr>
              <a:buNone/>
            </a:pPr>
            <a:r>
              <a:rPr lang="ru-RU" dirty="0" smtClean="0"/>
              <a:t>портфелю брендов.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Главные задачи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24" name="Рисунок 23" descr="-swsdmy loetf-qannajaae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isweb_estrategias_we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00399"/>
            <a:ext cx="4572000" cy="36576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Основные Функции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: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1600200"/>
            <a:ext cx="8915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dirty="0" smtClean="0"/>
              <a:t>Участие в разработке портфельной политики компании в части товарной группы, к которой относиться вверенная торговая марка (марки).</a:t>
            </a:r>
            <a:br>
              <a:rPr lang="ru-RU" sz="2000" dirty="0" smtClean="0"/>
            </a:br>
            <a:r>
              <a:rPr lang="ru-RU" sz="2000" b="1" dirty="0" smtClean="0"/>
              <a:t>2. </a:t>
            </a:r>
            <a:r>
              <a:rPr lang="ru-RU" sz="2000" dirty="0" smtClean="0"/>
              <a:t>Осуществлять планирование по вверенной торговой марке</a:t>
            </a:r>
            <a:br>
              <a:rPr lang="ru-RU" sz="2000" dirty="0" smtClean="0"/>
            </a:br>
            <a:r>
              <a:rPr lang="ru-RU" sz="2000" b="1" dirty="0" smtClean="0"/>
              <a:t>3. </a:t>
            </a:r>
            <a:r>
              <a:rPr lang="ru-RU" sz="2000" dirty="0" smtClean="0"/>
              <a:t>Организация маркетинговых исследований.</a:t>
            </a:r>
            <a:br>
              <a:rPr lang="ru-RU" sz="2000" dirty="0" smtClean="0"/>
            </a:br>
            <a:r>
              <a:rPr lang="ru-RU" sz="2000" b="1" dirty="0" smtClean="0"/>
              <a:t>4. </a:t>
            </a:r>
            <a:r>
              <a:rPr lang="ru-RU" sz="2000" dirty="0" smtClean="0"/>
              <a:t>Разработка маркетингового комплекса</a:t>
            </a:r>
          </a:p>
          <a:p>
            <a:r>
              <a:rPr lang="ru-RU" sz="2000" dirty="0" smtClean="0"/>
              <a:t> по продукту</a:t>
            </a:r>
            <a:br>
              <a:rPr lang="ru-RU" sz="2000" dirty="0" smtClean="0"/>
            </a:br>
            <a:r>
              <a:rPr lang="ru-RU" sz="2000" b="1" dirty="0" smtClean="0"/>
              <a:t>5. </a:t>
            </a:r>
            <a:r>
              <a:rPr lang="ru-RU" sz="2000" dirty="0" smtClean="0"/>
              <a:t>Разработка рекламной программы </a:t>
            </a:r>
          </a:p>
          <a:p>
            <a:r>
              <a:rPr lang="ru-RU" sz="2000" dirty="0" smtClean="0"/>
              <a:t>для вверенной марки</a:t>
            </a:r>
            <a:br>
              <a:rPr lang="ru-RU" sz="2000" dirty="0" smtClean="0"/>
            </a:br>
            <a:r>
              <a:rPr lang="ru-RU" sz="2000" b="1" dirty="0" smtClean="0"/>
              <a:t>6.</a:t>
            </a:r>
            <a:r>
              <a:rPr lang="ru-RU" sz="2000" dirty="0" smtClean="0"/>
              <a:t> Проведение обучения торговых сил </a:t>
            </a:r>
          </a:p>
          <a:p>
            <a:r>
              <a:rPr lang="ru-RU" sz="2000" dirty="0" smtClean="0"/>
              <a:t>компании, организация обучения </a:t>
            </a:r>
          </a:p>
          <a:p>
            <a:r>
              <a:rPr lang="ru-RU" sz="2000" dirty="0" smtClean="0"/>
              <a:t>торгового персонала клиентов по </a:t>
            </a:r>
          </a:p>
          <a:p>
            <a:r>
              <a:rPr lang="ru-RU" sz="2000" dirty="0" smtClean="0"/>
              <a:t>вверенной торговой марке.</a:t>
            </a:r>
            <a:br>
              <a:rPr lang="ru-RU" sz="2000" dirty="0" smtClean="0"/>
            </a:br>
            <a:r>
              <a:rPr lang="ru-RU" sz="2000" b="1" dirty="0" smtClean="0"/>
              <a:t>7. </a:t>
            </a:r>
            <a:r>
              <a:rPr lang="ru-RU" sz="2000" dirty="0" smtClean="0"/>
              <a:t>Участие в переговорах с ключевыми </a:t>
            </a:r>
          </a:p>
          <a:p>
            <a:r>
              <a:rPr lang="ru-RU" sz="2000" dirty="0" smtClean="0"/>
              <a:t>клиентами.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Бренд-менеджмент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9600" y="1600200"/>
            <a:ext cx="449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Плюсы профессии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cs typeface="Arial" pitchFamily="34" charset="0"/>
              </a:rPr>
              <a:t>Одна из </a:t>
            </a:r>
            <a:r>
              <a:rPr lang="ru-RU" sz="2000" dirty="0" err="1" smtClean="0">
                <a:cs typeface="Arial" pitchFamily="34" charset="0"/>
              </a:rPr>
              <a:t>топовых</a:t>
            </a:r>
            <a:r>
              <a:rPr lang="ru-RU" sz="2000" dirty="0" smtClean="0">
                <a:cs typeface="Arial" pitchFamily="34" charset="0"/>
              </a:rPr>
              <a:t> профессий в рекламе. Интересная, творческая работа. Высокий спрос на рынке труда.</a:t>
            </a:r>
          </a:p>
          <a:p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Минусы профессии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cs typeface="Arial" pitchFamily="34" charset="0"/>
              </a:rPr>
              <a:t>Большая ответственность. Ненормированный рабочий день. Нервная работа. Успешность рекламной компании зависит не только от бренд-менеджера, но в случае провала все шишки валятся на него.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19" name="Рисунок 18" descr="brend_manager_6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962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ysClr val="windowText" lastClr="000000"/>
      </a:dk1>
      <a:lt1>
        <a:sysClr val="window" lastClr="FFFFFF"/>
      </a:lt1>
      <a:dk2>
        <a:srgbClr val="C1C1C1"/>
      </a:dk2>
      <a:lt2>
        <a:srgbClr val="D2D2D2"/>
      </a:lt2>
      <a:accent1>
        <a:srgbClr val="FF87BA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343434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509</TotalTime>
  <Words>375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Бренд-менеджмент</vt:lpstr>
      <vt:lpstr>Бренд-менеджмент</vt:lpstr>
      <vt:lpstr>Аспекты</vt:lpstr>
      <vt:lpstr>Аспекты</vt:lpstr>
      <vt:lpstr>Бренд-менеджмент</vt:lpstr>
      <vt:lpstr>Бренд-менеджмент</vt:lpstr>
      <vt:lpstr>Главные задачи бренд-менеджмента</vt:lpstr>
      <vt:lpstr>Основные Функции бренд-менеджмента:</vt:lpstr>
      <vt:lpstr>Бренд-менеджмент</vt:lpstr>
      <vt:lpstr>Перспективы в профессии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менеджмента</dc:title>
  <dc:creator>admin</dc:creator>
  <cp:lastModifiedBy>RePack by Diakov</cp:lastModifiedBy>
  <cp:revision>60</cp:revision>
  <dcterms:modified xsi:type="dcterms:W3CDTF">2021-03-01T19:07:26Z</dcterms:modified>
</cp:coreProperties>
</file>