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6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61B9-B175-4960-8AA7-AE05E637203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20D9-AABD-484C-8556-6E4234E6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15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61B9-B175-4960-8AA7-AE05E637203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20D9-AABD-484C-8556-6E4234E6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61B9-B175-4960-8AA7-AE05E637203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20D9-AABD-484C-8556-6E4234E6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5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61B9-B175-4960-8AA7-AE05E637203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20D9-AABD-484C-8556-6E4234E6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7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61B9-B175-4960-8AA7-AE05E637203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20D9-AABD-484C-8556-6E4234E6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19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61B9-B175-4960-8AA7-AE05E637203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20D9-AABD-484C-8556-6E4234E6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55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61B9-B175-4960-8AA7-AE05E637203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20D9-AABD-484C-8556-6E4234E6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7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61B9-B175-4960-8AA7-AE05E637203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20D9-AABD-484C-8556-6E4234E6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6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61B9-B175-4960-8AA7-AE05E637203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20D9-AABD-484C-8556-6E4234E6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6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61B9-B175-4960-8AA7-AE05E637203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20D9-AABD-484C-8556-6E4234E6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5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61B9-B175-4960-8AA7-AE05E637203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20D9-AABD-484C-8556-6E4234E6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8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061B9-B175-4960-8AA7-AE05E637203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520D9-AABD-484C-8556-6E4234E6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6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8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ОСНОВНЫЕ РЕАКЦИИ СТАЛЕПЛАВИЛЬНЫХ ПРОЦЕССОВ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390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032" y="335152"/>
            <a:ext cx="11167872" cy="489521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Образование пузырей внутри объема жидкого металла практичес­ки невозможно. Оно возможно лишь на границе раздела фаз. Таки­ми границами могут быть границы раздела: шлак—металл, неметалли­ческое включение—металл, газовый пузырь—металл, футеровка—металл. Учитывая шероховатость и плохую </a:t>
            </a:r>
            <a:r>
              <a:rPr lang="ru-RU" dirty="0" err="1"/>
              <a:t>смачиваемость</a:t>
            </a:r>
            <a:r>
              <a:rPr lang="ru-RU" dirty="0"/>
              <a:t> металлом огнеупор­ной футеровки, можно считать, что условия образования пузырей СО на границе металл—огнеупорная футе­ровка наиболее благоприятны. При продувке металла в подовой печи или в конвертере кислородом или воздухом зонами преимущественно­го протекания данной реакции ста­новятся также газообразные полости внутри металла с </a:t>
            </a:r>
            <a:r>
              <a:rPr lang="ru-RU" dirty="0" err="1"/>
              <a:t>сильноразвитой</a:t>
            </a:r>
            <a:r>
              <a:rPr lang="ru-RU" dirty="0"/>
              <a:t> по­верхностью раздела жидкой и газо­образной фаз.</a:t>
            </a:r>
          </a:p>
          <a:p>
            <a:pPr marL="0" indent="0" algn="just">
              <a:buNone/>
            </a:pPr>
            <a:r>
              <a:rPr lang="ru-RU" dirty="0"/>
              <a:t>Величина ∑</a:t>
            </a:r>
            <a:r>
              <a:rPr lang="en-US" i="1" dirty="0"/>
              <a:t>p</a:t>
            </a:r>
            <a:r>
              <a:rPr lang="ru-RU" i="1" dirty="0"/>
              <a:t> =</a:t>
            </a:r>
            <a:r>
              <a:rPr lang="en-US" i="1" dirty="0"/>
              <a:t>p </a:t>
            </a:r>
            <a:r>
              <a:rPr lang="ru-RU" baseline="-25000" dirty="0" err="1"/>
              <a:t>атм</a:t>
            </a:r>
            <a:r>
              <a:rPr lang="ru-RU" dirty="0"/>
              <a:t> + </a:t>
            </a:r>
            <a:r>
              <a:rPr lang="ru-RU" i="1" dirty="0" err="1"/>
              <a:t>р</a:t>
            </a:r>
            <a:r>
              <a:rPr lang="ru-RU" i="1" baseline="-25000" dirty="0" err="1"/>
              <a:t>ш</a:t>
            </a:r>
            <a:r>
              <a:rPr lang="ru-RU" i="1" dirty="0"/>
              <a:t> + </a:t>
            </a:r>
            <a:r>
              <a:rPr lang="ru-RU" i="1" dirty="0" err="1"/>
              <a:t>р</a:t>
            </a:r>
            <a:r>
              <a:rPr lang="ru-RU" i="1" baseline="-25000" dirty="0" err="1"/>
              <a:t>м</a:t>
            </a:r>
            <a:r>
              <a:rPr lang="ru-RU" i="1" dirty="0"/>
              <a:t> </a:t>
            </a:r>
            <a:r>
              <a:rPr lang="ru-RU" dirty="0"/>
              <a:t>в зави­симости от глубины ванны (высоты столба металла) и места отбора проб (под шлаком или у подины) для раз­ных агрегатов может колебаться в пре­делах от 106 до 160 кПа. Соответ­ственно изменяются и значения рав­новесных концентраций растворенно­го в металле кислорода, так как изменения давления влияют на соот­ношение равновесных концентраций [С] и [О] (</a:t>
            </a:r>
            <a:r>
              <a:rPr lang="ru-RU" dirty="0" smtClean="0"/>
              <a:t>рис</a:t>
            </a:r>
            <a:r>
              <a:rPr lang="ru-RU" dirty="0"/>
              <a:t>.</a:t>
            </a:r>
            <a:r>
              <a:rPr lang="ru-RU" dirty="0" smtClean="0"/>
              <a:t>). </a:t>
            </a:r>
            <a:r>
              <a:rPr lang="ru-RU" dirty="0"/>
              <a:t>Если иметь в виду, что </a:t>
            </a:r>
            <a:r>
              <a:rPr lang="ru-RU" i="1" dirty="0"/>
              <a:t>К</a:t>
            </a:r>
            <a:r>
              <a:rPr lang="ru-RU" i="1" baseline="-25000" dirty="0"/>
              <a:t>с</a:t>
            </a:r>
            <a:r>
              <a:rPr lang="ru-RU" i="1" dirty="0"/>
              <a:t>=</a:t>
            </a:r>
            <a:r>
              <a:rPr lang="ru-RU" i="1" dirty="0" err="1"/>
              <a:t>Рсо</a:t>
            </a:r>
            <a:r>
              <a:rPr lang="ru-RU" i="1" dirty="0"/>
              <a:t>/[С] • </a:t>
            </a:r>
            <a:r>
              <a:rPr lang="ru-RU" dirty="0"/>
              <a:t>[О], то на по­верхности ванны при нормальном ат­мосферном давлении </a:t>
            </a:r>
            <a:r>
              <a:rPr lang="ru-RU" i="1" dirty="0"/>
              <a:t>К</a:t>
            </a:r>
            <a:r>
              <a:rPr lang="ru-RU" i="1" baseline="-25000" dirty="0"/>
              <a:t>с</a:t>
            </a:r>
            <a:r>
              <a:rPr lang="ru-RU" i="1" dirty="0"/>
              <a:t>= </a:t>
            </a:r>
            <a:r>
              <a:rPr lang="ru-RU" dirty="0"/>
              <a:t>1/[С] • [О]. На глубине с учетом давления столба шлака и металла общее давление в месте выделения пузырей СО может быть выше, например, в 1,5 раза. При этом К</a:t>
            </a:r>
            <a:r>
              <a:rPr lang="ru-RU" baseline="-25000" dirty="0"/>
              <a:t>С</a:t>
            </a:r>
            <a:r>
              <a:rPr lang="ru-RU" dirty="0"/>
              <a:t>=1,5/[С] • [О] и [О] = 1,5/</a:t>
            </a:r>
            <a:r>
              <a:rPr lang="ru-RU" cap="small" dirty="0"/>
              <a:t> </a:t>
            </a:r>
            <a:r>
              <a:rPr lang="ru-RU" dirty="0"/>
              <a:t>К</a:t>
            </a:r>
            <a:r>
              <a:rPr lang="ru-RU" baseline="-25000" dirty="0"/>
              <a:t>С</a:t>
            </a:r>
            <a:r>
              <a:rPr lang="ru-RU" dirty="0"/>
              <a:t> • [С], т. е. равновесная в дан­ных условиях концентрация кислоро­да выше в 1,5 раза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Рисунок 2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72" y="4908536"/>
            <a:ext cx="2295144" cy="1856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87496" y="5292676"/>
            <a:ext cx="77053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Соотношение между содержанием углерода и кислорода в металле: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 — [С] • [О] =0,0025   на  поверхности   ванны   при /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100кПа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2 —то же, на глубине ванны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Рсо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150кПа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176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9912" y="271144"/>
            <a:ext cx="11021568" cy="629424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/>
              <a:t>Влияние температуры </a:t>
            </a:r>
            <a:r>
              <a:rPr lang="ru-RU" dirty="0"/>
              <a:t>на процесс обезуглероживания </a:t>
            </a:r>
            <a:r>
              <a:rPr lang="ru-RU" dirty="0" err="1"/>
              <a:t>термоди­намически</a:t>
            </a:r>
            <a:r>
              <a:rPr lang="ru-RU" dirty="0"/>
              <a:t> оценивается следующим образом:</a:t>
            </a:r>
          </a:p>
          <a:p>
            <a:pPr marL="0" indent="0" algn="just">
              <a:buNone/>
            </a:pPr>
            <a:r>
              <a:rPr lang="ru-RU" dirty="0"/>
              <a:t>а) при окислении углерода, растворенного в металле, растворенным в металле кислородом</a:t>
            </a:r>
          </a:p>
          <a:p>
            <a:pPr marL="0" indent="0" algn="ctr">
              <a:buNone/>
            </a:pPr>
            <a:r>
              <a:rPr lang="ru-RU" dirty="0"/>
              <a:t>[С] + [О] = </a:t>
            </a:r>
            <a:r>
              <a:rPr lang="ru-RU" dirty="0" err="1"/>
              <a:t>СО</a:t>
            </a:r>
            <a:r>
              <a:rPr lang="ru-RU" baseline="-25000" dirty="0" err="1"/>
              <a:t>Г</a:t>
            </a:r>
            <a:r>
              <a:rPr lang="ru-RU" dirty="0"/>
              <a:t>,</a:t>
            </a:r>
          </a:p>
          <a:p>
            <a:pPr marL="0" indent="0" algn="ctr">
              <a:buNone/>
            </a:pPr>
            <a:r>
              <a:rPr lang="ru-RU" dirty="0"/>
              <a:t>Δ</a:t>
            </a:r>
            <a:r>
              <a:rPr lang="en-US" dirty="0"/>
              <a:t>G</a:t>
            </a:r>
            <a:r>
              <a:rPr lang="ru-RU" baseline="30000" dirty="0"/>
              <a:t>0</a:t>
            </a:r>
            <a:r>
              <a:rPr lang="ru-RU" dirty="0"/>
              <a:t> = -25000-</a:t>
            </a:r>
            <a:r>
              <a:rPr lang="ru-RU" dirty="0" err="1"/>
              <a:t>37,90Т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б)  при окислении кислородом ок­сидов железа шлака</a:t>
            </a:r>
          </a:p>
          <a:p>
            <a:pPr marL="0" indent="0" algn="ctr">
              <a:buNone/>
            </a:pPr>
            <a:r>
              <a:rPr lang="ru-RU" dirty="0"/>
              <a:t>[С] + (</a:t>
            </a:r>
            <a:r>
              <a:rPr lang="en-US" dirty="0" err="1"/>
              <a:t>FeO</a:t>
            </a:r>
            <a:r>
              <a:rPr lang="ru-RU" dirty="0"/>
              <a:t>) = </a:t>
            </a:r>
            <a:r>
              <a:rPr lang="en-US" dirty="0"/>
              <a:t>Fe</a:t>
            </a:r>
            <a:r>
              <a:rPr lang="ru-RU" baseline="-25000" dirty="0"/>
              <a:t>ж</a:t>
            </a:r>
            <a:r>
              <a:rPr lang="ru-RU" dirty="0"/>
              <a:t> + </a:t>
            </a:r>
            <a:r>
              <a:rPr lang="ru-RU" dirty="0" err="1"/>
              <a:t>СО</a:t>
            </a:r>
            <a:r>
              <a:rPr lang="ru-RU" baseline="-25000" dirty="0" err="1"/>
              <a:t>Г</a:t>
            </a:r>
            <a:r>
              <a:rPr lang="ru-RU" dirty="0"/>
              <a:t>,</a:t>
            </a:r>
          </a:p>
          <a:p>
            <a:pPr marL="0" indent="0" algn="ctr">
              <a:buNone/>
            </a:pPr>
            <a:r>
              <a:rPr lang="ru-RU" dirty="0"/>
              <a:t>Δ</a:t>
            </a:r>
            <a:r>
              <a:rPr lang="en-US" dirty="0"/>
              <a:t>G</a:t>
            </a:r>
            <a:r>
              <a:rPr lang="ru-RU" baseline="30000" dirty="0"/>
              <a:t>0</a:t>
            </a:r>
            <a:r>
              <a:rPr lang="ru-RU" dirty="0"/>
              <a:t> = + 115000-</a:t>
            </a:r>
            <a:r>
              <a:rPr lang="ru-RU" dirty="0" err="1"/>
              <a:t>98,18Т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в) при окислении непосредственно кислородом</a:t>
            </a:r>
          </a:p>
          <a:p>
            <a:pPr marL="0" indent="0" algn="ctr">
              <a:buNone/>
            </a:pPr>
            <a:r>
              <a:rPr lang="ru-RU" dirty="0"/>
              <a:t>[С] + 1/</a:t>
            </a:r>
            <a:r>
              <a:rPr lang="ru-RU" dirty="0" err="1"/>
              <a:t>2О</a:t>
            </a:r>
            <a:r>
              <a:rPr lang="ru-RU" baseline="-25000" dirty="0" err="1"/>
              <a:t>2</a:t>
            </a:r>
            <a:r>
              <a:rPr lang="ru-RU" baseline="-25000" dirty="0"/>
              <a:t>(г)</a:t>
            </a:r>
            <a:r>
              <a:rPr lang="ru-RU" dirty="0"/>
              <a:t>=</a:t>
            </a:r>
            <a:r>
              <a:rPr lang="ru-RU" dirty="0" err="1"/>
              <a:t>СО</a:t>
            </a:r>
            <a:r>
              <a:rPr lang="ru-RU" baseline="-25000" dirty="0" err="1"/>
              <a:t>г</a:t>
            </a:r>
            <a:r>
              <a:rPr lang="ru-RU" dirty="0"/>
              <a:t>,</a:t>
            </a:r>
          </a:p>
          <a:p>
            <a:pPr marL="0" indent="0" algn="ctr">
              <a:buNone/>
            </a:pPr>
            <a:r>
              <a:rPr lang="ru-RU" dirty="0"/>
              <a:t>Δ</a:t>
            </a:r>
            <a:r>
              <a:rPr lang="en-US" dirty="0"/>
              <a:t>G</a:t>
            </a:r>
            <a:r>
              <a:rPr lang="ru-RU" baseline="30000" dirty="0"/>
              <a:t>0</a:t>
            </a:r>
            <a:r>
              <a:rPr lang="ru-RU" dirty="0"/>
              <a:t> = -142 000 -40,79 </a:t>
            </a:r>
            <a:r>
              <a:rPr lang="ru-RU" i="1" dirty="0"/>
              <a:t>Т.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Таким образом, во всех случаях из­менение энергии Гиббса Δ</a:t>
            </a:r>
            <a:r>
              <a:rPr lang="en-US" dirty="0"/>
              <a:t>G</a:t>
            </a:r>
            <a:r>
              <a:rPr lang="ru-RU" baseline="30000" dirty="0"/>
              <a:t>0</a:t>
            </a:r>
            <a:r>
              <a:rPr lang="ru-RU" dirty="0"/>
              <a:t> с повы­шением температуры уменьшается, т. е. создаются более благоприятные условия для протекания реакции окисления углерода.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890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7616" y="216281"/>
            <a:ext cx="11122152" cy="341388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Влияние футеровки. </a:t>
            </a:r>
            <a:r>
              <a:rPr lang="ru-RU" dirty="0"/>
              <a:t>Выше уже отмечалось, что на границе ме­талл—футеровка создаются благопри­ятные условия для зарождения пузы­рей СО. Любая футеровка представля­ет собой материал с большим или меньшим количеством крупных и мелких пор. Силы поверхностного на­тяжения препятствуют заполнению этих пор </a:t>
            </a:r>
            <a:r>
              <a:rPr lang="ru-RU" dirty="0" smtClean="0"/>
              <a:t>металлом; </a:t>
            </a:r>
            <a:r>
              <a:rPr lang="ru-RU" dirty="0"/>
              <a:t>в ре­зультате между поверхностями пор ог­неупорной футеровки и поверхностью металла всегда есть полости, запол­ненные газом, а на поверхности метал­ла — повышенные концентрации по­верхностно-активных веществ. Готовые (уже зародившиеся) газовые по­лости-пузыри в порах огнеупорной футеровки обеспечивают возмож­ность протекания реакции окисления углерода на границе футеровка-ме­талл.</a:t>
            </a:r>
            <a:endParaRPr lang="en-US" dirty="0"/>
          </a:p>
        </p:txBody>
      </p:sp>
      <p:pic>
        <p:nvPicPr>
          <p:cNvPr id="4098" name="Рисунок 2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615" y="3398772"/>
            <a:ext cx="6131569" cy="3459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967728" y="4720246"/>
            <a:ext cx="4187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Схема образования пузырей на границе раздела фаз жидкость—твердое тело в зависимости от величины угла смачивания 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284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040" y="216280"/>
            <a:ext cx="11094720" cy="635825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/>
              <a:t>Влияние снижения давления (обработки вакуумом). </a:t>
            </a:r>
            <a:r>
              <a:rPr lang="ru-RU" dirty="0"/>
              <a:t>Из значения константы равновесия реакции [С] + [О] = </a:t>
            </a:r>
            <a:r>
              <a:rPr lang="ru-RU" dirty="0" err="1"/>
              <a:t>СО</a:t>
            </a:r>
            <a:r>
              <a:rPr lang="ru-RU" baseline="-25000" dirty="0" err="1"/>
              <a:t>Г</a:t>
            </a:r>
            <a:r>
              <a:rPr lang="ru-RU" dirty="0"/>
              <a:t> получаем а[С] ] • а[О]</a:t>
            </a:r>
            <a:r>
              <a:rPr lang="ru-RU" baseline="30000" dirty="0"/>
              <a:t> </a:t>
            </a:r>
            <a:r>
              <a:rPr lang="ru-RU" i="1" dirty="0"/>
              <a:t>= </a:t>
            </a:r>
            <a:r>
              <a:rPr lang="ru-RU" i="1" dirty="0" err="1"/>
              <a:t>Рсо</a:t>
            </a:r>
            <a:r>
              <a:rPr lang="ru-RU" i="1" dirty="0"/>
              <a:t>/К. </a:t>
            </a:r>
            <a:r>
              <a:rPr lang="ru-RU" dirty="0"/>
              <a:t>При уменьшении давления </a:t>
            </a:r>
            <a:r>
              <a:rPr lang="ru-RU" dirty="0" err="1"/>
              <a:t>раскислительная</a:t>
            </a:r>
            <a:r>
              <a:rPr lang="ru-RU" dirty="0"/>
              <a:t> способность углеро­да возрастает и </a:t>
            </a:r>
            <a:r>
              <a:rPr lang="ru-RU" dirty="0" err="1"/>
              <a:t>окисленность</a:t>
            </a:r>
            <a:r>
              <a:rPr lang="ru-RU" dirty="0"/>
              <a:t> металла снижается. Действительно, при обра­ботке жидкой стали вакуумом в отса­сываемых газах содержится СО, а </a:t>
            </a:r>
            <a:r>
              <a:rPr lang="ru-RU" dirty="0" err="1"/>
              <a:t>окисленность</a:t>
            </a:r>
            <a:r>
              <a:rPr lang="ru-RU" dirty="0"/>
              <a:t> металла снижается, од­нако наблюдаемое при этом снижение содержания кислорода непропорцио­нально снижению давления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b="1" dirty="0"/>
              <a:t>Влияние продувки металла инертным газом. </a:t>
            </a:r>
            <a:r>
              <a:rPr lang="ru-RU" dirty="0"/>
              <a:t>При продувке жид­кой стали чистым кислородом образу­ющаяся газовая фаза (в виде массы выделяющихся из ванны пузырей) практически состоит из СО. При про­дувке не чистым кислородом, а сме­сью кислорода с инертным газом (на­пример, </a:t>
            </a:r>
            <a:r>
              <a:rPr lang="ru-RU" dirty="0" err="1"/>
              <a:t>О</a:t>
            </a:r>
            <a:r>
              <a:rPr lang="ru-RU" baseline="-25000" dirty="0" err="1"/>
              <a:t>2</a:t>
            </a:r>
            <a:r>
              <a:rPr lang="ru-RU" dirty="0"/>
              <a:t> + </a:t>
            </a:r>
            <a:r>
              <a:rPr lang="ru-RU" dirty="0" err="1"/>
              <a:t>Аг</a:t>
            </a:r>
            <a:r>
              <a:rPr lang="ru-RU" dirty="0"/>
              <a:t>) часть объема выделя­ющихся пузырей приходится на инерт­ный газ, в результате парциальное давление </a:t>
            </a:r>
            <a:r>
              <a:rPr lang="ru-RU" i="1" dirty="0" err="1"/>
              <a:t>р</a:t>
            </a:r>
            <a:r>
              <a:rPr lang="ru-RU" i="1" baseline="-25000" dirty="0" err="1"/>
              <a:t>со</a:t>
            </a:r>
            <a:r>
              <a:rPr lang="ru-RU" i="1" dirty="0"/>
              <a:t> </a:t>
            </a:r>
            <a:r>
              <a:rPr lang="ru-RU" dirty="0"/>
              <a:t>уменьшится, что, в свою очередь, приведет к сдвигу вправо равновесия реакции [С] + [О] = </a:t>
            </a:r>
            <a:r>
              <a:rPr lang="ru-RU" dirty="0" err="1"/>
              <a:t>СО</a:t>
            </a:r>
            <a:r>
              <a:rPr lang="ru-RU" baseline="-25000" dirty="0" err="1"/>
              <a:t>Г</a:t>
            </a:r>
            <a:r>
              <a:rPr lang="ru-RU" dirty="0"/>
              <a:t>, и </a:t>
            </a:r>
            <a:r>
              <a:rPr lang="ru-RU" dirty="0" err="1"/>
              <a:t>окисленность</a:t>
            </a:r>
            <a:r>
              <a:rPr lang="ru-RU" dirty="0"/>
              <a:t> металла уменьшится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53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131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3.</a:t>
            </a:r>
            <a:r>
              <a:rPr lang="ru-RU" b="1" dirty="0"/>
              <a:t> ОКИСЛЕНИЕ И ВОССТАНОВЛЕНИЕ КРЕМНИЯ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440" y="905256"/>
            <a:ext cx="11378184" cy="567842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Кремний растворяется в железе в лю­бых соотношениях. При растворении выделяется заметное количество теп­ла. Изменение энергии Гиббса при рас­творении кремния (в области темпера­тур сталеплавильных процессов) со­ставляет Δ</a:t>
            </a:r>
            <a:r>
              <a:rPr lang="en-US" dirty="0"/>
              <a:t>G</a:t>
            </a:r>
            <a:r>
              <a:rPr lang="en-US" baseline="30000" dirty="0"/>
              <a:t>o</a:t>
            </a:r>
            <a:r>
              <a:rPr lang="ru-RU" dirty="0"/>
              <a:t> = -131 800-17,32 </a:t>
            </a:r>
            <a:r>
              <a:rPr lang="ru-RU" i="1" dirty="0"/>
              <a:t>Т. </a:t>
            </a:r>
            <a:r>
              <a:rPr lang="ru-RU" i="1" dirty="0" smtClean="0"/>
              <a:t>К</a:t>
            </a:r>
            <a:r>
              <a:rPr lang="ru-RU" dirty="0" smtClean="0"/>
              <a:t>ремний </a:t>
            </a:r>
            <a:r>
              <a:rPr lang="ru-RU" dirty="0"/>
              <a:t>присутствует в сплавах с железом в форме группиро­вок, близких по составу к </a:t>
            </a:r>
            <a:r>
              <a:rPr lang="en-US" dirty="0" err="1"/>
              <a:t>FeSi</a:t>
            </a:r>
            <a:r>
              <a:rPr lang="ru-RU" dirty="0"/>
              <a:t>. Рас­творенный в железе кремний принято обозначать [</a:t>
            </a:r>
            <a:r>
              <a:rPr lang="en-US" dirty="0"/>
              <a:t>Si</a:t>
            </a:r>
            <a:r>
              <a:rPr lang="ru-RU" dirty="0"/>
              <a:t>].</a:t>
            </a:r>
          </a:p>
          <a:p>
            <a:pPr marL="0" indent="0" algn="just">
              <a:buNone/>
            </a:pPr>
            <a:r>
              <a:rPr lang="ru-RU" b="1" dirty="0"/>
              <a:t>Влияние температуры. </a:t>
            </a:r>
            <a:r>
              <a:rPr lang="ru-RU" dirty="0"/>
              <a:t>Крем­ний—легко окисляющийся элемент. Окисление кремния, растворенного в металле, может происходить в резуль­тате его взаимодействия с кислородом:</a:t>
            </a:r>
          </a:p>
          <a:p>
            <a:pPr marL="0" indent="0" algn="just">
              <a:buNone/>
            </a:pPr>
            <a:r>
              <a:rPr lang="ru-RU" dirty="0"/>
              <a:t>а) растворенным в металле:</a:t>
            </a:r>
          </a:p>
          <a:p>
            <a:pPr marL="0" indent="0" algn="ctr">
              <a:buNone/>
            </a:pPr>
            <a:r>
              <a:rPr lang="ru-RU" dirty="0"/>
              <a:t>[</a:t>
            </a:r>
            <a:r>
              <a:rPr lang="en-US" dirty="0"/>
              <a:t>Si</a:t>
            </a:r>
            <a:r>
              <a:rPr lang="ru-RU" dirty="0"/>
              <a:t>] + 2[0] = (</a:t>
            </a:r>
            <a:r>
              <a:rPr lang="en-US" dirty="0"/>
              <a:t>Si</a:t>
            </a:r>
            <a:r>
              <a:rPr lang="ru-RU" dirty="0"/>
              <a:t>0</a:t>
            </a:r>
            <a:r>
              <a:rPr lang="ru-RU" baseline="-25000" dirty="0"/>
              <a:t>2</a:t>
            </a:r>
            <a:r>
              <a:rPr lang="ru-RU" dirty="0"/>
              <a:t>),</a:t>
            </a:r>
          </a:p>
          <a:p>
            <a:pPr marL="0" indent="0" algn="ctr">
              <a:buNone/>
            </a:pPr>
            <a:r>
              <a:rPr lang="ru-RU" dirty="0"/>
              <a:t>Δ</a:t>
            </a:r>
            <a:r>
              <a:rPr lang="en-US" dirty="0"/>
              <a:t>G</a:t>
            </a:r>
            <a:r>
              <a:rPr lang="en-US" baseline="30000" dirty="0"/>
              <a:t>o</a:t>
            </a:r>
            <a:r>
              <a:rPr lang="ru-RU" dirty="0"/>
              <a:t> = -542 000 + 202,83 </a:t>
            </a:r>
            <a:r>
              <a:rPr lang="ru-RU" i="1" dirty="0"/>
              <a:t>Т;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б)  содержащимся в газовой фазе:</a:t>
            </a:r>
          </a:p>
          <a:p>
            <a:pPr marL="0" indent="0" algn="ctr">
              <a:buNone/>
            </a:pPr>
            <a:r>
              <a:rPr lang="ru-RU" dirty="0"/>
              <a:t>[</a:t>
            </a:r>
            <a:r>
              <a:rPr lang="en-US" dirty="0"/>
              <a:t>Si</a:t>
            </a:r>
            <a:r>
              <a:rPr lang="ru-RU" dirty="0"/>
              <a:t>] + 0</a:t>
            </a:r>
            <a:r>
              <a:rPr lang="ru-RU" baseline="-25000" dirty="0"/>
              <a:t>2(г)</a:t>
            </a:r>
            <a:r>
              <a:rPr lang="ru-RU" dirty="0"/>
              <a:t> = (</a:t>
            </a:r>
            <a:r>
              <a:rPr lang="en-US" dirty="0"/>
              <a:t>Si</a:t>
            </a:r>
            <a:r>
              <a:rPr lang="ru-RU" dirty="0"/>
              <a:t>0</a:t>
            </a:r>
            <a:r>
              <a:rPr lang="ru-RU" baseline="-25000" dirty="0"/>
              <a:t>2</a:t>
            </a:r>
            <a:r>
              <a:rPr lang="ru-RU" dirty="0"/>
              <a:t>), </a:t>
            </a:r>
          </a:p>
          <a:p>
            <a:pPr marL="0" indent="0" algn="ctr">
              <a:buNone/>
            </a:pPr>
            <a:r>
              <a:rPr lang="ru-RU" dirty="0"/>
              <a:t>Δ</a:t>
            </a:r>
            <a:r>
              <a:rPr lang="en-US" dirty="0"/>
              <a:t>G</a:t>
            </a:r>
            <a:r>
              <a:rPr lang="en-US" baseline="30000" dirty="0"/>
              <a:t>o</a:t>
            </a:r>
            <a:r>
              <a:rPr lang="en-US" dirty="0"/>
              <a:t> </a:t>
            </a:r>
            <a:r>
              <a:rPr lang="ru-RU" dirty="0"/>
              <a:t>= -775 000 + </a:t>
            </a:r>
            <a:r>
              <a:rPr lang="ru-RU" dirty="0" err="1"/>
              <a:t>198,04Т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в)  содержащимся в оксидах железа шлака:</a:t>
            </a:r>
          </a:p>
          <a:p>
            <a:pPr marL="0" indent="0" algn="ctr">
              <a:buNone/>
            </a:pPr>
            <a:r>
              <a:rPr lang="en-US" dirty="0"/>
              <a:t>[Si] + 2(</a:t>
            </a:r>
            <a:r>
              <a:rPr lang="en-US" dirty="0" err="1"/>
              <a:t>FeO</a:t>
            </a:r>
            <a:r>
              <a:rPr lang="en-US" dirty="0"/>
              <a:t>) = (</a:t>
            </a:r>
            <a:r>
              <a:rPr lang="en-US" dirty="0" err="1"/>
              <a:t>Si0</a:t>
            </a:r>
            <a:r>
              <a:rPr lang="en-US" baseline="-25000" dirty="0" err="1"/>
              <a:t>2</a:t>
            </a:r>
            <a:r>
              <a:rPr lang="en-US" dirty="0"/>
              <a:t>) +</a:t>
            </a:r>
            <a:r>
              <a:rPr lang="en-US" dirty="0" err="1"/>
              <a:t>2Fe</a:t>
            </a:r>
            <a:r>
              <a:rPr lang="en-US" dirty="0"/>
              <a:t> ;</a:t>
            </a:r>
            <a:endParaRPr lang="ru-RU" dirty="0"/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ru-RU" dirty="0"/>
              <a:t>Δ</a:t>
            </a:r>
            <a:r>
              <a:rPr lang="en-US" dirty="0"/>
              <a:t>G</a:t>
            </a:r>
            <a:r>
              <a:rPr lang="en-US" baseline="30000" dirty="0"/>
              <a:t>o</a:t>
            </a:r>
            <a:r>
              <a:rPr lang="en-US" dirty="0"/>
              <a:t> =-29 </a:t>
            </a:r>
            <a:r>
              <a:rPr lang="en-US" dirty="0" err="1"/>
              <a:t>900+98,04T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Во всех случаях при окислении кремния выделяется значительное ко­личество тепла.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201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0184" y="271144"/>
            <a:ext cx="11039856" cy="6157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Влияние состава шлака. </a:t>
            </a:r>
            <a:r>
              <a:rPr lang="ru-RU" dirty="0"/>
              <a:t>В агрегатах с основными шлаками реак­ция окисления кремния протекает практически до конца, так как образу­ющийся кремнезем взаимодействует с основными оксидами и активность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в основных шлаках ничтожно мала. Кислые шлаки, по крайней мере в конце плавки, насыщены кремнезе­мом. Активность кремнезема в кис­лых шлаках близка к единице (</a:t>
            </a:r>
            <a:r>
              <a:rPr lang="ru-RU" i="1" dirty="0"/>
              <a:t>а</a:t>
            </a:r>
            <a:r>
              <a:rPr lang="en-US" baseline="-25000" dirty="0"/>
              <a:t>Si</a:t>
            </a:r>
            <a:r>
              <a:rPr lang="ru-RU" baseline="-25000" dirty="0" err="1"/>
              <a:t>О2</a:t>
            </a:r>
            <a:r>
              <a:rPr lang="ru-RU" dirty="0"/>
              <a:t>~</a:t>
            </a:r>
            <a:r>
              <a:rPr lang="en-US" dirty="0"/>
              <a:t>l</a:t>
            </a:r>
            <a:r>
              <a:rPr lang="ru-RU" dirty="0"/>
              <a:t>). Если при работе под кис­лыми шлаками отсутствует интенсив­ный подвод окислителей (кислорода, воздуха, железной руды), то между на­сыщенным кремнеземом шлаком и компонентами расплава возможно взаимодействие:</a:t>
            </a:r>
          </a:p>
          <a:p>
            <a:pPr marL="0" indent="0" algn="ctr">
              <a:buNone/>
            </a:pPr>
            <a:r>
              <a:rPr lang="en-US" dirty="0"/>
              <a:t>(</a:t>
            </a:r>
            <a:r>
              <a:rPr lang="en-US" dirty="0" err="1"/>
              <a:t>SiO</a:t>
            </a:r>
            <a:r>
              <a:rPr lang="en-US" baseline="-25000" dirty="0" err="1"/>
              <a:t>2</a:t>
            </a:r>
            <a:r>
              <a:rPr lang="en-US" dirty="0"/>
              <a:t>) + 2[</a:t>
            </a:r>
            <a:r>
              <a:rPr lang="en-US" dirty="0" err="1"/>
              <a:t>Mn</a:t>
            </a:r>
            <a:r>
              <a:rPr lang="en-US" dirty="0"/>
              <a:t>] = 2(</a:t>
            </a:r>
            <a:r>
              <a:rPr lang="en-US" dirty="0" err="1"/>
              <a:t>MnO</a:t>
            </a:r>
            <a:r>
              <a:rPr lang="en-US" dirty="0"/>
              <a:t>) + [Si],</a:t>
            </a:r>
            <a:endParaRPr lang="ru-RU" dirty="0"/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ru-RU" dirty="0"/>
              <a:t>Δ</a:t>
            </a:r>
            <a:r>
              <a:rPr lang="en-US" dirty="0"/>
              <a:t>G</a:t>
            </a:r>
            <a:r>
              <a:rPr lang="en-US" baseline="30000" dirty="0"/>
              <a:t>o</a:t>
            </a:r>
            <a:r>
              <a:rPr lang="en-US" dirty="0"/>
              <a:t> = 32 200 -132,807;</a:t>
            </a:r>
            <a:endParaRPr lang="ru-RU" dirty="0"/>
          </a:p>
          <a:p>
            <a:pPr marL="0" indent="0" algn="ctr">
              <a:buNone/>
            </a:pPr>
            <a:r>
              <a:rPr lang="en-US" dirty="0"/>
              <a:t>(</a:t>
            </a:r>
            <a:r>
              <a:rPr lang="en-US" dirty="0" err="1"/>
              <a:t>SiO</a:t>
            </a:r>
            <a:r>
              <a:rPr lang="en-US" baseline="-25000" dirty="0" err="1"/>
              <a:t>2</a:t>
            </a:r>
            <a:r>
              <a:rPr lang="en-US" dirty="0"/>
              <a:t>) + 2[C] = </a:t>
            </a:r>
            <a:r>
              <a:rPr lang="en-US" dirty="0" err="1"/>
              <a:t>2CO</a:t>
            </a:r>
            <a:r>
              <a:rPr lang="en-US" baseline="-25000" dirty="0" err="1"/>
              <a:t>r</a:t>
            </a:r>
            <a:r>
              <a:rPr lang="en-US" dirty="0"/>
              <a:t>+[Si],</a:t>
            </a:r>
            <a:endParaRPr lang="ru-RU" dirty="0"/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ru-RU" dirty="0"/>
              <a:t>Δ</a:t>
            </a:r>
            <a:r>
              <a:rPr lang="en-US" dirty="0"/>
              <a:t>G</a:t>
            </a:r>
            <a:r>
              <a:rPr lang="en-US" baseline="30000" dirty="0"/>
              <a:t>o</a:t>
            </a:r>
            <a:r>
              <a:rPr lang="en-US" dirty="0"/>
              <a:t> = 611300 -336,47</a:t>
            </a:r>
            <a:r>
              <a:rPr lang="ru-RU" i="1" dirty="0"/>
              <a:t>Т</a:t>
            </a:r>
            <a:r>
              <a:rPr lang="en-US" i="1" dirty="0"/>
              <a:t>.</a:t>
            </a:r>
            <a:endParaRPr lang="ru-RU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217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1624" y="362584"/>
            <a:ext cx="10920984" cy="624852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Константа равновесия реакции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(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) + 2</a:t>
            </a:r>
            <a:r>
              <a:rPr lang="en-US" dirty="0"/>
              <a:t>F</a:t>
            </a:r>
            <a:r>
              <a:rPr lang="ru-RU" dirty="0"/>
              <a:t>е</a:t>
            </a:r>
            <a:r>
              <a:rPr lang="ru-RU" baseline="-25000" dirty="0"/>
              <a:t>ж</a:t>
            </a:r>
            <a:r>
              <a:rPr lang="ru-RU" dirty="0"/>
              <a:t> = 2(</a:t>
            </a:r>
            <a:r>
              <a:rPr lang="en-US" dirty="0" err="1"/>
              <a:t>FeO</a:t>
            </a:r>
            <a:r>
              <a:rPr lang="ru-RU" dirty="0"/>
              <a:t>) + [</a:t>
            </a:r>
            <a:r>
              <a:rPr lang="en-US" dirty="0"/>
              <a:t>Si</a:t>
            </a:r>
            <a:r>
              <a:rPr lang="ru-RU" dirty="0"/>
              <a:t>] </a:t>
            </a:r>
            <a:r>
              <a:rPr lang="en-US" dirty="0"/>
              <a:t>K</a:t>
            </a:r>
            <a:r>
              <a:rPr lang="ru-RU" dirty="0"/>
              <a:t> =</a:t>
            </a:r>
            <a:r>
              <a:rPr lang="ru-RU" i="1" dirty="0" err="1"/>
              <a:t>а</a:t>
            </a:r>
            <a:r>
              <a:rPr lang="ru-RU" i="1" baseline="30000" dirty="0" err="1"/>
              <a:t>2</a:t>
            </a:r>
            <a:r>
              <a:rPr lang="ru-RU" baseline="-25000" dirty="0"/>
              <a:t> (</a:t>
            </a:r>
            <a:r>
              <a:rPr lang="en-US" baseline="-25000" dirty="0" err="1"/>
              <a:t>FeO</a:t>
            </a:r>
            <a:r>
              <a:rPr lang="ru-RU" baseline="-25000" dirty="0"/>
              <a:t>)</a:t>
            </a:r>
            <a:r>
              <a:rPr lang="en-US" i="1" dirty="0"/>
              <a:t>a</a:t>
            </a:r>
            <a:r>
              <a:rPr lang="ru-RU" baseline="-25000" dirty="0"/>
              <a:t>[</a:t>
            </a:r>
            <a:r>
              <a:rPr lang="en-US" baseline="-25000" dirty="0"/>
              <a:t>Si</a:t>
            </a:r>
            <a:r>
              <a:rPr lang="ru-RU" baseline="-25000" dirty="0"/>
              <a:t>]</a:t>
            </a:r>
            <a:r>
              <a:rPr lang="ru-RU" dirty="0"/>
              <a:t>/</a:t>
            </a:r>
            <a:r>
              <a:rPr lang="en-US" i="1" dirty="0"/>
              <a:t>a</a:t>
            </a:r>
            <a:r>
              <a:rPr lang="ru-RU" baseline="-25000" dirty="0"/>
              <a:t>(</a:t>
            </a:r>
            <a:r>
              <a:rPr lang="en-US" baseline="-25000" dirty="0" err="1"/>
              <a:t>SiQ</a:t>
            </a:r>
            <a:r>
              <a:rPr lang="ru-RU" baseline="-25000" dirty="0"/>
              <a:t>2);</a:t>
            </a:r>
            <a:r>
              <a:rPr lang="ru-RU" dirty="0"/>
              <a:t> </a:t>
            </a:r>
            <a:endParaRPr lang="ru-RU" dirty="0" smtClean="0"/>
          </a:p>
          <a:p>
            <a:pPr marL="0" indent="0" algn="just">
              <a:buNone/>
            </a:pPr>
            <a:r>
              <a:rPr lang="en-US" dirty="0" smtClean="0"/>
              <a:t>B</a:t>
            </a:r>
            <a:r>
              <a:rPr lang="en-US" baseline="30000" dirty="0" smtClean="0"/>
              <a:t> </a:t>
            </a:r>
            <a:r>
              <a:rPr lang="ru-RU" dirty="0"/>
              <a:t>насыщенных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шлаках </a:t>
            </a:r>
            <a:r>
              <a:rPr lang="en-US" i="1" dirty="0"/>
              <a:t>a</a:t>
            </a:r>
            <a:r>
              <a:rPr lang="ru-RU" baseline="-25000" dirty="0"/>
              <a:t>(</a:t>
            </a:r>
            <a:r>
              <a:rPr lang="en-US" baseline="-25000" dirty="0" err="1"/>
              <a:t>SiQ</a:t>
            </a:r>
            <a:r>
              <a:rPr lang="ru-RU" baseline="-25000" dirty="0"/>
              <a:t>2);</a:t>
            </a:r>
            <a:r>
              <a:rPr lang="ru-RU" dirty="0"/>
              <a:t>=1 и К=</a:t>
            </a:r>
            <a:r>
              <a:rPr lang="ru-RU" i="1" dirty="0"/>
              <a:t> а</a:t>
            </a:r>
            <a:r>
              <a:rPr lang="ru-RU" baseline="-25000" dirty="0"/>
              <a:t> (</a:t>
            </a:r>
            <a:r>
              <a:rPr lang="en-US" baseline="-25000" dirty="0" err="1"/>
              <a:t>FeO</a:t>
            </a:r>
            <a:r>
              <a:rPr lang="ru-RU" baseline="-25000" dirty="0"/>
              <a:t>) </a:t>
            </a:r>
            <a:r>
              <a:rPr lang="ru-RU" dirty="0"/>
              <a:t>* </a:t>
            </a:r>
            <a:r>
              <a:rPr lang="ru-RU" i="1" dirty="0"/>
              <a:t>а</a:t>
            </a:r>
            <a:r>
              <a:rPr lang="ru-RU" baseline="-25000" dirty="0"/>
              <a:t>[</a:t>
            </a:r>
            <a:r>
              <a:rPr lang="en-US" baseline="-25000" dirty="0"/>
              <a:t>Si</a:t>
            </a:r>
            <a:r>
              <a:rPr lang="ru-RU" baseline="-25000" dirty="0"/>
              <a:t>]</a:t>
            </a:r>
            <a:r>
              <a:rPr lang="ru-RU" dirty="0"/>
              <a:t>,  откуда</a:t>
            </a:r>
            <a:r>
              <a:rPr lang="ru-RU" i="1" dirty="0"/>
              <a:t> а</a:t>
            </a:r>
            <a:r>
              <a:rPr lang="ru-RU" baseline="-25000" dirty="0"/>
              <a:t>[</a:t>
            </a:r>
            <a:r>
              <a:rPr lang="en-US" baseline="-25000" dirty="0"/>
              <a:t>Si</a:t>
            </a:r>
            <a:r>
              <a:rPr lang="ru-RU" baseline="-25000" dirty="0"/>
              <a:t>]</a:t>
            </a:r>
            <a:r>
              <a:rPr lang="ru-RU" dirty="0"/>
              <a:t> = К/ </a:t>
            </a:r>
            <a:r>
              <a:rPr lang="ru-RU" i="1" dirty="0"/>
              <a:t>а</a:t>
            </a:r>
            <a:r>
              <a:rPr lang="ru-RU" baseline="-25000" dirty="0"/>
              <a:t> (</a:t>
            </a:r>
            <a:r>
              <a:rPr lang="en-US" baseline="-25000" dirty="0" err="1"/>
              <a:t>FeO</a:t>
            </a:r>
            <a:r>
              <a:rPr lang="ru-RU" baseline="-25000" dirty="0"/>
              <a:t>)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Чем ниже активность оксидов же­леза в шкале, тем дальше пойдет про­цесс восстановления кремния. Такие компоненты расплава, как углерод или марганец, понижают </a:t>
            </a:r>
            <a:r>
              <a:rPr lang="ru-RU" dirty="0" err="1"/>
              <a:t>окислен­ность</a:t>
            </a:r>
            <a:r>
              <a:rPr lang="ru-RU" dirty="0"/>
              <a:t> и металла, и шлака, повышая степень восстановления кремния. Ос­новной оксид железа </a:t>
            </a:r>
            <a:r>
              <a:rPr lang="en-US" dirty="0" err="1"/>
              <a:t>FeO</a:t>
            </a:r>
            <a:r>
              <a:rPr lang="ru-RU" dirty="0"/>
              <a:t> в кислых шлаках связан с кремнеземом в сили­каты железа, и его активность мала. Если в шлак ввести более сильный основный оксид, например </a:t>
            </a:r>
            <a:r>
              <a:rPr lang="ru-RU" dirty="0" err="1"/>
              <a:t>СаО</a:t>
            </a:r>
            <a:r>
              <a:rPr lang="ru-RU" dirty="0"/>
              <a:t>, то он разрушит силикаты железа, образуя силикаты кальция, и активность ок­сидов железа в шлаке возрастет, соот­ветственно затормозится процесс вос­становления кремния. Таким образом, можно считать, что процесс восста­новления кремния из кислых шлаков идет по схеме</a:t>
            </a:r>
          </a:p>
          <a:p>
            <a:pPr marL="0" indent="0" algn="ctr">
              <a:buNone/>
            </a:pPr>
            <a:r>
              <a:rPr lang="en-US" dirty="0"/>
              <a:t>(</a:t>
            </a:r>
            <a:r>
              <a:rPr lang="en-US" dirty="0" err="1"/>
              <a:t>SiO</a:t>
            </a:r>
            <a:r>
              <a:rPr lang="en-US" baseline="-25000" dirty="0" err="1"/>
              <a:t>2</a:t>
            </a:r>
            <a:r>
              <a:rPr lang="en-US" dirty="0"/>
              <a:t>) + </a:t>
            </a:r>
            <a:r>
              <a:rPr lang="en-US" dirty="0" err="1"/>
              <a:t>2Fe</a:t>
            </a:r>
            <a:r>
              <a:rPr lang="en-US" baseline="-25000" dirty="0" err="1"/>
              <a:t>x</a:t>
            </a:r>
            <a:r>
              <a:rPr lang="en-US" dirty="0"/>
              <a:t> = 2(</a:t>
            </a:r>
            <a:r>
              <a:rPr lang="en-US" dirty="0" err="1"/>
              <a:t>FeO</a:t>
            </a:r>
            <a:r>
              <a:rPr lang="en-US" dirty="0"/>
              <a:t>) + [Si],</a:t>
            </a:r>
            <a:endParaRPr lang="ru-RU" dirty="0"/>
          </a:p>
          <a:p>
            <a:pPr marL="0" indent="0" algn="ctr">
              <a:buNone/>
            </a:pPr>
            <a:r>
              <a:rPr lang="en-US" dirty="0"/>
              <a:t> </a:t>
            </a:r>
            <a:endParaRPr lang="ru-RU" dirty="0"/>
          </a:p>
          <a:p>
            <a:pPr marL="0" indent="0" algn="ctr">
              <a:buNone/>
            </a:pPr>
            <a:r>
              <a:rPr lang="en-US" dirty="0"/>
              <a:t> K =</a:t>
            </a:r>
            <a:r>
              <a:rPr lang="ru-RU" i="1" dirty="0"/>
              <a:t>а</a:t>
            </a:r>
            <a:r>
              <a:rPr lang="en-US" i="1" baseline="30000" dirty="0"/>
              <a:t>2</a:t>
            </a:r>
            <a:r>
              <a:rPr lang="en-US" baseline="-25000" dirty="0"/>
              <a:t> (</a:t>
            </a:r>
            <a:r>
              <a:rPr lang="en-US" baseline="-25000" dirty="0" err="1"/>
              <a:t>FeO</a:t>
            </a:r>
            <a:r>
              <a:rPr lang="en-US" baseline="-25000" dirty="0"/>
              <a:t>)</a:t>
            </a:r>
            <a:r>
              <a:rPr lang="en-US" i="1" dirty="0"/>
              <a:t>a</a:t>
            </a:r>
            <a:r>
              <a:rPr lang="en-US" baseline="-25000" dirty="0"/>
              <a:t>[Si]</a:t>
            </a:r>
            <a:r>
              <a:rPr lang="en-US" dirty="0"/>
              <a:t>/</a:t>
            </a:r>
            <a:r>
              <a:rPr lang="en-US" i="1" dirty="0"/>
              <a:t>a</a:t>
            </a:r>
            <a:r>
              <a:rPr lang="en-US" baseline="-25000" dirty="0"/>
              <a:t>(</a:t>
            </a:r>
            <a:r>
              <a:rPr lang="en-US" baseline="-25000" dirty="0" err="1"/>
              <a:t>SiQ2</a:t>
            </a:r>
            <a:r>
              <a:rPr lang="en-US" baseline="-25000" dirty="0"/>
              <a:t>)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а компоненты металла или шлака вли­яют на </a:t>
            </a:r>
            <a:r>
              <a:rPr lang="ru-RU" i="1" dirty="0"/>
              <a:t>а</a:t>
            </a:r>
            <a:r>
              <a:rPr lang="ru-RU" baseline="-25000" dirty="0"/>
              <a:t> (</a:t>
            </a:r>
            <a:r>
              <a:rPr lang="en-US" baseline="-25000" dirty="0" err="1"/>
              <a:t>FeO</a:t>
            </a:r>
            <a:r>
              <a:rPr lang="ru-RU" baseline="-25000" dirty="0"/>
              <a:t>) </a:t>
            </a:r>
            <a:r>
              <a:rPr lang="ru-RU" dirty="0"/>
              <a:t>смещая равновесие в сторону восстановления или окисле­ния кремния. Если в ванну интенсив­но подают окислитель, то имеет место окисление железа, значение </a:t>
            </a:r>
            <a:r>
              <a:rPr lang="ru-RU" i="1" dirty="0"/>
              <a:t>а</a:t>
            </a:r>
            <a:r>
              <a:rPr lang="ru-RU" baseline="-25000" dirty="0"/>
              <a:t> (</a:t>
            </a:r>
            <a:r>
              <a:rPr lang="en-US" baseline="-25000" dirty="0" err="1"/>
              <a:t>FeO</a:t>
            </a:r>
            <a:r>
              <a:rPr lang="ru-RU" baseline="-25000" dirty="0"/>
              <a:t>)   </a:t>
            </a:r>
            <a:r>
              <a:rPr lang="ru-RU" dirty="0"/>
              <a:t>возрастает и в металле остаются лишь сле­ды кремния.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655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697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4</a:t>
            </a:r>
            <a:r>
              <a:rPr lang="ru-RU" dirty="0"/>
              <a:t>. </a:t>
            </a:r>
            <a:r>
              <a:rPr lang="ru-RU" b="1" dirty="0"/>
              <a:t>ОКИСЛЕНИЕ И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ВОССТАНОВЛЕНИЕ </a:t>
            </a:r>
            <a:r>
              <a:rPr lang="ru-RU" b="1" dirty="0" smtClean="0"/>
              <a:t>МАРГАНЦА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6152"/>
            <a:ext cx="11094720" cy="546811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Марганец растворяется в железе в лю­бых соотношениях. Имея значитель­ное сходство с железом по атомной массе и другим свойствам, марганец образует с железом раствор, близкий к идеальному.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отрицательное отклонение от закона Рауля.</a:t>
            </a:r>
          </a:p>
          <a:p>
            <a:pPr marL="0" indent="0" algn="just">
              <a:buNone/>
            </a:pPr>
            <a:r>
              <a:rPr lang="ru-RU" b="1" dirty="0"/>
              <a:t>11.4.1. Влияние температуры. </a:t>
            </a:r>
            <a:r>
              <a:rPr lang="ru-RU" dirty="0"/>
              <a:t>Мар­ганец — элемент, легко окисляющий­ся, особенно при сравнительно низких температурах; при этом могут образо­вываться следующие его оксиды: </a:t>
            </a:r>
            <a:r>
              <a:rPr lang="ru-RU" dirty="0" err="1"/>
              <a:t>МпО</a:t>
            </a:r>
            <a:r>
              <a:rPr lang="ru-RU" baseline="-25000" dirty="0" err="1"/>
              <a:t>2</a:t>
            </a:r>
            <a:r>
              <a:rPr lang="ru-RU" dirty="0"/>
              <a:t>, </a:t>
            </a:r>
            <a:r>
              <a:rPr lang="ru-RU" dirty="0" err="1"/>
              <a:t>Мп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3</a:t>
            </a:r>
            <a:r>
              <a:rPr lang="ru-RU" dirty="0"/>
              <a:t>, </a:t>
            </a:r>
            <a:r>
              <a:rPr lang="ru-RU" dirty="0" err="1"/>
              <a:t>Мп</a:t>
            </a:r>
            <a:r>
              <a:rPr lang="ru-RU" baseline="-25000" dirty="0" err="1"/>
              <a:t>3</a:t>
            </a:r>
            <a:r>
              <a:rPr lang="ru-RU" dirty="0" err="1"/>
              <a:t>О</a:t>
            </a:r>
            <a:r>
              <a:rPr lang="ru-RU" baseline="-25000" dirty="0" err="1"/>
              <a:t>4</a:t>
            </a:r>
            <a:r>
              <a:rPr lang="ru-RU" dirty="0"/>
              <a:t>, </a:t>
            </a:r>
            <a:r>
              <a:rPr lang="ru-RU" dirty="0" err="1"/>
              <a:t>МпО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При высоких температурах устой­чивым является только </a:t>
            </a:r>
            <a:r>
              <a:rPr lang="ru-RU" dirty="0" err="1"/>
              <a:t>МпО</a:t>
            </a:r>
            <a:r>
              <a:rPr lang="ru-RU" dirty="0"/>
              <a:t>. Окисле­ние марганца может происходить как в результате взаимодействия с кисло­родом, растворенным в металле,</a:t>
            </a:r>
          </a:p>
          <a:p>
            <a:pPr marL="0" indent="0" algn="just">
              <a:buNone/>
            </a:pPr>
            <a:r>
              <a:rPr lang="ru-RU" dirty="0"/>
              <a:t>[</a:t>
            </a:r>
            <a:r>
              <a:rPr lang="ru-RU" dirty="0" err="1"/>
              <a:t>Мп</a:t>
            </a:r>
            <a:r>
              <a:rPr lang="ru-RU" dirty="0"/>
              <a:t>] + [О] = (</a:t>
            </a:r>
            <a:r>
              <a:rPr lang="ru-RU" dirty="0" err="1"/>
              <a:t>МпО</a:t>
            </a:r>
            <a:r>
              <a:rPr lang="ru-RU" dirty="0"/>
              <a:t>)</a:t>
            </a:r>
            <a:r>
              <a:rPr lang="ru-RU" baseline="30000" dirty="0"/>
              <a:t>1</a:t>
            </a:r>
            <a:r>
              <a:rPr lang="ru-RU" dirty="0"/>
              <a:t>, </a:t>
            </a:r>
          </a:p>
          <a:p>
            <a:pPr marL="0" indent="0" algn="just">
              <a:buNone/>
            </a:pPr>
            <a:r>
              <a:rPr lang="ru-RU" dirty="0"/>
              <a:t>Δ</a:t>
            </a:r>
            <a:r>
              <a:rPr lang="en-US" dirty="0"/>
              <a:t>G</a:t>
            </a:r>
            <a:r>
              <a:rPr lang="en-US" baseline="30000" dirty="0"/>
              <a:t>o</a:t>
            </a:r>
            <a:r>
              <a:rPr lang="ru-RU" dirty="0"/>
              <a:t>= -244 000 +108,78 </a:t>
            </a:r>
            <a:r>
              <a:rPr lang="ru-RU" i="1" dirty="0"/>
              <a:t>Т,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так и при непосредственном взаимо­действии с кислородом газовой фазы</a:t>
            </a:r>
          </a:p>
          <a:p>
            <a:pPr marL="0" indent="0" algn="just">
              <a:buNone/>
            </a:pPr>
            <a:r>
              <a:rPr lang="en-US" dirty="0"/>
              <a:t>[</a:t>
            </a:r>
            <a:r>
              <a:rPr lang="en-US" dirty="0" err="1"/>
              <a:t>Mn</a:t>
            </a:r>
            <a:r>
              <a:rPr lang="en-US" dirty="0"/>
              <a:t>] + l/20</a:t>
            </a:r>
            <a:r>
              <a:rPr lang="en-US" baseline="-25000" dirty="0"/>
              <a:t>2(r)</a:t>
            </a:r>
            <a:r>
              <a:rPr lang="en-US" dirty="0"/>
              <a:t> = (</a:t>
            </a:r>
            <a:r>
              <a:rPr lang="en-US" dirty="0" err="1"/>
              <a:t>MnO</a:t>
            </a:r>
            <a:r>
              <a:rPr lang="en-US" dirty="0"/>
              <a:t>),</a:t>
            </a:r>
            <a:endParaRPr lang="ru-RU" dirty="0"/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ru-RU" dirty="0"/>
              <a:t>Δ</a:t>
            </a:r>
            <a:r>
              <a:rPr lang="en-US" dirty="0"/>
              <a:t>G</a:t>
            </a:r>
            <a:r>
              <a:rPr lang="en-US" baseline="30000" dirty="0"/>
              <a:t>o</a:t>
            </a:r>
            <a:r>
              <a:rPr lang="en-US" dirty="0"/>
              <a:t>=-361000 + </a:t>
            </a:r>
            <a:r>
              <a:rPr lang="en-US" dirty="0" err="1"/>
              <a:t>106,39T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или с оксидами железа шлака</a:t>
            </a:r>
          </a:p>
          <a:p>
            <a:pPr marL="0" indent="0" algn="just">
              <a:buNone/>
            </a:pPr>
            <a:r>
              <a:rPr lang="ru-RU" dirty="0"/>
              <a:t>[</a:t>
            </a:r>
            <a:r>
              <a:rPr lang="ru-RU" dirty="0" err="1"/>
              <a:t>Мп</a:t>
            </a:r>
            <a:r>
              <a:rPr lang="ru-RU" dirty="0"/>
              <a:t>] + (</a:t>
            </a:r>
            <a:r>
              <a:rPr lang="en-US" dirty="0"/>
              <a:t>Fe</a:t>
            </a:r>
            <a:r>
              <a:rPr lang="ru-RU" dirty="0"/>
              <a:t>)= (</a:t>
            </a:r>
            <a:r>
              <a:rPr lang="ru-RU" dirty="0" err="1"/>
              <a:t>МпО</a:t>
            </a:r>
            <a:r>
              <a:rPr lang="ru-RU" dirty="0"/>
              <a:t>) + </a:t>
            </a:r>
            <a:r>
              <a:rPr lang="en-US" dirty="0"/>
              <a:t>F</a:t>
            </a:r>
            <a:r>
              <a:rPr lang="ru-RU" dirty="0"/>
              <a:t>е</a:t>
            </a:r>
            <a:r>
              <a:rPr lang="ru-RU" baseline="-25000" dirty="0"/>
              <a:t>ж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Δ</a:t>
            </a:r>
            <a:r>
              <a:rPr lang="en-US" dirty="0"/>
              <a:t>G</a:t>
            </a:r>
            <a:r>
              <a:rPr lang="en-US" baseline="30000" dirty="0"/>
              <a:t>o</a:t>
            </a:r>
            <a:r>
              <a:rPr lang="ru-RU" dirty="0"/>
              <a:t>= -123000 + </a:t>
            </a:r>
            <a:r>
              <a:rPr lang="ru-RU" dirty="0" err="1"/>
              <a:t>56,40Г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На основании данных об измене­нии энергии Гиббса можно сделать следующие выводы: 1) при окислении марганца выделяется тепло; 2) при по­вышении температуры возможно вос­становление марганца из шлака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3815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7072" y="252856"/>
            <a:ext cx="11012424" cy="651370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Из шлака марганец при благопри­ятных условиях   может    восстанавливаться   железом, </a:t>
            </a:r>
            <a:r>
              <a:rPr lang="ru-RU" dirty="0"/>
              <a:t>углеродом, кремнием. Константа равновесия реакции (</a:t>
            </a:r>
            <a:r>
              <a:rPr lang="en-US" dirty="0" err="1"/>
              <a:t>FeO</a:t>
            </a:r>
            <a:r>
              <a:rPr lang="ru-RU" dirty="0"/>
              <a:t>) + [</a:t>
            </a:r>
            <a:r>
              <a:rPr lang="ru-RU" dirty="0" err="1"/>
              <a:t>Мп</a:t>
            </a:r>
            <a:r>
              <a:rPr lang="ru-RU" dirty="0"/>
              <a:t>] = (</a:t>
            </a:r>
            <a:r>
              <a:rPr lang="ru-RU" dirty="0" err="1"/>
              <a:t>МпО</a:t>
            </a:r>
            <a:r>
              <a:rPr lang="ru-RU" dirty="0"/>
              <a:t>) + Ре</a:t>
            </a:r>
            <a:r>
              <a:rPr lang="ru-RU" baseline="-25000" dirty="0"/>
              <a:t>ж</a:t>
            </a:r>
            <a:r>
              <a:rPr lang="ru-RU" dirty="0"/>
              <a:t>, равная </a:t>
            </a:r>
          </a:p>
          <a:p>
            <a:pPr marL="0" indent="0" algn="just">
              <a:buNone/>
            </a:pPr>
            <a:r>
              <a:rPr lang="ru-RU" dirty="0"/>
              <a:t>К</a:t>
            </a:r>
            <a:r>
              <a:rPr lang="en-US" baseline="-25000" dirty="0" err="1"/>
              <a:t>Mn</a:t>
            </a:r>
            <a:r>
              <a:rPr lang="ru-RU" dirty="0"/>
              <a:t> = </a:t>
            </a:r>
            <a:r>
              <a:rPr lang="en-US" i="1" dirty="0"/>
              <a:t>a</a:t>
            </a:r>
            <a:r>
              <a:rPr lang="ru-RU" baseline="-25000" dirty="0"/>
              <a:t>(</a:t>
            </a:r>
            <a:r>
              <a:rPr lang="en-US" baseline="-25000" dirty="0" err="1"/>
              <a:t>MnO</a:t>
            </a:r>
            <a:r>
              <a:rPr lang="ru-RU" baseline="-25000" dirty="0"/>
              <a:t>)</a:t>
            </a:r>
            <a:r>
              <a:rPr lang="ru-RU" dirty="0"/>
              <a:t>/</a:t>
            </a:r>
            <a:r>
              <a:rPr lang="en-US" i="1" dirty="0"/>
              <a:t>a</a:t>
            </a:r>
            <a:r>
              <a:rPr lang="ru-RU" baseline="-25000" dirty="0"/>
              <a:t>(</a:t>
            </a:r>
            <a:r>
              <a:rPr lang="en-US" baseline="-25000" dirty="0" err="1"/>
              <a:t>FeO</a:t>
            </a:r>
            <a:r>
              <a:rPr lang="ru-RU" baseline="-25000" dirty="0"/>
              <a:t>)*</a:t>
            </a:r>
            <a:r>
              <a:rPr lang="en-US" i="1" dirty="0"/>
              <a:t>a</a:t>
            </a:r>
            <a:r>
              <a:rPr lang="ru-RU" baseline="-25000" dirty="0"/>
              <a:t>(</a:t>
            </a:r>
            <a:r>
              <a:rPr lang="en-US" baseline="-25000" dirty="0" err="1"/>
              <a:t>MnO</a:t>
            </a:r>
            <a:r>
              <a:rPr lang="ru-RU" baseline="-25000" dirty="0"/>
              <a:t>)</a:t>
            </a:r>
            <a:r>
              <a:rPr lang="uk-UA" dirty="0"/>
              <a:t>, </a:t>
            </a:r>
            <a:r>
              <a:rPr lang="ru-RU" dirty="0"/>
              <a:t>с повышением температуры уменьшается, т. е. равно­весие реакции сдвигается в сторону восстановления марганца. Поскольку раствор марганца в железе близок к идеальному, константа равновесия имеет вид</a:t>
            </a:r>
            <a:r>
              <a:rPr lang="ru-RU" dirty="0" smtClean="0"/>
              <a:t>: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Даже небольшие колебания темпе­ратуры могут сказаться на изменении содержания марганца.</a:t>
            </a:r>
          </a:p>
          <a:p>
            <a:pPr marL="0" indent="0" algn="just">
              <a:buNone/>
            </a:pPr>
            <a:r>
              <a:rPr lang="ru-RU" b="1" dirty="0"/>
              <a:t>Влияние состава шлака. </a:t>
            </a:r>
            <a:r>
              <a:rPr lang="ru-RU" dirty="0"/>
              <a:t>Из уравнения   для    </a:t>
            </a:r>
            <a:r>
              <a:rPr lang="ru-RU" cap="small" dirty="0"/>
              <a:t>    </a:t>
            </a:r>
            <a:r>
              <a:rPr lang="ru-RU" dirty="0"/>
              <a:t>К</a:t>
            </a:r>
            <a:r>
              <a:rPr lang="en-US" baseline="-25000" dirty="0" err="1"/>
              <a:t>Mn</a:t>
            </a:r>
            <a:r>
              <a:rPr lang="en-US" dirty="0"/>
              <a:t>  </a:t>
            </a:r>
            <a:r>
              <a:rPr lang="ru-RU" dirty="0"/>
              <a:t>следует,    что</a:t>
            </a:r>
            <a:r>
              <a:rPr lang="uk-UA" dirty="0"/>
              <a:t>  </a:t>
            </a:r>
            <a:endParaRPr lang="ru-RU" dirty="0"/>
          </a:p>
          <a:p>
            <a:pPr marL="0" indent="0" algn="just">
              <a:buNone/>
            </a:pPr>
            <a:r>
              <a:rPr lang="en-US" dirty="0"/>
              <a:t>[</a:t>
            </a:r>
            <a:r>
              <a:rPr lang="ru-RU" dirty="0"/>
              <a:t>М</a:t>
            </a:r>
            <a:r>
              <a:rPr lang="en-US" dirty="0"/>
              <a:t>n] = (1/K</a:t>
            </a:r>
            <a:r>
              <a:rPr lang="ru-RU" dirty="0"/>
              <a:t>М</a:t>
            </a:r>
            <a:r>
              <a:rPr lang="en-US" dirty="0"/>
              <a:t>n) * (</a:t>
            </a:r>
            <a:r>
              <a:rPr lang="en-US" i="1" dirty="0"/>
              <a:t>a</a:t>
            </a:r>
            <a:r>
              <a:rPr lang="en-US" baseline="-25000" dirty="0"/>
              <a:t>(</a:t>
            </a:r>
            <a:r>
              <a:rPr lang="en-US" baseline="-25000" dirty="0" err="1"/>
              <a:t>MnO</a:t>
            </a:r>
            <a:r>
              <a:rPr lang="en-US" baseline="-25000" dirty="0"/>
              <a:t>)</a:t>
            </a:r>
            <a:r>
              <a:rPr lang="en-US" dirty="0"/>
              <a:t>/</a:t>
            </a:r>
            <a:r>
              <a:rPr lang="en-US" i="1" dirty="0"/>
              <a:t>a</a:t>
            </a:r>
            <a:r>
              <a:rPr lang="en-US" baseline="-25000" dirty="0"/>
              <a:t>(</a:t>
            </a:r>
            <a:r>
              <a:rPr lang="en-US" baseline="-25000" dirty="0" err="1"/>
              <a:t>FeO</a:t>
            </a:r>
            <a:r>
              <a:rPr lang="en-US" baseline="-25000" dirty="0"/>
              <a:t>) </a:t>
            </a:r>
            <a:r>
              <a:rPr lang="en-US" dirty="0"/>
              <a:t>)</a:t>
            </a:r>
            <a:r>
              <a:rPr lang="uk-UA" dirty="0"/>
              <a:t>. 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Это означает, что при данной тем­пературе содержание марганца в ме­талле определяется соотношением ак­тивностей </a:t>
            </a:r>
            <a:r>
              <a:rPr lang="ru-RU" dirty="0" err="1"/>
              <a:t>МпО</a:t>
            </a:r>
            <a:r>
              <a:rPr lang="ru-RU" dirty="0"/>
              <a:t> и </a:t>
            </a:r>
            <a:r>
              <a:rPr lang="en-US" dirty="0" err="1"/>
              <a:t>FeO</a:t>
            </a:r>
            <a:r>
              <a:rPr lang="ru-RU" dirty="0"/>
              <a:t> в шлаке. По­скольку </a:t>
            </a:r>
            <a:r>
              <a:rPr lang="ru-RU" dirty="0" err="1"/>
              <a:t>МпО</a:t>
            </a:r>
            <a:r>
              <a:rPr lang="ru-RU" dirty="0"/>
              <a:t>— основный оксид и в кислых шлаках  </a:t>
            </a:r>
            <a:r>
              <a:rPr lang="en-US" i="1" dirty="0"/>
              <a:t>a</a:t>
            </a:r>
            <a:r>
              <a:rPr lang="ru-RU" baseline="-25000" dirty="0"/>
              <a:t>(</a:t>
            </a:r>
            <a:r>
              <a:rPr lang="en-US" baseline="-25000" dirty="0" err="1"/>
              <a:t>MnO</a:t>
            </a:r>
            <a:r>
              <a:rPr lang="ru-RU" baseline="-25000" dirty="0"/>
              <a:t>)</a:t>
            </a:r>
            <a:r>
              <a:rPr lang="ru-RU" dirty="0"/>
              <a:t> уменьшается в связи с образованием силикатов мар­ганца, под кислыми </a:t>
            </a:r>
            <a:r>
              <a:rPr lang="ru-RU" dirty="0" smtClean="0"/>
              <a:t>шлаками </a:t>
            </a:r>
            <a:r>
              <a:rPr lang="ru-RU" dirty="0"/>
              <a:t>процесс окисления марганца идет более полно (например, в бессе­меровском конвертере марганец окис­ляется практически до следов). При работе под основными шлаками, со­держащими </a:t>
            </a:r>
            <a:r>
              <a:rPr lang="ru-RU" dirty="0" err="1"/>
              <a:t>МпО</a:t>
            </a:r>
            <a:r>
              <a:rPr lang="ru-RU" dirty="0"/>
              <a:t>, концентрация мар­ганца в металле определяется темпера­турой и </a:t>
            </a:r>
            <a:r>
              <a:rPr lang="en-US" i="1" dirty="0"/>
              <a:t>a</a:t>
            </a:r>
            <a:r>
              <a:rPr lang="ru-RU" baseline="-25000" dirty="0"/>
              <a:t>(</a:t>
            </a:r>
            <a:r>
              <a:rPr lang="en-US" baseline="-25000" dirty="0"/>
              <a:t>Fe</a:t>
            </a:r>
            <a:r>
              <a:rPr lang="ru-RU" baseline="-25000" dirty="0" smtClean="0"/>
              <a:t>0</a:t>
            </a:r>
            <a:r>
              <a:rPr lang="ru-RU" dirty="0"/>
              <a:t>)</a:t>
            </a:r>
          </a:p>
        </p:txBody>
      </p:sp>
      <p:pic>
        <p:nvPicPr>
          <p:cNvPr id="5122" name="Рисунок 2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287" y="1981454"/>
            <a:ext cx="200342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1448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923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5. ОКИСЛЕНИЕ И</a:t>
            </a:r>
            <a:r>
              <a:rPr lang="ru-RU" dirty="0"/>
              <a:t> </a:t>
            </a:r>
            <a:r>
              <a:rPr lang="ru-RU" b="1" dirty="0"/>
              <a:t>ВОССТАНОВЛЕНИЕ ФОСФОРА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50392"/>
            <a:ext cx="11131296" cy="593445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Фосфор растворяется в железе в зна­чительных количествах. При раство­рении фосфора выделяется некоторое количество тепла:</a:t>
            </a:r>
          </a:p>
          <a:p>
            <a:pPr marL="0" indent="0" algn="ctr">
              <a:buNone/>
            </a:pPr>
            <a:r>
              <a:rPr lang="ru-RU" dirty="0"/>
              <a:t>1/</a:t>
            </a:r>
            <a:r>
              <a:rPr lang="ru-RU" dirty="0" err="1"/>
              <a:t>2Р</a:t>
            </a:r>
            <a:r>
              <a:rPr lang="ru-RU" baseline="-25000" dirty="0" err="1"/>
              <a:t>2</a:t>
            </a:r>
            <a:r>
              <a:rPr lang="ru-RU" baseline="-25000" dirty="0"/>
              <a:t>(г)</a:t>
            </a:r>
            <a:r>
              <a:rPr lang="ru-RU" dirty="0"/>
              <a:t>-→ [Р],</a:t>
            </a:r>
          </a:p>
          <a:p>
            <a:pPr marL="0" indent="0" algn="ctr">
              <a:buNone/>
            </a:pPr>
            <a:r>
              <a:rPr lang="ru-RU" dirty="0"/>
              <a:t>Δ</a:t>
            </a:r>
            <a:r>
              <a:rPr lang="en-US" dirty="0"/>
              <a:t>G</a:t>
            </a:r>
            <a:r>
              <a:rPr lang="ru-RU" dirty="0"/>
              <a:t>° = -140200-9,62</a:t>
            </a:r>
            <a:r>
              <a:rPr lang="en-US" dirty="0"/>
              <a:t>T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b="1" dirty="0"/>
              <a:t>Влияние фосфора на каче­ство стали. </a:t>
            </a:r>
            <a:r>
              <a:rPr lang="ru-RU" dirty="0"/>
              <a:t>Фосфор обычно является вредной примесью в стали, и прове­дению операции его удаления уделя­ется большое внимание. Вредное влияние фосфора определяется сле­дующим:</a:t>
            </a:r>
          </a:p>
          <a:p>
            <a:pPr marL="0" indent="0" algn="just">
              <a:buNone/>
            </a:pPr>
            <a:r>
              <a:rPr lang="ru-RU" dirty="0"/>
              <a:t>а)  значительно расширяется двух­фазная область между линиями лик­видуса и </a:t>
            </a:r>
            <a:r>
              <a:rPr lang="ru-RU" dirty="0" err="1"/>
              <a:t>солидуса</a:t>
            </a:r>
            <a:r>
              <a:rPr lang="ru-RU" dirty="0"/>
              <a:t>, в результате чего при кристаллизации слитка или от­ливки возникает сильная первичная ликвация, а также значительно су­жается  γ-область, что облегчает раз­витие сегрегации и в твердом состоя­нии;</a:t>
            </a:r>
          </a:p>
          <a:p>
            <a:pPr marL="0" indent="0" algn="just">
              <a:buNone/>
            </a:pPr>
            <a:r>
              <a:rPr lang="ru-RU" dirty="0"/>
              <a:t>б) из-за относительно малой скоро­сти диффузии фосфора в </a:t>
            </a:r>
            <a:r>
              <a:rPr lang="ru-RU" i="1" dirty="0"/>
              <a:t>а</a:t>
            </a:r>
            <a:r>
              <a:rPr lang="ru-RU" dirty="0"/>
              <a:t>- и γ-твердых растворах образовавшаяся неод­нородность плохо устраняется метода­ми термической обработки (особенно в литой стали, не подвергнутой плас­тической деформации).</a:t>
            </a:r>
          </a:p>
          <a:p>
            <a:pPr marL="0" indent="0" algn="just">
              <a:buNone/>
            </a:pPr>
            <a:r>
              <a:rPr lang="ru-RU" dirty="0"/>
              <a:t>Располагающиеся в </a:t>
            </a:r>
            <a:r>
              <a:rPr lang="ru-RU" dirty="0" err="1"/>
              <a:t>межзеренном</a:t>
            </a:r>
            <a:r>
              <a:rPr lang="ru-RU" dirty="0"/>
              <a:t> пространстве хрупкие прослойки, богатые фосфором, снижают пласти­ческие свойства металла, особенно при низких температурах </a:t>
            </a:r>
            <a:r>
              <a:rPr lang="ru-RU" i="1" dirty="0"/>
              <a:t>(хладно­ломкость). </a:t>
            </a:r>
            <a:r>
              <a:rPr lang="ru-RU" dirty="0"/>
              <a:t>Вредное влияние фосфо­ра особенно сказывается на стали при повышенном содержании угле­рода, поэтому в углеродистых конст­рукционных сталях содержание фос­фора не должно превышать 0,035 %, а в некоторых марках —0,030%. В высококачественной стали содержа­ние фосфора не должно быть более 0,020</a:t>
            </a:r>
            <a:r>
              <a:rPr lang="ru-RU" dirty="0" smtClean="0"/>
              <a:t>%.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1624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468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1. ВЛИЯНИЕ АТМОСФЕРЫ </a:t>
            </a:r>
            <a:r>
              <a:rPr lang="ru-RU" b="1" dirty="0" smtClean="0"/>
              <a:t>АГРЕГАТА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68680"/>
            <a:ext cx="11085576" cy="56235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/>
              <a:t>Атмосфера агрегата может иметь окислительный или восстановитель­ный характер. </a:t>
            </a:r>
            <a:r>
              <a:rPr lang="ru-RU" dirty="0"/>
              <a:t>Если атмосфера агрега­та окислительная, то развитие получат окислительные процессы; в восстано­вительной атмосфере (как, например, в доменной печи) будут развиваться восстановительные процессы. Атмос­фера агрегата может служить источни­ком вредных примесей металла (водо­рода, азота, серы), попадание которых в ванну нежелательно. Так как в лю­бом топливе (угле, мазуте, природном газе и т. п.) содержатся углерод и во­дород и при сжигании топлива образу­ются </a:t>
            </a:r>
            <a:r>
              <a:rPr lang="ru-RU" dirty="0" err="1"/>
              <a:t>Н</a:t>
            </a:r>
            <a:r>
              <a:rPr lang="ru-RU" baseline="-25000" dirty="0" err="1"/>
              <a:t>2</a:t>
            </a:r>
            <a:r>
              <a:rPr lang="ru-RU" dirty="0" err="1"/>
              <a:t>0</a:t>
            </a:r>
            <a:r>
              <a:rPr lang="ru-RU" dirty="0"/>
              <a:t>, СО,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, в составе атмос­феры (если в агрегат подают топливо) оказываются газы, содержащие кисло­род и водород. Если сжигаемое топли­во содержит серу, то в газах она также будет присутствовать (обычно в виде </a:t>
            </a:r>
            <a:r>
              <a:rPr lang="en-US" dirty="0"/>
              <a:t>SO</a:t>
            </a:r>
            <a:r>
              <a:rPr lang="ru-RU" baseline="-25000" dirty="0"/>
              <a:t>2</a:t>
            </a:r>
            <a:r>
              <a:rPr lang="ru-RU" dirty="0"/>
              <a:t>). При подаче в сталеплавильный агрегат атмосферного воздуха (для сжигания топлива или для продувки ванны) в газах содержится также и азот. Определенное количество (иног­да до 1 %) азота всегда присутствует в газообразном кислороде, используе­мом для продувки ванны.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9542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0896"/>
            <a:ext cx="10948416" cy="6327648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/>
              <a:t>Источники фосфора. В </a:t>
            </a:r>
            <a:r>
              <a:rPr lang="ru-RU" dirty="0"/>
              <a:t>ших­ту сталеплавильных печей фосфор пе­реходит в основном из чугуна (пустая порода железной руды всегда содержит какое-то количество 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5</a:t>
            </a:r>
            <a:r>
              <a:rPr lang="ru-RU" dirty="0"/>
              <a:t>, и в процес­се доменной плавки весь фосфор вос­станавливается).  Некоторое количе­ство фосфора может попадать в шихту из лома, а также ферросплавов. В за­висимости  от  содержания  фосфора обычные </a:t>
            </a:r>
            <a:r>
              <a:rPr lang="ru-RU" dirty="0" err="1"/>
              <a:t>передельные</a:t>
            </a:r>
            <a:r>
              <a:rPr lang="ru-RU" dirty="0"/>
              <a:t> чугуны разде­ляют на класс А — чугун, содержащий &lt;</a:t>
            </a:r>
            <a:r>
              <a:rPr lang="ru-RU" dirty="0" err="1"/>
              <a:t>0,15%Р</a:t>
            </a:r>
            <a:r>
              <a:rPr lang="ru-RU" dirty="0"/>
              <a:t>, класс Б —&lt;</a:t>
            </a:r>
            <a:r>
              <a:rPr lang="ru-RU" dirty="0" err="1"/>
              <a:t>0,20%Р</a:t>
            </a:r>
            <a:r>
              <a:rPr lang="ru-RU" dirty="0"/>
              <a:t> и класс В — &lt; 0,30 %Р. Качественная сталь дол­жна содержать &lt; 0,040 %Р, высокока­чественная— 0,010-0,020 %Р и ниже. Операция удаления фосфора из металла называется </a:t>
            </a:r>
            <a:r>
              <a:rPr lang="ru-RU" dirty="0" err="1"/>
              <a:t>обесфосфориванием</a:t>
            </a:r>
            <a:r>
              <a:rPr lang="ru-RU" dirty="0"/>
              <a:t> или </a:t>
            </a:r>
            <a:r>
              <a:rPr lang="ru-RU" i="1" dirty="0" err="1"/>
              <a:t>дефосфорацией</a:t>
            </a:r>
            <a:r>
              <a:rPr lang="ru-RU" i="1" dirty="0"/>
              <a:t>.</a:t>
            </a:r>
            <a:endParaRPr lang="ru-RU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52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3464"/>
            <a:ext cx="11003280" cy="64282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Влияние температуры. </a:t>
            </a:r>
            <a:r>
              <a:rPr lang="ru-RU" dirty="0"/>
              <a:t>Окис­ление растворенного в металле фосфо­ра может происходить в результате взаимодействия его с кислородом:</a:t>
            </a:r>
          </a:p>
          <a:p>
            <a:pPr marL="0" indent="0" algn="just">
              <a:buNone/>
            </a:pPr>
            <a:r>
              <a:rPr lang="ru-RU" dirty="0"/>
              <a:t>а)  газовой фазы</a:t>
            </a:r>
          </a:p>
          <a:p>
            <a:pPr marL="0" indent="0" algn="ctr">
              <a:buNone/>
            </a:pPr>
            <a:r>
              <a:rPr lang="ru-RU" dirty="0"/>
              <a:t>4/5 [Р] + </a:t>
            </a:r>
            <a:r>
              <a:rPr lang="en-US" dirty="0"/>
              <a:t>O</a:t>
            </a:r>
            <a:r>
              <a:rPr lang="ru-RU" baseline="-25000" dirty="0"/>
              <a:t>2(г)</a:t>
            </a:r>
            <a:r>
              <a:rPr lang="ru-RU" dirty="0"/>
              <a:t> = 2/5(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0</a:t>
            </a:r>
            <a:r>
              <a:rPr lang="ru-RU" baseline="-25000" dirty="0" err="1"/>
              <a:t>5</a:t>
            </a:r>
            <a:r>
              <a:rPr lang="ru-RU" dirty="0"/>
              <a:t>)</a:t>
            </a:r>
          </a:p>
          <a:p>
            <a:pPr marL="0" indent="0" algn="ctr">
              <a:buNone/>
            </a:pPr>
            <a:r>
              <a:rPr lang="en-US" dirty="0" err="1"/>
              <a:t>ΔG</a:t>
            </a:r>
            <a:r>
              <a:rPr lang="ru-RU" dirty="0"/>
              <a:t>° = -618 000+ 175,0 </a:t>
            </a:r>
            <a:r>
              <a:rPr lang="en-US" dirty="0"/>
              <a:t>T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б) растворенным в металле</a:t>
            </a:r>
          </a:p>
          <a:p>
            <a:pPr marL="0" indent="0" algn="ctr">
              <a:buNone/>
            </a:pPr>
            <a:r>
              <a:rPr lang="ru-RU" dirty="0"/>
              <a:t>4/5 [Р] + 2 [О] = 2/5(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0</a:t>
            </a:r>
            <a:r>
              <a:rPr lang="ru-RU" baseline="-25000" dirty="0" err="1"/>
              <a:t>5</a:t>
            </a:r>
            <a:r>
              <a:rPr lang="ru-RU" dirty="0"/>
              <a:t>),</a:t>
            </a:r>
          </a:p>
          <a:p>
            <a:pPr marL="0" indent="0" algn="ctr">
              <a:buNone/>
            </a:pPr>
            <a:r>
              <a:rPr lang="en-US" dirty="0" err="1"/>
              <a:t>ΔG</a:t>
            </a:r>
            <a:r>
              <a:rPr lang="ru-RU" dirty="0"/>
              <a:t>° = -384000+ 170,24 </a:t>
            </a:r>
            <a:r>
              <a:rPr lang="en-US" dirty="0"/>
              <a:t>T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в)  содержащимся в оксидах железа шлака</a:t>
            </a:r>
          </a:p>
          <a:p>
            <a:pPr marL="0" indent="0" algn="ctr">
              <a:buNone/>
            </a:pPr>
            <a:r>
              <a:rPr lang="ru-RU" dirty="0"/>
              <a:t>4/5 [Р] + 2 [</a:t>
            </a:r>
            <a:r>
              <a:rPr lang="en-US" dirty="0" err="1"/>
              <a:t>FeO</a:t>
            </a:r>
            <a:r>
              <a:rPr lang="ru-RU" dirty="0"/>
              <a:t>] = 2/5(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0</a:t>
            </a:r>
            <a:r>
              <a:rPr lang="ru-RU" baseline="-25000" dirty="0" err="1"/>
              <a:t>5</a:t>
            </a:r>
            <a:r>
              <a:rPr lang="ru-RU" dirty="0"/>
              <a:t>) + 2</a:t>
            </a:r>
            <a:r>
              <a:rPr lang="en-US" dirty="0"/>
              <a:t>F</a:t>
            </a:r>
            <a:r>
              <a:rPr lang="ru-RU" dirty="0"/>
              <a:t>е</a:t>
            </a:r>
            <a:r>
              <a:rPr lang="ru-RU" baseline="-25000" dirty="0"/>
              <a:t>ж</a:t>
            </a:r>
            <a:r>
              <a:rPr lang="ru-RU" dirty="0"/>
              <a:t>,</a:t>
            </a:r>
          </a:p>
          <a:p>
            <a:pPr marL="0" indent="0" algn="ctr">
              <a:buNone/>
            </a:pPr>
            <a:r>
              <a:rPr lang="en-US" dirty="0" err="1"/>
              <a:t>ΔG</a:t>
            </a:r>
            <a:r>
              <a:rPr lang="ru-RU" dirty="0"/>
              <a:t>° = -142 000 + 65,48 Т</a:t>
            </a:r>
            <a:r>
              <a:rPr lang="ru-RU" i="1" dirty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Во всех случаях окисление раство­ренного в металле фосфора сопровож­дается выделением тепла.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620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4232" y="234568"/>
            <a:ext cx="10756392" cy="630339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Влияние состава металла. </a:t>
            </a:r>
            <a:r>
              <a:rPr lang="ru-RU" dirty="0"/>
              <a:t>Присутствие в металле повышенных количеств легкоокисляющихся приме­сей (</a:t>
            </a:r>
            <a:r>
              <a:rPr lang="en-US" dirty="0"/>
              <a:t>Si</a:t>
            </a:r>
            <a:r>
              <a:rPr lang="ru-RU" dirty="0"/>
              <a:t>, </a:t>
            </a:r>
            <a:r>
              <a:rPr lang="en-US" dirty="0" err="1"/>
              <a:t>Mn</a:t>
            </a:r>
            <a:r>
              <a:rPr lang="ru-RU" dirty="0"/>
              <a:t>, С и др.) затрудняет процесс удаления фосфора, так как эти примеси взаимодействуют с оксидами железа и </a:t>
            </a:r>
            <a:r>
              <a:rPr lang="ru-RU" dirty="0" err="1"/>
              <a:t>окисленность</a:t>
            </a:r>
            <a:r>
              <a:rPr lang="ru-RU" dirty="0"/>
              <a:t> шлака снижается.</a:t>
            </a:r>
          </a:p>
          <a:p>
            <a:pPr marL="0" indent="0" algn="just">
              <a:buNone/>
            </a:pPr>
            <a:r>
              <a:rPr lang="ru-RU" dirty="0"/>
              <a:t> </a:t>
            </a:r>
          </a:p>
          <a:p>
            <a:pPr marL="0" indent="0" algn="just">
              <a:buNone/>
            </a:pPr>
            <a:r>
              <a:rPr lang="ru-RU" b="1" dirty="0" smtClean="0"/>
              <a:t>Влияние </a:t>
            </a:r>
            <a:r>
              <a:rPr lang="ru-RU" b="1" dirty="0"/>
              <a:t>состава шлака. </a:t>
            </a:r>
            <a:r>
              <a:rPr lang="ru-RU" dirty="0"/>
              <a:t>Для удаления фосфора из металла и удер­жания его в шлаке необходимо сниже­ние активности 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5</a:t>
            </a:r>
            <a:r>
              <a:rPr lang="ru-RU" dirty="0"/>
              <a:t> в шлаке. Это до­стигается при наведении основного шлака добавками извести (или из­вестняка). Основная составляющая извести </a:t>
            </a:r>
            <a:r>
              <a:rPr lang="ru-RU" dirty="0" err="1"/>
              <a:t>СаО</a:t>
            </a:r>
            <a:r>
              <a:rPr lang="ru-RU" dirty="0"/>
              <a:t> взаимодействует с 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5</a:t>
            </a:r>
            <a:r>
              <a:rPr lang="ru-RU" dirty="0"/>
              <a:t>, образуя прочные соединения типа (</a:t>
            </a:r>
            <a:r>
              <a:rPr lang="ru-RU" dirty="0" err="1"/>
              <a:t>СаО</a:t>
            </a:r>
            <a:r>
              <a:rPr lang="ru-RU" dirty="0"/>
              <a:t>)</a:t>
            </a:r>
            <a:r>
              <a:rPr lang="ru-RU" baseline="-25000" dirty="0"/>
              <a:t>4</a:t>
            </a:r>
            <a:r>
              <a:rPr lang="ru-RU" dirty="0"/>
              <a:t> • (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0</a:t>
            </a:r>
            <a:r>
              <a:rPr lang="ru-RU" baseline="-25000" dirty="0" err="1"/>
              <a:t>5</a:t>
            </a:r>
            <a:r>
              <a:rPr lang="ru-RU" dirty="0"/>
              <a:t>) или (</a:t>
            </a:r>
            <a:r>
              <a:rPr lang="ru-RU" dirty="0" err="1"/>
              <a:t>СаО</a:t>
            </a:r>
            <a:r>
              <a:rPr lang="ru-RU" dirty="0"/>
              <a:t>)з • (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5</a:t>
            </a:r>
            <a:r>
              <a:rPr lang="ru-RU" dirty="0"/>
              <a:t>). При взаимодействии металла со шла­ком, содержащим оксиды железа и кальция, идут реакции:</a:t>
            </a:r>
          </a:p>
          <a:p>
            <a:pPr marL="0" indent="0" algn="ctr">
              <a:buNone/>
            </a:pPr>
            <a:r>
              <a:rPr lang="ru-RU" dirty="0"/>
              <a:t>2[Р] + 5(</a:t>
            </a:r>
            <a:r>
              <a:rPr lang="en-US" dirty="0" err="1"/>
              <a:t>FeO</a:t>
            </a:r>
            <a:r>
              <a:rPr lang="ru-RU" dirty="0"/>
              <a:t>)+4(</a:t>
            </a:r>
            <a:r>
              <a:rPr lang="ru-RU" dirty="0" err="1"/>
              <a:t>СаО</a:t>
            </a:r>
            <a:r>
              <a:rPr lang="ru-RU" dirty="0"/>
              <a:t>)=(</a:t>
            </a:r>
            <a:r>
              <a:rPr lang="ru-RU" dirty="0" err="1"/>
              <a:t>СаО</a:t>
            </a:r>
            <a:r>
              <a:rPr lang="ru-RU" dirty="0"/>
              <a:t>)</a:t>
            </a:r>
            <a:r>
              <a:rPr lang="ru-RU" baseline="-25000" dirty="0"/>
              <a:t>4</a:t>
            </a:r>
            <a:r>
              <a:rPr lang="ru-RU" dirty="0"/>
              <a:t> • (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5</a:t>
            </a:r>
            <a:r>
              <a:rPr lang="ru-RU" dirty="0"/>
              <a:t>)+5</a:t>
            </a:r>
            <a:r>
              <a:rPr lang="en-US" dirty="0"/>
              <a:t>Fe</a:t>
            </a:r>
            <a:r>
              <a:rPr lang="ru-RU" dirty="0"/>
              <a:t>;</a:t>
            </a:r>
          </a:p>
          <a:p>
            <a:pPr marL="0" indent="0" algn="ctr">
              <a:buNone/>
            </a:pPr>
            <a:r>
              <a:rPr lang="ru-RU" dirty="0"/>
              <a:t>2[Р] + 5(</a:t>
            </a:r>
            <a:r>
              <a:rPr lang="en-US" dirty="0" err="1"/>
              <a:t>FeO</a:t>
            </a:r>
            <a:r>
              <a:rPr lang="ru-RU" dirty="0"/>
              <a:t>)+З(</a:t>
            </a:r>
            <a:r>
              <a:rPr lang="ru-RU" dirty="0" err="1"/>
              <a:t>СаО</a:t>
            </a:r>
            <a:r>
              <a:rPr lang="ru-RU" dirty="0"/>
              <a:t>)=(</a:t>
            </a:r>
            <a:r>
              <a:rPr lang="ru-RU" dirty="0" err="1"/>
              <a:t>СаО</a:t>
            </a:r>
            <a:r>
              <a:rPr lang="ru-RU" dirty="0"/>
              <a:t>)</a:t>
            </a:r>
            <a:r>
              <a:rPr lang="ru-RU" baseline="-25000" dirty="0"/>
              <a:t>3</a:t>
            </a:r>
            <a:r>
              <a:rPr lang="ru-RU" dirty="0"/>
              <a:t> • (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5</a:t>
            </a:r>
            <a:r>
              <a:rPr lang="ru-RU" dirty="0"/>
              <a:t>) + 5</a:t>
            </a:r>
            <a:r>
              <a:rPr lang="en-US" dirty="0"/>
              <a:t>Fe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При продувке ванны кислородом часть железа окисляется и образую­щиеся оксиды железа (также при на­личии основного шлака) взаимодей­ствуют с фосфором. Итоговые реак­ции могут быть записаны в виде</a:t>
            </a:r>
          </a:p>
          <a:p>
            <a:pPr marL="0" indent="0" algn="ctr">
              <a:buNone/>
            </a:pPr>
            <a:r>
              <a:rPr lang="ru-RU" dirty="0"/>
              <a:t>2[Р] + 2,5</a:t>
            </a:r>
            <a:r>
              <a:rPr lang="en-US" dirty="0"/>
              <a:t>O</a:t>
            </a:r>
            <a:r>
              <a:rPr lang="ru-RU" baseline="-25000" dirty="0"/>
              <a:t>2(г)</a:t>
            </a:r>
            <a:r>
              <a:rPr lang="ru-RU" dirty="0"/>
              <a:t>+4(</a:t>
            </a:r>
            <a:r>
              <a:rPr lang="ru-RU" dirty="0" err="1"/>
              <a:t>СаО</a:t>
            </a:r>
            <a:r>
              <a:rPr lang="ru-RU" dirty="0"/>
              <a:t>) = (</a:t>
            </a:r>
            <a:r>
              <a:rPr lang="ru-RU" dirty="0" err="1"/>
              <a:t>СаО</a:t>
            </a:r>
            <a:r>
              <a:rPr lang="ru-RU" dirty="0"/>
              <a:t>)</a:t>
            </a:r>
            <a:r>
              <a:rPr lang="ru-RU" baseline="-25000" dirty="0"/>
              <a:t>4</a:t>
            </a:r>
            <a:r>
              <a:rPr lang="ru-RU" dirty="0"/>
              <a:t> • (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5</a:t>
            </a:r>
            <a:r>
              <a:rPr lang="ru-RU" dirty="0"/>
              <a:t>);</a:t>
            </a:r>
          </a:p>
          <a:p>
            <a:pPr marL="0" indent="0" algn="ctr">
              <a:buNone/>
            </a:pPr>
            <a:r>
              <a:rPr lang="ru-RU" dirty="0"/>
              <a:t>2[Р] + 2,5</a:t>
            </a:r>
            <a:r>
              <a:rPr lang="en-US" dirty="0"/>
              <a:t>O</a:t>
            </a:r>
            <a:r>
              <a:rPr lang="ru-RU" baseline="-25000" dirty="0"/>
              <a:t>2(г)</a:t>
            </a:r>
            <a:r>
              <a:rPr lang="ru-RU" dirty="0"/>
              <a:t>+З(</a:t>
            </a:r>
            <a:r>
              <a:rPr lang="ru-RU" dirty="0" err="1"/>
              <a:t>СаО</a:t>
            </a:r>
            <a:r>
              <a:rPr lang="ru-RU" dirty="0"/>
              <a:t>) = (</a:t>
            </a:r>
            <a:r>
              <a:rPr lang="ru-RU" dirty="0" err="1"/>
              <a:t>СаО</a:t>
            </a:r>
            <a:r>
              <a:rPr lang="ru-RU" dirty="0"/>
              <a:t>)</a:t>
            </a:r>
            <a:r>
              <a:rPr lang="ru-RU" baseline="-25000" dirty="0"/>
              <a:t>3</a:t>
            </a:r>
            <a:r>
              <a:rPr lang="ru-RU" dirty="0"/>
              <a:t> • (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5</a:t>
            </a:r>
            <a:r>
              <a:rPr lang="ru-RU" dirty="0"/>
              <a:t>).</a:t>
            </a:r>
          </a:p>
          <a:p>
            <a:pPr marL="0" indent="0" algn="just">
              <a:buNone/>
            </a:pPr>
            <a:r>
              <a:rPr lang="ru-RU" dirty="0"/>
              <a:t>В качестве характеристики степени </a:t>
            </a:r>
            <a:r>
              <a:rPr lang="ru-RU" dirty="0" err="1"/>
              <a:t>дефосфорации</a:t>
            </a:r>
            <a:r>
              <a:rPr lang="ru-RU" dirty="0"/>
              <a:t> часто используют ин­декс (</a:t>
            </a:r>
            <a:r>
              <a:rPr lang="ru-RU" dirty="0" err="1"/>
              <a:t>СаО</a:t>
            </a:r>
            <a:r>
              <a:rPr lang="ru-RU" dirty="0"/>
              <a:t>)</a:t>
            </a:r>
            <a:r>
              <a:rPr lang="ru-RU" baseline="-25000" dirty="0"/>
              <a:t>4</a:t>
            </a:r>
            <a:r>
              <a:rPr lang="ru-RU" dirty="0"/>
              <a:t> • (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5</a:t>
            </a:r>
            <a:r>
              <a:rPr lang="ru-RU" dirty="0"/>
              <a:t>)/[Р]</a:t>
            </a:r>
            <a:r>
              <a:rPr lang="ru-RU" baseline="30000" dirty="0"/>
              <a:t>2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9662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3736"/>
            <a:ext cx="10984992" cy="65013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Для характеристики </a:t>
            </a:r>
            <a:r>
              <a:rPr lang="ru-RU" dirty="0" err="1"/>
              <a:t>дефосфориру-ющей</a:t>
            </a:r>
            <a:r>
              <a:rPr lang="ru-RU" dirty="0"/>
              <a:t> способности шлака используют также более простые соотношения: (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0</a:t>
            </a:r>
            <a:r>
              <a:rPr lang="ru-RU" baseline="-25000" dirty="0" err="1"/>
              <a:t>5</a:t>
            </a:r>
            <a:r>
              <a:rPr lang="ru-RU" dirty="0"/>
              <a:t>)/[Р]</a:t>
            </a:r>
            <a:r>
              <a:rPr lang="ru-RU" baseline="30000" dirty="0"/>
              <a:t>2</a:t>
            </a:r>
            <a:r>
              <a:rPr lang="ru-RU" dirty="0"/>
              <a:t>, (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0</a:t>
            </a:r>
            <a:r>
              <a:rPr lang="ru-RU" baseline="-25000" dirty="0" err="1"/>
              <a:t>5</a:t>
            </a:r>
            <a:r>
              <a:rPr lang="ru-RU" dirty="0"/>
              <a:t>)/[Р] или (Р)/[Р]. Возрастание этой величины свиде­тельствует о </a:t>
            </a:r>
            <a:r>
              <a:rPr lang="ru-RU" dirty="0" smtClean="0"/>
              <a:t>повышении </a:t>
            </a:r>
            <a:r>
              <a:rPr lang="ru-RU" dirty="0" err="1"/>
              <a:t>дефосфори-рующей</a:t>
            </a:r>
            <a:r>
              <a:rPr lang="ru-RU" dirty="0"/>
              <a:t> способности шлака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Удаление фосфора обеспечивается протеканием реакции с участием </a:t>
            </a:r>
            <a:r>
              <a:rPr lang="ru-RU" dirty="0" err="1"/>
              <a:t>СаО</a:t>
            </a:r>
            <a:r>
              <a:rPr lang="ru-RU" dirty="0"/>
              <a:t>, поэтому конечный результат зависит от активности </a:t>
            </a:r>
            <a:r>
              <a:rPr lang="ru-RU" dirty="0" err="1"/>
              <a:t>СаО</a:t>
            </a:r>
            <a:r>
              <a:rPr lang="ru-RU" dirty="0"/>
              <a:t> в шлаке (от </a:t>
            </a:r>
            <a:r>
              <a:rPr lang="ru-RU" dirty="0" err="1"/>
              <a:t>основ­ности</a:t>
            </a:r>
            <a:r>
              <a:rPr lang="ru-RU" dirty="0"/>
              <a:t> шлака, рассчитанной с учетом всех компонентов шлака).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В связи с этим предпочитают проводить операцию скачивания шлака есте­ственным (при вспенивании шлака) или искусственным (наклоняя стале­плавильный агрегат или с помощью различных гребков) путем — из агрега­та удаляют (весь или частично) шлак, содержащий определенное количество фосфора.</a:t>
            </a:r>
          </a:p>
          <a:p>
            <a:pPr marL="0" indent="0" algn="just">
              <a:buNone/>
            </a:pPr>
            <a:r>
              <a:rPr lang="ru-RU" dirty="0"/>
              <a:t>После этого в агрегат вводят добавки, не содержащие фосфора (эту операцию называют </a:t>
            </a:r>
            <a:r>
              <a:rPr lang="ru-RU" i="1" dirty="0"/>
              <a:t>наводкой шлака).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436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1624" y="152272"/>
            <a:ext cx="11012424" cy="635825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основными условиями про­ведения операции </a:t>
            </a:r>
            <a:r>
              <a:rPr lang="ru-RU" dirty="0" err="1"/>
              <a:t>дефосфорации</a:t>
            </a:r>
            <a:r>
              <a:rPr lang="ru-RU" dirty="0"/>
              <a:t> яв­ляются: 1) наличие окислительной ат­мосферы и соответственно окисли­тельного шлака, высокая активность оксидов железа шлака (в шлаке долж­но быть много </a:t>
            </a:r>
            <a:r>
              <a:rPr lang="en-US" dirty="0" err="1"/>
              <a:t>FeO</a:t>
            </a:r>
            <a:r>
              <a:rPr lang="ru-RU" dirty="0"/>
              <a:t>); 2) высокие </a:t>
            </a:r>
            <a:r>
              <a:rPr lang="ru-RU" dirty="0" err="1"/>
              <a:t>ос­новность</a:t>
            </a:r>
            <a:r>
              <a:rPr lang="ru-RU" dirty="0"/>
              <a:t> шлака и активность </a:t>
            </a:r>
            <a:r>
              <a:rPr lang="ru-RU" dirty="0" err="1"/>
              <a:t>СаО</a:t>
            </a:r>
            <a:r>
              <a:rPr lang="ru-RU" dirty="0"/>
              <a:t> в шлаке (в шлаке должно быть много </a:t>
            </a:r>
            <a:r>
              <a:rPr lang="ru-RU" dirty="0" err="1"/>
              <a:t>СаО</a:t>
            </a:r>
            <a:r>
              <a:rPr lang="ru-RU" dirty="0"/>
              <a:t> и мало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); 3) быстрое форми­рование железисто-известкового шла­ка; 4) относительно низкая температу­ра (особенно при средних и высоких концентрациях углерода); 5) малая ак­тивность (содержание) фосфора в шкале. На практике для обеспечения этих условий используют такие тех­нологические приемы, как:</a:t>
            </a:r>
          </a:p>
          <a:p>
            <a:pPr marL="0" indent="0" algn="just">
              <a:buNone/>
            </a:pPr>
            <a:r>
              <a:rPr lang="ru-RU" dirty="0"/>
              <a:t>1) введение в агрегат оксидов желе­за в виде железной руды или окалины;</a:t>
            </a:r>
          </a:p>
          <a:p>
            <a:pPr marL="0" indent="0" algn="just">
              <a:buNone/>
            </a:pPr>
            <a:r>
              <a:rPr lang="ru-RU" dirty="0"/>
              <a:t>2)  введение в агрегат </a:t>
            </a:r>
            <a:r>
              <a:rPr lang="ru-RU" dirty="0" err="1"/>
              <a:t>СаО</a:t>
            </a:r>
            <a:r>
              <a:rPr lang="ru-RU" dirty="0"/>
              <a:t> в виде кусковой или порошкообразной изве­сти или известняка;</a:t>
            </a:r>
          </a:p>
          <a:p>
            <a:pPr marL="0" indent="0" algn="just">
              <a:buNone/>
            </a:pPr>
            <a:r>
              <a:rPr lang="ru-RU" dirty="0"/>
              <a:t>3)   введение  в  агрегат  кислорода или воздуха;</a:t>
            </a:r>
          </a:p>
          <a:p>
            <a:pPr marL="0" indent="0" algn="just">
              <a:buNone/>
            </a:pPr>
            <a:r>
              <a:rPr lang="ru-RU" dirty="0"/>
              <a:t>4) максимальное удаление фосфора в  начальный  период  плавки,   когда температура металла еще невысока;</a:t>
            </a:r>
          </a:p>
          <a:p>
            <a:pPr marL="0" indent="0" algn="just">
              <a:buNone/>
            </a:pPr>
            <a:r>
              <a:rPr lang="ru-RU" dirty="0"/>
              <a:t>5) возможно более раннее формиро­вание   активного   жидкоподвижного шлака, для чего принимают меры для перемешивания ванны, добавляют в шлак разжижающие его добавки и т. п. В тех случаях, когда это возможно (по условиям производства), в агрегате ос­тавляют жидкий конечный шлак пре­дыдущей плавки, содержащий много </a:t>
            </a:r>
            <a:r>
              <a:rPr lang="ru-RU" dirty="0" err="1"/>
              <a:t>СаО</a:t>
            </a:r>
            <a:r>
              <a:rPr lang="ru-RU" dirty="0"/>
              <a:t> и </a:t>
            </a:r>
            <a:r>
              <a:rPr lang="en-US" dirty="0" err="1"/>
              <a:t>FeO</a:t>
            </a:r>
            <a:r>
              <a:rPr lang="ru-RU" dirty="0"/>
              <a:t> и мало фосфора;</a:t>
            </a:r>
          </a:p>
          <a:p>
            <a:pPr marL="0" indent="0" algn="just">
              <a:buNone/>
            </a:pPr>
            <a:r>
              <a:rPr lang="ru-RU" dirty="0"/>
              <a:t>6)  обновление шлака (скачивание его с последующим наведением ново­го, не содержащего фосфор шлака).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53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1752"/>
            <a:ext cx="11058144" cy="631850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 err="1"/>
              <a:t>Рефосфорация</a:t>
            </a:r>
            <a:r>
              <a:rPr lang="ru-RU" b="1" dirty="0"/>
              <a:t>. </a:t>
            </a:r>
            <a:r>
              <a:rPr lang="ru-RU" dirty="0"/>
              <a:t>Если основ­ные условия </a:t>
            </a:r>
            <a:r>
              <a:rPr lang="ru-RU" dirty="0" err="1"/>
              <a:t>дефосфорации</a:t>
            </a:r>
            <a:r>
              <a:rPr lang="ru-RU" dirty="0"/>
              <a:t> в какой</a:t>
            </a:r>
            <a:r>
              <a:rPr lang="ru-RU" b="1" dirty="0"/>
              <a:t>-</a:t>
            </a:r>
            <a:r>
              <a:rPr lang="ru-RU" dirty="0"/>
              <a:t>то момент плавки не обеспечиваются, то окислившийся и уже перешедший в шлак фосфор может восстановиться и перейти опять в металл (т. е. происхо­дит </a:t>
            </a:r>
            <a:r>
              <a:rPr lang="ru-RU" i="1" dirty="0" err="1"/>
              <a:t>рефосфорация</a:t>
            </a:r>
            <a:r>
              <a:rPr lang="ru-RU" i="1" dirty="0"/>
              <a:t>). </a:t>
            </a:r>
            <a:endParaRPr lang="ru-RU" i="1" dirty="0" smtClean="0"/>
          </a:p>
          <a:p>
            <a:pPr marL="0" indent="0" algn="just">
              <a:buNone/>
            </a:pPr>
            <a:r>
              <a:rPr lang="ru-RU" dirty="0"/>
              <a:t>Так, например, бывает в конце плавки, когда темпе­ратура высока и в металл вводят рас-</a:t>
            </a:r>
            <a:r>
              <a:rPr lang="ru-RU" dirty="0" err="1"/>
              <a:t>кислители</a:t>
            </a:r>
            <a:r>
              <a:rPr lang="ru-RU" dirty="0"/>
              <a:t>. Часть </a:t>
            </a:r>
            <a:r>
              <a:rPr lang="ru-RU" dirty="0" err="1"/>
              <a:t>раскислителей</a:t>
            </a:r>
            <a:r>
              <a:rPr lang="ru-RU" dirty="0"/>
              <a:t> мо­жет попасть в шлак (а не только в ме­талл), что вызовет понижение актив­ности кислорода в металле и оксидов железа в шлаке. Готовую плавку вы­пускают в ковш; вместе с металлом в ковш попадает конечный шлак. Этот шлак взаимодействует с футеровкой ковша. Если футеровка ковша выпол­нена из шамота, состоящего из </a:t>
            </a:r>
            <a:r>
              <a:rPr lang="en-US" dirty="0" err="1"/>
              <a:t>SiO</a:t>
            </a:r>
            <a:r>
              <a:rPr lang="ru-RU" dirty="0"/>
              <a:t> и </a:t>
            </a:r>
            <a:r>
              <a:rPr lang="ru-RU" dirty="0" err="1"/>
              <a:t>А1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3</a:t>
            </a:r>
            <a:r>
              <a:rPr lang="ru-RU" dirty="0"/>
              <a:t>, то </a:t>
            </a:r>
            <a:r>
              <a:rPr lang="ru-RU" dirty="0" err="1"/>
              <a:t>основность</a:t>
            </a:r>
            <a:r>
              <a:rPr lang="ru-RU" dirty="0"/>
              <a:t> шлака начинает постепенно уменьшаться. Если к тому же в качестве </a:t>
            </a:r>
            <a:r>
              <a:rPr lang="ru-RU" dirty="0" err="1"/>
              <a:t>раскислителя</a:t>
            </a:r>
            <a:r>
              <a:rPr lang="ru-RU" dirty="0"/>
              <a:t> использу­ют ферросилиций, то какое-то коли­чество входящего в его состав кремния окислится, образующийся кремнезем перейдет в шлак, также уменьшая его </a:t>
            </a:r>
            <a:r>
              <a:rPr lang="ru-RU" dirty="0" err="1"/>
              <a:t>основность</a:t>
            </a:r>
            <a:r>
              <a:rPr lang="ru-RU" dirty="0"/>
              <a:t>. Все это, вместе взятое (высокая температура, уменьшение </a:t>
            </a:r>
            <a:r>
              <a:rPr lang="en-US" i="1" dirty="0"/>
              <a:t>a</a:t>
            </a:r>
            <a:r>
              <a:rPr lang="ru-RU" dirty="0"/>
              <a:t>(</a:t>
            </a:r>
            <a:r>
              <a:rPr lang="en-US" dirty="0" err="1"/>
              <a:t>FeO</a:t>
            </a:r>
            <a:r>
              <a:rPr lang="ru-RU" dirty="0"/>
              <a:t>) и </a:t>
            </a:r>
            <a:r>
              <a:rPr lang="en-US" dirty="0" err="1"/>
              <a:t>CaO</a:t>
            </a:r>
            <a:r>
              <a:rPr lang="ru-RU" dirty="0"/>
              <a:t>/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), создает благопри­ятные условия для обратного перехода фосфора в металл. В результате послед­ние порции стали, выпускаемой из ковша при разливке, могут содержать фосфора заметно больше, чем первые (за счет </a:t>
            </a:r>
            <a:r>
              <a:rPr lang="ru-RU" i="1" dirty="0" err="1"/>
              <a:t>рефосфорации</a:t>
            </a:r>
            <a:r>
              <a:rPr lang="ru-RU" i="1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186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0896"/>
            <a:ext cx="11094720" cy="638251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dirty="0" err="1"/>
              <a:t>Дефосфорация</a:t>
            </a:r>
            <a:r>
              <a:rPr lang="ru-RU" b="1" dirty="0"/>
              <a:t> в восстанови­тельных условиях. </a:t>
            </a:r>
            <a:r>
              <a:rPr lang="ru-RU" dirty="0"/>
              <a:t>Специально прове­денными исследованиями установлена возможность связывания фосфора не­посредственно в соединения с щелоч­ноземельными металлами (</a:t>
            </a:r>
            <a:r>
              <a:rPr lang="ru-RU" dirty="0" err="1"/>
              <a:t>ЩЗМ</a:t>
            </a:r>
            <a:r>
              <a:rPr lang="ru-RU" dirty="0"/>
              <a:t>) — кальцием, барием с образованием фосфидов типа </a:t>
            </a:r>
            <a:r>
              <a:rPr lang="ru-RU" dirty="0" err="1"/>
              <a:t>Са</a:t>
            </a:r>
            <a:r>
              <a:rPr lang="ru-RU" baseline="-25000" dirty="0" err="1"/>
              <a:t>3</a:t>
            </a:r>
            <a:r>
              <a:rPr lang="ru-RU" dirty="0" err="1"/>
              <a:t>Р2</a:t>
            </a:r>
            <a:r>
              <a:rPr lang="ru-RU" dirty="0"/>
              <a:t>, </a:t>
            </a:r>
            <a:r>
              <a:rPr lang="ru-RU" dirty="0" err="1"/>
              <a:t>Ва</a:t>
            </a:r>
            <a:r>
              <a:rPr lang="ru-RU" baseline="-25000" dirty="0" err="1"/>
              <a:t>3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/>
              <a:t>:</a:t>
            </a:r>
          </a:p>
          <a:p>
            <a:pPr marL="0" indent="0" algn="ctr">
              <a:buNone/>
            </a:pPr>
            <a:r>
              <a:rPr lang="ru-RU" dirty="0"/>
              <a:t> </a:t>
            </a:r>
            <a:r>
              <a:rPr lang="ru-RU" dirty="0" err="1" smtClean="0"/>
              <a:t>ЗСа</a:t>
            </a:r>
            <a:r>
              <a:rPr lang="ru-RU" dirty="0" smtClean="0"/>
              <a:t> </a:t>
            </a:r>
            <a:r>
              <a:rPr lang="ru-RU" dirty="0"/>
              <a:t>+ 2[Р] = (</a:t>
            </a:r>
            <a:r>
              <a:rPr lang="ru-RU" dirty="0" err="1"/>
              <a:t>Са</a:t>
            </a:r>
            <a:r>
              <a:rPr lang="ru-RU" baseline="-25000" dirty="0" err="1"/>
              <a:t>3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/>
              <a:t>);</a:t>
            </a:r>
          </a:p>
          <a:p>
            <a:pPr marL="0" indent="0" algn="ctr">
              <a:buNone/>
            </a:pPr>
            <a:r>
              <a:rPr lang="ru-RU" dirty="0" err="1"/>
              <a:t>ЗВа</a:t>
            </a:r>
            <a:r>
              <a:rPr lang="ru-RU" dirty="0"/>
              <a:t> + 2[Р] = (</a:t>
            </a:r>
            <a:r>
              <a:rPr lang="ru-RU" dirty="0" err="1"/>
              <a:t>Ва</a:t>
            </a:r>
            <a:r>
              <a:rPr lang="ru-RU" baseline="-25000" dirty="0" err="1"/>
              <a:t>3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/>
              <a:t>);</a:t>
            </a:r>
          </a:p>
          <a:p>
            <a:pPr marL="0" indent="0" algn="ctr">
              <a:buNone/>
            </a:pPr>
            <a:r>
              <a:rPr lang="ru-RU" dirty="0"/>
              <a:t>З(</a:t>
            </a:r>
            <a:r>
              <a:rPr lang="ru-RU" dirty="0" err="1"/>
              <a:t>СаО</a:t>
            </a:r>
            <a:r>
              <a:rPr lang="ru-RU" dirty="0"/>
              <a:t>) + 2[Р] = (</a:t>
            </a:r>
            <a:r>
              <a:rPr lang="ru-RU" dirty="0" err="1"/>
              <a:t>Са</a:t>
            </a:r>
            <a:r>
              <a:rPr lang="ru-RU" baseline="-25000" dirty="0" err="1"/>
              <a:t>3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/>
              <a:t>).</a:t>
            </a:r>
          </a:p>
          <a:p>
            <a:pPr marL="0" indent="0" algn="just">
              <a:buNone/>
            </a:pPr>
            <a:r>
              <a:rPr lang="ru-RU" dirty="0"/>
              <a:t> </a:t>
            </a:r>
            <a:r>
              <a:rPr lang="ru-RU" dirty="0" err="1" smtClean="0"/>
              <a:t>ЩЗМ</a:t>
            </a:r>
            <a:r>
              <a:rPr lang="ru-RU" dirty="0" smtClean="0"/>
              <a:t> </a:t>
            </a:r>
            <a:r>
              <a:rPr lang="ru-RU" dirty="0"/>
              <a:t>имеют высокое химическое сродство к кислороду, поэтому непос­редственное образование фосфидов возможно лишь в </a:t>
            </a:r>
            <a:r>
              <a:rPr lang="ru-RU" dirty="0" err="1"/>
              <a:t>сильновосстанови­тельных</a:t>
            </a:r>
            <a:r>
              <a:rPr lang="ru-RU" dirty="0"/>
              <a:t> условиях, при исчезающе ма­лых значениях </a:t>
            </a:r>
            <a:r>
              <a:rPr lang="ru-RU" i="1" cap="small" dirty="0" err="1"/>
              <a:t>р</a:t>
            </a:r>
            <a:r>
              <a:rPr lang="ru-RU" i="1" cap="small" baseline="-25000" dirty="0" err="1"/>
              <a:t>О2</a:t>
            </a:r>
            <a:r>
              <a:rPr lang="ru-RU" cap="small" dirty="0"/>
              <a:t> </a:t>
            </a:r>
            <a:r>
              <a:rPr lang="ru-RU" dirty="0"/>
              <a:t>(менее 10 </a:t>
            </a:r>
            <a:r>
              <a:rPr lang="ru-RU" baseline="30000" dirty="0"/>
              <a:t>-п</a:t>
            </a:r>
            <a:r>
              <a:rPr lang="ru-RU" dirty="0"/>
              <a:t>-10 </a:t>
            </a:r>
            <a:r>
              <a:rPr lang="ru-RU" baseline="30000" dirty="0"/>
              <a:t>-15</a:t>
            </a:r>
            <a:r>
              <a:rPr lang="ru-RU" dirty="0"/>
              <a:t> Па). В большинстве сталепла­вильных агрегатов трудно создать та­кие условия. При наличии окисли­тельной фазы или кислорода будут иметь место процессы окисления фос­фида (</a:t>
            </a:r>
            <a:r>
              <a:rPr lang="ru-RU" dirty="0" err="1"/>
              <a:t>Са</a:t>
            </a:r>
            <a:r>
              <a:rPr lang="ru-RU" baseline="-25000" dirty="0" err="1"/>
              <a:t>3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/>
              <a:t>) + 40</a:t>
            </a:r>
            <a:r>
              <a:rPr lang="ru-RU" baseline="-25000" dirty="0"/>
              <a:t>2</a:t>
            </a:r>
            <a:r>
              <a:rPr lang="ru-RU" dirty="0"/>
              <a:t> = (</a:t>
            </a:r>
            <a:r>
              <a:rPr lang="ru-RU" dirty="0" err="1"/>
              <a:t>СаО</a:t>
            </a:r>
            <a:r>
              <a:rPr lang="ru-RU" dirty="0"/>
              <a:t>)</a:t>
            </a:r>
            <a:r>
              <a:rPr lang="ru-RU" baseline="-25000" dirty="0"/>
              <a:t>3</a:t>
            </a:r>
            <a:r>
              <a:rPr lang="ru-RU" dirty="0"/>
              <a:t> • (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5</a:t>
            </a:r>
            <a:r>
              <a:rPr lang="ru-RU" dirty="0"/>
              <a:t>) и восстановления фосфора в металл (марганцем, углеродом и др.):</a:t>
            </a:r>
          </a:p>
          <a:p>
            <a:pPr marL="0" indent="0" algn="ctr">
              <a:buNone/>
            </a:pPr>
            <a:r>
              <a:rPr lang="ru-RU" dirty="0"/>
              <a:t> </a:t>
            </a:r>
            <a:r>
              <a:rPr lang="ru-RU" dirty="0" smtClean="0"/>
              <a:t>(</a:t>
            </a:r>
            <a:r>
              <a:rPr lang="ru-RU" dirty="0" err="1"/>
              <a:t>СаОМР2О</a:t>
            </a:r>
            <a:r>
              <a:rPr lang="ru-RU" baseline="-25000" dirty="0" err="1"/>
              <a:t>5</a:t>
            </a:r>
            <a:r>
              <a:rPr lang="ru-RU" dirty="0"/>
              <a:t>)+5[</a:t>
            </a:r>
            <a:r>
              <a:rPr lang="ru-RU" dirty="0" err="1"/>
              <a:t>Мп</a:t>
            </a:r>
            <a:r>
              <a:rPr lang="ru-RU" dirty="0"/>
              <a:t>]=5(</a:t>
            </a:r>
            <a:r>
              <a:rPr lang="ru-RU" dirty="0" err="1"/>
              <a:t>МпО</a:t>
            </a:r>
            <a:r>
              <a:rPr lang="ru-RU" dirty="0"/>
              <a:t>)+3(</a:t>
            </a:r>
            <a:r>
              <a:rPr lang="ru-RU" dirty="0" err="1"/>
              <a:t>СаО</a:t>
            </a:r>
            <a:r>
              <a:rPr lang="ru-RU" dirty="0"/>
              <a:t>)+2[Р];</a:t>
            </a:r>
          </a:p>
          <a:p>
            <a:pPr marL="0" indent="0" algn="ctr">
              <a:buNone/>
            </a:pPr>
            <a:r>
              <a:rPr lang="ru-RU" dirty="0"/>
              <a:t> (</a:t>
            </a:r>
            <a:r>
              <a:rPr lang="ru-RU" dirty="0" err="1"/>
              <a:t>СаО</a:t>
            </a:r>
            <a:r>
              <a:rPr lang="ru-RU" dirty="0"/>
              <a:t>)</a:t>
            </a:r>
            <a:r>
              <a:rPr lang="ru-RU" baseline="-25000" dirty="0"/>
              <a:t>3</a:t>
            </a:r>
            <a:r>
              <a:rPr lang="ru-RU" dirty="0"/>
              <a:t> • (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5</a:t>
            </a:r>
            <a:r>
              <a:rPr lang="ru-RU" dirty="0"/>
              <a:t>) + 5[С] = </a:t>
            </a:r>
            <a:r>
              <a:rPr lang="ru-RU" dirty="0" err="1"/>
              <a:t>5СО</a:t>
            </a:r>
            <a:r>
              <a:rPr lang="ru-RU" baseline="-25000" dirty="0" err="1"/>
              <a:t>Г</a:t>
            </a:r>
            <a:r>
              <a:rPr lang="ru-RU" dirty="0"/>
              <a:t>+ З(</a:t>
            </a:r>
            <a:r>
              <a:rPr lang="ru-RU" dirty="0" err="1"/>
              <a:t>СаО</a:t>
            </a:r>
            <a:r>
              <a:rPr lang="ru-RU" dirty="0"/>
              <a:t>)+2[Р].</a:t>
            </a:r>
          </a:p>
          <a:p>
            <a:pPr marL="0" indent="0" algn="just">
              <a:buNone/>
            </a:pPr>
            <a:r>
              <a:rPr lang="ru-RU" dirty="0"/>
              <a:t> </a:t>
            </a:r>
            <a:r>
              <a:rPr lang="ru-RU" dirty="0" smtClean="0"/>
              <a:t>Однако </a:t>
            </a:r>
            <a:r>
              <a:rPr lang="ru-RU" dirty="0"/>
              <a:t>осуществление процесса </a:t>
            </a:r>
            <a:r>
              <a:rPr lang="ru-RU" dirty="0" err="1"/>
              <a:t>дефосфорации</a:t>
            </a:r>
            <a:r>
              <a:rPr lang="ru-RU" dirty="0"/>
              <a:t> в восстановительных условиях с удалением фосфора в виде фосфидов позволило бы прово­дить </a:t>
            </a:r>
            <a:r>
              <a:rPr lang="ru-RU" dirty="0" err="1"/>
              <a:t>дефосфорацию</a:t>
            </a:r>
            <a:r>
              <a:rPr lang="ru-RU" dirty="0"/>
              <a:t> высоколегиро­ванных сталей без потерь (из-за окисления) таких ценных компонен­тов, как марганец, хром, титан и др. Исследования в этом направлении продолжаются:</a:t>
            </a:r>
          </a:p>
          <a:p>
            <a:pPr marL="0" indent="0" algn="just">
              <a:buNone/>
            </a:pPr>
            <a:r>
              <a:rPr lang="ru-RU" dirty="0"/>
              <a:t>а) хорошо </a:t>
            </a:r>
            <a:r>
              <a:rPr lang="ru-RU" dirty="0" err="1"/>
              <a:t>раскисленную</a:t>
            </a:r>
            <a:r>
              <a:rPr lang="ru-RU" dirty="0"/>
              <a:t> сталь об­рабатывают смесью карбида кальция и плавикового шпата; в присутствии иона фтора при 1873 К карбид каль­ция </a:t>
            </a:r>
            <a:r>
              <a:rPr lang="ru-RU" dirty="0" err="1"/>
              <a:t>диссоциирует</a:t>
            </a:r>
            <a:r>
              <a:rPr lang="ru-RU" dirty="0"/>
              <a:t>: </a:t>
            </a:r>
            <a:r>
              <a:rPr lang="ru-RU" dirty="0" err="1"/>
              <a:t>СаС</a:t>
            </a:r>
            <a:r>
              <a:rPr lang="ru-RU" baseline="-25000" dirty="0" err="1"/>
              <a:t>2</a:t>
            </a:r>
            <a:r>
              <a:rPr lang="ru-RU" dirty="0"/>
              <a:t> →  (</a:t>
            </a:r>
            <a:r>
              <a:rPr lang="ru-RU" dirty="0" err="1"/>
              <a:t>Са</a:t>
            </a:r>
            <a:r>
              <a:rPr lang="ru-RU" dirty="0"/>
              <a:t>) + 2[С]; затем происходит образование фосфи­да: 2[Р] + 3(</a:t>
            </a:r>
            <a:r>
              <a:rPr lang="ru-RU" dirty="0" err="1"/>
              <a:t>Са</a:t>
            </a:r>
            <a:r>
              <a:rPr lang="ru-RU" dirty="0"/>
              <a:t>) = (</a:t>
            </a:r>
            <a:r>
              <a:rPr lang="ru-RU" dirty="0" err="1"/>
              <a:t>Са</a:t>
            </a:r>
            <a:r>
              <a:rPr lang="ru-RU" baseline="-25000" dirty="0" err="1"/>
              <a:t>3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/>
              <a:t>);</a:t>
            </a:r>
          </a:p>
          <a:p>
            <a:pPr marL="0" indent="0" algn="just">
              <a:buNone/>
            </a:pPr>
            <a:r>
              <a:rPr lang="ru-RU" dirty="0"/>
              <a:t>б)  проводят исследования по орга­низации </a:t>
            </a:r>
            <a:r>
              <a:rPr lang="ru-RU" dirty="0" err="1"/>
              <a:t>дефосфорации</a:t>
            </a:r>
            <a:r>
              <a:rPr lang="ru-RU" dirty="0"/>
              <a:t> легированных сталей  соединениями  типа  </a:t>
            </a:r>
            <a:r>
              <a:rPr lang="en-US" dirty="0"/>
              <a:t>Na</a:t>
            </a:r>
            <a:r>
              <a:rPr lang="ru-RU" baseline="-25000" dirty="0"/>
              <a:t>2</a:t>
            </a:r>
            <a:r>
              <a:rPr lang="en-US" dirty="0"/>
              <a:t>CO</a:t>
            </a:r>
            <a:r>
              <a:rPr lang="ru-RU" baseline="-25000" dirty="0"/>
              <a:t>3</a:t>
            </a:r>
            <a:r>
              <a:rPr lang="ru-RU" dirty="0"/>
              <a:t>, </a:t>
            </a:r>
            <a:r>
              <a:rPr lang="ru-RU" dirty="0" err="1"/>
              <a:t>К</a:t>
            </a:r>
            <a:r>
              <a:rPr lang="ru-RU" baseline="-25000" dirty="0" err="1"/>
              <a:t>2</a:t>
            </a:r>
            <a:r>
              <a:rPr lang="ru-RU" dirty="0" err="1"/>
              <a:t>С0</a:t>
            </a:r>
            <a:r>
              <a:rPr lang="ru-RU" baseline="-25000" dirty="0" err="1"/>
              <a:t>3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в)  организуют вдувание порошко­образных    </a:t>
            </a:r>
            <a:r>
              <a:rPr lang="ru-RU" dirty="0" err="1"/>
              <a:t>силикокальция</a:t>
            </a:r>
            <a:r>
              <a:rPr lang="ru-RU" dirty="0"/>
              <a:t>,    карбида кальция или их смесей в токе аргона в металл в восстановительных условиях;</a:t>
            </a:r>
          </a:p>
          <a:p>
            <a:pPr marL="0" indent="0" algn="just">
              <a:buNone/>
            </a:pPr>
            <a:r>
              <a:rPr lang="ru-RU" dirty="0"/>
              <a:t>г)   организуют  фильтрацию  жид­ких сплавов через фильтр из спечен­ного </a:t>
            </a:r>
            <a:r>
              <a:rPr lang="ru-RU" dirty="0" err="1"/>
              <a:t>СаО</a:t>
            </a:r>
            <a:r>
              <a:rPr lang="ru-RU" dirty="0"/>
              <a:t>, покрытого (плакированно­го) шлаком состава </a:t>
            </a:r>
            <a:r>
              <a:rPr lang="en-US" dirty="0" err="1"/>
              <a:t>SiCa</a:t>
            </a:r>
            <a:r>
              <a:rPr lang="ru-RU" dirty="0"/>
              <a:t>-</a:t>
            </a:r>
            <a:r>
              <a:rPr lang="en-US" dirty="0" err="1"/>
              <a:t>CaF</a:t>
            </a:r>
            <a:r>
              <a:rPr lang="ru-RU" baseline="-25000" dirty="0"/>
              <a:t>2</a:t>
            </a:r>
            <a:r>
              <a:rPr lang="ru-RU" dirty="0"/>
              <a:t> и др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1307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125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6. УДАЛЕНИЕ СЕРЫ ИЗ МЕТАЛЛА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96696"/>
            <a:ext cx="10994136" cy="566928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Раствор серы в железе. </a:t>
            </a:r>
            <a:r>
              <a:rPr lang="ru-RU" dirty="0"/>
              <a:t>При ра­створении серы в металле выделяется тепло:</a:t>
            </a:r>
          </a:p>
          <a:p>
            <a:pPr marL="0" indent="0" algn="ctr">
              <a:buNone/>
            </a:pPr>
            <a:r>
              <a:rPr lang="ru-RU" dirty="0"/>
              <a:t> </a:t>
            </a:r>
            <a:r>
              <a:rPr lang="en-US" dirty="0" smtClean="0"/>
              <a:t>l</a:t>
            </a:r>
            <a:r>
              <a:rPr lang="ru-RU" dirty="0"/>
              <a:t>/2</a:t>
            </a:r>
            <a:r>
              <a:rPr lang="en-US" dirty="0"/>
              <a:t>S</a:t>
            </a:r>
            <a:r>
              <a:rPr lang="ru-RU" baseline="-25000" dirty="0"/>
              <a:t>2(</a:t>
            </a:r>
            <a:r>
              <a:rPr lang="en-US" baseline="-25000" dirty="0"/>
              <a:t>r</a:t>
            </a:r>
            <a:r>
              <a:rPr lang="ru-RU" baseline="-25000" dirty="0"/>
              <a:t>)</a:t>
            </a:r>
            <a:r>
              <a:rPr lang="ru-RU" dirty="0"/>
              <a:t> →[</a:t>
            </a:r>
            <a:r>
              <a:rPr lang="en-US" dirty="0"/>
              <a:t>S</a:t>
            </a:r>
            <a:r>
              <a:rPr lang="ru-RU" dirty="0"/>
              <a:t>],</a:t>
            </a:r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err="1"/>
              <a:t>ΔG</a:t>
            </a:r>
            <a:r>
              <a:rPr lang="ru-RU" dirty="0"/>
              <a:t>º= -72 000-10,25 T,</a:t>
            </a:r>
          </a:p>
          <a:p>
            <a:pPr marL="0" indent="0" algn="just">
              <a:buNone/>
            </a:pPr>
            <a:r>
              <a:rPr lang="ru-RU" dirty="0"/>
              <a:t> </a:t>
            </a:r>
            <a:r>
              <a:rPr lang="ru-RU" dirty="0" smtClean="0"/>
              <a:t>что </a:t>
            </a:r>
            <a:r>
              <a:rPr lang="ru-RU" dirty="0"/>
              <a:t>является показателем определен­ных связей между серой и железом в растворе. Несмотря на относительно низкую температуру испарения (445 °С), сера в элементарном виде в га­зовую фазу практически не переходит, что также свидетельствует о сильных связях серы с железом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Серу, растворенную в жидком металле, обычно обозначают [</a:t>
            </a:r>
            <a:r>
              <a:rPr lang="en-US" dirty="0"/>
              <a:t>S</a:t>
            </a:r>
            <a:r>
              <a:rPr lang="ru-RU" dirty="0"/>
              <a:t>]. Принято считать, что процесс пе­рехода серы из металла в шлак проис­ходит на границе со шлаком:</a:t>
            </a:r>
          </a:p>
          <a:p>
            <a:pPr marL="0" indent="0" algn="ctr">
              <a:buNone/>
            </a:pPr>
            <a:r>
              <a:rPr lang="en-US" dirty="0"/>
              <a:t>[</a:t>
            </a:r>
            <a:r>
              <a:rPr lang="en-US" dirty="0" err="1"/>
              <a:t>Fe</a:t>
            </a:r>
            <a:r>
              <a:rPr lang="en-US" baseline="30000" dirty="0" err="1"/>
              <a:t>2</a:t>
            </a:r>
            <a:r>
              <a:rPr lang="en-US" baseline="30000" dirty="0"/>
              <a:t>+</a:t>
            </a:r>
            <a:r>
              <a:rPr lang="en-US" dirty="0"/>
              <a:t>] + [</a:t>
            </a:r>
            <a:r>
              <a:rPr lang="en-US" dirty="0" err="1"/>
              <a:t>S</a:t>
            </a:r>
            <a:r>
              <a:rPr lang="en-US" baseline="30000" dirty="0" err="1"/>
              <a:t>2</a:t>
            </a:r>
            <a:r>
              <a:rPr lang="en-US" dirty="0"/>
              <a:t>-] ↔ (</a:t>
            </a:r>
            <a:r>
              <a:rPr lang="en-US" dirty="0" err="1"/>
              <a:t>Fe</a:t>
            </a:r>
            <a:r>
              <a:rPr lang="en-US" baseline="30000" dirty="0" err="1"/>
              <a:t>2</a:t>
            </a:r>
            <a:r>
              <a:rPr lang="en-US" baseline="30000" dirty="0"/>
              <a:t>+</a:t>
            </a:r>
            <a:r>
              <a:rPr lang="en-US" dirty="0"/>
              <a:t>) + (</a:t>
            </a:r>
            <a:r>
              <a:rPr lang="en-US" dirty="0" err="1"/>
              <a:t>S</a:t>
            </a:r>
            <a:r>
              <a:rPr lang="en-US" baseline="30000" dirty="0" err="1"/>
              <a:t>2</a:t>
            </a:r>
            <a:r>
              <a:rPr lang="en-US" dirty="0"/>
              <a:t>-) </a:t>
            </a:r>
            <a:r>
              <a:rPr lang="ru-RU" dirty="0"/>
              <a:t>или</a:t>
            </a:r>
          </a:p>
          <a:p>
            <a:pPr marL="0" indent="0" algn="ctr">
              <a:buNone/>
            </a:pPr>
            <a:r>
              <a:rPr lang="en-US" dirty="0"/>
              <a:t> F</a:t>
            </a:r>
            <a:r>
              <a:rPr lang="ru-RU" dirty="0"/>
              <a:t>е</a:t>
            </a:r>
            <a:r>
              <a:rPr lang="ru-RU" baseline="-25000" dirty="0"/>
              <a:t>ж</a:t>
            </a:r>
            <a:r>
              <a:rPr lang="en-US" dirty="0"/>
              <a:t>+[S]↔ (F</a:t>
            </a:r>
            <a:r>
              <a:rPr lang="ru-RU" dirty="0"/>
              <a:t>е</a:t>
            </a:r>
            <a:r>
              <a:rPr lang="en-US" baseline="30000" dirty="0"/>
              <a:t>2+</a:t>
            </a:r>
            <a:r>
              <a:rPr lang="en-US" dirty="0"/>
              <a:t>) + (8</a:t>
            </a:r>
            <a:r>
              <a:rPr lang="en-US" baseline="30000" dirty="0"/>
              <a:t>2</a:t>
            </a:r>
            <a:r>
              <a:rPr lang="en-US" dirty="0"/>
              <a:t>-).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Можно также представить процесс как взаимодействие на поверхности контакта металл—шлак с образовани­ем ионов серы в шлаке и атомов кис­лорода в металле: [</a:t>
            </a:r>
            <a:r>
              <a:rPr lang="en-US" dirty="0"/>
              <a:t>S</a:t>
            </a:r>
            <a:r>
              <a:rPr lang="ru-RU" dirty="0"/>
              <a:t>] + (</a:t>
            </a:r>
            <a:r>
              <a:rPr lang="ru-RU" dirty="0" err="1"/>
              <a:t>О</a:t>
            </a:r>
            <a:r>
              <a:rPr lang="ru-RU" baseline="30000" dirty="0" err="1"/>
              <a:t>2</a:t>
            </a:r>
            <a:r>
              <a:rPr lang="ru-RU" baseline="30000" dirty="0"/>
              <a:t>-</a:t>
            </a:r>
            <a:r>
              <a:rPr lang="ru-RU" dirty="0"/>
              <a:t>) = (</a:t>
            </a:r>
            <a:r>
              <a:rPr lang="en-US" dirty="0"/>
              <a:t>S</a:t>
            </a:r>
            <a:r>
              <a:rPr lang="ru-RU" baseline="30000" dirty="0"/>
              <a:t>2-</a:t>
            </a:r>
            <a:r>
              <a:rPr lang="ru-RU" dirty="0"/>
              <a:t>) </a:t>
            </a:r>
            <a:r>
              <a:rPr lang="ru-RU" dirty="0" smtClean="0"/>
              <a:t>+ </a:t>
            </a:r>
            <a:r>
              <a:rPr lang="ru-RU" dirty="0"/>
              <a:t>[О]. Иногда это выражение сумми­руют с уравнением распределения кислорода между металлом и шлаком:</a:t>
            </a:r>
          </a:p>
          <a:p>
            <a:pPr marL="0" indent="0" algn="ctr">
              <a:buNone/>
            </a:pPr>
            <a:r>
              <a:rPr lang="ru-RU" dirty="0"/>
              <a:t> </a:t>
            </a:r>
            <a:r>
              <a:rPr lang="en-US" dirty="0" smtClean="0"/>
              <a:t>(</a:t>
            </a:r>
            <a:r>
              <a:rPr lang="ru-RU" dirty="0"/>
              <a:t>Ре</a:t>
            </a:r>
            <a:r>
              <a:rPr lang="en-US" baseline="30000" dirty="0"/>
              <a:t>2+</a:t>
            </a:r>
            <a:r>
              <a:rPr lang="en-US" dirty="0"/>
              <a:t>) + (0</a:t>
            </a:r>
            <a:r>
              <a:rPr lang="en-US" baseline="30000" dirty="0"/>
              <a:t>2</a:t>
            </a:r>
            <a:r>
              <a:rPr lang="en-US" dirty="0"/>
              <a:t>~) = F</a:t>
            </a:r>
            <a:r>
              <a:rPr lang="ru-RU" dirty="0"/>
              <a:t>е</a:t>
            </a:r>
            <a:r>
              <a:rPr lang="ru-RU" baseline="-25000" dirty="0"/>
              <a:t>ж</a:t>
            </a:r>
            <a:r>
              <a:rPr lang="en-US" dirty="0"/>
              <a:t>+[0],</a:t>
            </a:r>
            <a:endParaRPr lang="ru-RU" dirty="0"/>
          </a:p>
          <a:p>
            <a:pPr marL="0" indent="0" algn="ctr">
              <a:buNone/>
            </a:pPr>
            <a:r>
              <a:rPr lang="ru-RU" u="sng" dirty="0"/>
              <a:t>Ре</a:t>
            </a:r>
            <a:r>
              <a:rPr lang="ru-RU" u="sng" baseline="-25000" dirty="0"/>
              <a:t>ж</a:t>
            </a:r>
            <a:r>
              <a:rPr lang="en-US" u="sng" dirty="0"/>
              <a:t> + [S] = (</a:t>
            </a:r>
            <a:r>
              <a:rPr lang="en-US" u="sng" dirty="0" err="1"/>
              <a:t>Fe</a:t>
            </a:r>
            <a:r>
              <a:rPr lang="en-US" u="sng" baseline="30000" dirty="0" err="1"/>
              <a:t>2</a:t>
            </a:r>
            <a:r>
              <a:rPr lang="en-US" u="sng" baseline="30000" dirty="0"/>
              <a:t>+</a:t>
            </a:r>
            <a:r>
              <a:rPr lang="en-US" u="sng" dirty="0"/>
              <a:t>) + (</a:t>
            </a:r>
            <a:r>
              <a:rPr lang="en-US" u="sng" dirty="0" err="1"/>
              <a:t>S</a:t>
            </a:r>
            <a:r>
              <a:rPr lang="en-US" u="sng" baseline="30000" dirty="0" err="1"/>
              <a:t>2</a:t>
            </a:r>
            <a:r>
              <a:rPr lang="en-US" u="sng" dirty="0"/>
              <a:t>-)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[</a:t>
            </a:r>
            <a:r>
              <a:rPr lang="en-US" dirty="0"/>
              <a:t>S</a:t>
            </a:r>
            <a:r>
              <a:rPr lang="ru-RU" dirty="0"/>
              <a:t>] + (</a:t>
            </a:r>
            <a:r>
              <a:rPr lang="ru-RU" dirty="0" err="1"/>
              <a:t>О</a:t>
            </a:r>
            <a:r>
              <a:rPr lang="ru-RU" baseline="30000" dirty="0" err="1"/>
              <a:t>2</a:t>
            </a:r>
            <a:r>
              <a:rPr lang="ru-RU" dirty="0"/>
              <a:t>-) = (</a:t>
            </a:r>
            <a:r>
              <a:rPr lang="en-US" dirty="0"/>
              <a:t>S</a:t>
            </a:r>
            <a:r>
              <a:rPr lang="ru-RU" baseline="30000" dirty="0"/>
              <a:t>2</a:t>
            </a:r>
            <a:r>
              <a:rPr lang="ru-RU" dirty="0"/>
              <a:t>-) + [О].</a:t>
            </a:r>
          </a:p>
          <a:p>
            <a:pPr marL="0" indent="0" algn="just">
              <a:buNone/>
            </a:pPr>
            <a:r>
              <a:rPr lang="ru-RU" dirty="0"/>
              <a:t> </a:t>
            </a:r>
            <a:r>
              <a:rPr lang="ru-RU" dirty="0" smtClean="0"/>
              <a:t>Для </a:t>
            </a:r>
            <a:r>
              <a:rPr lang="ru-RU" dirty="0"/>
              <a:t>упрощения процесс перехода серы из металла в шлак часто условно обозначают</a:t>
            </a:r>
          </a:p>
          <a:p>
            <a:pPr marL="0" indent="0" algn="ctr">
              <a:buNone/>
            </a:pPr>
            <a:r>
              <a:rPr lang="ru-RU" dirty="0"/>
              <a:t> [</a:t>
            </a:r>
            <a:r>
              <a:rPr lang="en-US" dirty="0"/>
              <a:t>S</a:t>
            </a:r>
            <a:r>
              <a:rPr lang="ru-RU" dirty="0"/>
              <a:t>] -»(</a:t>
            </a:r>
            <a:r>
              <a:rPr lang="en-US" dirty="0"/>
              <a:t>S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4623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7744"/>
            <a:ext cx="10975848" cy="652881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Влияние серы на качество стали. </a:t>
            </a:r>
            <a:r>
              <a:rPr lang="ru-RU" dirty="0"/>
              <a:t>Сера обладает неограниченной растворимостью в жидком железе и ограниченной в твердом. Предельная растворимость серы в γ-</a:t>
            </a:r>
            <a:r>
              <a:rPr lang="en-US" dirty="0"/>
              <a:t>F</a:t>
            </a:r>
            <a:r>
              <a:rPr lang="ru-RU" dirty="0"/>
              <a:t>е при 1365 ºС составляет 0,05 %, а при 1000 °С — 0,013%. В α-</a:t>
            </a:r>
            <a:r>
              <a:rPr lang="en-US" dirty="0"/>
              <a:t>F</a:t>
            </a:r>
            <a:r>
              <a:rPr lang="ru-RU" dirty="0"/>
              <a:t>е растворимость серы снижается до 0,002-0,003 % при ком­натной температуре. При кристалли­зации стали по границам зерен выде­ляются застывающие в последнюю очередь сульфиды железа. Железо и сульфид железа образуют низкоплав­кую эвтектику (температура плавле­ния 988 °С), которая в присутствии кислорода из-за образования </a:t>
            </a:r>
            <a:r>
              <a:rPr lang="ru-RU" dirty="0" err="1"/>
              <a:t>оксисульфидов</a:t>
            </a:r>
            <a:r>
              <a:rPr lang="ru-RU" dirty="0"/>
              <a:t> плавится при еще более низких температурах. </a:t>
            </a:r>
            <a:r>
              <a:rPr lang="ru-RU" dirty="0" err="1"/>
              <a:t>Межзеренные</a:t>
            </a:r>
            <a:r>
              <a:rPr lang="ru-RU" dirty="0"/>
              <a:t> прослойки (обычно на микрошлифе они имеют вид нитей) фазы, богатой серой, при нагревании металла перед прокаткой или ковкой размягчаются, и сталь теряет свои свойства, происхо­дит разрушение металла </a:t>
            </a:r>
            <a:r>
              <a:rPr lang="ru-RU" i="1" dirty="0"/>
              <a:t>(краснолом­кость)</a:t>
            </a:r>
            <a:r>
              <a:rPr lang="ru-RU" i="1" baseline="30000" dirty="0"/>
              <a:t>1</a:t>
            </a:r>
            <a:r>
              <a:rPr lang="ru-RU" i="1" dirty="0"/>
              <a:t>. </a:t>
            </a:r>
            <a:r>
              <a:rPr lang="ru-RU" dirty="0"/>
              <a:t>Красноломкость особенно сильно проявляется в литой стали (в виде рванин и трещин), так как суль­фиды и </a:t>
            </a:r>
            <a:r>
              <a:rPr lang="ru-RU" dirty="0" err="1"/>
              <a:t>оксисульфиды</a:t>
            </a:r>
            <a:r>
              <a:rPr lang="ru-RU" dirty="0"/>
              <a:t> в этом случае скапливаются по границам первичных зерен. Если сталь хотя бы однократно подвергалась горячей деформации, то вследствие измельчения зерна и обра­зования при деформации новых зерен красноломкость проявляется в гораздо меньшей степени. Однако и в этом случае стремятся получить в стали ми­нимальное содержание серы, так как вредное влияние серы на механичес­кие свойства (в частности, на ударную вязкость) заметно, особенно в направ­лении, поперечном оси прокатки или ковки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40959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38912"/>
            <a:ext cx="10966704" cy="641908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Источники серы. </a:t>
            </a:r>
            <a:r>
              <a:rPr lang="ru-RU" dirty="0"/>
              <a:t>К основ­ным источникам относится шихта, и прежде всего чугун. В зависимости от содержания серы обычные </a:t>
            </a:r>
            <a:r>
              <a:rPr lang="ru-RU" dirty="0" err="1"/>
              <a:t>передель­ные</a:t>
            </a:r>
            <a:r>
              <a:rPr lang="ru-RU" dirty="0"/>
              <a:t> чугуны делят на три категории: 1-&lt;0,030%8, </a:t>
            </a:r>
            <a:r>
              <a:rPr lang="en-US" dirty="0"/>
              <a:t>II</a:t>
            </a:r>
            <a:r>
              <a:rPr lang="ru-RU" dirty="0"/>
              <a:t>-&lt;0,050 %</a:t>
            </a:r>
            <a:r>
              <a:rPr lang="en-US" dirty="0"/>
              <a:t>S</a:t>
            </a:r>
            <a:r>
              <a:rPr lang="ru-RU" dirty="0"/>
              <a:t>, </a:t>
            </a:r>
            <a:r>
              <a:rPr lang="en-US" dirty="0"/>
              <a:t>III</a:t>
            </a:r>
            <a:r>
              <a:rPr lang="ru-RU" dirty="0"/>
              <a:t>-&lt; 0,07 % </a:t>
            </a:r>
            <a:r>
              <a:rPr lang="en-US" dirty="0"/>
              <a:t>S</a:t>
            </a:r>
            <a:r>
              <a:rPr lang="ru-RU" dirty="0"/>
              <a:t>. Некоторое количество серы может содержаться в стальном ломе и особенно в замасленной сталь­ной стружке. Какое-то количество серы переходит в металл из топлива (при отоплении печи сернистым мазу­том или коксовым газом, полученным при коксовании сернистых углей).</a:t>
            </a:r>
          </a:p>
          <a:p>
            <a:pPr marL="0" indent="0" algn="just">
              <a:buNone/>
            </a:pPr>
            <a:r>
              <a:rPr lang="ru-RU" dirty="0"/>
              <a:t>Активность серы в жидкой стали зависит от состава расплава. Такие примеси, как углерод, кремний, по­вышают активность серы в жидком расплаве (рис</a:t>
            </a:r>
            <a:r>
              <a:rPr lang="ru-RU" dirty="0" smtClean="0"/>
              <a:t>.). </a:t>
            </a:r>
            <a:r>
              <a:rPr lang="ru-RU" dirty="0"/>
              <a:t>В связи с этим </a:t>
            </a:r>
            <a:r>
              <a:rPr lang="ru-RU" dirty="0" err="1"/>
              <a:t>десульфурация</a:t>
            </a:r>
            <a:r>
              <a:rPr lang="ru-RU" dirty="0"/>
              <a:t> чугуна, содержащего большое количество углерода и крем­ния, при прочих равных условиях происходит легче, чем </a:t>
            </a:r>
            <a:r>
              <a:rPr lang="ru-RU" dirty="0" err="1"/>
              <a:t>десульфурация</a:t>
            </a:r>
            <a:r>
              <a:rPr lang="ru-RU" dirty="0"/>
              <a:t> обычной стали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b="1" dirty="0"/>
              <a:t>Элементы-</a:t>
            </a:r>
            <a:r>
              <a:rPr lang="ru-RU" b="1" dirty="0" err="1"/>
              <a:t>десульфураторы</a:t>
            </a:r>
            <a:r>
              <a:rPr lang="ru-RU" b="1" dirty="0"/>
              <a:t>. </a:t>
            </a:r>
            <a:r>
              <a:rPr lang="ru-RU" dirty="0"/>
              <a:t>Элементы, у которых величина </a:t>
            </a:r>
            <a:r>
              <a:rPr lang="ru-RU" dirty="0" err="1"/>
              <a:t>ΔG</a:t>
            </a:r>
            <a:r>
              <a:rPr lang="ru-RU" dirty="0"/>
              <a:t>º при образовании соединений с серой меньше, чем при соединении серы с железом, могут быть </a:t>
            </a:r>
            <a:r>
              <a:rPr lang="ru-RU" dirty="0" err="1"/>
              <a:t>десульфуратора</a:t>
            </a:r>
            <a:r>
              <a:rPr lang="ru-RU" dirty="0"/>
              <a:t>-ми. Такими элементами являются </a:t>
            </a:r>
            <a:r>
              <a:rPr lang="en-US" dirty="0" err="1"/>
              <a:t>Mn</a:t>
            </a:r>
            <a:r>
              <a:rPr lang="ru-RU" dirty="0"/>
              <a:t>, </a:t>
            </a:r>
            <a:r>
              <a:rPr lang="en-US" dirty="0"/>
              <a:t>Mg</a:t>
            </a:r>
            <a:r>
              <a:rPr lang="ru-RU" dirty="0"/>
              <a:t>, </a:t>
            </a:r>
            <a:r>
              <a:rPr lang="en-US" dirty="0"/>
              <a:t>Na</a:t>
            </a:r>
            <a:r>
              <a:rPr lang="ru-RU" dirty="0"/>
              <a:t>, </a:t>
            </a:r>
            <a:r>
              <a:rPr lang="en-US" dirty="0"/>
              <a:t>Ca</a:t>
            </a:r>
            <a:r>
              <a:rPr lang="ru-RU" dirty="0"/>
              <a:t>, а также </a:t>
            </a:r>
            <a:r>
              <a:rPr lang="ru-RU" dirty="0" err="1"/>
              <a:t>РЗМ</a:t>
            </a:r>
            <a:r>
              <a:rPr lang="ru-RU" dirty="0"/>
              <a:t>, напри­мер церий. Все эти элементы исполь­зуют на практике: натрий — в виде соды при </a:t>
            </a:r>
            <a:r>
              <a:rPr lang="ru-RU" dirty="0" err="1"/>
              <a:t>внедоменной</a:t>
            </a:r>
            <a:r>
              <a:rPr lang="ru-RU" dirty="0"/>
              <a:t> </a:t>
            </a:r>
            <a:r>
              <a:rPr lang="ru-RU" dirty="0" err="1"/>
              <a:t>десульфура­ции</a:t>
            </a:r>
            <a:r>
              <a:rPr lang="ru-RU" dirty="0"/>
              <a:t> чугуна; магний — в чистом </a:t>
            </a:r>
            <a:r>
              <a:rPr lang="ru-RU" dirty="0" smtClean="0"/>
              <a:t>виде </a:t>
            </a:r>
            <a:r>
              <a:rPr lang="ru-RU" dirty="0"/>
              <a:t>или в виде сплавов (лигатур) с други­ми металлами при модифицировании чугуна, предназначенного для литья, а также при </a:t>
            </a:r>
            <a:r>
              <a:rPr lang="ru-RU" dirty="0" err="1"/>
              <a:t>десульфурации</a:t>
            </a:r>
            <a:r>
              <a:rPr lang="ru-RU" dirty="0"/>
              <a:t> </a:t>
            </a:r>
            <a:r>
              <a:rPr lang="ru-RU" dirty="0" err="1"/>
              <a:t>передель­ного</a:t>
            </a:r>
            <a:r>
              <a:rPr lang="ru-RU" dirty="0"/>
              <a:t> чугуна (в тех случаях, когда нуж­но иметь чистую шихту); кальций — иногда в виде сплавов с другими ме­таллами, а чаще в виде извести (</a:t>
            </a:r>
            <a:r>
              <a:rPr lang="ru-RU" dirty="0" err="1"/>
              <a:t>СаО</a:t>
            </a:r>
            <a:r>
              <a:rPr lang="ru-RU" dirty="0"/>
              <a:t>) или известняка (</a:t>
            </a:r>
            <a:r>
              <a:rPr lang="ru-RU" dirty="0" err="1"/>
              <a:t>СаСО</a:t>
            </a:r>
            <a:r>
              <a:rPr lang="ru-RU" baseline="-25000" dirty="0" err="1"/>
              <a:t>3</a:t>
            </a:r>
            <a:r>
              <a:rPr lang="ru-RU" dirty="0"/>
              <a:t>); марганец — в виде сплавов марганца с железом, а также в виде марганцевой руды.</a:t>
            </a:r>
          </a:p>
          <a:p>
            <a:pPr marL="0" indent="0" algn="just">
              <a:buNone/>
            </a:pPr>
            <a:r>
              <a:rPr lang="ru-RU" dirty="0"/>
              <a:t>Очень большим химическим срод­ством к сере обладают </a:t>
            </a:r>
            <a:r>
              <a:rPr lang="ru-RU" dirty="0" err="1"/>
              <a:t>РЗМ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8194" name="Рисунок 23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77"/>
          <a:stretch/>
        </p:blipFill>
        <p:spPr bwMode="auto">
          <a:xfrm>
            <a:off x="1594103" y="2469027"/>
            <a:ext cx="2715769" cy="1772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38200" y="4185919"/>
            <a:ext cx="4334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Влияние компонентов расплава на активность серы в жидкой стали</a:t>
            </a:r>
            <a:endParaRPr lang="en-US" sz="1400" dirty="0"/>
          </a:p>
        </p:txBody>
      </p:sp>
      <p:pic>
        <p:nvPicPr>
          <p:cNvPr id="8195" name="Рисунок 23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01"/>
          <a:stretch/>
        </p:blipFill>
        <p:spPr bwMode="auto">
          <a:xfrm>
            <a:off x="7781544" y="2395875"/>
            <a:ext cx="1911096" cy="1809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321552" y="4185919"/>
            <a:ext cx="5422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Взаимозависимость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окисленности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металла и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десульфурации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продувке стали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известью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92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5176"/>
            <a:ext cx="11021568" cy="630936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1.1. Переход кислорода из </a:t>
            </a:r>
            <a:r>
              <a:rPr lang="ru-RU" b="1" dirty="0" err="1"/>
              <a:t>газо</a:t>
            </a:r>
            <a:r>
              <a:rPr lang="ru-RU" b="1" dirty="0"/>
              <a:t> -вой фазы в </a:t>
            </a:r>
            <a:r>
              <a:rPr lang="ru-RU" dirty="0"/>
              <a:t>металл. Передача кислоро­да из газовой фазы через шлак в ме­талл может осуществляться следую­щим образом:</a:t>
            </a:r>
          </a:p>
          <a:p>
            <a:pPr marL="0" indent="0" algn="just">
              <a:buNone/>
            </a:pPr>
            <a:r>
              <a:rPr lang="ru-RU" dirty="0"/>
              <a:t>а)  в результате непосредственного контакта   окислительной   фазы   (</a:t>
            </a:r>
            <a:r>
              <a:rPr lang="ru-RU" dirty="0" err="1"/>
              <a:t>О</a:t>
            </a:r>
            <a:r>
              <a:rPr lang="ru-RU" baseline="-25000" dirty="0" err="1"/>
              <a:t>2</a:t>
            </a:r>
            <a:r>
              <a:rPr lang="ru-RU" dirty="0"/>
              <a:t>,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, </a:t>
            </a:r>
            <a:r>
              <a:rPr lang="ru-RU" dirty="0" err="1"/>
              <a:t>Н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dirty="0"/>
              <a:t>) с металлом, как это имеет место при продувке ванны воздухом или кислородом, а также в тех случаях, когда металл в печи не покрыт шла­ком (при завалке шихты и в начале плавления,   при  интенсивном  кипе­нии, на выпуске, во время разливки и т.п.);</a:t>
            </a:r>
          </a:p>
          <a:p>
            <a:pPr marL="0" indent="0" algn="just">
              <a:buNone/>
            </a:pPr>
            <a:r>
              <a:rPr lang="ru-RU" dirty="0"/>
              <a:t>б) при помощи корольков (капель) металла, всегда в больших или мень­ших количествах имеющихся в шлаке: 1) корольки, окисляясь на поверхнос­ти контакта с газовой фазой, при пе­ремешивании ванны попадают в ме­талл и переносят кислород; 2) при ин­тенсивном кипении заметная доля ме­талла   за   время   кипения   успевает побывать в шлаке в виде корольков и окислиться, в результате чего соответ­ствующим образом изменяется состав ванны;</a:t>
            </a:r>
          </a:p>
          <a:p>
            <a:pPr marL="0" indent="0" algn="just">
              <a:buNone/>
            </a:pPr>
            <a:r>
              <a:rPr lang="ru-RU" dirty="0"/>
              <a:t>в)  вследствие перехода кислорода из газовой фазы в металл через шлак. Этот   процесс   состоит,   по   крайней мере, из трех звеньев: 1) «окисление»</a:t>
            </a:r>
            <a:r>
              <a:rPr lang="uk-UA" dirty="0"/>
              <a:t> </a:t>
            </a:r>
            <a:r>
              <a:rPr lang="uk-UA" dirty="0" err="1"/>
              <a:t>ча</a:t>
            </a:r>
            <a:r>
              <a:rPr lang="ru-RU" dirty="0" err="1"/>
              <a:t>стиц</a:t>
            </a:r>
            <a:r>
              <a:rPr lang="ru-RU" dirty="0"/>
              <a:t> шлака на поверхности газ-шлак; 2) перенос кислорода через слой шлака; 3) переход кислорода в металл на границе металл—шлак.</a:t>
            </a:r>
          </a:p>
          <a:p>
            <a:pPr marL="0" indent="0" algn="just">
              <a:buNone/>
            </a:pPr>
            <a:r>
              <a:rPr lang="ru-RU" dirty="0"/>
              <a:t>На границе атмосфера печи-шлак происходит окисление </a:t>
            </a:r>
            <a:r>
              <a:rPr lang="en-US" dirty="0" err="1"/>
              <a:t>FeO</a:t>
            </a:r>
            <a:r>
              <a:rPr lang="ru-RU" dirty="0"/>
              <a:t> шлака:</a:t>
            </a:r>
          </a:p>
          <a:p>
            <a:pPr marL="0" indent="0" algn="ctr">
              <a:buNone/>
            </a:pPr>
            <a:r>
              <a:rPr lang="ru-RU" dirty="0"/>
              <a:t>2(</a:t>
            </a:r>
            <a:r>
              <a:rPr lang="en-US" dirty="0" err="1"/>
              <a:t>FeO</a:t>
            </a:r>
            <a:r>
              <a:rPr lang="ru-RU" dirty="0"/>
              <a:t>)+{1/</a:t>
            </a:r>
            <a:r>
              <a:rPr lang="ru-RU" dirty="0" err="1"/>
              <a:t>2О</a:t>
            </a:r>
            <a:r>
              <a:rPr lang="ru-RU" baseline="-25000" dirty="0" err="1"/>
              <a:t>2</a:t>
            </a:r>
            <a:r>
              <a:rPr lang="ru-RU" dirty="0"/>
              <a:t> (или </a:t>
            </a:r>
            <a:r>
              <a:rPr lang="ru-RU" dirty="0" err="1"/>
              <a:t>Н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dirty="0"/>
              <a:t>, или 1/</a:t>
            </a:r>
            <a:r>
              <a:rPr lang="ru-RU" dirty="0" err="1"/>
              <a:t>2СО</a:t>
            </a:r>
            <a:r>
              <a:rPr lang="ru-RU" baseline="-25000" dirty="0" err="1"/>
              <a:t>2</a:t>
            </a:r>
            <a:r>
              <a:rPr lang="ru-RU" dirty="0"/>
              <a:t>)} →</a:t>
            </a:r>
            <a:r>
              <a:rPr lang="en-US" dirty="0"/>
              <a:t>Fe</a:t>
            </a:r>
            <a:r>
              <a:rPr lang="ru-RU" baseline="-25000" dirty="0"/>
              <a:t>2</a:t>
            </a:r>
            <a:r>
              <a:rPr lang="ru-RU" dirty="0"/>
              <a:t>0</a:t>
            </a:r>
            <a:r>
              <a:rPr lang="ru-RU" baseline="-25000" dirty="0"/>
              <a:t>3</a:t>
            </a:r>
            <a:r>
              <a:rPr lang="ru-RU" dirty="0"/>
              <a:t>;</a:t>
            </a:r>
          </a:p>
          <a:p>
            <a:pPr marL="0" indent="0" algn="ctr">
              <a:buNone/>
            </a:pPr>
            <a:r>
              <a:rPr lang="ru-RU" dirty="0" err="1"/>
              <a:t>О</a:t>
            </a:r>
            <a:r>
              <a:rPr lang="ru-RU" baseline="-25000" dirty="0" err="1"/>
              <a:t>адс</a:t>
            </a:r>
            <a:r>
              <a:rPr lang="ru-RU" dirty="0"/>
              <a:t> +2</a:t>
            </a:r>
            <a:r>
              <a:rPr lang="en-US" dirty="0"/>
              <a:t>Fe</a:t>
            </a:r>
            <a:r>
              <a:rPr lang="uk-UA" baseline="30000" dirty="0"/>
              <a:t>2</a:t>
            </a:r>
            <a:r>
              <a:rPr lang="ru-RU" baseline="30000" dirty="0"/>
              <a:t>+</a:t>
            </a:r>
            <a:r>
              <a:rPr lang="uk-UA" baseline="-25000" dirty="0"/>
              <a:t>ш</a:t>
            </a:r>
            <a:r>
              <a:rPr lang="ru-RU" dirty="0"/>
              <a:t> +3</a:t>
            </a:r>
            <a:r>
              <a:rPr lang="uk-UA" dirty="0" err="1"/>
              <a:t>О</a:t>
            </a:r>
            <a:r>
              <a:rPr lang="uk-UA" baseline="30000" dirty="0" err="1"/>
              <a:t>2</a:t>
            </a:r>
            <a:r>
              <a:rPr lang="uk-UA" baseline="30000" dirty="0"/>
              <a:t>-</a:t>
            </a:r>
            <a:r>
              <a:rPr lang="uk-UA" baseline="-25000" dirty="0"/>
              <a:t>ш</a:t>
            </a:r>
            <a:r>
              <a:rPr lang="ru-RU" dirty="0"/>
              <a:t> →2</a:t>
            </a:r>
            <a:r>
              <a:rPr lang="en-US" dirty="0"/>
              <a:t>F</a:t>
            </a:r>
            <a:r>
              <a:rPr lang="ru-RU" dirty="0"/>
              <a:t>е</a:t>
            </a:r>
            <a:r>
              <a:rPr lang="en-US" dirty="0"/>
              <a:t>O </a:t>
            </a:r>
            <a:r>
              <a:rPr lang="uk-UA" baseline="30000" dirty="0"/>
              <a:t>-</a:t>
            </a:r>
            <a:r>
              <a:rPr lang="ru-RU" dirty="0"/>
              <a:t>ш.</a:t>
            </a:r>
          </a:p>
        </p:txBody>
      </p:sp>
    </p:spTree>
    <p:extLst>
      <p:ext uri="{BB962C8B-B14F-4D97-AF65-F5344CB8AC3E}">
        <p14:creationId xmlns:p14="http://schemas.microsoft.com/office/powerpoint/2010/main" val="27186589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4320"/>
            <a:ext cx="10902696" cy="636422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err="1"/>
              <a:t>Десульфурация</a:t>
            </a:r>
            <a:r>
              <a:rPr lang="ru-RU" b="1" dirty="0"/>
              <a:t> в сталепла­вильном агрегате. </a:t>
            </a:r>
            <a:r>
              <a:rPr lang="ru-RU" dirty="0"/>
              <a:t>Самым дешевым и доступным </a:t>
            </a:r>
            <a:r>
              <a:rPr lang="ru-RU" dirty="0" err="1"/>
              <a:t>десульфуратором</a:t>
            </a:r>
            <a:r>
              <a:rPr lang="ru-RU" dirty="0"/>
              <a:t> является известь (или известняк). Взаимодей­ствие между известью </a:t>
            </a:r>
            <a:r>
              <a:rPr lang="ru-RU" dirty="0" err="1"/>
              <a:t>СаО</a:t>
            </a:r>
            <a:r>
              <a:rPr lang="ru-RU" dirty="0"/>
              <a:t>, раство­ренной в шлаке, и серой, растворен­ной в металле, может быть представле­но как: 1) переход серы из металла в шлак и взаимодействие серы и </a:t>
            </a:r>
            <a:r>
              <a:rPr lang="ru-RU" dirty="0" err="1"/>
              <a:t>СаО</a:t>
            </a:r>
            <a:r>
              <a:rPr lang="ru-RU" dirty="0"/>
              <a:t> в шлаке (</a:t>
            </a:r>
            <a:r>
              <a:rPr lang="en-US" dirty="0" err="1"/>
              <a:t>FeS</a:t>
            </a:r>
            <a:r>
              <a:rPr lang="ru-RU" dirty="0"/>
              <a:t>) + (</a:t>
            </a:r>
            <a:r>
              <a:rPr lang="ru-RU" dirty="0" err="1"/>
              <a:t>СаО</a:t>
            </a:r>
            <a:r>
              <a:rPr lang="ru-RU" dirty="0"/>
              <a:t>) = (</a:t>
            </a:r>
            <a:r>
              <a:rPr lang="en-US" dirty="0" err="1"/>
              <a:t>CaS</a:t>
            </a:r>
            <a:r>
              <a:rPr lang="ru-RU" dirty="0"/>
              <a:t>) + (</a:t>
            </a:r>
            <a:r>
              <a:rPr lang="en-US" dirty="0" err="1"/>
              <a:t>FeO</a:t>
            </a:r>
            <a:r>
              <a:rPr lang="ru-RU" dirty="0"/>
              <a:t>); </a:t>
            </a:r>
          </a:p>
          <a:p>
            <a:pPr marL="0" indent="0" algn="just">
              <a:buNone/>
            </a:pPr>
            <a:r>
              <a:rPr lang="ru-RU" dirty="0"/>
              <a:t>2) взаимодействие на границе ме­талл-шлак </a:t>
            </a:r>
            <a:r>
              <a:rPr lang="en-US" dirty="0"/>
              <a:t>Fe</a:t>
            </a:r>
            <a:r>
              <a:rPr lang="ru-RU" dirty="0"/>
              <a:t> + [</a:t>
            </a:r>
            <a:r>
              <a:rPr lang="en-US" dirty="0"/>
              <a:t>S</a:t>
            </a:r>
            <a:r>
              <a:rPr lang="ru-RU" dirty="0"/>
              <a:t>] + (</a:t>
            </a:r>
            <a:r>
              <a:rPr lang="ru-RU" dirty="0" err="1"/>
              <a:t>СаО</a:t>
            </a:r>
            <a:r>
              <a:rPr lang="ru-RU" dirty="0"/>
              <a:t>) = (</a:t>
            </a:r>
            <a:r>
              <a:rPr lang="en-US" dirty="0" err="1"/>
              <a:t>CaS</a:t>
            </a:r>
            <a:r>
              <a:rPr lang="ru-RU" dirty="0"/>
              <a:t>) +(</a:t>
            </a:r>
            <a:r>
              <a:rPr lang="en-US" dirty="0" err="1"/>
              <a:t>FeO</a:t>
            </a:r>
            <a:r>
              <a:rPr lang="ru-RU" dirty="0"/>
              <a:t>),       </a:t>
            </a:r>
          </a:p>
          <a:p>
            <a:pPr marL="0" indent="0" algn="ctr">
              <a:buNone/>
            </a:pPr>
            <a:r>
              <a:rPr lang="en-US" i="1" dirty="0"/>
              <a:t>K= a</a:t>
            </a:r>
            <a:r>
              <a:rPr lang="en-US" baseline="-25000" dirty="0"/>
              <a:t>(</a:t>
            </a:r>
            <a:r>
              <a:rPr lang="en-US" baseline="-25000" dirty="0" err="1"/>
              <a:t>CaS</a:t>
            </a:r>
            <a:r>
              <a:rPr lang="en-US" baseline="-25000" dirty="0"/>
              <a:t>)</a:t>
            </a:r>
            <a:r>
              <a:rPr lang="en-US" dirty="0"/>
              <a:t>  *</a:t>
            </a:r>
            <a:r>
              <a:rPr lang="en-US" i="1" dirty="0"/>
              <a:t> a</a:t>
            </a:r>
            <a:r>
              <a:rPr lang="en-US" baseline="-25000" dirty="0"/>
              <a:t>(</a:t>
            </a:r>
            <a:r>
              <a:rPr lang="en-US" baseline="-25000" dirty="0" err="1"/>
              <a:t>FeO</a:t>
            </a:r>
            <a:r>
              <a:rPr lang="en-US" baseline="-25000" dirty="0"/>
              <a:t>)</a:t>
            </a:r>
            <a:r>
              <a:rPr lang="en-US" dirty="0"/>
              <a:t> /</a:t>
            </a:r>
            <a:r>
              <a:rPr lang="en-US" baseline="30000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baseline="-25000" dirty="0"/>
              <a:t>[S]</a:t>
            </a:r>
            <a:r>
              <a:rPr lang="en-US" dirty="0"/>
              <a:t> • </a:t>
            </a:r>
            <a:r>
              <a:rPr lang="en-US" i="1" dirty="0"/>
              <a:t>a</a:t>
            </a:r>
            <a:r>
              <a:rPr lang="en-US" baseline="-25000" dirty="0"/>
              <a:t> (</a:t>
            </a:r>
            <a:r>
              <a:rPr lang="ru-RU" baseline="-25000" dirty="0" err="1"/>
              <a:t>СаО</a:t>
            </a:r>
            <a:r>
              <a:rPr lang="en-US" baseline="-25000" dirty="0"/>
              <a:t>)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или </a:t>
            </a:r>
            <a:r>
              <a:rPr lang="en-US" i="1" dirty="0"/>
              <a:t>a</a:t>
            </a:r>
            <a:r>
              <a:rPr lang="en-US" baseline="-25000" dirty="0"/>
              <a:t>[s]</a:t>
            </a:r>
            <a:r>
              <a:rPr lang="en-US" dirty="0"/>
              <a:t> = </a:t>
            </a:r>
            <a:r>
              <a:rPr lang="en-US" i="1" dirty="0"/>
              <a:t>a</a:t>
            </a:r>
            <a:r>
              <a:rPr lang="en-US" baseline="-25000" dirty="0"/>
              <a:t> (</a:t>
            </a:r>
            <a:r>
              <a:rPr lang="en-US" dirty="0" err="1"/>
              <a:t>cas</a:t>
            </a:r>
            <a:r>
              <a:rPr lang="en-US" dirty="0"/>
              <a:t>) • </a:t>
            </a:r>
            <a:r>
              <a:rPr lang="en-US" i="1" dirty="0"/>
              <a:t>a</a:t>
            </a:r>
            <a:r>
              <a:rPr lang="en-US" i="1" baseline="-25000" dirty="0"/>
              <a:t>(</a:t>
            </a:r>
            <a:r>
              <a:rPr lang="en-US" i="1" baseline="-25000" dirty="0" err="1"/>
              <a:t>Fe0</a:t>
            </a:r>
            <a:r>
              <a:rPr lang="en-US" i="1" baseline="-25000" dirty="0"/>
              <a:t>)</a:t>
            </a:r>
            <a:r>
              <a:rPr lang="en-US" i="1" dirty="0"/>
              <a:t>/K- a</a:t>
            </a:r>
            <a:r>
              <a:rPr lang="en-US" baseline="-25000" dirty="0"/>
              <a:t> (</a:t>
            </a:r>
            <a:r>
              <a:rPr lang="ru-RU" baseline="-25000" dirty="0" err="1"/>
              <a:t>СаО</a:t>
            </a:r>
            <a:r>
              <a:rPr lang="en-US" baseline="-25000" dirty="0"/>
              <a:t>)</a:t>
            </a:r>
            <a:r>
              <a:rPr lang="en-US" dirty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Чем выше в шлаке активность </a:t>
            </a:r>
            <a:r>
              <a:rPr lang="ru-RU" dirty="0" err="1"/>
              <a:t>СаО</a:t>
            </a:r>
            <a:r>
              <a:rPr lang="ru-RU" dirty="0"/>
              <a:t> и ниже активность </a:t>
            </a:r>
            <a:r>
              <a:rPr lang="en-US" dirty="0" err="1"/>
              <a:t>FeO</a:t>
            </a:r>
            <a:r>
              <a:rPr lang="ru-RU" dirty="0"/>
              <a:t> и серы, тем меньше остается серы в металле.</a:t>
            </a:r>
          </a:p>
          <a:p>
            <a:pPr marL="0" indent="0" algn="just">
              <a:buNone/>
            </a:pPr>
            <a:r>
              <a:rPr lang="ru-RU" dirty="0"/>
              <a:t>Для характеристики способности шлака «извлекать» из металла серу ча­сто используют более простое выраже­ние: η</a:t>
            </a:r>
            <a:r>
              <a:rPr lang="en-US" i="1" baseline="-25000" dirty="0"/>
              <a:t>s</a:t>
            </a:r>
            <a:r>
              <a:rPr lang="ru-RU" i="1" dirty="0"/>
              <a:t> = </a:t>
            </a:r>
            <a:r>
              <a:rPr lang="ru-RU" dirty="0"/>
              <a:t>(</a:t>
            </a:r>
            <a:r>
              <a:rPr lang="en-US" dirty="0"/>
              <a:t>S</a:t>
            </a:r>
            <a:r>
              <a:rPr lang="ru-RU" dirty="0"/>
              <a:t>)/[</a:t>
            </a:r>
            <a:r>
              <a:rPr lang="en-US" dirty="0"/>
              <a:t>S</a:t>
            </a:r>
            <a:r>
              <a:rPr lang="ru-RU" dirty="0"/>
              <a:t>]. Величину η</a:t>
            </a:r>
            <a:r>
              <a:rPr lang="en-US" baseline="-25000" dirty="0"/>
              <a:t>S</a:t>
            </a:r>
            <a:r>
              <a:rPr lang="ru-RU" dirty="0"/>
              <a:t> называ­ют обычно </a:t>
            </a:r>
            <a:r>
              <a:rPr lang="ru-RU" i="1" dirty="0"/>
              <a:t>коэффициентом распреде­ления серы, </a:t>
            </a:r>
            <a:r>
              <a:rPr lang="ru-RU" dirty="0"/>
              <a:t>имея в виду, что сера хо­рошо растворяется и в металле, и в основном шлаке, т. е. в данном случае могут быть использованы положения закона распределения. При повыше-</a:t>
            </a:r>
          </a:p>
          <a:p>
            <a:pPr marL="0" indent="0" algn="just">
              <a:buNone/>
            </a:pPr>
            <a:r>
              <a:rPr lang="ru-RU" dirty="0" err="1"/>
              <a:t>нии</a:t>
            </a:r>
            <a:r>
              <a:rPr lang="ru-RU" dirty="0"/>
              <a:t> температуры значение η</a:t>
            </a:r>
            <a:r>
              <a:rPr lang="en-US" baseline="-25000" dirty="0"/>
              <a:t>S</a:t>
            </a:r>
            <a:r>
              <a:rPr lang="ru-RU" dirty="0"/>
              <a:t> обычно возрастает, так как при этом улучша­ется растворение частичек извести, взвешенных в шлаке, а также ускоря­ется процесс диффузии серы из объе­ма металла к поверхности металл-шлак.</a:t>
            </a:r>
          </a:p>
          <a:p>
            <a:pPr marL="0" indent="0" algn="just">
              <a:buNone/>
            </a:pPr>
            <a:r>
              <a:rPr lang="ru-RU" dirty="0"/>
              <a:t>Соединение </a:t>
            </a:r>
            <a:r>
              <a:rPr lang="en-US" dirty="0" err="1"/>
              <a:t>CaS</a:t>
            </a:r>
            <a:r>
              <a:rPr lang="ru-RU" dirty="0"/>
              <a:t> очень прочно. Из­менение энергии Гиббса при образо­вании </a:t>
            </a:r>
            <a:r>
              <a:rPr lang="en-US" dirty="0" err="1"/>
              <a:t>CaS</a:t>
            </a:r>
            <a:r>
              <a:rPr lang="ru-RU" dirty="0"/>
              <a:t> составляет:</a:t>
            </a:r>
          </a:p>
          <a:p>
            <a:pPr marL="0" indent="0" algn="ctr">
              <a:buNone/>
            </a:pPr>
            <a:r>
              <a:rPr lang="ru-RU" dirty="0" err="1"/>
              <a:t>Са</a:t>
            </a:r>
            <a:r>
              <a:rPr lang="ru-RU" baseline="-25000" dirty="0" err="1"/>
              <a:t>ж</a:t>
            </a:r>
            <a:r>
              <a:rPr lang="ru-RU" dirty="0" err="1"/>
              <a:t>+1</a:t>
            </a:r>
            <a:r>
              <a:rPr lang="ru-RU" dirty="0"/>
              <a:t>/28</a:t>
            </a:r>
            <a:r>
              <a:rPr lang="ru-RU" baseline="-25000" dirty="0"/>
              <a:t>2</a:t>
            </a:r>
            <a:r>
              <a:rPr lang="ru-RU" dirty="0"/>
              <a:t> </a:t>
            </a:r>
            <a:r>
              <a:rPr lang="ru-RU" baseline="-25000" dirty="0"/>
              <a:t>(</a:t>
            </a:r>
            <a:r>
              <a:rPr lang="en-US" baseline="-25000" dirty="0"/>
              <a:t>r</a:t>
            </a:r>
            <a:r>
              <a:rPr lang="ru-RU" baseline="-25000" dirty="0"/>
              <a:t>)</a:t>
            </a:r>
            <a:r>
              <a:rPr lang="ru-RU" dirty="0"/>
              <a:t> = </a:t>
            </a:r>
            <a:r>
              <a:rPr lang="en-US" dirty="0" err="1"/>
              <a:t>CaS</a:t>
            </a:r>
            <a:r>
              <a:rPr lang="en-US" baseline="-25000" dirty="0" err="1"/>
              <a:t>T</a:t>
            </a:r>
            <a:r>
              <a:rPr lang="ru-RU" dirty="0"/>
              <a:t>,</a:t>
            </a:r>
          </a:p>
          <a:p>
            <a:pPr marL="0" indent="0" algn="ctr">
              <a:buNone/>
            </a:pPr>
            <a:r>
              <a:rPr lang="ru-RU" dirty="0"/>
              <a:t> Δ</a:t>
            </a:r>
            <a:r>
              <a:rPr lang="en-US" dirty="0"/>
              <a:t>G</a:t>
            </a:r>
            <a:r>
              <a:rPr lang="ru-RU" dirty="0"/>
              <a:t>º = -702500 + </a:t>
            </a:r>
            <a:r>
              <a:rPr lang="ru-RU" dirty="0" err="1"/>
              <a:t>193,34Г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Практически сера, перешедшая из металла в основный шлак, обратно из шлака в металл не переходит (если шлак имеет достаточную </a:t>
            </a:r>
            <a:r>
              <a:rPr lang="ru-RU" dirty="0" err="1"/>
              <a:t>основность</a:t>
            </a:r>
            <a:r>
              <a:rPr lang="ru-RU" dirty="0"/>
              <a:t>). В кислых шлаках активность </a:t>
            </a:r>
            <a:r>
              <a:rPr lang="ru-RU" dirty="0" err="1"/>
              <a:t>СаО</a:t>
            </a:r>
            <a:r>
              <a:rPr lang="ru-RU" dirty="0"/>
              <a:t> ничтожно мала и в них сера из металла не переходит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69989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20040"/>
            <a:ext cx="10930128" cy="631850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 err="1"/>
              <a:t>Десульфурация</a:t>
            </a:r>
            <a:r>
              <a:rPr lang="ru-RU" b="1" dirty="0"/>
              <a:t> синтетичес­ким шлаком в ковше. </a:t>
            </a:r>
            <a:r>
              <a:rPr lang="ru-RU" dirty="0" err="1"/>
              <a:t>Десульфурацию</a:t>
            </a:r>
            <a:r>
              <a:rPr lang="ru-RU" dirty="0"/>
              <a:t> металла можно осуществлять в ковше при помощи синтетических шлаков с высокой активностью </a:t>
            </a:r>
            <a:r>
              <a:rPr lang="ru-RU" dirty="0" err="1" smtClean="0"/>
              <a:t>СаО</a:t>
            </a:r>
            <a:r>
              <a:rPr lang="ru-RU" dirty="0" err="1"/>
              <a:t>Шлак</a:t>
            </a:r>
            <a:r>
              <a:rPr lang="ru-RU" dirty="0"/>
              <a:t> выплавляют в отдельном агрегате. Для снижения температуры плавления в состав шлака вводят ряд компонентов (прежде всего </a:t>
            </a:r>
            <a:r>
              <a:rPr lang="ru-RU" dirty="0" err="1"/>
              <a:t>А1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3</a:t>
            </a:r>
            <a:r>
              <a:rPr lang="ru-RU" dirty="0"/>
              <a:t>). Основным тре­бованием к химическому составу та­кого шлака является отсутствие окси­дов железа. Удовлетворительные ре­зультаты по </a:t>
            </a:r>
            <a:r>
              <a:rPr lang="ru-RU" dirty="0" err="1"/>
              <a:t>десульфурации</a:t>
            </a:r>
            <a:r>
              <a:rPr lang="ru-RU" dirty="0"/>
              <a:t> при обра­ботке металла синтетическим шлаком получаются в том случае, если удается при выпуске металла в ковш полнос­тью отсечь (не допустить попадания) тот шлак, который был в агрегате в конце плавки и который содержит большое количество оксидов железа. Для увеличения поверхности контакта металла и шлака, а также степени пе­ремешивания выпуск металла в ковш, в который предварительно залит жид­кий синтетический шлак, стремятся организовать с большой высоты. Если условия не позволяют установить от­дельный агрегат для приготовления жидкого шлака, то в ковш перед вы­пуском забрасывают смесь из твердых извести </a:t>
            </a:r>
            <a:r>
              <a:rPr lang="ru-RU" dirty="0" err="1"/>
              <a:t>СаО</a:t>
            </a:r>
            <a:r>
              <a:rPr lang="ru-RU" dirty="0"/>
              <a:t> и плавикового шпата </a:t>
            </a:r>
            <a:r>
              <a:rPr lang="en-US" dirty="0" err="1"/>
              <a:t>CaF</a:t>
            </a:r>
            <a:r>
              <a:rPr lang="ru-RU" baseline="-25000" dirty="0"/>
              <a:t>2</a:t>
            </a:r>
            <a:r>
              <a:rPr lang="ru-RU" dirty="0"/>
              <a:t>. Расход такой смеси не может быть значительным из-за опасности охладить металл, однако даже неболь­шое количество смеси (до 1 % от мас­сы металла) приводит к заметному уменьшению содержания серы. При введении в металл </a:t>
            </a:r>
            <a:r>
              <a:rPr lang="ru-RU" dirty="0" err="1"/>
              <a:t>раскислителей</a:t>
            </a:r>
            <a:r>
              <a:rPr lang="ru-RU" dirty="0"/>
              <a:t> зна­чения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ru-RU" baseline="-25000" dirty="0"/>
              <a:t>[</a:t>
            </a:r>
            <a:r>
              <a:rPr lang="en-US" baseline="-25000" dirty="0"/>
              <a:t>O</a:t>
            </a:r>
            <a:r>
              <a:rPr lang="ru-RU" baseline="-25000" dirty="0"/>
              <a:t>]</a:t>
            </a:r>
            <a:r>
              <a:rPr lang="ru-RU" dirty="0"/>
              <a:t> и </a:t>
            </a:r>
            <a:r>
              <a:rPr lang="en-US" i="1" dirty="0"/>
              <a:t>a</a:t>
            </a:r>
            <a:r>
              <a:rPr lang="ru-RU" baseline="-25000" dirty="0"/>
              <a:t> (</a:t>
            </a:r>
            <a:r>
              <a:rPr lang="en-US" baseline="-25000" dirty="0" err="1"/>
              <a:t>FeO</a:t>
            </a:r>
            <a:r>
              <a:rPr lang="ru-RU" baseline="-25000" dirty="0"/>
              <a:t>) </a:t>
            </a:r>
            <a:r>
              <a:rPr lang="ru-RU" dirty="0"/>
              <a:t>снижаются, умень­шается и содержание серы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5219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904" y="390016"/>
            <a:ext cx="11030712" cy="602907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/>
              <a:t>Удаление серы в газовую фазу. </a:t>
            </a:r>
            <a:r>
              <a:rPr lang="ru-RU" dirty="0"/>
              <a:t>Некоторое количество содержа­щейся в металле серы в процессе плав­ки может быть окислено и удалено в газовую фазу. Окисление серы может идти по следующим реакциям:</a:t>
            </a:r>
          </a:p>
          <a:p>
            <a:pPr marL="0" indent="0" algn="just">
              <a:buNone/>
            </a:pPr>
            <a:r>
              <a:rPr lang="ru-RU" dirty="0"/>
              <a:t>1)  между серой и кислородом, ра­створенными в металле:</a:t>
            </a:r>
          </a:p>
          <a:p>
            <a:pPr marL="0" indent="0" algn="just">
              <a:buNone/>
            </a:pPr>
            <a:r>
              <a:rPr lang="ru-RU" dirty="0"/>
              <a:t>[</a:t>
            </a:r>
            <a:r>
              <a:rPr lang="en-US" dirty="0"/>
              <a:t>S</a:t>
            </a:r>
            <a:r>
              <a:rPr lang="ru-RU" dirty="0"/>
              <a:t>] + 2[0] = </a:t>
            </a:r>
            <a:r>
              <a:rPr lang="en-US" dirty="0"/>
              <a:t>S</a:t>
            </a:r>
            <a:r>
              <a:rPr lang="ru-RU" dirty="0"/>
              <a:t>0</a:t>
            </a:r>
            <a:r>
              <a:rPr lang="ru-RU" baseline="-25000" dirty="0"/>
              <a:t>2(</a:t>
            </a:r>
            <a:r>
              <a:rPr lang="en-US" baseline="-25000" dirty="0"/>
              <a:t>r</a:t>
            </a:r>
            <a:r>
              <a:rPr lang="ru-RU" baseline="-25000" dirty="0"/>
              <a:t>)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2)  между оксидами железа шлака и серой в шлаке</a:t>
            </a:r>
          </a:p>
          <a:p>
            <a:pPr marL="0" indent="0" algn="just">
              <a:buNone/>
            </a:pPr>
            <a:r>
              <a:rPr lang="ru-RU" dirty="0"/>
              <a:t>(</a:t>
            </a:r>
            <a:r>
              <a:rPr lang="en-US" dirty="0"/>
              <a:t>S</a:t>
            </a:r>
            <a:r>
              <a:rPr lang="ru-RU" dirty="0"/>
              <a:t>) + 2(</a:t>
            </a:r>
            <a:r>
              <a:rPr lang="en-US" dirty="0" err="1"/>
              <a:t>FeO</a:t>
            </a:r>
            <a:r>
              <a:rPr lang="ru-RU" dirty="0"/>
              <a:t>) - </a:t>
            </a:r>
            <a:r>
              <a:rPr lang="en-US" dirty="0"/>
              <a:t>S</a:t>
            </a:r>
            <a:r>
              <a:rPr lang="ru-RU" dirty="0"/>
              <a:t>0</a:t>
            </a:r>
            <a:r>
              <a:rPr lang="ru-RU" baseline="-25000" dirty="0"/>
              <a:t>2(</a:t>
            </a:r>
            <a:r>
              <a:rPr lang="en-US" baseline="-25000" dirty="0"/>
              <a:t>r</a:t>
            </a:r>
            <a:r>
              <a:rPr lang="ru-RU" baseline="-25000" dirty="0"/>
              <a:t>)</a:t>
            </a:r>
            <a:r>
              <a:rPr lang="ru-RU" dirty="0"/>
              <a:t> + 2</a:t>
            </a:r>
            <a:r>
              <a:rPr lang="en-US" dirty="0"/>
              <a:t>F</a:t>
            </a:r>
            <a:r>
              <a:rPr lang="ru-RU" dirty="0"/>
              <a:t>е</a:t>
            </a:r>
            <a:r>
              <a:rPr lang="ru-RU" baseline="-25000" dirty="0"/>
              <a:t>ж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3)  на поверхности шлака при взаи­модействии с окислительной газовой фазой</a:t>
            </a:r>
          </a:p>
          <a:p>
            <a:pPr marL="0" indent="0" algn="just">
              <a:buNone/>
            </a:pPr>
            <a:r>
              <a:rPr lang="ru-RU" dirty="0"/>
              <a:t>(</a:t>
            </a:r>
            <a:r>
              <a:rPr lang="en-US" dirty="0"/>
              <a:t>S</a:t>
            </a:r>
            <a:r>
              <a:rPr lang="ru-RU" dirty="0"/>
              <a:t>) + 0</a:t>
            </a:r>
            <a:r>
              <a:rPr lang="ru-RU" baseline="-25000" dirty="0"/>
              <a:t>2</a:t>
            </a:r>
            <a:r>
              <a:rPr lang="ru-RU" dirty="0"/>
              <a:t> </a:t>
            </a:r>
            <a:r>
              <a:rPr lang="ru-RU" baseline="-25000" dirty="0"/>
              <a:t>(</a:t>
            </a:r>
            <a:r>
              <a:rPr lang="en-US" baseline="-25000" dirty="0"/>
              <a:t>r</a:t>
            </a:r>
            <a:r>
              <a:rPr lang="ru-RU" baseline="-25000" dirty="0"/>
              <a:t>)</a:t>
            </a:r>
            <a:r>
              <a:rPr lang="ru-RU" dirty="0"/>
              <a:t> = </a:t>
            </a:r>
            <a:r>
              <a:rPr lang="en-US" dirty="0"/>
              <a:t>S</a:t>
            </a:r>
            <a:r>
              <a:rPr lang="ru-RU" dirty="0"/>
              <a:t>0</a:t>
            </a:r>
            <a:r>
              <a:rPr lang="ru-RU" baseline="-25000" dirty="0"/>
              <a:t>2(</a:t>
            </a:r>
            <a:r>
              <a:rPr lang="en-US" baseline="-25000" dirty="0"/>
              <a:t>r</a:t>
            </a:r>
            <a:r>
              <a:rPr lang="ru-RU" baseline="-25000" dirty="0"/>
              <a:t>)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4)  в случае проникновения кисло­родной струи в глубь металла</a:t>
            </a:r>
          </a:p>
          <a:p>
            <a:pPr marL="0" indent="0" algn="just">
              <a:buNone/>
            </a:pPr>
            <a:r>
              <a:rPr lang="ru-RU" dirty="0"/>
              <a:t>[</a:t>
            </a:r>
            <a:r>
              <a:rPr lang="en-US" dirty="0"/>
              <a:t>S</a:t>
            </a:r>
            <a:r>
              <a:rPr lang="ru-RU" dirty="0"/>
              <a:t>] + 0</a:t>
            </a:r>
            <a:r>
              <a:rPr lang="ru-RU" baseline="-25000" dirty="0"/>
              <a:t>2(г)</a:t>
            </a:r>
            <a:r>
              <a:rPr lang="ru-RU" dirty="0"/>
              <a:t> = </a:t>
            </a:r>
            <a:r>
              <a:rPr lang="en-US" dirty="0"/>
              <a:t>S</a:t>
            </a:r>
            <a:r>
              <a:rPr lang="ru-RU" dirty="0"/>
              <a:t>0</a:t>
            </a:r>
            <a:r>
              <a:rPr lang="ru-RU" baseline="-25000" dirty="0"/>
              <a:t>2(</a:t>
            </a:r>
            <a:r>
              <a:rPr lang="en-US" baseline="-25000" dirty="0"/>
              <a:t>r</a:t>
            </a:r>
            <a:r>
              <a:rPr lang="ru-RU" baseline="-25000" dirty="0"/>
              <a:t>)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Большого развития эти реакции не получают. В расчетах обычно прини­мают, что 5—10 % серы от исходного ее содержания в шихте переходит в га­зовую фазу.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0038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0288"/>
            <a:ext cx="10847832" cy="6321679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/>
              <a:t>Скачивание шлака. </a:t>
            </a:r>
            <a:r>
              <a:rPr lang="ru-RU" dirty="0"/>
              <a:t>Помимо</a:t>
            </a:r>
            <a:r>
              <a:rPr lang="ru-RU" b="1" dirty="0"/>
              <a:t> </a:t>
            </a:r>
            <a:r>
              <a:rPr lang="ru-RU" dirty="0" err="1"/>
              <a:t>ПОВЫШеНИЯ</a:t>
            </a:r>
            <a:r>
              <a:rPr lang="ru-RU" dirty="0"/>
              <a:t>  </a:t>
            </a:r>
            <a:r>
              <a:rPr lang="en-US" i="1" dirty="0"/>
              <a:t>a</a:t>
            </a:r>
            <a:r>
              <a:rPr lang="ru-RU" dirty="0"/>
              <a:t> (</a:t>
            </a:r>
            <a:r>
              <a:rPr lang="ru-RU" dirty="0" err="1"/>
              <a:t>СаО</a:t>
            </a:r>
            <a:r>
              <a:rPr lang="ru-RU" dirty="0"/>
              <a:t>) и  снижения  </a:t>
            </a:r>
            <a:r>
              <a:rPr lang="en-US" i="1" dirty="0"/>
              <a:t>a</a:t>
            </a:r>
            <a:r>
              <a:rPr lang="ru-RU" baseline="-25000" dirty="0"/>
              <a:t> (</a:t>
            </a:r>
            <a:r>
              <a:rPr lang="en-US" baseline="-25000" dirty="0" err="1"/>
              <a:t>Feo</a:t>
            </a:r>
            <a:r>
              <a:rPr lang="ru-RU" baseline="-25000" dirty="0"/>
              <a:t>)</a:t>
            </a:r>
            <a:r>
              <a:rPr lang="ru-RU" dirty="0"/>
              <a:t> существенное значение при </a:t>
            </a:r>
            <a:r>
              <a:rPr lang="ru-RU" dirty="0" err="1"/>
              <a:t>десульфу­рации</a:t>
            </a:r>
            <a:r>
              <a:rPr lang="ru-RU" dirty="0"/>
              <a:t> имеет снижение активности серы в шлаке. Это достигается повы­шением </a:t>
            </a:r>
            <a:r>
              <a:rPr lang="ru-RU" dirty="0" err="1"/>
              <a:t>основности</a:t>
            </a:r>
            <a:r>
              <a:rPr lang="ru-RU" dirty="0"/>
              <a:t> шлака и обновле­нием шлака. Скачивание шлака, со­держащего серу, и наведение нового шлака при помощи чистых от серы до­бавок (прежде всего </a:t>
            </a:r>
            <a:r>
              <a:rPr lang="ru-RU" dirty="0" err="1"/>
              <a:t>СаО</a:t>
            </a:r>
            <a:r>
              <a:rPr lang="ru-RU" dirty="0"/>
              <a:t>) существен­но снижают содержание серы в шлаке, и при сохранении постоянства отношения η</a:t>
            </a:r>
            <a:r>
              <a:rPr lang="en-US" baseline="-25000" dirty="0"/>
              <a:t>s</a:t>
            </a:r>
            <a:r>
              <a:rPr lang="ru-RU" dirty="0"/>
              <a:t>=(</a:t>
            </a:r>
            <a:r>
              <a:rPr lang="en-US" dirty="0"/>
              <a:t>S</a:t>
            </a:r>
            <a:r>
              <a:rPr lang="ru-RU" dirty="0"/>
              <a:t>)/[</a:t>
            </a:r>
            <a:r>
              <a:rPr lang="en-US" dirty="0"/>
              <a:t>S</a:t>
            </a:r>
            <a:r>
              <a:rPr lang="ru-RU" dirty="0"/>
              <a:t>] содержание серы в металле [</a:t>
            </a:r>
            <a:r>
              <a:rPr lang="en-US" dirty="0"/>
              <a:t>S</a:t>
            </a:r>
            <a:r>
              <a:rPr lang="ru-RU" dirty="0"/>
              <a:t>] соответственно уменьша­ется. Скорость перехода серы из ме­талла в шлак в данном случае опреде­ляется скоростью диффузии, поэтому роль температуры металла и переме­шивания ванны возрастает. Если усло­вия не позволяют организовать скачи­вание шлака, то приходится при помо­щи введения в шлак не содержащих серу материалов (прежде всего </a:t>
            </a:r>
            <a:r>
              <a:rPr lang="ru-RU" dirty="0" err="1"/>
              <a:t>СаО</a:t>
            </a:r>
            <a:r>
              <a:rPr lang="ru-RU" dirty="0"/>
              <a:t>) увеличивать количество шлака и тем самым снижать концентрацию серы в шлаке и ее активность.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3136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6888"/>
            <a:ext cx="11058144" cy="642823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Таким образом, основными усло­виями, необходимыми для успешного проведения операции </a:t>
            </a:r>
            <a:r>
              <a:rPr lang="ru-RU" dirty="0" err="1"/>
              <a:t>десульфурации</a:t>
            </a:r>
            <a:r>
              <a:rPr lang="ru-RU" dirty="0"/>
              <a:t>, являются: 1) высокая активность </a:t>
            </a:r>
            <a:r>
              <a:rPr lang="ru-RU" dirty="0" err="1"/>
              <a:t>СаО</a:t>
            </a:r>
            <a:r>
              <a:rPr lang="ru-RU" dirty="0"/>
              <a:t> в шлаке; 2) низкая активность окси­дов железа в шлаке; 3) низкая актив­ность кислорода в металле (</a:t>
            </a:r>
            <a:r>
              <a:rPr lang="ru-RU" dirty="0" err="1"/>
              <a:t>раскислен-ность</a:t>
            </a:r>
            <a:r>
              <a:rPr lang="ru-RU" dirty="0"/>
              <a:t> металла); 4) малая активность (низкое содержание) серы в шлаке; 5) высокая температура; 6) большая площадь контакта металла с </a:t>
            </a:r>
            <a:r>
              <a:rPr lang="ru-RU" dirty="0" err="1"/>
              <a:t>десульфу-рирующим</a:t>
            </a:r>
            <a:r>
              <a:rPr lang="ru-RU" dirty="0"/>
              <a:t> шлаком. На практике для обеспечения этих условий используют следующие технологические приемы:</a:t>
            </a:r>
          </a:p>
          <a:p>
            <a:pPr marL="0" indent="0" algn="just">
              <a:buNone/>
            </a:pPr>
            <a:r>
              <a:rPr lang="ru-RU" dirty="0"/>
              <a:t>1.   Вводят добавки извести (</a:t>
            </a:r>
            <a:r>
              <a:rPr lang="ru-RU" dirty="0" err="1"/>
              <a:t>СаО</a:t>
            </a:r>
            <a:r>
              <a:rPr lang="ru-RU" dirty="0"/>
              <a:t>) или известняка (</a:t>
            </a:r>
            <a:r>
              <a:rPr lang="ru-RU" dirty="0" err="1"/>
              <a:t>СаСО</a:t>
            </a:r>
            <a:r>
              <a:rPr lang="ru-RU" baseline="-25000" dirty="0" err="1"/>
              <a:t>3</a:t>
            </a:r>
            <a:r>
              <a:rPr lang="ru-RU" dirty="0"/>
              <a:t>).</a:t>
            </a:r>
          </a:p>
          <a:p>
            <a:pPr marL="0" indent="0" algn="just">
              <a:buNone/>
            </a:pPr>
            <a:r>
              <a:rPr lang="ru-RU" dirty="0"/>
              <a:t>2. Для получения активного жидко-подвижного шлака и повышения тем самым активности </a:t>
            </a:r>
            <a:r>
              <a:rPr lang="ru-RU" dirty="0" err="1"/>
              <a:t>СаО</a:t>
            </a:r>
            <a:r>
              <a:rPr lang="ru-RU" dirty="0"/>
              <a:t> в шлак вводят добавки (</a:t>
            </a:r>
            <a:r>
              <a:rPr lang="ru-RU" dirty="0" err="1"/>
              <a:t>А1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3</a:t>
            </a:r>
            <a:r>
              <a:rPr lang="ru-RU" dirty="0"/>
              <a:t>, </a:t>
            </a:r>
            <a:r>
              <a:rPr lang="en-US" dirty="0" err="1"/>
              <a:t>CaF</a:t>
            </a:r>
            <a:r>
              <a:rPr lang="ru-RU" baseline="-25000" dirty="0"/>
              <a:t>2</a:t>
            </a:r>
            <a:r>
              <a:rPr lang="ru-RU" dirty="0"/>
              <a:t>, </a:t>
            </a:r>
            <a:r>
              <a:rPr lang="en-US" dirty="0" err="1"/>
              <a:t>MnO</a:t>
            </a:r>
            <a:r>
              <a:rPr lang="ru-RU" dirty="0"/>
              <a:t> и др.), сни­жающие его вязкость. Эти добавки ус­коряют протекание процесса </a:t>
            </a:r>
            <a:r>
              <a:rPr lang="ru-RU" dirty="0" err="1"/>
              <a:t>ошлако-вания</a:t>
            </a:r>
            <a:r>
              <a:rPr lang="ru-RU" dirty="0"/>
              <a:t> введенных кусков извести.</a:t>
            </a:r>
          </a:p>
          <a:p>
            <a:pPr marL="0" indent="0" algn="just">
              <a:buNone/>
            </a:pPr>
            <a:r>
              <a:rPr lang="ru-RU" dirty="0"/>
              <a:t>3. Проводят обновление шлака (ска­чивание его с последующим наведением нового шлака, не содержащего серы).</a:t>
            </a:r>
          </a:p>
          <a:p>
            <a:pPr marL="0" indent="0" algn="just">
              <a:buNone/>
            </a:pPr>
            <a:r>
              <a:rPr lang="ru-RU" dirty="0"/>
              <a:t>4.  Стремятся использовать для </a:t>
            </a:r>
            <a:r>
              <a:rPr lang="ru-RU" dirty="0" err="1"/>
              <a:t>де­сульфурации</a:t>
            </a:r>
            <a:r>
              <a:rPr lang="ru-RU" dirty="0"/>
              <a:t>  те  периоды  плавки,   в которые металл максимально нагрет (при    высокой    температуре    ванны энергично окисляется углерод, полу­чает развитие реакция  [С] + (</a:t>
            </a:r>
            <a:r>
              <a:rPr lang="en-US" dirty="0" err="1"/>
              <a:t>FeO</a:t>
            </a:r>
            <a:r>
              <a:rPr lang="ru-RU" dirty="0"/>
              <a:t>) = СО + </a:t>
            </a:r>
            <a:r>
              <a:rPr lang="en-US" dirty="0"/>
              <a:t>F</a:t>
            </a:r>
            <a:r>
              <a:rPr lang="ru-RU" dirty="0"/>
              <a:t>е</a:t>
            </a:r>
            <a:r>
              <a:rPr lang="ru-RU" baseline="-25000" dirty="0"/>
              <a:t>ж</a:t>
            </a:r>
            <a:r>
              <a:rPr lang="ru-RU" dirty="0"/>
              <a:t> и активность оксидов же­леза в шлаке понижается, при этом улучшаются условия перемешивания металла со шлаком; при высокой тем­пературе ванны ускоряются процессы ошлакования извести и увеличивается </a:t>
            </a:r>
            <a:r>
              <a:rPr lang="en-US" i="1" dirty="0"/>
              <a:t>a</a:t>
            </a:r>
            <a:r>
              <a:rPr lang="ru-RU" baseline="-25000" dirty="0"/>
              <a:t>(</a:t>
            </a:r>
            <a:r>
              <a:rPr lang="ru-RU" baseline="-25000" dirty="0" err="1"/>
              <a:t>СаО</a:t>
            </a:r>
            <a:r>
              <a:rPr lang="ru-RU" baseline="-25000" dirty="0"/>
              <a:t>)</a:t>
            </a:r>
            <a:r>
              <a:rPr lang="ru-RU" baseline="30000" dirty="0"/>
              <a:t> </a:t>
            </a:r>
            <a:r>
              <a:rPr lang="ru-RU" dirty="0"/>
              <a:t> при высокой температуре воз­растает интенсивность диффузионных процессов    и   облегчаются   условия диффузии серы из объема металла к поверхности контакта со шлаком).</a:t>
            </a:r>
          </a:p>
          <a:p>
            <a:pPr marL="0" indent="0" algn="just">
              <a:buNone/>
            </a:pPr>
            <a:r>
              <a:rPr lang="ru-RU" dirty="0"/>
              <a:t>5.  Металл обрабатывают жидкими или твердыми синтетическими шлака­ми и шлаковыми смесями с высокой</a:t>
            </a:r>
            <a:r>
              <a:rPr lang="ru-RU" i="1" dirty="0"/>
              <a:t> </a:t>
            </a:r>
            <a:r>
              <a:rPr lang="en-US" i="1" dirty="0"/>
              <a:t>a</a:t>
            </a:r>
            <a:r>
              <a:rPr lang="ru-RU" baseline="-25000" dirty="0"/>
              <a:t>(</a:t>
            </a:r>
            <a:r>
              <a:rPr lang="ru-RU" baseline="-25000" dirty="0" err="1"/>
              <a:t>СаО</a:t>
            </a:r>
            <a:r>
              <a:rPr lang="ru-RU" baseline="-25000" dirty="0"/>
              <a:t>)</a:t>
            </a:r>
            <a:r>
              <a:rPr lang="ru-RU" baseline="30000" dirty="0"/>
              <a:t> </a:t>
            </a:r>
            <a:r>
              <a:rPr lang="ru-RU" dirty="0"/>
              <a:t> и низкой </a:t>
            </a:r>
            <a:r>
              <a:rPr lang="en-US" i="1" dirty="0"/>
              <a:t>a</a:t>
            </a:r>
            <a:r>
              <a:rPr lang="ru-RU" baseline="-25000" dirty="0"/>
              <a:t> (</a:t>
            </a:r>
            <a:r>
              <a:rPr lang="en-US" baseline="-25000" dirty="0" err="1"/>
              <a:t>Feo</a:t>
            </a:r>
            <a:r>
              <a:rPr lang="ru-RU" baseline="-25000" dirty="0"/>
              <a:t>)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6.   Когда хотят получить сталь с особо низким содержанием серы, вду­вают в металл в струе инертного газа высокоосновные     шлаковые     смеси (</a:t>
            </a:r>
            <a:r>
              <a:rPr lang="ru-RU" dirty="0" err="1"/>
              <a:t>СаО</a:t>
            </a:r>
            <a:r>
              <a:rPr lang="ru-RU" dirty="0"/>
              <a:t> + </a:t>
            </a:r>
            <a:r>
              <a:rPr lang="en-US" dirty="0" err="1"/>
              <a:t>CaF</a:t>
            </a:r>
            <a:r>
              <a:rPr lang="ru-RU" baseline="-25000" dirty="0"/>
              <a:t>2</a:t>
            </a:r>
            <a:r>
              <a:rPr lang="ru-RU" dirty="0"/>
              <a:t>),  а в особых случаях — такие компоненты, как карбид каль­ция </a:t>
            </a:r>
            <a:r>
              <a:rPr lang="ru-RU" dirty="0" err="1"/>
              <a:t>СаС</a:t>
            </a:r>
            <a:r>
              <a:rPr lang="ru-RU" baseline="-25000" dirty="0" err="1"/>
              <a:t>2</a:t>
            </a:r>
            <a:r>
              <a:rPr lang="ru-RU" dirty="0"/>
              <a:t>, или другие сплавы, содер­жащие   кальций,   или   даже   чистый кальций.</a:t>
            </a:r>
          </a:p>
          <a:p>
            <a:pPr marL="0" indent="0" algn="just">
              <a:buNone/>
            </a:pPr>
            <a:r>
              <a:rPr lang="ru-RU" dirty="0"/>
              <a:t>7.  Используют для </a:t>
            </a:r>
            <a:r>
              <a:rPr lang="ru-RU" dirty="0" err="1"/>
              <a:t>десульфурации</a:t>
            </a:r>
            <a:r>
              <a:rPr lang="ru-RU" dirty="0"/>
              <a:t> </a:t>
            </a:r>
            <a:r>
              <a:rPr lang="ru-RU" dirty="0" err="1"/>
              <a:t>РЗМ</a:t>
            </a:r>
            <a:r>
              <a:rPr lang="ru-RU" dirty="0"/>
              <a:t> (церий, лантан, неодим и др.).</a:t>
            </a:r>
          </a:p>
          <a:p>
            <a:pPr marL="0" indent="0" algn="just">
              <a:buNone/>
            </a:pPr>
            <a:r>
              <a:rPr lang="ru-RU" dirty="0"/>
              <a:t>8.  В тех случаях, когда содержание серы в металле должно быть возможно более низким, шихту для плавки спе­циально отбирают, а иногда использу­ют  предварительно   специально   вы­плавленную чистую (по содержанию серы) шихту (так называемую «ших­товую болванку»).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4197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7472"/>
            <a:ext cx="11003280" cy="627278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Роль марганца. </a:t>
            </a:r>
            <a:r>
              <a:rPr lang="ru-RU" dirty="0"/>
              <a:t>Марганец играет особую роль в борьбе с вред­ным влиянием серы.</a:t>
            </a:r>
          </a:p>
          <a:p>
            <a:pPr marL="0" indent="0" algn="just">
              <a:buNone/>
            </a:pPr>
            <a:r>
              <a:rPr lang="ru-RU" dirty="0"/>
              <a:t>Роль марганца в </a:t>
            </a:r>
            <a:r>
              <a:rPr lang="ru-RU" dirty="0" err="1"/>
              <a:t>десульфурации</a:t>
            </a:r>
            <a:r>
              <a:rPr lang="ru-RU" dirty="0"/>
              <a:t> проявляется на разных стадиях:</a:t>
            </a:r>
          </a:p>
          <a:p>
            <a:pPr marL="0" indent="0" algn="just">
              <a:buNone/>
            </a:pPr>
            <a:r>
              <a:rPr lang="ru-RU" dirty="0"/>
              <a:t>1.  При транспортировке чугуна от доменного цеха к сталеплавильному и при выдержке чугуна в миксере опре­деленное развитие получает реакция [</a:t>
            </a:r>
            <a:r>
              <a:rPr lang="en-US" dirty="0" err="1"/>
              <a:t>Mn</a:t>
            </a:r>
            <a:r>
              <a:rPr lang="ru-RU" dirty="0"/>
              <a:t>] + [</a:t>
            </a:r>
            <a:r>
              <a:rPr lang="en-US" dirty="0"/>
              <a:t>S</a:t>
            </a:r>
            <a:r>
              <a:rPr lang="ru-RU" dirty="0"/>
              <a:t>] = (</a:t>
            </a:r>
            <a:r>
              <a:rPr lang="en-US" dirty="0" err="1"/>
              <a:t>MnS</a:t>
            </a:r>
            <a:r>
              <a:rPr lang="ru-RU" dirty="0"/>
              <a:t>).</a:t>
            </a:r>
          </a:p>
          <a:p>
            <a:pPr marL="0" indent="0" algn="just">
              <a:buNone/>
            </a:pPr>
            <a:r>
              <a:rPr lang="ru-RU" dirty="0"/>
              <a:t>2.  Марганец, содержащийся в чугу­не, быстро окисляется (с выделением тепла), и образующийся при этом ок­сид марганца </a:t>
            </a:r>
            <a:r>
              <a:rPr lang="ru-RU" dirty="0" err="1"/>
              <a:t>МпО</a:t>
            </a:r>
            <a:r>
              <a:rPr lang="ru-RU" dirty="0"/>
              <a:t> ускоряет </a:t>
            </a:r>
            <a:r>
              <a:rPr lang="ru-RU" dirty="0" err="1"/>
              <a:t>ошлако-вание</a:t>
            </a:r>
            <a:r>
              <a:rPr lang="ru-RU" dirty="0"/>
              <a:t> кусков извести и в целом уско­ряет процесс шлакообразования. Если в чугуне содержится марганец, то в сталеплавильном агрегате в составе шлака всегда имеется </a:t>
            </a:r>
            <a:r>
              <a:rPr lang="ru-RU" dirty="0" err="1"/>
              <a:t>МпО</a:t>
            </a:r>
            <a:r>
              <a:rPr lang="ru-RU" dirty="0"/>
              <a:t>; при пода­че на шлак струи кислорода </a:t>
            </a:r>
            <a:r>
              <a:rPr lang="ru-RU" dirty="0" err="1"/>
              <a:t>МпО</a:t>
            </a:r>
            <a:r>
              <a:rPr lang="ru-RU" dirty="0"/>
              <a:t> окисляется до </a:t>
            </a:r>
            <a:r>
              <a:rPr lang="ru-RU" dirty="0" err="1"/>
              <a:t>гаусманита</a:t>
            </a:r>
            <a:r>
              <a:rPr lang="ru-RU" dirty="0"/>
              <a:t> </a:t>
            </a:r>
            <a:r>
              <a:rPr lang="ru-RU" dirty="0" err="1"/>
              <a:t>Мп</a:t>
            </a:r>
            <a:r>
              <a:rPr lang="ru-RU" baseline="-25000" dirty="0" err="1"/>
              <a:t>3</a:t>
            </a:r>
            <a:r>
              <a:rPr lang="ru-RU" dirty="0" err="1"/>
              <a:t>О</a:t>
            </a:r>
            <a:r>
              <a:rPr lang="ru-RU" baseline="-25000" dirty="0" err="1"/>
              <a:t>4</a:t>
            </a:r>
            <a:r>
              <a:rPr lang="ru-RU" dirty="0"/>
              <a:t>. При взаимодействии </a:t>
            </a:r>
            <a:r>
              <a:rPr lang="ru-RU" dirty="0" err="1"/>
              <a:t>Мп</a:t>
            </a:r>
            <a:r>
              <a:rPr lang="ru-RU" baseline="-25000" dirty="0" err="1"/>
              <a:t>3</a:t>
            </a:r>
            <a:r>
              <a:rPr lang="ru-RU" dirty="0" err="1"/>
              <a:t>О</a:t>
            </a:r>
            <a:r>
              <a:rPr lang="ru-RU" baseline="-25000" dirty="0" err="1"/>
              <a:t>4</a:t>
            </a:r>
            <a:r>
              <a:rPr lang="ru-RU" dirty="0"/>
              <a:t> с </a:t>
            </a:r>
            <a:r>
              <a:rPr lang="ru-RU" dirty="0" err="1"/>
              <a:t>СаО</a:t>
            </a:r>
            <a:r>
              <a:rPr lang="ru-RU" dirty="0"/>
              <a:t> образуются легкоплавкие соединения и процесс шлакообразования ускоря­ется. Ускорение шлакообразования ускоряет процесс удаления серы в шлак.</a:t>
            </a:r>
          </a:p>
          <a:p>
            <a:pPr marL="0" indent="0" algn="just">
              <a:buNone/>
            </a:pPr>
            <a:r>
              <a:rPr lang="ru-RU" dirty="0"/>
              <a:t>3.   Образующийся при окислении марганца </a:t>
            </a:r>
            <a:r>
              <a:rPr lang="ru-RU" dirty="0" err="1"/>
              <a:t>МпО</a:t>
            </a:r>
            <a:r>
              <a:rPr lang="ru-RU" dirty="0"/>
              <a:t> непосредственно при­нимает    участие    в    </a:t>
            </a:r>
            <a:r>
              <a:rPr lang="ru-RU" dirty="0" err="1"/>
              <a:t>десульфурации</a:t>
            </a:r>
            <a:r>
              <a:rPr lang="ru-RU" dirty="0"/>
              <a:t>: (</a:t>
            </a:r>
            <a:r>
              <a:rPr lang="ru-RU" dirty="0" err="1"/>
              <a:t>МпО</a:t>
            </a:r>
            <a:r>
              <a:rPr lang="ru-RU" dirty="0"/>
              <a:t>) + (</a:t>
            </a:r>
            <a:r>
              <a:rPr lang="en-US" dirty="0" err="1"/>
              <a:t>FeS</a:t>
            </a:r>
            <a:r>
              <a:rPr lang="ru-RU" dirty="0"/>
              <a:t>) = (</a:t>
            </a:r>
            <a:r>
              <a:rPr lang="en-US" dirty="0" err="1"/>
              <a:t>MnS</a:t>
            </a:r>
            <a:r>
              <a:rPr lang="ru-RU" dirty="0"/>
              <a:t>) + (</a:t>
            </a:r>
            <a:r>
              <a:rPr lang="en-US" dirty="0" err="1"/>
              <a:t>FeO</a:t>
            </a:r>
            <a:r>
              <a:rPr lang="ru-RU" dirty="0"/>
              <a:t>).</a:t>
            </a:r>
          </a:p>
          <a:p>
            <a:pPr marL="0" indent="0" algn="just">
              <a:buNone/>
            </a:pPr>
            <a:r>
              <a:rPr lang="ru-RU" dirty="0"/>
              <a:t>4.  Содержащийся в металле марга­нец также влияет на процесс </a:t>
            </a:r>
            <a:r>
              <a:rPr lang="ru-RU" dirty="0" err="1"/>
              <a:t>десуль­фурации</a:t>
            </a:r>
            <a:r>
              <a:rPr lang="ru-RU" dirty="0"/>
              <a:t>  до   момента  затвердевания </a:t>
            </a:r>
            <a:r>
              <a:rPr lang="ru-RU" dirty="0" smtClean="0"/>
              <a:t>слитка.</a:t>
            </a:r>
            <a:endParaRPr lang="ru-RU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084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286" y="147411"/>
            <a:ext cx="10515600" cy="84318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7</a:t>
            </a:r>
            <a:r>
              <a:rPr lang="ru-RU" b="1" dirty="0"/>
              <a:t>. ОКИСЛЕНИЕ И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ВОССТАНОВЛЕНИЕ </a:t>
            </a:r>
            <a:r>
              <a:rPr lang="ru-RU" b="1" dirty="0" smtClean="0"/>
              <a:t>ХРОМА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057" y="1175658"/>
            <a:ext cx="11440885" cy="5529942"/>
          </a:xfrm>
        </p:spPr>
        <p:txBody>
          <a:bodyPr>
            <a:normAutofit fontScale="85000" lnSpcReduction="20000"/>
          </a:bodyPr>
          <a:lstStyle/>
          <a:p>
            <a:pPr marL="0" indent="446088" algn="just">
              <a:buNone/>
            </a:pPr>
            <a:r>
              <a:rPr lang="ru-RU" dirty="0"/>
              <a:t>Хром является одним из наиболее распространенных элементов, исполь­зуемых для легирования стали (для по­вышения прочностных свойств, полу­чения жаропрочных, коррозионно-стойких сталей и др.). Чистый хром имеет кристаллическую решетку объемно-центрированного куба, следо­вательно, является изоморфным -</a:t>
            </a:r>
            <a:r>
              <a:rPr lang="en-US" dirty="0"/>
              <a:t>Fe</a:t>
            </a:r>
            <a:r>
              <a:rPr lang="ru-RU" dirty="0"/>
              <a:t>. Свойства раствора хрома в железе близки к свойствам идеального раство­ра. В условиях окислительной плавки хром может окисляться с выделением тепла. Хром образует оксиды </a:t>
            </a:r>
            <a:r>
              <a:rPr lang="ru-RU" dirty="0" err="1"/>
              <a:t>СгО</a:t>
            </a:r>
            <a:r>
              <a:rPr lang="ru-RU" dirty="0"/>
              <a:t>, Сг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, СгО</a:t>
            </a:r>
            <a:r>
              <a:rPr lang="ru-RU" baseline="-25000" dirty="0"/>
              <a:t>3</a:t>
            </a:r>
            <a:r>
              <a:rPr lang="ru-RU" dirty="0"/>
              <a:t>. В условиях кислого про­цесса (кислый шлак) окисление хрома происходит до оксида </a:t>
            </a:r>
            <a:r>
              <a:rPr lang="ru-RU" dirty="0" err="1"/>
              <a:t>СгО</a:t>
            </a:r>
            <a:r>
              <a:rPr lang="ru-RU" dirty="0"/>
              <a:t>, в основном процессе —до Сг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. На активность Сг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 в основном шлаке влияют все ос­новные оксиды (</a:t>
            </a:r>
            <a:r>
              <a:rPr lang="en-US" dirty="0" err="1"/>
              <a:t>FeO</a:t>
            </a:r>
            <a:r>
              <a:rPr lang="ru-RU" dirty="0"/>
              <a:t>, </a:t>
            </a:r>
            <a:r>
              <a:rPr lang="ru-RU" dirty="0" err="1"/>
              <a:t>СаО</a:t>
            </a:r>
            <a:r>
              <a:rPr lang="ru-RU" dirty="0"/>
              <a:t>, </a:t>
            </a:r>
            <a:r>
              <a:rPr lang="en-US" dirty="0" err="1"/>
              <a:t>MgO</a:t>
            </a:r>
            <a:r>
              <a:rPr lang="ru-RU" dirty="0"/>
              <a:t>), так как в основных шлаках могут образо­вываться хромиты железа (</a:t>
            </a:r>
            <a:r>
              <a:rPr lang="en-US" dirty="0" err="1"/>
              <a:t>FeCr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4</a:t>
            </a:r>
            <a:r>
              <a:rPr lang="ru-RU" dirty="0"/>
              <a:t>), кальция, магния. Для характеристики степени окисления хрома и перехода его в шлак обычно используют коэф­фициент распределения хрома (</a:t>
            </a:r>
            <a:r>
              <a:rPr lang="ru-RU" dirty="0" err="1"/>
              <a:t>Сг</a:t>
            </a:r>
            <a:r>
              <a:rPr lang="ru-RU" dirty="0"/>
              <a:t>)/[</a:t>
            </a:r>
            <a:r>
              <a:rPr lang="ru-RU" dirty="0" err="1"/>
              <a:t>Сг</a:t>
            </a:r>
            <a:r>
              <a:rPr lang="ru-RU" dirty="0"/>
              <a:t>]. Чем выше значение отношения (</a:t>
            </a:r>
            <a:r>
              <a:rPr lang="ru-RU" dirty="0" err="1"/>
              <a:t>Сг</a:t>
            </a:r>
            <a:r>
              <a:rPr lang="ru-RU" dirty="0"/>
              <a:t>)/[</a:t>
            </a:r>
            <a:r>
              <a:rPr lang="ru-RU" dirty="0" err="1"/>
              <a:t>Сг</a:t>
            </a:r>
            <a:r>
              <a:rPr lang="ru-RU" dirty="0"/>
              <a:t>], тем выше степень окисления хрома. И для кислых, и для основных шлаков степень окисления хрома зави­сит от </a:t>
            </a:r>
            <a:r>
              <a:rPr lang="ru-RU" dirty="0" err="1"/>
              <a:t>окисленности</a:t>
            </a:r>
            <a:r>
              <a:rPr lang="ru-RU" dirty="0"/>
              <a:t> шлака, но харак­тер этой зависимости различен. Для кислых шлаков: [</a:t>
            </a:r>
            <a:r>
              <a:rPr lang="ru-RU" dirty="0" err="1"/>
              <a:t>Сг</a:t>
            </a:r>
            <a:r>
              <a:rPr lang="ru-RU" dirty="0"/>
              <a:t>] + (</a:t>
            </a:r>
            <a:r>
              <a:rPr lang="en-US" dirty="0" err="1"/>
              <a:t>FeO</a:t>
            </a:r>
            <a:r>
              <a:rPr lang="ru-RU" dirty="0"/>
              <a:t>)  = (</a:t>
            </a:r>
            <a:r>
              <a:rPr lang="ru-RU" dirty="0" err="1"/>
              <a:t>СгО</a:t>
            </a:r>
            <a:r>
              <a:rPr lang="ru-RU" dirty="0"/>
              <a:t>) + </a:t>
            </a:r>
            <a:r>
              <a:rPr lang="en-US" dirty="0"/>
              <a:t>F</a:t>
            </a:r>
            <a:r>
              <a:rPr lang="ru-RU" dirty="0"/>
              <a:t>е</a:t>
            </a:r>
            <a:r>
              <a:rPr lang="ru-RU" baseline="-25000" dirty="0"/>
              <a:t>ж</a:t>
            </a:r>
            <a:r>
              <a:rPr lang="ru-RU" dirty="0"/>
              <a:t>, </a:t>
            </a:r>
            <a:r>
              <a:rPr lang="ru-RU" i="1" dirty="0"/>
              <a:t>К'= </a:t>
            </a:r>
            <a:r>
              <a:rPr lang="ru-RU" dirty="0"/>
              <a:t>(</a:t>
            </a:r>
            <a:r>
              <a:rPr lang="ru-RU" dirty="0" err="1"/>
              <a:t>СгО</a:t>
            </a:r>
            <a:r>
              <a:rPr lang="ru-RU" dirty="0"/>
              <a:t>)/[</a:t>
            </a:r>
            <a:r>
              <a:rPr lang="ru-RU" dirty="0" err="1"/>
              <a:t>Сг</a:t>
            </a:r>
            <a:r>
              <a:rPr lang="ru-RU" dirty="0"/>
              <a:t>] • </a:t>
            </a:r>
            <a:r>
              <a:rPr lang="en-US" i="1" dirty="0"/>
              <a:t>a</a:t>
            </a:r>
            <a:r>
              <a:rPr lang="ru-RU" baseline="-25000" dirty="0"/>
              <a:t> (</a:t>
            </a:r>
            <a:r>
              <a:rPr lang="en-US" baseline="-25000" dirty="0"/>
              <a:t>F</a:t>
            </a:r>
            <a:r>
              <a:rPr lang="ru-RU" baseline="-25000" dirty="0" err="1"/>
              <a:t>еО</a:t>
            </a:r>
            <a:r>
              <a:rPr lang="ru-RU" baseline="-25000" dirty="0"/>
              <a:t>)</a:t>
            </a:r>
            <a:r>
              <a:rPr lang="ru-RU" dirty="0"/>
              <a:t>, откуда (</a:t>
            </a:r>
            <a:r>
              <a:rPr lang="ru-RU" dirty="0" err="1"/>
              <a:t>СгО</a:t>
            </a:r>
            <a:r>
              <a:rPr lang="ru-RU" dirty="0"/>
              <a:t>)/ [</a:t>
            </a:r>
            <a:r>
              <a:rPr lang="ru-RU" dirty="0" err="1"/>
              <a:t>Сг</a:t>
            </a:r>
            <a:r>
              <a:rPr lang="ru-RU" dirty="0"/>
              <a:t>]  = </a:t>
            </a:r>
            <a:r>
              <a:rPr lang="ru-RU" i="1" dirty="0"/>
              <a:t>К • </a:t>
            </a:r>
            <a:r>
              <a:rPr lang="en-US" i="1" dirty="0"/>
              <a:t>a</a:t>
            </a:r>
            <a:r>
              <a:rPr lang="ru-RU" baseline="-25000" dirty="0"/>
              <a:t> (</a:t>
            </a:r>
            <a:r>
              <a:rPr lang="en-US" baseline="-25000" dirty="0" err="1"/>
              <a:t>FeO</a:t>
            </a:r>
            <a:r>
              <a:rPr lang="ru-RU" dirty="0"/>
              <a:t>), и практически рассматривается соот­ношение (</a:t>
            </a:r>
            <a:r>
              <a:rPr lang="ru-RU" dirty="0" err="1"/>
              <a:t>Сг</a:t>
            </a:r>
            <a:r>
              <a:rPr lang="ru-RU" dirty="0"/>
              <a:t>)/[</a:t>
            </a:r>
            <a:r>
              <a:rPr lang="ru-RU" dirty="0" err="1"/>
              <a:t>Сг</a:t>
            </a:r>
            <a:r>
              <a:rPr lang="ru-RU" dirty="0"/>
              <a:t>]. Для основных шлаков: 2 [</a:t>
            </a:r>
            <a:r>
              <a:rPr lang="ru-RU" dirty="0" err="1"/>
              <a:t>Сг</a:t>
            </a:r>
            <a:r>
              <a:rPr lang="ru-RU" dirty="0"/>
              <a:t>] + 3 (</a:t>
            </a:r>
            <a:r>
              <a:rPr lang="en-US" dirty="0" err="1"/>
              <a:t>FeO</a:t>
            </a:r>
            <a:r>
              <a:rPr lang="ru-RU" dirty="0"/>
              <a:t>) =(Сг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) </a:t>
            </a:r>
            <a:r>
              <a:rPr lang="ru-RU" dirty="0" smtClean="0"/>
              <a:t>+ </a:t>
            </a:r>
            <a:r>
              <a:rPr lang="ru-RU" dirty="0"/>
              <a:t>З</a:t>
            </a:r>
            <a:r>
              <a:rPr lang="en-US" dirty="0"/>
              <a:t>F</a:t>
            </a:r>
            <a:r>
              <a:rPr lang="ru-RU" dirty="0"/>
              <a:t>е</a:t>
            </a:r>
            <a:r>
              <a:rPr lang="ru-RU" baseline="-25000" dirty="0"/>
              <a:t>ж</a:t>
            </a:r>
            <a:r>
              <a:rPr lang="ru-RU" dirty="0"/>
              <a:t>, </a:t>
            </a:r>
            <a:r>
              <a:rPr lang="ru-RU" i="1" dirty="0"/>
              <a:t>К</a:t>
            </a:r>
            <a:r>
              <a:rPr lang="ru-RU" dirty="0"/>
              <a:t> "</a:t>
            </a:r>
            <a:r>
              <a:rPr lang="ru-RU" i="1" dirty="0"/>
              <a:t> </a:t>
            </a:r>
            <a:r>
              <a:rPr lang="ru-RU" dirty="0"/>
              <a:t>=(</a:t>
            </a:r>
            <a:r>
              <a:rPr lang="en-US" dirty="0"/>
              <a:t>Cr</a:t>
            </a:r>
            <a:r>
              <a:rPr lang="ru-RU" baseline="-25000" dirty="0"/>
              <a:t>2</a:t>
            </a:r>
            <a:r>
              <a:rPr lang="ru-RU" dirty="0"/>
              <a:t>0</a:t>
            </a:r>
            <a:r>
              <a:rPr lang="ru-RU" baseline="-25000" dirty="0"/>
              <a:t>3</a:t>
            </a:r>
            <a:r>
              <a:rPr lang="ru-RU" dirty="0"/>
              <a:t>)/[</a:t>
            </a:r>
            <a:r>
              <a:rPr lang="en-US" dirty="0"/>
              <a:t>Cr</a:t>
            </a:r>
            <a:r>
              <a:rPr lang="ru-RU" dirty="0"/>
              <a:t>]</a:t>
            </a:r>
            <a:r>
              <a:rPr lang="ru-RU" baseline="30000" dirty="0"/>
              <a:t>2</a:t>
            </a:r>
            <a:r>
              <a:rPr lang="ru-RU" dirty="0"/>
              <a:t>.</a:t>
            </a:r>
            <a:r>
              <a:rPr lang="ru-RU" i="1" dirty="0"/>
              <a:t> </a:t>
            </a:r>
            <a:r>
              <a:rPr lang="en-US" i="1" dirty="0"/>
              <a:t>a</a:t>
            </a:r>
            <a:r>
              <a:rPr lang="ru-RU" baseline="-25000" dirty="0"/>
              <a:t> (</a:t>
            </a:r>
            <a:r>
              <a:rPr lang="ru-RU" baseline="30000" dirty="0"/>
              <a:t>3</a:t>
            </a:r>
            <a:r>
              <a:rPr lang="en-US" baseline="-25000" dirty="0"/>
              <a:t>Fe</a:t>
            </a:r>
            <a:r>
              <a:rPr lang="ru-RU" baseline="-25000" dirty="0"/>
              <a:t>0)</a:t>
            </a:r>
            <a:r>
              <a:rPr lang="ru-RU" dirty="0"/>
              <a:t>, </a:t>
            </a:r>
            <a:r>
              <a:rPr lang="uk-UA" dirty="0" err="1"/>
              <a:t>отку</a:t>
            </a:r>
            <a:r>
              <a:rPr lang="ru-RU" dirty="0"/>
              <a:t>да , (</a:t>
            </a:r>
            <a:r>
              <a:rPr lang="en-US" dirty="0"/>
              <a:t>Cr</a:t>
            </a:r>
            <a:r>
              <a:rPr lang="ru-RU" dirty="0"/>
              <a:t>)/[</a:t>
            </a:r>
            <a:r>
              <a:rPr lang="en-US" dirty="0"/>
              <a:t>Cr</a:t>
            </a:r>
            <a:r>
              <a:rPr lang="ru-RU" dirty="0"/>
              <a:t>]</a:t>
            </a:r>
            <a:r>
              <a:rPr lang="ru-RU" baseline="30000" dirty="0"/>
              <a:t>2</a:t>
            </a:r>
            <a:r>
              <a:rPr lang="ru-RU" dirty="0"/>
              <a:t>= </a:t>
            </a:r>
            <a:r>
              <a:rPr lang="ru-RU" i="1" dirty="0"/>
              <a:t>К</a:t>
            </a:r>
            <a:r>
              <a:rPr lang="ru-RU" dirty="0"/>
              <a:t> "-</a:t>
            </a:r>
            <a:r>
              <a:rPr lang="ru-RU" i="1" dirty="0"/>
              <a:t> </a:t>
            </a:r>
            <a:r>
              <a:rPr lang="en-US" i="1" dirty="0"/>
              <a:t>a</a:t>
            </a:r>
            <a:r>
              <a:rPr lang="ru-RU" baseline="-25000" dirty="0"/>
              <a:t> (</a:t>
            </a:r>
            <a:r>
              <a:rPr lang="ru-RU" baseline="30000" dirty="0"/>
              <a:t>3</a:t>
            </a:r>
            <a:r>
              <a:rPr lang="en-US" baseline="-25000" dirty="0"/>
              <a:t>Fe</a:t>
            </a:r>
            <a:r>
              <a:rPr lang="ru-RU" baseline="-25000" dirty="0"/>
              <a:t>0)</a:t>
            </a:r>
            <a:r>
              <a:rPr lang="ru-RU" dirty="0"/>
              <a:t>; величина (</a:t>
            </a:r>
            <a:r>
              <a:rPr lang="ru-RU" dirty="0" err="1"/>
              <a:t>Сг</a:t>
            </a:r>
            <a:r>
              <a:rPr lang="ru-RU" dirty="0"/>
              <a:t>)/[</a:t>
            </a:r>
            <a:r>
              <a:rPr lang="ru-RU" dirty="0" err="1"/>
              <a:t>Сг</a:t>
            </a:r>
            <a:r>
              <a:rPr lang="ru-RU" dirty="0"/>
              <a:t>]</a:t>
            </a:r>
            <a:r>
              <a:rPr lang="ru-RU" baseline="30000" dirty="0"/>
              <a:t>2</a:t>
            </a:r>
            <a:r>
              <a:rPr lang="ru-RU" dirty="0"/>
              <a:t> зависит от </a:t>
            </a:r>
            <a:r>
              <a:rPr lang="uk-UA" dirty="0"/>
              <a:t>     </a:t>
            </a:r>
            <a:r>
              <a:rPr lang="en-US" i="1" dirty="0"/>
              <a:t>a</a:t>
            </a:r>
            <a:r>
              <a:rPr lang="ru-RU" baseline="-25000" dirty="0"/>
              <a:t> (</a:t>
            </a:r>
            <a:r>
              <a:rPr lang="ru-RU" baseline="30000" dirty="0"/>
              <a:t>3</a:t>
            </a:r>
            <a:r>
              <a:rPr lang="en-US" baseline="-25000" dirty="0"/>
              <a:t>Fe</a:t>
            </a:r>
            <a:r>
              <a:rPr lang="ru-RU" baseline="-25000" dirty="0"/>
              <a:t>0)</a:t>
            </a:r>
            <a:r>
              <a:rPr lang="ru-RU" dirty="0"/>
              <a:t>; В основ­ных шлаках оксид Сг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, обладающий кислотными свойствами, взаимодей­ствует с оксидами железа, в результате образуется хромит </a:t>
            </a:r>
            <a:r>
              <a:rPr lang="en-US" dirty="0" err="1"/>
              <a:t>FeO</a:t>
            </a:r>
            <a:r>
              <a:rPr lang="ru-RU" dirty="0"/>
              <a:t> • Сг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 (или </a:t>
            </a:r>
            <a:r>
              <a:rPr lang="en-US" dirty="0" err="1"/>
              <a:t>FeCr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4</a:t>
            </a:r>
            <a:r>
              <a:rPr lang="ru-RU" dirty="0"/>
              <a:t>). При повышении </a:t>
            </a:r>
            <a:r>
              <a:rPr lang="ru-RU" dirty="0" err="1"/>
              <a:t>основности</a:t>
            </a:r>
            <a:r>
              <a:rPr lang="ru-RU" dirty="0"/>
              <a:t> увеличиваются потери хрома в шлаке (</a:t>
            </a:r>
            <a:r>
              <a:rPr lang="ru-RU" dirty="0" smtClean="0"/>
              <a:t>рис</a:t>
            </a:r>
            <a:r>
              <a:rPr lang="ru-RU" dirty="0"/>
              <a:t>.</a:t>
            </a:r>
            <a:r>
              <a:rPr lang="ru-RU" dirty="0" smtClean="0"/>
              <a:t>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11940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20686" y="3494313"/>
            <a:ext cx="7511143" cy="2835049"/>
          </a:xfrm>
        </p:spPr>
        <p:txBody>
          <a:bodyPr/>
          <a:lstStyle/>
          <a:p>
            <a:r>
              <a:rPr lang="ru-RU" dirty="0"/>
              <a:t>Зависимость коэффициента распределения хрома (</a:t>
            </a:r>
            <a:r>
              <a:rPr lang="ru-RU" dirty="0" err="1"/>
              <a:t>Сг</a:t>
            </a:r>
            <a:r>
              <a:rPr lang="ru-RU" dirty="0"/>
              <a:t>)/[</a:t>
            </a:r>
            <a:r>
              <a:rPr lang="ru-RU" dirty="0" err="1"/>
              <a:t>Сг</a:t>
            </a:r>
            <a:r>
              <a:rPr lang="ru-RU" dirty="0"/>
              <a:t>] при плавке в мартеновских печах от </a:t>
            </a:r>
            <a:r>
              <a:rPr lang="ru-RU" dirty="0" err="1"/>
              <a:t>основности</a:t>
            </a:r>
            <a:r>
              <a:rPr lang="ru-RU" dirty="0"/>
              <a:t> шла­ка (</a:t>
            </a:r>
            <a:r>
              <a:rPr lang="en-US" dirty="0" err="1"/>
              <a:t>CaO</a:t>
            </a:r>
            <a:r>
              <a:rPr lang="ru-RU" dirty="0"/>
              <a:t>)/(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) (температура металла 1550-1650 º С)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2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771" y="457200"/>
            <a:ext cx="4833257" cy="269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9147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3612"/>
            <a:ext cx="10515600" cy="49484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8. ИСПАРЕНИЕ И ОКИСЛЕНИЕ ЖЕЛЕЗА ПОД ВОЗДЕЙСТВИЕМ КИСЛОРОДА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971" y="1001486"/>
            <a:ext cx="11985173" cy="578031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В мировой практике в настоящее время основное количество стали вып­лавляют в агрегатах, в которых роль окислителя выполняет кислород. Тем­пература в зоне воздействия на металл струи кислорода составляет, по данным различных исследователей, 2200— 2800 °С. Воздействие на металличес­кую ванну струй кислорода сопровож­дается обильным выделением пла­вильной пыли, состоящей в основном из оксидов железа. Пыль эта имеет бу­рый цвет, поэтому выделяющиеся при продувке ванны кислородом образова­ния обычно называют б у р ы м   д ы м о м. В связи с трудностями экспери­ментирования (высокие температуры, высокие скорости движения газов и т. п.) законченной теории, описываю­щей характер и интенсивность образо­вания бурого дыма, до настоящего вре­мени еще нет. Однако установлен ряд общих закономерностей. Содержание плавильной пыли в выделяющихся при продувке металла газах колеблет­ся в зависимости от условий продувки в широких пределах, достигая 50— 100 г/м</a:t>
            </a:r>
            <a:r>
              <a:rPr lang="ru-RU" baseline="30000" dirty="0"/>
              <a:t>3</a:t>
            </a:r>
            <a:r>
              <a:rPr lang="ru-RU" dirty="0"/>
              <a:t> и даже выше. Принято считать, что процесс образования бурого дыма происходит в две стадии: испаре­ние железа в зоне продувки (мгновен­ная теоретическая температура на по­верхности окисляющегося металла ~ 4000 °С) и последующее окисление испарившегося железа кислородом га­зовой фазы. Интенсивность испарения определяется соотношением скоростей </a:t>
            </a:r>
            <a:r>
              <a:rPr lang="ru-RU" dirty="0" err="1"/>
              <a:t>массообмена</a:t>
            </a:r>
            <a:r>
              <a:rPr lang="ru-RU" dirty="0"/>
              <a:t> (скорости подвода кисло­рода к поверхности) и теплообмена (скорости отвода тепла с поверхности в глубь металла).</a:t>
            </a:r>
          </a:p>
          <a:p>
            <a:pPr marL="0" indent="0" algn="just">
              <a:buNone/>
            </a:pPr>
            <a:r>
              <a:rPr lang="ru-RU" dirty="0"/>
              <a:t>Установлено, что количество выносимой из зоны реакции пыли зависит от содержания в металле углерода и от интенсивности его окисления</a:t>
            </a:r>
            <a:r>
              <a:rPr lang="uk-UA" dirty="0"/>
              <a:t>:</a:t>
            </a:r>
            <a:r>
              <a:rPr lang="ru-RU" dirty="0"/>
              <a:t> чем выше скорость окисления углерода, тем больше образуется бурого дыма. Возможной причиной этого является эффект окисления в окислительной атмосфере остатков тонкой металли­ческой пленки, окружающей пузырь СО, который выделяется из ванны при ее кипении.</a:t>
            </a:r>
          </a:p>
          <a:p>
            <a:pPr marL="0" indent="0" algn="just">
              <a:buNone/>
            </a:pPr>
            <a:r>
              <a:rPr lang="ru-RU" dirty="0"/>
              <a:t>Существуют также косвенные дан­ные, свидетельствующие о том, что количество пыли возрастает вслед­ствие образования брызг при кипении металла и окисления этих брызг кис­лородом в зоне продувки. При темпе­ратуре ~ 2000 °С значения парциаль­ных давлений пара железа и </a:t>
            </a:r>
            <a:r>
              <a:rPr lang="en-US" dirty="0" err="1"/>
              <a:t>FeO</a:t>
            </a:r>
            <a:r>
              <a:rPr lang="ru-RU" dirty="0"/>
              <a:t> близ­ки (рис. </a:t>
            </a:r>
            <a:r>
              <a:rPr lang="ru-RU" dirty="0" smtClean="0"/>
              <a:t>); </a:t>
            </a:r>
            <a:r>
              <a:rPr lang="ru-RU" dirty="0"/>
              <a:t>возможно, что наряду с железом испаряются и его оксиды.</a:t>
            </a:r>
          </a:p>
          <a:p>
            <a:pPr marL="0" indent="0" algn="just">
              <a:buNone/>
            </a:pPr>
            <a:r>
              <a:rPr lang="ru-RU" dirty="0"/>
              <a:t>На процессы образования бурого дыма в значительной степени влияет вязкость металла и шлака. В зоне про­дувки происходит интенсивное пере­мешивание. Чем интенсивнее перемешивание</a:t>
            </a:r>
            <a:r>
              <a:rPr lang="uk-UA" dirty="0" smtClean="0"/>
              <a:t>, </a:t>
            </a:r>
            <a:r>
              <a:rPr lang="ru-RU" dirty="0"/>
              <a:t>тем интенсивнее протекает конвективный перенос тепла, тем со­ответственно меньше перегрев металла на поверхности металл—кислород. Чем выше вязкость, тем хуже переме­шивание в зоне продувки, тем ниже скорость отвода тепла с поверхности и тем сильнее </a:t>
            </a:r>
            <a:r>
              <a:rPr lang="ru-RU" dirty="0" err="1"/>
              <a:t>дымообразование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2827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399" y="2688666"/>
            <a:ext cx="11549743" cy="4169334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/>
              <a:t>Угар металла при продувке кис­лородом может превышать 2 % от массы металла. Кроме того, прихо­дится сооружать дорогостоящие уст­ройства для улавливания образую­щейся пыли. Витающая над ванной пыль оказывает определенное (обыч­но отрицательное) воздействие на ог­неупоры. Плавильная пыль в рабочем пространстве влияет также на опти­ческие характеристики атмосферы аг­регата. В зависимости от условий продувки размеры частиц пыли изме­няются в широких пределах (1— 200 мкм). На унос пыли в значитель­ной степени влияют условия продув­ки. Испарившиеся в зоне . высоких температур частицы могут конденси­роваться в зонах менее высоких тем­ператур. Например, при погружении продувочного устройства в глубь ван­ны более крупные частицы пыли, проходя сквозь более холодные слои металла и шлака, конденсируются и остаются в ванне (изменяя соответ­ственно состав металла и шлака). Мельчайшие частицы, витающие в пузыре газа, уходят вместе с газами из ванны. Крупные частицы оседают также и на футеровке агрегата.</a:t>
            </a:r>
          </a:p>
          <a:p>
            <a:pPr marL="0" indent="0" algn="just">
              <a:buNone/>
            </a:pPr>
            <a:r>
              <a:rPr lang="ru-RU" dirty="0"/>
              <a:t>Целесообразно различать понятия:</a:t>
            </a:r>
          </a:p>
          <a:p>
            <a:pPr marL="0" indent="0" algn="just">
              <a:buNone/>
            </a:pPr>
            <a:r>
              <a:rPr lang="ru-RU" dirty="0"/>
              <a:t>1)  </a:t>
            </a:r>
            <a:r>
              <a:rPr lang="ru-RU" i="1" dirty="0"/>
              <a:t>пылеобразование — </a:t>
            </a:r>
            <a:r>
              <a:rPr lang="ru-RU" dirty="0"/>
              <a:t>количество пыли, выделяющейся из ванны в еди­ницу времени; часть этой пыли воз­вращается в ванну, часть оседает на кладке, часть уносится потоком газов;</a:t>
            </a:r>
          </a:p>
          <a:p>
            <a:pPr marL="0" indent="0" algn="just">
              <a:buNone/>
            </a:pPr>
            <a:r>
              <a:rPr lang="ru-RU" dirty="0"/>
              <a:t>2)  </a:t>
            </a:r>
            <a:r>
              <a:rPr lang="ru-RU" i="1" dirty="0" err="1"/>
              <a:t>пылеунос</a:t>
            </a:r>
            <a:r>
              <a:rPr lang="ru-RU" i="1" dirty="0"/>
              <a:t> — </a:t>
            </a:r>
            <a:r>
              <a:rPr lang="ru-RU" dirty="0"/>
              <a:t>количество пыли, уно­симой из агрегата в единицу времени; </a:t>
            </a:r>
            <a:r>
              <a:rPr lang="ru-RU" i="1" dirty="0"/>
              <a:t>3)запыленность — </a:t>
            </a:r>
            <a:r>
              <a:rPr lang="ru-RU" dirty="0"/>
              <a:t>концентрация пыли в отходящих газах.</a:t>
            </a:r>
          </a:p>
          <a:p>
            <a:pPr marL="0" indent="0" algn="just">
              <a:buNone/>
            </a:pPr>
            <a:r>
              <a:rPr lang="ru-RU" dirty="0"/>
              <a:t>Для уменьшения пылеобразования и соответственно снижения угара металла и улучшения условий труда проводят следующие мероприятия: 1) охлаждают зону продувки, вводя с газообразным кислородом охладите­ли (водяной пар, порошкообразные шлакообразующие материалы, пыле­видную железную руду); 2) исключают возможность брызгообразования, используя </a:t>
            </a:r>
            <a:r>
              <a:rPr lang="ru-RU" dirty="0" err="1"/>
              <a:t>многосопловые</a:t>
            </a:r>
            <a:r>
              <a:rPr lang="ru-RU" dirty="0"/>
              <a:t> фурмы с рассредоточенной подачей дутья; 3) продувочные устройства вводят в глубь ванны и др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Рисунок 2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3461657" cy="268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28457" y="1021167"/>
            <a:ext cx="51162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Зависимость парциального дав­ления паров железа и его оксидов от темпе­ратуры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52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29184"/>
            <a:ext cx="11049000" cy="361187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Металл практически всегда содер­жит кислорода меньше, чем по усло­виям равновесия со шлаком. Этот градиент концентраций определяет пере­ход кислорода через межфазную гра­ницу шлак—металл. Процесс переноса кислорода из шлака в металл обычно записывается в виде:</a:t>
            </a:r>
          </a:p>
          <a:p>
            <a:pPr marL="0" indent="0" algn="ctr">
              <a:buNone/>
            </a:pPr>
            <a:r>
              <a:rPr lang="ru-RU" dirty="0"/>
              <a:t>(</a:t>
            </a:r>
            <a:r>
              <a:rPr lang="en-US" dirty="0"/>
              <a:t>Fe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)+</a:t>
            </a:r>
            <a:r>
              <a:rPr lang="en-US" dirty="0"/>
              <a:t>Fe</a:t>
            </a:r>
            <a:r>
              <a:rPr lang="ru-RU" dirty="0"/>
              <a:t>=3(</a:t>
            </a:r>
            <a:r>
              <a:rPr lang="en-US" dirty="0" err="1"/>
              <a:t>FeO</a:t>
            </a:r>
            <a:r>
              <a:rPr lang="ru-RU" dirty="0"/>
              <a:t>), </a:t>
            </a:r>
          </a:p>
          <a:p>
            <a:pPr marL="0" indent="0" algn="ctr">
              <a:buNone/>
            </a:pPr>
            <a:r>
              <a:rPr lang="ru-RU" dirty="0"/>
              <a:t>(</a:t>
            </a:r>
            <a:r>
              <a:rPr lang="en-US" dirty="0"/>
              <a:t>F</a:t>
            </a:r>
            <a:r>
              <a:rPr lang="ru-RU" dirty="0" err="1"/>
              <a:t>еО</a:t>
            </a:r>
            <a:r>
              <a:rPr lang="ru-RU" dirty="0"/>
              <a:t>) → [О]+</a:t>
            </a:r>
            <a:r>
              <a:rPr lang="en-US" dirty="0"/>
              <a:t>F</a:t>
            </a:r>
            <a:r>
              <a:rPr lang="ru-RU" dirty="0"/>
              <a:t>е</a:t>
            </a:r>
            <a:r>
              <a:rPr lang="ru-RU" baseline="-25000" dirty="0"/>
              <a:t>ж</a:t>
            </a:r>
            <a:r>
              <a:rPr lang="ru-RU" dirty="0"/>
              <a:t>,</a:t>
            </a:r>
          </a:p>
          <a:p>
            <a:pPr marL="0" indent="0" algn="ctr">
              <a:buNone/>
            </a:pPr>
            <a:r>
              <a:rPr lang="ru-RU" dirty="0"/>
              <a:t> или</a:t>
            </a:r>
          </a:p>
          <a:p>
            <a:pPr marL="0" indent="0" algn="ctr">
              <a:buNone/>
            </a:pPr>
            <a:r>
              <a:rPr lang="en-US" dirty="0" err="1"/>
              <a:t>2FeO</a:t>
            </a:r>
            <a:r>
              <a:rPr lang="en-US" baseline="-25000" dirty="0" err="1"/>
              <a:t>2</a:t>
            </a:r>
            <a:r>
              <a:rPr lang="en-US" dirty="0"/>
              <a:t> +Fe=</a:t>
            </a:r>
            <a:r>
              <a:rPr lang="en-US" dirty="0" err="1"/>
              <a:t>3Fe</a:t>
            </a:r>
            <a:r>
              <a:rPr lang="en-US" baseline="30000" dirty="0" err="1"/>
              <a:t>2</a:t>
            </a:r>
            <a:r>
              <a:rPr lang="en-US" baseline="30000" dirty="0"/>
              <a:t>+</a:t>
            </a:r>
            <a:r>
              <a:rPr lang="en-US" dirty="0"/>
              <a:t> +</a:t>
            </a:r>
            <a:r>
              <a:rPr lang="en-US" dirty="0" err="1"/>
              <a:t>4O</a:t>
            </a:r>
            <a:r>
              <a:rPr lang="ru-RU" baseline="-25000" dirty="0"/>
              <a:t>ш</a:t>
            </a:r>
            <a:r>
              <a:rPr lang="en-US" baseline="30000" dirty="0"/>
              <a:t>2-</a:t>
            </a:r>
            <a:r>
              <a:rPr lang="en-US" dirty="0"/>
              <a:t>, </a:t>
            </a:r>
            <a:endParaRPr lang="ru-RU" dirty="0"/>
          </a:p>
          <a:p>
            <a:pPr marL="0" indent="0" algn="ctr">
              <a:buNone/>
            </a:pPr>
            <a:r>
              <a:rPr lang="en-US" dirty="0"/>
              <a:t>F</a:t>
            </a:r>
            <a:r>
              <a:rPr lang="ru-RU" dirty="0" err="1"/>
              <a:t>е</a:t>
            </a:r>
            <a:r>
              <a:rPr lang="ru-RU" baseline="-25000" dirty="0" err="1"/>
              <a:t>ш</a:t>
            </a:r>
            <a:r>
              <a:rPr lang="ru-RU" baseline="30000" dirty="0" err="1"/>
              <a:t>2</a:t>
            </a:r>
            <a:r>
              <a:rPr lang="ru-RU" baseline="30000" dirty="0"/>
              <a:t>+</a:t>
            </a:r>
            <a:r>
              <a:rPr lang="ru-RU" dirty="0"/>
              <a:t>+</a:t>
            </a:r>
            <a:r>
              <a:rPr lang="ru-RU" dirty="0" err="1"/>
              <a:t>О</a:t>
            </a:r>
            <a:r>
              <a:rPr lang="ru-RU" baseline="-25000" dirty="0" err="1"/>
              <a:t>ш</a:t>
            </a:r>
            <a:r>
              <a:rPr lang="ru-RU" baseline="30000" dirty="0" err="1"/>
              <a:t>2</a:t>
            </a:r>
            <a:r>
              <a:rPr lang="ru-RU" baseline="30000" dirty="0"/>
              <a:t>- </a:t>
            </a:r>
            <a:r>
              <a:rPr lang="ru-RU" dirty="0"/>
              <a:t>=[0]+</a:t>
            </a:r>
            <a:r>
              <a:rPr lang="en-US" dirty="0"/>
              <a:t>F</a:t>
            </a:r>
            <a:r>
              <a:rPr lang="ru-RU" dirty="0"/>
              <a:t>е</a:t>
            </a:r>
            <a:r>
              <a:rPr lang="ru-RU" baseline="-25000" dirty="0"/>
              <a:t>ж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Обобщенная схема передачи кис­лорода из окислительной атмосферы через шлак в металл представлена на рис</a:t>
            </a:r>
            <a:r>
              <a:rPr lang="ru-RU" dirty="0" smtClean="0"/>
              <a:t>.</a:t>
            </a:r>
            <a:endParaRPr lang="en-US" dirty="0"/>
          </a:p>
        </p:txBody>
      </p:sp>
      <p:pic>
        <p:nvPicPr>
          <p:cNvPr id="1026" name="Рисунок 2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58" y="4069079"/>
            <a:ext cx="6763385" cy="2739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540496" y="4715179"/>
            <a:ext cx="2276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Схема передачи кислорода из газовой фазы через шлак в металл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2859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1353800" cy="60370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9. УДАЛЕНИЕ ПРИМЕСЕЙ ЦВЕТНЫХ МЕТАЛЛОВ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219200"/>
            <a:ext cx="11168743" cy="56388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Поскольку металлолом (обычно содержащий некоторое количество примесей цветных металлов) стано­вится основной составляющей метал-</a:t>
            </a:r>
            <a:r>
              <a:rPr lang="ru-RU" dirty="0" err="1"/>
              <a:t>лошихты</a:t>
            </a:r>
            <a:r>
              <a:rPr lang="ru-RU" dirty="0"/>
              <a:t>, содержание примесей цвет­ных металлов, которые переходят в металл из шихты, возрастает. Во мно­гих случаях, особенно при производ­стве качественных конструкционных сталей, присутствие даже сотых и ты­сячных долей процента нежелатель­ных примесей цветных металлов за­метно ухудшает свойства стали. Низ­кие температуры плавления и склон­ность ряда примесей к ликвации усугубляют положение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Сталеплавильные процессы харак­теризуются окислительным характе­ром газовой фазы. По химическому сродству с кислородом примеси цвет­ных металлов можно расположить в следующий ряд: </a:t>
            </a:r>
            <a:r>
              <a:rPr lang="en-US" dirty="0"/>
              <a:t>Bi</a:t>
            </a:r>
            <a:r>
              <a:rPr lang="ru-RU" dirty="0"/>
              <a:t>, </a:t>
            </a:r>
            <a:r>
              <a:rPr lang="en-US" dirty="0"/>
              <a:t>Cu</a:t>
            </a:r>
            <a:r>
              <a:rPr lang="ru-RU" dirty="0"/>
              <a:t>, </a:t>
            </a:r>
            <a:r>
              <a:rPr lang="en-US" dirty="0" err="1"/>
              <a:t>Pb</a:t>
            </a:r>
            <a:r>
              <a:rPr lang="ru-RU" dirty="0"/>
              <a:t>, </a:t>
            </a:r>
            <a:r>
              <a:rPr lang="en-US" dirty="0" err="1"/>
              <a:t>Sb</a:t>
            </a:r>
            <a:r>
              <a:rPr lang="ru-RU" dirty="0"/>
              <a:t>, </a:t>
            </a:r>
            <a:r>
              <a:rPr lang="en-US" dirty="0"/>
              <a:t>Ni</a:t>
            </a:r>
            <a:r>
              <a:rPr lang="ru-RU" dirty="0"/>
              <a:t>, </a:t>
            </a:r>
            <a:r>
              <a:rPr lang="en-US" dirty="0"/>
              <a:t>Co</a:t>
            </a:r>
            <a:r>
              <a:rPr lang="ru-RU" dirty="0"/>
              <a:t>, </a:t>
            </a:r>
            <a:r>
              <a:rPr lang="en-US" dirty="0"/>
              <a:t>W</a:t>
            </a:r>
            <a:r>
              <a:rPr lang="ru-RU" dirty="0"/>
              <a:t>, </a:t>
            </a:r>
            <a:r>
              <a:rPr lang="en-US" dirty="0" err="1"/>
              <a:t>Sn</a:t>
            </a:r>
            <a:r>
              <a:rPr lang="ru-RU" dirty="0"/>
              <a:t>, </a:t>
            </a:r>
            <a:r>
              <a:rPr lang="en-US" dirty="0"/>
              <a:t>Mo</a:t>
            </a:r>
            <a:r>
              <a:rPr lang="ru-RU" dirty="0"/>
              <a:t>, </a:t>
            </a:r>
            <a:r>
              <a:rPr lang="en-US" b="1" dirty="0"/>
              <a:t>Fe</a:t>
            </a:r>
            <a:r>
              <a:rPr lang="ru-RU" b="1" dirty="0"/>
              <a:t>, </a:t>
            </a:r>
            <a:r>
              <a:rPr lang="en-US" dirty="0"/>
              <a:t>Zn</a:t>
            </a:r>
            <a:r>
              <a:rPr lang="ru-RU" dirty="0"/>
              <a:t>, </a:t>
            </a:r>
            <a:r>
              <a:rPr lang="en-US" dirty="0"/>
              <a:t>Cr</a:t>
            </a:r>
            <a:r>
              <a:rPr lang="ru-RU" dirty="0"/>
              <a:t>, </a:t>
            </a:r>
            <a:r>
              <a:rPr lang="en-US" dirty="0" err="1"/>
              <a:t>Mn</a:t>
            </a:r>
            <a:r>
              <a:rPr lang="ru-RU" dirty="0"/>
              <a:t>, </a:t>
            </a:r>
            <a:r>
              <a:rPr lang="en-US" dirty="0"/>
              <a:t>V</a:t>
            </a:r>
            <a:r>
              <a:rPr lang="ru-RU" dirty="0"/>
              <a:t>, </a:t>
            </a:r>
            <a:r>
              <a:rPr lang="en-US" dirty="0"/>
              <a:t>Si</a:t>
            </a:r>
            <a:r>
              <a:rPr lang="ru-RU" dirty="0"/>
              <a:t>, </a:t>
            </a:r>
            <a:r>
              <a:rPr lang="en-US" dirty="0"/>
              <a:t>Ti</a:t>
            </a:r>
            <a:r>
              <a:rPr lang="ru-RU" dirty="0"/>
              <a:t>, </a:t>
            </a:r>
            <a:r>
              <a:rPr lang="en-US" dirty="0"/>
              <a:t>B</a:t>
            </a:r>
            <a:r>
              <a:rPr lang="ru-RU" dirty="0"/>
              <a:t>, </a:t>
            </a:r>
            <a:r>
              <a:rPr lang="en-US" dirty="0" err="1"/>
              <a:t>Zr</a:t>
            </a:r>
            <a:r>
              <a:rPr lang="ru-RU" dirty="0"/>
              <a:t>, </a:t>
            </a:r>
            <a:r>
              <a:rPr lang="en-US" dirty="0"/>
              <a:t>Al</a:t>
            </a:r>
            <a:r>
              <a:rPr lang="ru-RU" dirty="0"/>
              <a:t>, </a:t>
            </a:r>
            <a:r>
              <a:rPr lang="en-US" dirty="0"/>
              <a:t>Mg</a:t>
            </a:r>
            <a:r>
              <a:rPr lang="ru-RU" dirty="0"/>
              <a:t>, </a:t>
            </a:r>
            <a:r>
              <a:rPr lang="en-US" dirty="0" err="1"/>
              <a:t>Ca</a:t>
            </a:r>
            <a:r>
              <a:rPr lang="ru-RU" dirty="0"/>
              <a:t>. Все элементы, разме­щенные справа от железа, в процессе плавки стали окисляются. По химическому сродству к кислороду и тем­пературе испарения примеси цветных металлов, поступающие в сталепла­вильные агрегаты вместе с металлоло­мом, можно разделить на четыре груп­пы:</a:t>
            </a:r>
          </a:p>
          <a:p>
            <a:pPr algn="just"/>
            <a:r>
              <a:rPr lang="ru-RU" dirty="0"/>
              <a:t>1.  </a:t>
            </a:r>
            <a:r>
              <a:rPr lang="en-US" dirty="0"/>
              <a:t>Si</a:t>
            </a:r>
            <a:r>
              <a:rPr lang="ru-RU" dirty="0"/>
              <a:t>, </a:t>
            </a:r>
            <a:r>
              <a:rPr lang="en-US" dirty="0"/>
              <a:t>Al</a:t>
            </a:r>
            <a:r>
              <a:rPr lang="ru-RU" dirty="0"/>
              <a:t>, </a:t>
            </a:r>
            <a:r>
              <a:rPr lang="en-US" dirty="0"/>
              <a:t>Ti</a:t>
            </a:r>
            <a:r>
              <a:rPr lang="ru-RU" dirty="0"/>
              <a:t>, </a:t>
            </a:r>
            <a:r>
              <a:rPr lang="en-US" dirty="0" err="1"/>
              <a:t>Zr</a:t>
            </a:r>
            <a:r>
              <a:rPr lang="ru-RU" dirty="0"/>
              <a:t>, В, </a:t>
            </a:r>
            <a:r>
              <a:rPr lang="en-US" dirty="0"/>
              <a:t>V</a:t>
            </a:r>
            <a:r>
              <a:rPr lang="ru-RU" dirty="0"/>
              <a:t>—  обладают высоким   химическим   сродством   к кислороду и окисляются до следов в первые периоды плавки.</a:t>
            </a:r>
          </a:p>
          <a:p>
            <a:pPr algn="just"/>
            <a:r>
              <a:rPr lang="ru-RU" dirty="0"/>
              <a:t>2.  </a:t>
            </a:r>
            <a:r>
              <a:rPr lang="ru-RU" dirty="0" err="1"/>
              <a:t>Мп</a:t>
            </a:r>
            <a:r>
              <a:rPr lang="ru-RU" dirty="0"/>
              <a:t>, </a:t>
            </a:r>
            <a:r>
              <a:rPr lang="ru-RU" dirty="0" err="1"/>
              <a:t>Сг</a:t>
            </a:r>
            <a:r>
              <a:rPr lang="ru-RU" dirty="0"/>
              <a:t> — химическое сродство к кислороду близко к таковому для </a:t>
            </a:r>
            <a:r>
              <a:rPr lang="en-US" dirty="0"/>
              <a:t>Fe</a:t>
            </a:r>
            <a:r>
              <a:rPr lang="ru-RU" dirty="0"/>
              <a:t>; эти элементы распределяются между шлаком и металлом в зависимости от активности их оксидов в шлаке.</a:t>
            </a:r>
          </a:p>
          <a:p>
            <a:pPr algn="just"/>
            <a:r>
              <a:rPr lang="ru-RU" dirty="0"/>
              <a:t>3.  Си, </a:t>
            </a:r>
            <a:r>
              <a:rPr lang="en-US" dirty="0"/>
              <a:t>Ni</a:t>
            </a:r>
            <a:r>
              <a:rPr lang="ru-RU" dirty="0"/>
              <a:t>, </a:t>
            </a:r>
            <a:r>
              <a:rPr lang="en-US" dirty="0" err="1"/>
              <a:t>Sn</a:t>
            </a:r>
            <a:r>
              <a:rPr lang="ru-RU" dirty="0"/>
              <a:t>, </a:t>
            </a:r>
            <a:r>
              <a:rPr lang="en-US" dirty="0"/>
              <a:t>Mo</a:t>
            </a:r>
            <a:r>
              <a:rPr lang="ru-RU" dirty="0"/>
              <a:t>, </a:t>
            </a:r>
            <a:r>
              <a:rPr lang="en-US" dirty="0"/>
              <a:t>Co</a:t>
            </a:r>
            <a:r>
              <a:rPr lang="ru-RU" dirty="0"/>
              <a:t>, </a:t>
            </a:r>
            <a:r>
              <a:rPr lang="en-US" dirty="0"/>
              <a:t>W</a:t>
            </a:r>
            <a:r>
              <a:rPr lang="ru-RU" dirty="0"/>
              <a:t>, </a:t>
            </a:r>
            <a:r>
              <a:rPr lang="en-US" dirty="0"/>
              <a:t>As</a:t>
            </a:r>
            <a:r>
              <a:rPr lang="ru-RU" dirty="0"/>
              <a:t>, </a:t>
            </a:r>
            <a:r>
              <a:rPr lang="en-US" dirty="0" err="1"/>
              <a:t>Sb</a:t>
            </a:r>
            <a:r>
              <a:rPr lang="ru-RU" dirty="0"/>
              <a:t> -химическое    сродство    к   кислороду меньше, чем таковое у </a:t>
            </a:r>
            <a:r>
              <a:rPr lang="en-US" dirty="0"/>
              <a:t>Fe</a:t>
            </a:r>
            <a:r>
              <a:rPr lang="ru-RU" dirty="0"/>
              <a:t>; эти элемен­ты почти полностью остаются в стали в растворенном состоянии; удаление их из стали затруднительно.</a:t>
            </a:r>
          </a:p>
          <a:p>
            <a:pPr algn="just"/>
            <a:r>
              <a:rPr lang="ru-RU" dirty="0"/>
              <a:t>4.  </a:t>
            </a:r>
            <a:r>
              <a:rPr lang="en-US" dirty="0"/>
              <a:t>Zn</a:t>
            </a:r>
            <a:r>
              <a:rPr lang="ru-RU" dirty="0"/>
              <a:t>, </a:t>
            </a:r>
            <a:r>
              <a:rPr lang="en-US" dirty="0" err="1"/>
              <a:t>Pb</a:t>
            </a:r>
            <a:r>
              <a:rPr lang="ru-RU" dirty="0"/>
              <a:t> — удаляются из агрегата вследствие своей легкоплавкости  и летучести. Во время плавления ших­ты   цинк   (температуры   плавления 419,5 °С, кипения 906 °С) улетучива­ется, окисляется и удаляется с отходя­щими газами; встречаясь на пути со сравнительно холодными поверхнос­тями, оксид цинка на них конденси­руется. В результате при переработке цинксодержащей   шихты   (например, пакетов из кровельного железа, быто­вых отходов и т. п.) на поверхности насадок регенераторов  и  в  боровах мартеновских печей, на трубках кот­лов-утилизаторов конвертеров и т. п. откладывается   слой   оксида   цинка, снижая стойкость и футеровки, и обо­рудования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506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3464"/>
            <a:ext cx="11021568" cy="629107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/>
              <a:t>1.2. Продувка металла кислоро­дом или воздухом. </a:t>
            </a:r>
            <a:r>
              <a:rPr lang="ru-RU" dirty="0"/>
              <a:t>При продувке ме­талла воздухом или кислородом в со­став атмосферы агрегата входит также конгломерат пузырей </a:t>
            </a:r>
            <a:r>
              <a:rPr lang="ru-RU" dirty="0" err="1"/>
              <a:t>О</a:t>
            </a:r>
            <a:r>
              <a:rPr lang="ru-RU" baseline="-25000" dirty="0" err="1"/>
              <a:t>2</a:t>
            </a:r>
            <a:r>
              <a:rPr lang="ru-RU" dirty="0"/>
              <a:t>, </a:t>
            </a:r>
            <a:r>
              <a:rPr lang="en-US" dirty="0"/>
              <a:t>N</a:t>
            </a:r>
            <a:r>
              <a:rPr lang="ru-RU" baseline="-25000" dirty="0"/>
              <a:t>2</a:t>
            </a:r>
            <a:r>
              <a:rPr lang="ru-RU" dirty="0"/>
              <a:t>, </a:t>
            </a:r>
            <a:r>
              <a:rPr lang="en-US" dirty="0"/>
              <a:t>CO</a:t>
            </a:r>
            <a:r>
              <a:rPr lang="ru-RU" dirty="0"/>
              <a:t> и т.д., проходящих через ванну. При малой интенсивности продувки пузы­ри газа пронизывают толщу металла; по мере повышения интенсивности продувки капли металла оказываются взвешенными в потоке газа. В первом случае при невысокой температуре и повышенной вязкости металла через металл будут проходить крупные пу­зыри, запас кислорода в которых дос­таточен для окисления всех атомов железа и его примесей, находящихся на поверхности пузырей. При этом окисляется преимущественно железо, так как число атомов железа значи­тельно больше общего числа атомов примесей (углерода, кремния, марган­ца и т. д.). По мере увеличения интен­сивности продувки, повышения тем­пературы металла и понижения его вязкости размеры пузырей, пронизы­вающих металл, могут уменьшиться настолько, что количество содержа­щегося в таком пузыре кислорода не­достаточно для окисления атомов же­леза и его примесей, условно располо­женных на поверхности такого пузы­ря. Такое состояние называют состоянием «кислородного голода».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489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2.  </a:t>
            </a:r>
            <a:r>
              <a:rPr lang="ru-RU" b="1" dirty="0" err="1"/>
              <a:t>0КИСЛЕНИЕ</a:t>
            </a:r>
            <a:r>
              <a:rPr lang="ru-RU" b="1" dirty="0"/>
              <a:t> </a:t>
            </a:r>
            <a:r>
              <a:rPr lang="ru-RU" b="1" dirty="0" smtClean="0"/>
              <a:t>УГЛЕРОДА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14400"/>
            <a:ext cx="10957560" cy="572414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Реакцию окисления углерода часто называют основной реакцией стале­плавильных процессов. При окисле­нии (выгорании) углерода происходит так называемое </a:t>
            </a:r>
            <a:r>
              <a:rPr lang="ru-RU" i="1" dirty="0"/>
              <a:t>кипение металла </a:t>
            </a:r>
            <a:r>
              <a:rPr lang="ru-RU" dirty="0"/>
              <a:t>в ре­зультате выделения пузырей СО. В процессе кипения происходят переме­шивание металла, выравнивание его химического состава и температуры, увеличивается площадь соприкосно­вения металла со шлаком, что, в свою очередь, ускоряет протекание всех процессов на границе шлак—металл, из металла удаляются газы и неметал­лические включения.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515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02920"/>
            <a:ext cx="10939272" cy="605332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Продукты реакции. </a:t>
            </a:r>
            <a:r>
              <a:rPr lang="ru-RU" dirty="0"/>
              <a:t>Углерод, растворенный в металле, окисляется в основном до СО. Однако при низких концентрациях углерода кроме реак­ции [С] + [О] = </a:t>
            </a:r>
            <a:r>
              <a:rPr lang="ru-RU" dirty="0" err="1"/>
              <a:t>СО</a:t>
            </a:r>
            <a:r>
              <a:rPr lang="ru-RU" baseline="-25000" dirty="0" err="1"/>
              <a:t>Г</a:t>
            </a:r>
            <a:r>
              <a:rPr lang="ru-RU" dirty="0"/>
              <a:t> имеет место реак­ция [С] + 2[О] =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(</a:t>
            </a:r>
            <a:r>
              <a:rPr lang="ru-RU" baseline="-25000" dirty="0"/>
              <a:t>Г</a:t>
            </a:r>
            <a:r>
              <a:rPr lang="ru-RU" dirty="0"/>
              <a:t>). По расчетным данным, если при 0,2 % [С] в железе удельный вес реакции образования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 составляет всего </a:t>
            </a:r>
            <a:r>
              <a:rPr lang="ru-RU" i="1" dirty="0"/>
              <a:t>0,5%, </a:t>
            </a:r>
            <a:r>
              <a:rPr lang="ru-RU" dirty="0"/>
              <a:t>то при 0,03 % [С] — 10 %. В большинстве слу­чаев можно с достаточной для практи­ческих целей точностью считать, что углерод окисляется с образованием СО. Константа равновесия этой реак­ции </a:t>
            </a:r>
            <a:r>
              <a:rPr lang="ru-RU" i="1" dirty="0"/>
              <a:t>К</a:t>
            </a:r>
            <a:r>
              <a:rPr lang="ru-RU" i="1" baseline="-25000" dirty="0"/>
              <a:t>с</a:t>
            </a:r>
            <a:r>
              <a:rPr lang="ru-RU" i="1" dirty="0"/>
              <a:t> </a:t>
            </a:r>
            <a:r>
              <a:rPr lang="ru-RU" dirty="0"/>
              <a:t>может быть выражена форму­лой</a:t>
            </a:r>
          </a:p>
          <a:p>
            <a:pPr marL="0" indent="0" algn="ctr">
              <a:buNone/>
            </a:pPr>
            <a:r>
              <a:rPr lang="ru-RU" i="1" dirty="0"/>
              <a:t>К</a:t>
            </a:r>
            <a:r>
              <a:rPr lang="ru-RU" i="1" baseline="-25000" dirty="0"/>
              <a:t>с</a:t>
            </a:r>
            <a:r>
              <a:rPr lang="ru-RU" i="1" dirty="0"/>
              <a:t> </a:t>
            </a:r>
            <a:r>
              <a:rPr lang="ru-RU" baseline="30000" dirty="0"/>
              <a:t>=</a:t>
            </a:r>
            <a:r>
              <a:rPr lang="ru-RU" dirty="0"/>
              <a:t> </a:t>
            </a:r>
            <a:r>
              <a:rPr lang="ru-RU" i="1" dirty="0" err="1"/>
              <a:t>р</a:t>
            </a:r>
            <a:r>
              <a:rPr lang="ru-RU" baseline="-25000" dirty="0" err="1"/>
              <a:t>СО</a:t>
            </a:r>
            <a:r>
              <a:rPr lang="ru-RU" dirty="0"/>
              <a:t>/(</a:t>
            </a:r>
            <a:r>
              <a:rPr lang="ru-RU" i="1" dirty="0"/>
              <a:t>а</a:t>
            </a:r>
            <a:r>
              <a:rPr lang="ru-RU" baseline="-25000" dirty="0"/>
              <a:t>[С]</a:t>
            </a:r>
            <a:r>
              <a:rPr lang="ru-RU" dirty="0"/>
              <a:t> </a:t>
            </a:r>
            <a:r>
              <a:rPr lang="ru-RU" i="1" dirty="0"/>
              <a:t>* а</a:t>
            </a:r>
            <a:r>
              <a:rPr lang="ru-RU" i="1" baseline="-25000" dirty="0"/>
              <a:t>[0]</a:t>
            </a:r>
            <a:r>
              <a:rPr lang="ru-RU" i="1" dirty="0"/>
              <a:t>) </a:t>
            </a:r>
            <a:r>
              <a:rPr lang="ru-RU" i="1" dirty="0" smtClean="0"/>
              <a:t>= </a:t>
            </a:r>
            <a:r>
              <a:rPr lang="en-US" i="1" dirty="0" err="1"/>
              <a:t>Pco</a:t>
            </a:r>
            <a:r>
              <a:rPr lang="ru-RU" i="1" dirty="0"/>
              <a:t>/([</a:t>
            </a:r>
            <a:r>
              <a:rPr lang="en-US" i="1" dirty="0"/>
              <a:t>C</a:t>
            </a:r>
            <a:r>
              <a:rPr lang="ru-RU" i="1" dirty="0"/>
              <a:t>]*</a:t>
            </a:r>
            <a:r>
              <a:rPr lang="en-US" i="1" dirty="0"/>
              <a:t>f</a:t>
            </a:r>
            <a:r>
              <a:rPr lang="ru-RU" i="1" baseline="-25000" dirty="0"/>
              <a:t>[</a:t>
            </a:r>
            <a:r>
              <a:rPr lang="en-US" i="1" baseline="-25000" dirty="0"/>
              <a:t>C</a:t>
            </a:r>
            <a:r>
              <a:rPr lang="ru-RU" i="1" baseline="-25000" dirty="0"/>
              <a:t>]</a:t>
            </a:r>
            <a:r>
              <a:rPr lang="ru-RU" i="1" dirty="0"/>
              <a:t>* [0]*</a:t>
            </a:r>
            <a:r>
              <a:rPr lang="en-US" i="1" dirty="0"/>
              <a:t>f</a:t>
            </a:r>
            <a:r>
              <a:rPr lang="ru-RU" i="1" baseline="-25000" dirty="0"/>
              <a:t>[0]</a:t>
            </a:r>
            <a:r>
              <a:rPr lang="ru-RU" i="1" dirty="0"/>
              <a:t>).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Значения коэффициента активнос­ти </a:t>
            </a:r>
            <a:r>
              <a:rPr lang="en-US" i="1" dirty="0"/>
              <a:t>f</a:t>
            </a:r>
            <a:r>
              <a:rPr lang="ru-RU" i="1" dirty="0"/>
              <a:t>[с] </a:t>
            </a:r>
            <a:r>
              <a:rPr lang="ru-RU" dirty="0"/>
              <a:t>и </a:t>
            </a:r>
            <a:r>
              <a:rPr lang="en-US" i="1" dirty="0"/>
              <a:t>f</a:t>
            </a:r>
            <a:r>
              <a:rPr lang="ru-RU" dirty="0"/>
              <a:t> [</a:t>
            </a:r>
            <a:r>
              <a:rPr lang="ru-RU" baseline="-25000" dirty="0"/>
              <a:t>О</a:t>
            </a:r>
            <a:r>
              <a:rPr lang="ru-RU" dirty="0"/>
              <a:t>] до настоящего времени точно не определены. Но поскольку на практике обычно имеют дело с рас­плавами, содержащими малое (&lt; 1 %) • количество углерода и очень малое (&lt;0,1 %) количество кислорода, мож­но принимать значения/[с] и/[</a:t>
            </a:r>
            <a:r>
              <a:rPr lang="ru-RU" baseline="-25000" dirty="0"/>
              <a:t>О</a:t>
            </a:r>
            <a:r>
              <a:rPr lang="ru-RU" dirty="0"/>
              <a:t>] близ­кими к единице. Следовательно, Кс=</a:t>
            </a:r>
            <a:r>
              <a:rPr lang="ru-RU" i="1" dirty="0"/>
              <a:t> </a:t>
            </a:r>
            <a:r>
              <a:rPr lang="ru-RU" i="1" dirty="0" err="1"/>
              <a:t>р</a:t>
            </a:r>
            <a:r>
              <a:rPr lang="ru-RU" baseline="-25000" dirty="0" err="1"/>
              <a:t>СО</a:t>
            </a:r>
            <a:r>
              <a:rPr lang="ru-RU" dirty="0"/>
              <a:t> /([С]*[О]). При </a:t>
            </a:r>
            <a:r>
              <a:rPr lang="ru-RU" i="1" dirty="0" err="1"/>
              <a:t>р</a:t>
            </a:r>
            <a:r>
              <a:rPr lang="ru-RU" baseline="-25000" dirty="0" err="1"/>
              <a:t>СО</a:t>
            </a:r>
            <a:r>
              <a:rPr lang="ru-RU" dirty="0"/>
              <a:t> =1 </a:t>
            </a:r>
            <a:endParaRPr lang="ru-RU" dirty="0" smtClean="0"/>
          </a:p>
          <a:p>
            <a:pPr marL="0" indent="0" algn="ctr">
              <a:buNone/>
            </a:pPr>
            <a:r>
              <a:rPr lang="ru-RU" i="1" dirty="0" smtClean="0"/>
              <a:t>Кс = </a:t>
            </a:r>
            <a:r>
              <a:rPr lang="ru-RU" dirty="0"/>
              <a:t>1/([С] • [О]), или [С] • [О] = 1/Кс = </a:t>
            </a:r>
            <a:r>
              <a:rPr lang="ru-RU" i="1" dirty="0"/>
              <a:t>т.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Произведение [С] • [О] при нор­мальном атмосферном давлении при­нимают обычно близким к значениям, определенным впервые </a:t>
            </a:r>
            <a:r>
              <a:rPr lang="ru-RU" dirty="0" err="1"/>
              <a:t>Вачером</a:t>
            </a:r>
            <a:r>
              <a:rPr lang="ru-RU" dirty="0"/>
              <a:t> и Га­мильтоном (США) для 1620 ºС: </a:t>
            </a:r>
            <a:r>
              <a:rPr lang="ru-RU" i="1" dirty="0"/>
              <a:t>т </a:t>
            </a:r>
            <a:r>
              <a:rPr lang="ru-RU" dirty="0"/>
              <a:t>=[С] • [О] =0,0025. Полученные на практике значения [С] и [О] сравнива­ют обычно со значениями, определяе­мыми из равенства [С] -[О] = 0,0025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5280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760"/>
            <a:ext cx="10984992" cy="62636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/>
              <a:t>Соотношение между содер­жаниями углерода и кислорода. </a:t>
            </a:r>
            <a:r>
              <a:rPr lang="ru-RU" dirty="0"/>
              <a:t>На ос­новании опытных данных установле­но, что при протекании реакции обез­углероживания содержание кислорода в ванне определяется прежде всего концентрацией растворенного в ме­талле углерода. На содержание [О] оп­ределенное влияние оказывают также активность оксидов железа в шлаке, температура металла, содержание в ме­талле разных примесей и т. д. Однако в момент интенсивного кипения ван­ны протекает реакция [О] + [С]  = </a:t>
            </a:r>
            <a:r>
              <a:rPr lang="ru-RU" dirty="0" err="1"/>
              <a:t>СО</a:t>
            </a:r>
            <a:r>
              <a:rPr lang="ru-RU" baseline="-25000" dirty="0" err="1"/>
              <a:t>Г</a:t>
            </a:r>
            <a:r>
              <a:rPr lang="ru-RU" dirty="0"/>
              <a:t> и </a:t>
            </a:r>
            <a:r>
              <a:rPr lang="ru-RU" dirty="0" err="1"/>
              <a:t>окисленность</a:t>
            </a:r>
            <a:r>
              <a:rPr lang="ru-RU" dirty="0"/>
              <a:t> металла опреде­ляется содержанием углерода.</a:t>
            </a:r>
          </a:p>
          <a:p>
            <a:pPr marL="0" indent="0">
              <a:buNone/>
            </a:pPr>
            <a:r>
              <a:rPr lang="ru-RU" b="1" dirty="0"/>
              <a:t>Кинетика процесса. </a:t>
            </a:r>
            <a:r>
              <a:rPr lang="ru-RU" dirty="0"/>
              <a:t>Процесс обезуглероживания складывается,  по крайней мере, из трех звеньев:</a:t>
            </a:r>
          </a:p>
          <a:p>
            <a:pPr marL="0" indent="0">
              <a:buNone/>
            </a:pPr>
            <a:r>
              <a:rPr lang="ru-RU" dirty="0"/>
              <a:t>а)  подвод к месту реакции реаген­тов — углерода и кислорода;</a:t>
            </a:r>
          </a:p>
          <a:p>
            <a:pPr marL="0" indent="0">
              <a:buNone/>
            </a:pPr>
            <a:r>
              <a:rPr lang="ru-RU" dirty="0"/>
              <a:t>б) реакция между [С] и [О];</a:t>
            </a:r>
          </a:p>
          <a:p>
            <a:pPr marL="0" indent="0">
              <a:buNone/>
            </a:pPr>
            <a:r>
              <a:rPr lang="ru-RU" dirty="0"/>
              <a:t>в)   выделение  продуктов  реакции б) — пузырей   СО  или  смеси   (СО + 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) в газовую фазу.</a:t>
            </a:r>
          </a:p>
          <a:p>
            <a:pPr marL="0" indent="0">
              <a:buNone/>
            </a:pPr>
            <a:r>
              <a:rPr lang="ru-RU" dirty="0" smtClean="0"/>
              <a:t>Лимитирующими </a:t>
            </a:r>
            <a:r>
              <a:rPr lang="ru-RU" dirty="0"/>
              <a:t>звеньями процесса в целом являются а) и в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0761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7472"/>
            <a:ext cx="11021568" cy="6300216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/>
              <a:t>Критические  концентрации углерода. </a:t>
            </a:r>
            <a:r>
              <a:rPr lang="ru-RU" dirty="0"/>
              <a:t>Характер кинетических кри­вых окисления углерода при разных его   концентрациях  неодинаков.   По достижении определенной, так назы­ваемой   критической   концентрации углерода  (0,15-0,35%)  отмечено  за­метное снижение скорости его окисле­ния (рис. 11.2). </a:t>
            </a:r>
            <a:endParaRPr lang="en-US" dirty="0"/>
          </a:p>
        </p:txBody>
      </p:sp>
      <p:pic>
        <p:nvPicPr>
          <p:cNvPr id="2050" name="Рисунок 2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911" y="2354771"/>
            <a:ext cx="2895473" cy="3506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90075" y="5991939"/>
            <a:ext cx="39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Кинетика реакции обезуглероживания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6507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7338</Words>
  <Application>Microsoft Office PowerPoint</Application>
  <PresentationFormat>Произвольный</PresentationFormat>
  <Paragraphs>244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Лекция 8</vt:lpstr>
      <vt:lpstr>1. ВЛИЯНИЕ АТМОСФЕРЫ АГРЕГАТА</vt:lpstr>
      <vt:lpstr>Презентация PowerPoint</vt:lpstr>
      <vt:lpstr>Презентация PowerPoint</vt:lpstr>
      <vt:lpstr>Презентация PowerPoint</vt:lpstr>
      <vt:lpstr>2.  0КИСЛЕНИЕ УГЛЕРОДА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ОКИСЛЕНИЕ И ВОССТАНОВЛЕНИЕ КРЕМНИЯ</vt:lpstr>
      <vt:lpstr>Презентация PowerPoint</vt:lpstr>
      <vt:lpstr>Презентация PowerPoint</vt:lpstr>
      <vt:lpstr>4. ОКИСЛЕНИЕ И ВОССТАНОВЛЕНИЕ МАРГАНЦА</vt:lpstr>
      <vt:lpstr>Презентация PowerPoint</vt:lpstr>
      <vt:lpstr>5. ОКИСЛЕНИЕ И ВОССТАНОВЛЕНИЕ ФОСФОРА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6. УДАЛЕНИЕ СЕРЫ ИЗ МЕТАЛЛА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7. ОКИСЛЕНИЕ И ВОССТАНОВЛЕНИЕ ХРОМА</vt:lpstr>
      <vt:lpstr>Презентация PowerPoint</vt:lpstr>
      <vt:lpstr>8. ИСПАРЕНИЕ И ОКИСЛЕНИЕ ЖЕЛЕЗА ПОД ВОЗДЕЙСТВИЕМ КИСЛОРОДА</vt:lpstr>
      <vt:lpstr>Презентация PowerPoint</vt:lpstr>
      <vt:lpstr>9. УДАЛЕНИЕ ПРИМЕСЕЙ ЦВЕТНЫХ МЕТАЛЛОВ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8</dc:title>
  <dc:creator>nazarkirichenko08@gmail.com</dc:creator>
  <cp:lastModifiedBy>МЧМ</cp:lastModifiedBy>
  <cp:revision>9</cp:revision>
  <dcterms:created xsi:type="dcterms:W3CDTF">2020-10-26T09:34:28Z</dcterms:created>
  <dcterms:modified xsi:type="dcterms:W3CDTF">2022-10-03T10:40:13Z</dcterms:modified>
</cp:coreProperties>
</file>