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2" r:id="rId4"/>
    <p:sldId id="259" r:id="rId5"/>
    <p:sldId id="260" r:id="rId6"/>
    <p:sldId id="261" r:id="rId7"/>
    <p:sldId id="262" r:id="rId8"/>
    <p:sldId id="279" r:id="rId9"/>
    <p:sldId id="263" r:id="rId10"/>
    <p:sldId id="280" r:id="rId11"/>
    <p:sldId id="264" r:id="rId12"/>
    <p:sldId id="265" r:id="rId13"/>
    <p:sldId id="281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5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225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3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62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13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9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23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08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4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8062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02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67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3CF-8FA0-4D9F-AAD2-75E40C7AFA54}" type="datetimeFigureOut">
              <a:rPr lang="x-none" smtClean="0"/>
              <a:t>09.11.2025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8EE5238-9F40-4EDD-A6D1-F6C30A2FEDA8}" type="slidenum">
              <a:rPr lang="x-none" smtClean="0"/>
              <a:t>‹#›</a:t>
            </a:fld>
            <a:endParaRPr lang="x-non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1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DAED5C-FC35-479A-BCF6-FBB4D49816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cap="none" dirty="0"/>
              <a:t>Джерела та принципи міжнародного гуманітарного права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2BC7E8B-22A8-4B25-B564-1A4862A045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cap="none" dirty="0" smtClean="0"/>
              <a:t>Тема 2</a:t>
            </a:r>
            <a:endParaRPr lang="x-none" cap="none" dirty="0"/>
          </a:p>
        </p:txBody>
      </p:sp>
    </p:spTree>
    <p:extLst>
      <p:ext uri="{BB962C8B-B14F-4D97-AF65-F5344CB8AC3E}">
        <p14:creationId xmlns:p14="http://schemas.microsoft.com/office/powerpoint/2010/main" val="379976932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51DA12-9170-4CD2-A244-74534333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564A76-C7EE-4102-90B3-F1DA9A75D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Женевські конвенції 1949 р. закріпили основний принцип сучасного міжнародного права: війни ведуться проти збройних сил супротивника; воєнні дії проти цивільного населення, хворих, поранених, військовополонених тощо забороняються.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9468712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D6AF13-401D-492A-B4D0-EEC16CD4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29F2B91-FBCE-4636-97C5-53457DC2D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Женевські конвенції 1949 р. застосовуються у разі оголошеної війни або будь-якого збройного конфлікту, навіть якщо одна з воюючих сторін не визнає стану війни, і у разі окупації території, навіть якщо ця окупація не зустріне збройного опору, вони є обов´язковими і для нейтральних держав.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Женевські конвенції 1949 р. передбачають обов´язок держав-учасниць розшукувати і притягати до відповідальності осіб, які скоїли або давали накази вчиняти будь-які дії, що порушують положення цих конвенцій. Такі особи підлягають суду держави, на території якої вони вчинили злочини, або суду будь-якої </a:t>
            </a:r>
            <a:r>
              <a:rPr lang="uk-UA" b="0" i="0" dirty="0" err="1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держа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- ви-учасниці Женевських конвенцій, якщо вона має докази їхньої винуватості.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5209477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1665B9-F2F6-47FB-9047-7F8E58383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4D181BF-7224-421D-8A0D-CFAE7CAA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Серйозним порушенням Женевських конвенцій 1949 р. вважається навмисне вбивство поранених, хворих, військовополонених і цивільного населення, катування і нелюдське поводження з ними, включно з біологічні експерименти, завдання шкоди здоров´ю, примус військовополонених служити в армії супротивника, взяття заручників, серйозне руйнування майна, що не викликано воєнною необхідністю тощо. Особи, винні у серйозних порушеннях Женевських конвенцій 1949 р., розглядаються як воєнні злочинці і повинні притягатися до кримінальної відповідальності.</a:t>
            </a:r>
          </a:p>
          <a:p>
            <a:pPr marL="0" indent="0" algn="just">
              <a:buNone/>
            </a:pP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58164621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9D51EA-DC85-49EE-A306-5881496F7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8C9BB9-25E5-4BD1-A555-039589662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Женевські конвенції 1949 р. передбачають порядок розслідування заяв про їхнє порушення і покладають на учасників зобов´язання ухвалити закони, які передбачають ефективне кримінальне покарання винних.</a:t>
            </a:r>
          </a:p>
        </p:txBody>
      </p:sp>
    </p:spTree>
    <p:extLst>
      <p:ext uri="{BB962C8B-B14F-4D97-AF65-F5344CB8AC3E}">
        <p14:creationId xmlns:p14="http://schemas.microsoft.com/office/powerpoint/2010/main" val="205221646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B9B07D-EA30-4764-80FF-4D461897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543E012-22FB-4D3C-AF89-22766918A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Гаазьке право становлять Гаазькі конвенції та декларації 1899 і 1907 рр.: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закони і звичаї сухопутної війни 1899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Декларація про невикористання снарядів, що мають єдиним призначенням розповсюджувати задушливі або шкідливі гази 1899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Декларація про незастосування куль, що легко розгортаються та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сплющуються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1899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відкриття воєнних дій 1907 р.;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29423524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525C29-E11C-49BE-AF85-FD7CD801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49F358D-23EA-4B78-A3C2-6F3F8DBDA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встановлення підводних мін, що автоматично підриваються від зіткнення 1907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бомбардування морськими силами під час війни 1907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права і обов´язки нейтральних держав та осіб у разі сухопутної війни 1907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права та обов´язки нейтральних держав у разі морської війни 1907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Декларація про заборону метання снарядів та вибухових речовин з повітряних куль 1907 р. тощо.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2908186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7076E9-6DF6-4E0F-9D90-3179FFA08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529BCB-F46F-421A-89DE-4C4B8CE15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Основні ідеї зазначених міжнародних документів, що становлять гаазьке право, знайшли свій розвиток у нормотворчій діяльності ООН, а саме у: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Конвенції про захист культурних цінностей у випадку збройного конфлікту 1954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Конвенції про заборону розробки, виробництва та накопичення запасів бактеріологічної (біологічної) і токсичної зброї та про їх знищення 1972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Конвенції про заборону або обмеження застосування конкретних видів звичайної зброї, які можуть вважатися такими, що завдають надмірних ушкоджень або мають невибіркову дію 1980 р.;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33491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7A20A7-B8F6-47D0-A219-85A9521E4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2733AC-DE48-4473-AB73-9B9125BFA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Конвенції про заборону розробки, виробництва, накопичення, застосування хімічної зброї та про її знищення 1993 р.;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Конвенції про заборону застосування, накопичення запасів, виробництва і передачі протипіхотних мін та про їхнє знищення 1997 р. тощо.</a:t>
            </a:r>
          </a:p>
          <a:p>
            <a:pPr marL="0" indent="0" algn="just">
              <a:buNone/>
            </a:pP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Пріоритетним завданням «гаазького права» вважається пом´якшення наслідків війни обмеженням засобів і методів ведення воєнних дій, а також забезпечення захисту мирного населення під час збройних конфліктів.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5617081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7B27FF-E2A0-404F-B114-5095E971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47A9E17-6176-4487-A64A-12A023A1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uk-UA" dirty="0"/>
              <a:t>МГП включає загальні принципи, які закріплюють обмеження для сторін збройного</a:t>
            </a:r>
            <a:r>
              <a:rPr lang="en-US" dirty="0"/>
              <a:t> </a:t>
            </a:r>
            <a:r>
              <a:rPr lang="uk-UA" dirty="0"/>
              <a:t>конфлікту незалежно від його виду. Порушення цих принципів залежно від його</a:t>
            </a:r>
            <a:r>
              <a:rPr lang="en-US" dirty="0"/>
              <a:t> </a:t>
            </a:r>
            <a:r>
              <a:rPr lang="uk-UA" dirty="0"/>
              <a:t>характеру може сприйматися як воєнний злочин.</a:t>
            </a:r>
            <a:r>
              <a:rPr lang="en-US" dirty="0"/>
              <a:t> </a:t>
            </a:r>
            <a:r>
              <a:rPr lang="uk-UA" dirty="0"/>
              <a:t>Загальні принципи МГП визначають ключові обмеження для того, щоб зменшити</a:t>
            </a:r>
            <a:r>
              <a:rPr lang="en-US" dirty="0"/>
              <a:t> </a:t>
            </a:r>
            <a:r>
              <a:rPr lang="uk-UA" dirty="0"/>
              <a:t>потенційні наслідки збройного конфлікту.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09510279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794B27-CC0E-4295-BEB3-50A9CD23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1D73A9-5478-4C54-806B-578F7B232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uk-UA" dirty="0"/>
              <a:t>У низці міжнародних договорів закріплено заборону використання окремих видів</a:t>
            </a:r>
            <a:r>
              <a:rPr lang="en-US" dirty="0"/>
              <a:t> </a:t>
            </a:r>
            <a:r>
              <a:rPr lang="uk-UA" dirty="0"/>
              <a:t>зброї, що значно розширює перелік джерел МГП. Зокрема, це стосується протипіхотних</a:t>
            </a:r>
            <a:r>
              <a:rPr lang="en-US" dirty="0"/>
              <a:t> </a:t>
            </a:r>
            <a:r>
              <a:rPr lang="uk-UA" dirty="0"/>
              <a:t>мін, розривних куль, задушливих газів, хімічної зброї, біологічної зброї, ядерної зброї</a:t>
            </a:r>
            <a:r>
              <a:rPr lang="en-US" dirty="0"/>
              <a:t> </a:t>
            </a:r>
            <a:r>
              <a:rPr lang="uk-UA" dirty="0"/>
              <a:t>та ін. Ці заборони виходять з характеристик видів озброєння: їхньої дії і можливих</a:t>
            </a:r>
            <a:r>
              <a:rPr lang="en-US" dirty="0"/>
              <a:t> </a:t>
            </a:r>
            <a:r>
              <a:rPr lang="uk-UA" dirty="0"/>
              <a:t>наслідків її застосування.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1479549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486067-B689-407F-A699-148A26D19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br>
              <a:rPr lang="uk-UA" dirty="0" smtClean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ED479D-AEA4-4B3D-A5F4-B20FDF182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159665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13633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58420" lvl="0" indent="-342900" algn="just">
              <a:spcAft>
                <a:spcPts val="0"/>
              </a:spcAft>
              <a:buFont typeface="+mj-lt"/>
              <a:buAutoNum type="arabicPeriod"/>
              <a:tabLst>
                <a:tab pos="29527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договори як джерело міжнародного гуманітарного права. Основоположні міжнародні договори, що закріплюють «право Гааги» (правила ведення сухопутних війн і війн на морі) і «право Женеви» (участь поранених, хворих, військовополонених, статус цивільного населення). 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8420" lvl="0" indent="-342900" algn="just">
              <a:spcAft>
                <a:spcPts val="0"/>
              </a:spcAft>
              <a:buFont typeface="+mj-lt"/>
              <a:buAutoNum type="arabicPeriod"/>
              <a:tabLst>
                <a:tab pos="29527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Міжнародно-правовий звичай як джерело міжнародного гуманітарного права.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  Принципи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гуманітарного права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997872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700146-B2F1-449C-B527-4E7F2A40B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F607D2-7F7A-491B-A51B-BC41CF32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Принцип </a:t>
            </a:r>
            <a:r>
              <a:rPr lang="ru-RU" dirty="0" err="1"/>
              <a:t>гуманності</a:t>
            </a:r>
            <a:r>
              <a:rPr lang="ru-RU" dirty="0"/>
              <a:t> – </a:t>
            </a:r>
            <a:r>
              <a:rPr lang="ru-RU" dirty="0" err="1"/>
              <a:t>визначає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збройного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en-US" dirty="0"/>
              <a:t> </a:t>
            </a:r>
            <a:r>
              <a:rPr lang="ru-RU" dirty="0" err="1"/>
              <a:t>конфлікту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проявляти</a:t>
            </a:r>
            <a:r>
              <a:rPr lang="ru-RU" dirty="0"/>
              <a:t> </a:t>
            </a:r>
            <a:r>
              <a:rPr lang="ru-RU" dirty="0" err="1"/>
              <a:t>повагу</a:t>
            </a:r>
            <a:r>
              <a:rPr lang="ru-RU" dirty="0"/>
              <a:t> до </a:t>
            </a:r>
            <a:r>
              <a:rPr lang="ru-RU" dirty="0" err="1"/>
              <a:t>всіх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до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en-US" dirty="0"/>
              <a:t> </a:t>
            </a:r>
            <a:r>
              <a:rPr lang="ru-RU" dirty="0"/>
              <a:t>супротивника. МГП не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категоричної</a:t>
            </a:r>
            <a:r>
              <a:rPr lang="ru-RU" dirty="0"/>
              <a:t> заборони на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та</a:t>
            </a:r>
            <a:r>
              <a:rPr lang="en-US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виправданими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збройного</a:t>
            </a:r>
            <a:r>
              <a:rPr lang="ru-RU" dirty="0"/>
              <a:t> </a:t>
            </a:r>
            <a:r>
              <a:rPr lang="ru-RU" dirty="0" err="1"/>
              <a:t>протистояння</a:t>
            </a:r>
            <a:r>
              <a:rPr lang="ru-RU" dirty="0"/>
              <a:t>,</a:t>
            </a:r>
            <a:r>
              <a:rPr lang="en-US" dirty="0"/>
              <a:t>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шкода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співмірною</a:t>
            </a:r>
            <a:r>
              <a:rPr lang="ru-RU" dirty="0"/>
              <a:t> та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розумінню</a:t>
            </a:r>
            <a:r>
              <a:rPr lang="ru-RU" dirty="0"/>
              <a:t> про</a:t>
            </a:r>
            <a:r>
              <a:rPr lang="en-US" dirty="0"/>
              <a:t> </a:t>
            </a:r>
            <a:r>
              <a:rPr lang="ru-RU" dirty="0" err="1"/>
              <a:t>людяність</a:t>
            </a:r>
            <a:r>
              <a:rPr lang="ru-RU" dirty="0"/>
              <a:t>:</a:t>
            </a:r>
          </a:p>
          <a:p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захист</a:t>
            </a:r>
            <a:r>
              <a:rPr lang="ru-RU" dirty="0"/>
              <a:t> жертв </a:t>
            </a:r>
            <a:r>
              <a:rPr lang="ru-RU" dirty="0" err="1"/>
              <a:t>збройного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;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2493084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BC94F6-F429-49E5-9B2E-A5E35C788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C8DB0D-C8BF-42DE-AD07-D1F138CB8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 умовах збройного конфлікту сторони конфлікту мають проявляти повагу до</a:t>
            </a:r>
          </a:p>
          <a:p>
            <a:pPr marL="0" indent="0">
              <a:buNone/>
            </a:pPr>
            <a:r>
              <a:rPr lang="uk-UA" dirty="0"/>
              <a:t>всіх, навіть до представників сторони супротивника;</a:t>
            </a:r>
          </a:p>
          <a:p>
            <a:r>
              <a:rPr lang="uk-UA" dirty="0"/>
              <a:t>забороняється застосовувати зброю, снаряди, способи та методи ведення</a:t>
            </a:r>
          </a:p>
          <a:p>
            <a:pPr marL="0" indent="0">
              <a:buNone/>
            </a:pPr>
            <a:r>
              <a:rPr lang="uk-UA" dirty="0"/>
              <a:t>бойових дій, які завдають надмірних поранень і зайвих страждань;</a:t>
            </a:r>
          </a:p>
          <a:p>
            <a:r>
              <a:rPr lang="uk-UA" dirty="0"/>
              <a:t>забороняє сторонам конфлікту завдавати будь-яких страждань або руйнувань,</a:t>
            </a:r>
          </a:p>
          <a:p>
            <a:pPr marL="0" indent="0">
              <a:buNone/>
            </a:pPr>
            <a:r>
              <a:rPr lang="uk-UA" dirty="0"/>
              <a:t>які не виправдані досягненням законної мети конфлікту.</a:t>
            </a:r>
          </a:p>
        </p:txBody>
      </p:sp>
    </p:spTree>
    <p:extLst>
      <p:ext uri="{BB962C8B-B14F-4D97-AF65-F5344CB8AC3E}">
        <p14:creationId xmlns:p14="http://schemas.microsoft.com/office/powerpoint/2010/main" val="3466150988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A8B3AE-25EC-48A8-8F4C-F8ED4CE2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DBF653-836F-434D-9564-BEE74D0D1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Принцип розрізнення цивільних осіб та учасників бойових дій, а також цивільних об’єктів та військових цілей є наріжним </a:t>
            </a:r>
            <a:r>
              <a:rPr lang="uk-UA" dirty="0" err="1"/>
              <a:t>каменем</a:t>
            </a:r>
            <a:r>
              <a:rPr lang="uk-UA" dirty="0"/>
              <a:t> МГП. Його зміст полягає в такому:</a:t>
            </a:r>
          </a:p>
          <a:p>
            <a:r>
              <a:rPr lang="uk-UA" dirty="0"/>
              <a:t>єдиним законним об’єктом, на який держави можуть здійснювати посягання під час збройного конфлікту, є військові сили протилежної сторони;</a:t>
            </a:r>
          </a:p>
          <a:p>
            <a:r>
              <a:rPr lang="uk-UA" dirty="0"/>
              <a:t>сторони збройного конфлікту завжди мають розрізняти цивільне населення та учасників бойових дій, цивільні об’єкти та військові цілі.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0720270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F5AAF4-6C0B-4D0D-BC97-E0558763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B6857C1-D46E-451A-8E17-24F8F28B7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	Принцип пропорційності - залежить від кожної конкретної ситуації, яка виникає в умовах збройного конфлікту, та відображає баланс між цілями нападу на військові об’єкти й захистом цивільних:</a:t>
            </a:r>
          </a:p>
          <a:p>
            <a:r>
              <a:rPr lang="uk-UA" dirty="0"/>
              <a:t>сторона збройного конфлікту має свідомо обирати методи та засоби ведення війни;</a:t>
            </a:r>
          </a:p>
          <a:p>
            <a:r>
              <a:rPr lang="uk-UA" dirty="0"/>
              <a:t>ті, хто планує або вирішує здійснити напад, повинні утримуватися від нього або зупинитися, якщо він може спричинити випадкові втрати серед цивільного населення, поранення цивільних осіб, пошкодження цивільних об’єктів, що було б надмірним стосовно конкретної і прямої військової переваги, яка має бути досягнута внаслідок такого нападу.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17947788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A48A4E-C785-4E5B-8636-5069DED26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55845C-57D5-439D-8353-1D1FDF128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	Принцип військової необхідності – під час проведення військових операцій стороною збройного конфлікту було враховано вимогу захищати цивільне населення і цивільні об’єкти. Це стосується як сторони, яка атакує і яка повинна зробити все можливе, щоб уникнути заподіяння випадкової шкоди в результаті своєї діяльності (запобіжні заходи в нападі), та сторони, на яку здійснюється напад, яка, враховуючи її можливості, максимально повинна вжити всіх необхідних заходів для захисту цивільного населення, яке перебуває під її контролем, від наслідків атак, здійснених ворогом:</a:t>
            </a:r>
          </a:p>
          <a:p>
            <a:r>
              <a:rPr lang="uk-UA" dirty="0"/>
              <a:t>вжиття тих заходів, які необхідні для завершення збройного конфлікту та не заборонені законами війни;</a:t>
            </a:r>
          </a:p>
          <a:p>
            <a:r>
              <a:rPr lang="uk-UA" dirty="0"/>
              <a:t>застосування сили в умовах збройного конфлікту є законним у межах, передбачених МГП;</a:t>
            </a:r>
          </a:p>
          <a:p>
            <a:r>
              <a:rPr lang="uk-UA" dirty="0"/>
              <a:t>законні військові об’єкти можуть бути атаковані/знищені та ворожі комбатанти вбиті задля досягнення законної цілі збройного конфлікту.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85022208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DEC457-C312-4864-8577-E7942E32C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FD9AC35-DEB2-4209-B8E2-10333FB87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	</a:t>
            </a:r>
            <a:r>
              <a:rPr lang="uk-UA" i="0" dirty="0">
                <a:solidFill>
                  <a:srgbClr val="0A0A0A"/>
                </a:solidFill>
                <a:effectLst/>
                <a:latin typeface="Google Sans"/>
              </a:rPr>
              <a:t>Принцип обмеження засобів і методів ведення війни: учасникам збройного конфлікту не надається необмежене право вибору засобів і методів ведення війни. Забороняється використання зброї, що завдає надмірних страждань або має невибірковий характер дії (наприклад, хімічна та біологічна зброя, певні види мін).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06276904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529BD2-7574-4D6A-9EDC-AB1D6E3D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Принципи міжнародного гуманітарного права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77D9A2-4516-4248-ACB1-B41FAD5CF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	</a:t>
            </a:r>
            <a:r>
              <a:rPr lang="uk-UA" i="0" dirty="0">
                <a:solidFill>
                  <a:srgbClr val="0A0A0A"/>
                </a:solidFill>
                <a:effectLst/>
                <a:latin typeface="Google Sans"/>
              </a:rPr>
              <a:t>Принцип забезпечення поваги до прав людини: Хоча МГП і міжнародне право прав людини є різними галузями права, вони взаємодоповнюють одна одну під час збройного конфлікту. МГП забезпечує мінімальні стандарти захисту прав людини в умовах війни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548644945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3CA247D-0B0E-4D52-A539-3DDCC24A5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190" y="1886699"/>
            <a:ext cx="9603275" cy="1049235"/>
          </a:xfrm>
        </p:spPr>
        <p:txBody>
          <a:bodyPr/>
          <a:lstStyle/>
          <a:p>
            <a:pPr algn="ctr"/>
            <a:r>
              <a:rPr lang="uk-UA" cap="none" dirty="0"/>
              <a:t>Дякую за увагу</a:t>
            </a:r>
            <a:endParaRPr lang="x-none" cap="none" dirty="0"/>
          </a:p>
        </p:txBody>
      </p:sp>
    </p:spTree>
    <p:extLst>
      <p:ext uri="{BB962C8B-B14F-4D97-AF65-F5344CB8AC3E}">
        <p14:creationId xmlns:p14="http://schemas.microsoft.com/office/powerpoint/2010/main" val="10048456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486067-B689-407F-A699-148A26D19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ED479D-AEA4-4B3D-A5F4-B20FDF182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До основних джерел міжнародно-правового регулювання збройних конфліктів належить так зване женевське право і гаазьке право. Крім того, право збройних конфліктів кодифіковано в численних резолюціях Генеральної Асамблеї ООН та інших міжнародно-правових актах.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573464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C42875-9565-48A5-959B-89DAEF0F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677CFB-3F28-44AD-A0FE-FF0B00F55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Женевське право становлять міжнародні багатосторонні договори в галузі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законів і звичаїв війни,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спрямовані на захист жертв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збройних конфліктів.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Ці документи були підписані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12 серпня 1949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р. на Дипломатичній конференції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ООН,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що відбулася в м.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Женева (Швейцарія),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набули чинності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21 жовтня 1950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р. До Женевських конвенцій приєдналися понад 190 держав, тобто майже всі держави світу.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11347462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AC4ADE-EE6C-4119-8B02-25245B7FD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79F393-0ABD-4DAE-8316-3C1449616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Женевські конвенції включають у себе чотири універсальні міжнародні договори: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поліпшення долі поранених і хворих у діючих арміях 1949 р. - зобов´язує її учасників збирати на полі бою і надавати допомогу пораненим і хворим супротивника, причому будь-яка дискримінація щодо поранених і хворих з причин статі, раси, національності, політичних переконань або релігії забороняється. Усі поранені і хворі, які опинилися у владі супротивника, повинні бути зареєстровані, а дані про них повідомлені тій державі, на боці якої вони воювали. Медичні установи, санітарний персонал і транспорт для перевезення поранених, хворих і санітарного майна користуються захистом, і напад на них забороняється.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поліпшення долі поранених, хворих та осіб, які зазнали корабельної аварії, зі складу збройних сил на морі 1949 р. - встановлює правила поводження з хворими та пораненими під час морської війни, аналогічні правилам, передбаченим Конвенцією про поліпшення долі поранених і хворих у діючих арміях 1949 р.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92382880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50AB10-B834-4DEB-9C84-76BF9E78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B587B0-5794-4FF2-B87C-50F952FDA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поводження з військовополоненими 1949 р. - встановлює правила, яких повинні дотримуватися воюючі сторони під час поводженні з військовополоненими.</a:t>
            </a:r>
          </a:p>
          <a:p>
            <a:pPr algn="just"/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Конвенція про захист цивільного населення під час війни 1949 р. - передбачає гуманне поводження з населенням, що перебуває на окупованій території, і захищає його права.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2445379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5919A3-F28A-4815-AF0F-F224C6228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B65CE37-1090-4DB5-B667-6E95C44A5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8 червня 1977 р. до Женевських конвенцій під егідою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Міжнародного комітету Червоного Хреста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були ухвалені два додаткові протоколи: Протокол </a:t>
            </a: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I, 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що стосується захисту жертв міжнародних збройних конфліктів, і Протокол </a:t>
            </a: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II, 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що стосується захисту жертв збройних конфліктів неміжнародного характеру.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91720531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3A4AAF-F956-4BEC-B6AC-0126023CF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37D213-B51F-4DDE-A6D7-885B0C128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8 грудня 2005 р. до Женевських конвенцій був ухвалений Додатковий протокол </a:t>
            </a:r>
            <a:r>
              <a:rPr lang="en-US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III 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про введення додаткової відмітної емблеми у вигляді Червоного хреста і Червоного півмісяця.</a:t>
            </a:r>
          </a:p>
        </p:txBody>
      </p:sp>
    </p:spTree>
    <p:extLst>
      <p:ext uri="{BB962C8B-B14F-4D97-AF65-F5344CB8AC3E}">
        <p14:creationId xmlns:p14="http://schemas.microsoft.com/office/powerpoint/2010/main" val="328288610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ABD3C7-0C4A-48B2-9662-28EDEF07C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cap="none" dirty="0"/>
              <a:t>Джерела міжнародного гуманітарного права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1FC2A3-3827-4B61-B21F-08DA135A0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Женевські конвенції 1949 р. розвинули положення Гаазьких конвенцій про закони та звичаї війни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1899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та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1907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рр. і конвенцій про поранених і хворих, підписаних у Женеві в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1864, 1906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і</a:t>
            </a:r>
            <a:r>
              <a:rPr lang="uk-UA" b="0" i="0" u="none" strike="noStrike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 1929 </a:t>
            </a: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рр.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555555"/>
                </a:solidFill>
                <a:effectLst/>
                <a:latin typeface="Tahoma" panose="020B0604030504040204" pitchFamily="34" charset="0"/>
              </a:rPr>
              <a:t>	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0081582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75</TotalTime>
  <Words>387</Words>
  <Application>Microsoft Office PowerPoint</Application>
  <PresentationFormat>Широкоэкранный</PresentationFormat>
  <Paragraphs>89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Gill Sans MT</vt:lpstr>
      <vt:lpstr>Google Sans</vt:lpstr>
      <vt:lpstr>Tahoma</vt:lpstr>
      <vt:lpstr>Times New Roman</vt:lpstr>
      <vt:lpstr>Галерея</vt:lpstr>
      <vt:lpstr>Джерела та принципи міжнародного гуманітарного права </vt:lpstr>
      <vt:lpstr>План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Джерела міжнародного гуманітарного права 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Принципи міжнародного гуманітарного права</vt:lpstr>
      <vt:lpstr>Дякую за увагу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та принципи міжнародного гуманітарного права</dc:title>
  <dc:creator>User</dc:creator>
  <cp:lastModifiedBy>sergey</cp:lastModifiedBy>
  <cp:revision>6</cp:revision>
  <dcterms:created xsi:type="dcterms:W3CDTF">2025-10-15T11:17:13Z</dcterms:created>
  <dcterms:modified xsi:type="dcterms:W3CDTF">2025-11-09T21:56:20Z</dcterms:modified>
</cp:coreProperties>
</file>