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88825" cy="6858000"/>
  <p:notesSz cx="6669088" cy="9926638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80" autoAdjust="0"/>
  </p:normalViewPr>
  <p:slideViewPr>
    <p:cSldViewPr showGuides="1">
      <p:cViewPr varScale="1">
        <p:scale>
          <a:sx n="114" d="100"/>
          <a:sy n="114" d="100"/>
        </p:scale>
        <p:origin x="474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3/5/2021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3/5/2021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d0866dece_0_177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bd0866dece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d0866dece_0_19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bd0866dece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d905bba41_0_17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bd905bba4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d905bba41_0_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bd905bba4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bd3b3f368e_0_16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bd3b3f368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bd3b3f368e_0_206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bd3b3f368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d0866dece_0_2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bd0866dec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d0866dece_0_15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00" cy="446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bd0866dec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3/5/2021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3/5/2021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3/5/2021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3/5/2021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3/5/2021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3/5/2021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3/5/2021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3/5/2021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3/5/2021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t="-36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://zakon2.rada.gov.ua/laws/show/1282-15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on.rada.gov.ua/laws/show/803-2009-%D0%BF#Text" TargetMode="External"/><Relationship Id="rId5" Type="http://schemas.openxmlformats.org/officeDocument/2006/relationships/hyperlink" Target="https://zakon.rada.gov.ua/laws/show/297-2006-%D0%BF" TargetMode="External"/><Relationship Id="rId4" Type="http://schemas.openxmlformats.org/officeDocument/2006/relationships/hyperlink" Target="https://zakon.rada.gov.ua/laws/show/742-1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.me.gov.ua/ua/napryamki/rozvitok-silskih-teritorij/silskij-turiz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266498330" TargetMode="Externa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.me.gov.ua/ua/napryamki/rozvitok-silskih-teritorij/silskij-turizm" TargetMode="External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hyperlink" Target="https://www.google.com/url?sa=i&amp;url=https://cepli.eu/public-consultation-on-rural-development-long-term-vision-for-rural-areas&amp;psig=AOvVaw2nxvZfAvSQQ08NomfzwD-K&amp;ust=1613600412261000&amp;source=images&amp;cd=vfe&amp;ved=0CAcQjhxqFwoTCOCJypO47-4CFQAAAAAdAAAAABAN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www.google.com/url?sa=i&amp;url=https://www.pxfuel.com/en/free-photo-xfgqc&amp;psig=AOvVaw2nxvZfAvSQQ08NomfzwD-K&amp;ust=1613600412261000&amp;source=images&amp;cd=vfe&amp;ved=0CAcQjhxqFwoTCOCJypO47-4CFQAAAAAdAAAAABAS" TargetMode="External"/><Relationship Id="rId7" Type="http://schemas.openxmlformats.org/officeDocument/2006/relationships/hyperlink" Target="https://www.youtube.com/watch?v=UAayYgLXB5c&amp;list=PLNIIFTg8RB5zfVayqvM4XkwKi8SKDC48r&amp;index=1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hyperlink" Target="http://ruraltourism.com.ua/?a=viewmaterial&amp;id=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space.knau.kharkov.ua/jspui/bitstream/123456789/1640/1/%d0%91%d1%83%d1%82%d0%b5%d0%bd%d0%ba%d0%be%20%d0%a2.%d0%90.,%20%d0%a1%d0%b8%d1%80%d0%b8%d0%b9%20%d0%92.%d0%9c.,%20%d0%a1%d0%be%d1%82%d0%bd%d0%b8%d0%ba%d0%be%d0%b2%20%d0%ae.%d0%9e..pdf" TargetMode="External"/><Relationship Id="rId5" Type="http://schemas.openxmlformats.org/officeDocument/2006/relationships/hyperlink" Target="https://www.researchgate.net/publication/266498330" TargetMode="Externa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upe.com/blog/turismo-desarrollo-rural-y-sostenibilidad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alyc.org/jatsRepo/904/90453464005/html/index.html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hyperlink" Target="https://www.google.com/url?sa=i&amp;url=https://www.jiangsutrip.com/jiangsu-rural-tourism-festival&amp;psig=AOvVaw2nxvZfAvSQQ08NomfzwD-K&amp;ust=1613600412261000&amp;source=images&amp;cd=vfe&amp;ved=0CAcQjhxqFwoTCOCJypO47-4CFQAAAAAdAAAAABB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6649833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alyc.org/jatsRepo/904/90453464005/html/index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wto.org/ru/world-tourism-day-2020" TargetMode="Externa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hyperlink" Target="https://www.google.com/url?sa=i&amp;url=http://gopartnertourism.blogspot.com/2015/03/rural-tourism-stunning-nature-otroyh.html&amp;psig=AOvVaw2nxvZfAvSQQ08NomfzwD-K&amp;ust=1613600412261000&amp;source=images&amp;cd=vfe&amp;ved=0CAcQjhxqFwoTCOCJypO47-4CFQAAAAAdAAAAABA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raine.un.org/uk/sdgs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ukraine.un.org/uk/sdgs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raine.un.org/uk/sdgs" TargetMode="Externa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.me.gov.ua/ua/napryamki/rozvitok-silskih-teritorij/silskij-turizm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hyperlink" Target="https://www.google.com/url?sa=i&amp;url=http://www.xinhuanet.com/english/2019-03/23/c_137918308.htm&amp;psig=AOvVaw2nxvZfAvSQQ08NomfzwD-K&amp;ust=1613600412261000&amp;source=images&amp;cd=vfe&amp;ved=0CAcQjhxqFwoTCOCJypO47-4CFQAAAAAdAAAAABB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nau.kharkov.ua/visnecom_2018_2.html" TargetMode="Externa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undocs.org/ru/A/RES/70/200" TargetMode="External"/><Relationship Id="rId7" Type="http://schemas.openxmlformats.org/officeDocument/2006/relationships/hyperlink" Target="https://zakon.rada.gov.ua/laws/show/984_011?find=1&amp;text=%D0%B7%D0%B5%D0%BB%D0%B5%D0%BD%D0%B0#w1_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mu.gov.ua/ua/npas/249826501" TargetMode="External"/><Relationship Id="rId5" Type="http://schemas.openxmlformats.org/officeDocument/2006/relationships/hyperlink" Target="https://zakon.rada.gov.ua/laws/show/739-2016-%D1%80" TargetMode="External"/><Relationship Id="rId4" Type="http://schemas.openxmlformats.org/officeDocument/2006/relationships/hyperlink" Target="https://www.un.org/ru/climatechange/paris-agreement" TargetMode="External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2731925" y="720461"/>
            <a:ext cx="9456900" cy="41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uk-UA" sz="3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Лекція №1 </a:t>
            </a:r>
            <a:endParaRPr sz="3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ct val="102857"/>
              <a:buFont typeface="Arial"/>
              <a:buNone/>
            </a:pPr>
            <a:r>
              <a:rPr lang="uk-UA" sz="35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uk-UA" sz="3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Концепція сталого туризму в сільській місцевості та бізнес-моделі сільського туризму</a:t>
            </a:r>
            <a:r>
              <a:rPr lang="uk-UA" sz="35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</a:t>
            </a:r>
            <a:endParaRPr sz="3500" dirty="0"/>
          </a:p>
          <a:p>
            <a:pPr marL="0" marR="0" lvl="0" indent="0" algn="ctr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ct val="114285"/>
              <a:buFont typeface="Arial"/>
              <a:buNone/>
            </a:pPr>
            <a:r>
              <a:rPr lang="uk-UA" sz="28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Викладач: </a:t>
            </a:r>
            <a:r>
              <a:rPr lang="uk-UA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Лариса Безкоровайна, </a:t>
            </a:r>
            <a:r>
              <a:rPr lang="uk-UA" sz="2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д.п.н</a:t>
            </a:r>
            <a:r>
              <a:rPr lang="uk-UA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., проф. кафедри туризму та </a:t>
            </a:r>
            <a:r>
              <a:rPr lang="uk-UA" sz="2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готельно</a:t>
            </a:r>
            <a:r>
              <a:rPr lang="uk-UA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-ресторанної справи ЗНУ</a:t>
            </a:r>
            <a:endParaRPr sz="2800" b="1" dirty="0">
              <a:solidFill>
                <a:srgbClr val="073C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" name="Google Shape;86;p1" descr="Картинки по запросу зну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780" y="228600"/>
            <a:ext cx="1524000" cy="148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7087" y="4645395"/>
            <a:ext cx="2669386" cy="216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812" y="1804918"/>
            <a:ext cx="2553937" cy="162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3608" y="5791200"/>
            <a:ext cx="3466718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https://eacea.ec.europa.eu/sites/eacea-site/files/logosbeneficaireserasmusright_withthesupportof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>
            <a:spLocks noGrp="1"/>
          </p:cNvSpPr>
          <p:nvPr>
            <p:ph type="title"/>
          </p:nvPr>
        </p:nvSpPr>
        <p:spPr>
          <a:xfrm>
            <a:off x="1701075" y="292900"/>
            <a:ext cx="103140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uk-UA" sz="2600" b="1"/>
              <a:t>Правова основа для  розвитку сільського туризму в Україні</a:t>
            </a:r>
            <a:endParaRPr sz="5000" b="1"/>
          </a:p>
        </p:txBody>
      </p:sp>
      <p:sp>
        <p:nvSpPr>
          <p:cNvPr id="187" name="Google Shape;187;p16"/>
          <p:cNvSpPr txBox="1">
            <a:spLocks noGrp="1"/>
          </p:cNvSpPr>
          <p:nvPr>
            <p:ph type="body" idx="1"/>
          </p:nvPr>
        </p:nvSpPr>
        <p:spPr>
          <a:xfrm>
            <a:off x="150825" y="913950"/>
            <a:ext cx="11864100" cy="5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b="1" u="sng"/>
              <a:t>Закони:</a:t>
            </a:r>
            <a:endParaRPr sz="2600" b="1" u="sng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b="1"/>
              <a:t>Про туризм (1995, із змінами). </a:t>
            </a:r>
            <a:r>
              <a:rPr lang="uk-UA" b="1" u="sng">
                <a:hlinkClick r:id="rId3"/>
              </a:rPr>
              <a:t>http://zakon2.rada.gov.ua/laws/show/1282-15</a:t>
            </a:r>
            <a:endParaRPr b="1" u="sng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b="1"/>
              <a:t>Про особисте селянське господарство  (2003). </a:t>
            </a:r>
            <a:r>
              <a:rPr lang="uk-UA" b="1" u="sng">
                <a:hlinkClick r:id="rId4"/>
              </a:rPr>
              <a:t>https://zakon.rada.gov.ua/laws/show/742-15#Text</a:t>
            </a:r>
            <a:endParaRPr b="1" u="sng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u="sng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b="1" u="sng"/>
              <a:t>Постанови:</a:t>
            </a:r>
            <a:endParaRPr sz="2600" b="1" u="sng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b="1"/>
              <a:t>Про затвердження Порядку надання послуг з тимчасового розміщення (проживання) (2006, із змінами). </a:t>
            </a:r>
            <a:endParaRPr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u="sng">
                <a:hlinkClick r:id="rId5"/>
              </a:rPr>
              <a:t>https://zakon.rada.gov.ua/laws/show/297-2006-%D0%BF</a:t>
            </a:r>
            <a:endParaRPr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b="1"/>
              <a:t>Про встановлення категорій готелям та іншим об’єктами, що призначаються для надання послуг з тимчасового розміщення (проживання) (2009). </a:t>
            </a:r>
            <a:endParaRPr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u="sng">
                <a:hlinkClick r:id="rId6"/>
              </a:rPr>
              <a:t>https://zakon.rada.gov.ua/laws/show/803-2009-%D0%BF#Text</a:t>
            </a:r>
            <a:endParaRPr b="1"/>
          </a:p>
        </p:txBody>
      </p:sp>
      <p:pic>
        <p:nvPicPr>
          <p:cNvPr id="188" name="Google Shape;18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 descr="https://eacea.ec.europa.eu/sites/eacea-site/files/logosbeneficaireserasmusright_withthesupportof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>
            <a:hlinkClick r:id="rId3"/>
          </p:cNvPr>
          <p:cNvSpPr txBox="1"/>
          <p:nvPr/>
        </p:nvSpPr>
        <p:spPr>
          <a:xfrm>
            <a:off x="227012" y="2707430"/>
            <a:ext cx="2993035" cy="40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15"/>
          <p:cNvSpPr txBox="1">
            <a:spLocks noGrp="1"/>
          </p:cNvSpPr>
          <p:nvPr>
            <p:ph type="body" idx="1"/>
          </p:nvPr>
        </p:nvSpPr>
        <p:spPr>
          <a:xfrm>
            <a:off x="760412" y="1301157"/>
            <a:ext cx="10157354" cy="4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04747" lvl="0" indent="-15234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96" name="Google Shape;19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5" descr="https://eacea.ec.europa.eu/sites/eacea-site/files/logosbeneficaireserasmusright_withthesupportof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5"/>
          <p:cNvSpPr/>
          <p:nvPr/>
        </p:nvSpPr>
        <p:spPr>
          <a:xfrm>
            <a:off x="71625" y="1899175"/>
            <a:ext cx="3670800" cy="250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Соціально-економічне значення розвитку сільського туризму 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15"/>
          <p:cNvSpPr/>
          <p:nvPr/>
        </p:nvSpPr>
        <p:spPr>
          <a:xfrm>
            <a:off x="2918050" y="415800"/>
            <a:ext cx="2650200" cy="935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стимулювання розвитку селянських господарств</a:t>
            </a:r>
            <a:endParaRPr sz="1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15"/>
          <p:cNvSpPr/>
          <p:nvPr/>
        </p:nvSpPr>
        <p:spPr>
          <a:xfrm>
            <a:off x="6094437" y="246175"/>
            <a:ext cx="2426400" cy="935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активізація розвитку місцевої інфраструктури</a:t>
            </a:r>
            <a:endParaRPr sz="1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15"/>
          <p:cNvSpPr/>
          <p:nvPr/>
        </p:nvSpPr>
        <p:spPr>
          <a:xfrm>
            <a:off x="9167875" y="1899175"/>
            <a:ext cx="2919000" cy="1044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сприяння збуту надлишків сільськогосподарської продукції</a:t>
            </a:r>
            <a:endParaRPr sz="1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15"/>
          <p:cNvSpPr/>
          <p:nvPr/>
        </p:nvSpPr>
        <p:spPr>
          <a:xfrm>
            <a:off x="8971425" y="361650"/>
            <a:ext cx="2650200" cy="1044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активізація місцевого ринку праці, підвищення зайнятості</a:t>
            </a:r>
            <a:endParaRPr sz="1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15"/>
          <p:cNvSpPr/>
          <p:nvPr/>
        </p:nvSpPr>
        <p:spPr>
          <a:xfrm>
            <a:off x="9060975" y="4585125"/>
            <a:ext cx="2650200" cy="15822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збереження етнокультурної самобутності українців та кожної громади етнічних меншин</a:t>
            </a:r>
            <a:endParaRPr sz="1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15"/>
          <p:cNvSpPr/>
          <p:nvPr/>
        </p:nvSpPr>
        <p:spPr>
          <a:xfrm>
            <a:off x="2524750" y="4842175"/>
            <a:ext cx="3135600" cy="17652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створення можливостей для повноцінного змістовного відпочинку незаможних верств населення</a:t>
            </a:r>
            <a:endParaRPr sz="1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6035613" y="5102575"/>
            <a:ext cx="2650200" cy="16737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підвищення культурного рівня та екологічної свідомості мешканців села</a:t>
            </a:r>
            <a:endParaRPr sz="17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6" name="Google Shape;206;p15"/>
          <p:cNvCxnSpPr>
            <a:stCxn id="198" idx="3"/>
            <a:endCxn id="200" idx="1"/>
          </p:cNvCxnSpPr>
          <p:nvPr/>
        </p:nvCxnSpPr>
        <p:spPr>
          <a:xfrm rot="10800000" flipH="1">
            <a:off x="3742425" y="1181875"/>
            <a:ext cx="3565200" cy="197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15"/>
          <p:cNvCxnSpPr>
            <a:stCxn id="198" idx="3"/>
            <a:endCxn id="202" idx="1"/>
          </p:cNvCxnSpPr>
          <p:nvPr/>
        </p:nvCxnSpPr>
        <p:spPr>
          <a:xfrm rot="10800000" flipH="1">
            <a:off x="3742425" y="1405675"/>
            <a:ext cx="6554100" cy="174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15"/>
          <p:cNvCxnSpPr>
            <a:stCxn id="198" idx="3"/>
            <a:endCxn id="203" idx="3"/>
          </p:cNvCxnSpPr>
          <p:nvPr/>
        </p:nvCxnSpPr>
        <p:spPr>
          <a:xfrm>
            <a:off x="3742425" y="3151975"/>
            <a:ext cx="6643800" cy="143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15"/>
          <p:cNvCxnSpPr>
            <a:stCxn id="198" idx="3"/>
            <a:endCxn id="201" idx="2"/>
          </p:cNvCxnSpPr>
          <p:nvPr/>
        </p:nvCxnSpPr>
        <p:spPr>
          <a:xfrm rot="10800000" flipH="1">
            <a:off x="3742425" y="2421175"/>
            <a:ext cx="5425500" cy="73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15"/>
          <p:cNvCxnSpPr>
            <a:stCxn id="198" idx="3"/>
            <a:endCxn id="199" idx="1"/>
          </p:cNvCxnSpPr>
          <p:nvPr/>
        </p:nvCxnSpPr>
        <p:spPr>
          <a:xfrm rot="10800000" flipH="1">
            <a:off x="3742425" y="1351375"/>
            <a:ext cx="500700" cy="180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15"/>
          <p:cNvCxnSpPr>
            <a:stCxn id="198" idx="3"/>
            <a:endCxn id="205" idx="3"/>
          </p:cNvCxnSpPr>
          <p:nvPr/>
        </p:nvCxnSpPr>
        <p:spPr>
          <a:xfrm>
            <a:off x="3742425" y="3151975"/>
            <a:ext cx="3618300" cy="195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2" name="Google Shape;212;p15"/>
          <p:cNvCxnSpPr>
            <a:stCxn id="198" idx="3"/>
            <a:endCxn id="204" idx="3"/>
          </p:cNvCxnSpPr>
          <p:nvPr/>
        </p:nvCxnSpPr>
        <p:spPr>
          <a:xfrm>
            <a:off x="3742425" y="3151975"/>
            <a:ext cx="350100" cy="16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3" name="Google Shape;213;p15"/>
          <p:cNvSpPr/>
          <p:nvPr/>
        </p:nvSpPr>
        <p:spPr>
          <a:xfrm>
            <a:off x="9293575" y="3056825"/>
            <a:ext cx="2793300" cy="1164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збільшення додаткових прибутків селян і відрахувань до місцевих бюджетів</a:t>
            </a:r>
            <a:endParaRPr/>
          </a:p>
        </p:txBody>
      </p:sp>
      <p:cxnSp>
        <p:nvCxnSpPr>
          <p:cNvPr id="214" name="Google Shape;214;p15"/>
          <p:cNvCxnSpPr>
            <a:stCxn id="198" idx="3"/>
            <a:endCxn id="213" idx="2"/>
          </p:cNvCxnSpPr>
          <p:nvPr/>
        </p:nvCxnSpPr>
        <p:spPr>
          <a:xfrm>
            <a:off x="3742425" y="3151975"/>
            <a:ext cx="5551200" cy="48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gbd0866dece_0_177"/>
          <p:cNvGrpSpPr/>
          <p:nvPr/>
        </p:nvGrpSpPr>
        <p:grpSpPr>
          <a:xfrm>
            <a:off x="519275" y="1038550"/>
            <a:ext cx="11495730" cy="5715062"/>
            <a:chOff x="1" y="2821"/>
            <a:chExt cx="7948372" cy="4464892"/>
          </a:xfrm>
        </p:grpSpPr>
        <p:sp>
          <p:nvSpPr>
            <p:cNvPr id="220" name="Google Shape;220;gbd0866dece_0_177"/>
            <p:cNvSpPr/>
            <p:nvPr/>
          </p:nvSpPr>
          <p:spPr>
            <a:xfrm rot="5400000">
              <a:off x="-242675" y="245521"/>
              <a:ext cx="1617600" cy="1132200"/>
            </a:xfrm>
            <a:prstGeom prst="chevron">
              <a:avLst>
                <a:gd name="adj" fmla="val 50000"/>
              </a:avLst>
            </a:prstGeom>
            <a:solidFill>
              <a:srgbClr val="92D05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gbd0866dece_0_177"/>
            <p:cNvSpPr txBox="1"/>
            <p:nvPr/>
          </p:nvSpPr>
          <p:spPr>
            <a:xfrm>
              <a:off x="1" y="568933"/>
              <a:ext cx="1132200" cy="4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entury Gothic"/>
                <a:buNone/>
              </a:pPr>
              <a:endParaRPr sz="3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2" name="Google Shape;222;gbd0866dece_0_177"/>
            <p:cNvSpPr/>
            <p:nvPr/>
          </p:nvSpPr>
          <p:spPr>
            <a:xfrm rot="5400000">
              <a:off x="4014623" y="-2879428"/>
              <a:ext cx="1051500" cy="6816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gbd0866dece_0_177"/>
            <p:cNvSpPr txBox="1"/>
            <p:nvPr/>
          </p:nvSpPr>
          <p:spPr>
            <a:xfrm>
              <a:off x="1132225" y="54144"/>
              <a:ext cx="6764700" cy="9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500"/>
                </a:spcBef>
                <a:spcAft>
                  <a:spcPts val="3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rgbClr val="073C6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професійна підготовка й підвищення кваліфікації з питань надання послуг у галузі сільського туризму</a:t>
              </a:r>
              <a:endParaRPr sz="22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" name="Google Shape;224;gbd0866dece_0_177"/>
            <p:cNvSpPr/>
            <p:nvPr/>
          </p:nvSpPr>
          <p:spPr>
            <a:xfrm rot="5400000">
              <a:off x="-242675" y="1669167"/>
              <a:ext cx="1617600" cy="1132200"/>
            </a:xfrm>
            <a:prstGeom prst="chevron">
              <a:avLst>
                <a:gd name="adj" fmla="val 50000"/>
              </a:avLst>
            </a:prstGeom>
            <a:solidFill>
              <a:srgbClr val="7030A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gbd0866dece_0_177"/>
            <p:cNvSpPr txBox="1"/>
            <p:nvPr/>
          </p:nvSpPr>
          <p:spPr>
            <a:xfrm>
              <a:off x="1" y="1992579"/>
              <a:ext cx="1132200" cy="4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entury Gothic"/>
                <a:buNone/>
              </a:pPr>
              <a:endPara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" name="Google Shape;226;gbd0866dece_0_177"/>
            <p:cNvSpPr/>
            <p:nvPr/>
          </p:nvSpPr>
          <p:spPr>
            <a:xfrm rot="5400000">
              <a:off x="3957769" y="-1441826"/>
              <a:ext cx="1122300" cy="68589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gbd0866dece_0_177"/>
            <p:cNvSpPr txBox="1"/>
            <p:nvPr/>
          </p:nvSpPr>
          <p:spPr>
            <a:xfrm>
              <a:off x="1132252" y="1426473"/>
              <a:ext cx="6764700" cy="11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rgbClr val="073C6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курсова підготовка громадян, які намагаються  започаткувати власну справу на селі в галузі сільського туризму з вивченням організаційно-правових, економічних питань сучасного стану та розвитку сільського туризму</a:t>
              </a:r>
              <a:endParaRPr sz="22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8" name="Google Shape;228;gbd0866dece_0_177"/>
            <p:cNvSpPr/>
            <p:nvPr/>
          </p:nvSpPr>
          <p:spPr>
            <a:xfrm rot="5400000">
              <a:off x="-242675" y="3092813"/>
              <a:ext cx="1617600" cy="1132200"/>
            </a:xfrm>
            <a:prstGeom prst="chevron">
              <a:avLst>
                <a:gd name="adj" fmla="val 50000"/>
              </a:avLst>
            </a:prstGeom>
            <a:solidFill>
              <a:srgbClr val="00B0F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gbd0866dece_0_177"/>
            <p:cNvSpPr txBox="1"/>
            <p:nvPr/>
          </p:nvSpPr>
          <p:spPr>
            <a:xfrm>
              <a:off x="1" y="3416225"/>
              <a:ext cx="1132200" cy="4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entury Gothic"/>
                <a:buNone/>
              </a:pPr>
              <a:endPara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0" name="Google Shape;230;gbd0866dece_0_177"/>
            <p:cNvSpPr/>
            <p:nvPr/>
          </p:nvSpPr>
          <p:spPr>
            <a:xfrm rot="5400000">
              <a:off x="4014623" y="-32135"/>
              <a:ext cx="1051500" cy="6816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gbd0866dece_0_177"/>
            <p:cNvSpPr txBox="1"/>
            <p:nvPr/>
          </p:nvSpPr>
          <p:spPr>
            <a:xfrm>
              <a:off x="1132225" y="2901437"/>
              <a:ext cx="6764700" cy="9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500"/>
                </a:spcBef>
                <a:spcAft>
                  <a:spcPts val="3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rgbClr val="073C6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надання послуг, проведення семінарів щодо розвитку сільського туризму</a:t>
              </a:r>
              <a:endParaRPr sz="22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32" name="Google Shape;232;gbd0866dece_0_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bd0866dece_0_177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bd0866dece_0_177"/>
          <p:cNvSpPr txBox="1"/>
          <p:nvPr/>
        </p:nvSpPr>
        <p:spPr>
          <a:xfrm>
            <a:off x="4297450" y="6214400"/>
            <a:ext cx="480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35" name="Google Shape;235;gbd0866dece_0_177"/>
          <p:cNvSpPr txBox="1"/>
          <p:nvPr/>
        </p:nvSpPr>
        <p:spPr>
          <a:xfrm>
            <a:off x="1933850" y="218500"/>
            <a:ext cx="1025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rgbClr val="073C65"/>
                </a:solidFill>
              </a:rPr>
              <a:t> </a:t>
            </a:r>
            <a:r>
              <a:rPr lang="uk-UA" sz="26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Заходи, що сприяють розвитку сільського туризму 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>
            <a:spLocks noGrp="1"/>
          </p:cNvSpPr>
          <p:nvPr>
            <p:ph type="title"/>
          </p:nvPr>
        </p:nvSpPr>
        <p:spPr>
          <a:xfrm>
            <a:off x="1487386" y="204581"/>
            <a:ext cx="9041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uk-UA" sz="2400" b="1">
                <a:solidFill>
                  <a:srgbClr val="073C65"/>
                </a:solidFill>
                <a:latin typeface="Arial"/>
                <a:ea typeface="Arial"/>
                <a:cs typeface="Arial"/>
                <a:sym typeface="Arial"/>
              </a:rPr>
              <a:t>Туризм – одна з основних галузей, що впливає на загальний стан і тенденції світової економіки</a:t>
            </a:r>
            <a:endParaRPr b="1"/>
          </a:p>
        </p:txBody>
      </p:sp>
      <p:sp>
        <p:nvSpPr>
          <p:cNvPr id="241" name="Google Shape;241;p12"/>
          <p:cNvSpPr txBox="1"/>
          <p:nvPr/>
        </p:nvSpPr>
        <p:spPr>
          <a:xfrm>
            <a:off x="227012" y="2707430"/>
            <a:ext cx="2993035" cy="40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1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086700" cy="67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300"/>
              </a:spcAft>
              <a:buNone/>
            </a:pPr>
            <a:endParaRPr b="1">
              <a:solidFill>
                <a:srgbClr val="073C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2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2"/>
          <p:cNvSpPr/>
          <p:nvPr/>
        </p:nvSpPr>
        <p:spPr>
          <a:xfrm>
            <a:off x="2274075" y="1784425"/>
            <a:ext cx="3429000" cy="100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300"/>
              </a:spcAft>
              <a:buNone/>
            </a:pPr>
            <a:r>
              <a:rPr lang="uk-UA" sz="18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підвищенню рівня зайнятості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4359125" y="5808575"/>
            <a:ext cx="3675000" cy="800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300"/>
              </a:spcAft>
              <a:buNone/>
            </a:pPr>
            <a:r>
              <a:rPr lang="uk-UA" sz="18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диверсифікації національної економіки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613225" y="4580975"/>
            <a:ext cx="3634800" cy="1109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300"/>
              </a:spcAft>
              <a:buNone/>
            </a:pPr>
            <a:r>
              <a:rPr lang="uk-UA" sz="18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збереженню й розвитку культурного потенціалу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12"/>
          <p:cNvSpPr/>
          <p:nvPr/>
        </p:nvSpPr>
        <p:spPr>
          <a:xfrm>
            <a:off x="4977875" y="3163775"/>
            <a:ext cx="2437500" cy="227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300"/>
              </a:spcAft>
              <a:buNone/>
            </a:pPr>
            <a:r>
              <a:rPr lang="uk-UA" sz="20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Туризм пов’язаний із діяльністю більше ніж 50 галузей, його розвиток сприяє:</a:t>
            </a:r>
            <a:endParaRPr sz="2000" b="1">
              <a:solidFill>
                <a:srgbClr val="073C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6739000" y="1784425"/>
            <a:ext cx="3429000" cy="1037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None/>
            </a:pPr>
            <a:r>
              <a:rPr lang="uk-UA" sz="18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гармонізації відносин між різними країнами і народами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12"/>
          <p:cNvSpPr/>
          <p:nvPr/>
        </p:nvSpPr>
        <p:spPr>
          <a:xfrm>
            <a:off x="7986075" y="3157325"/>
            <a:ext cx="3429000" cy="1037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300"/>
              </a:spcAft>
              <a:buNone/>
            </a:pPr>
            <a:r>
              <a:rPr lang="uk-UA" sz="18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реалізації зовнішньої політики держави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12"/>
          <p:cNvSpPr/>
          <p:nvPr/>
        </p:nvSpPr>
        <p:spPr>
          <a:xfrm>
            <a:off x="7986075" y="4530225"/>
            <a:ext cx="3634800" cy="1109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uk-UA" sz="18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збереженню екологічно безпечного навколишнього природного середовища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12"/>
          <p:cNvSpPr/>
          <p:nvPr/>
        </p:nvSpPr>
        <p:spPr>
          <a:xfrm>
            <a:off x="613225" y="3258900"/>
            <a:ext cx="3634800" cy="1037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300"/>
              </a:spcAft>
              <a:buNone/>
            </a:pPr>
            <a:r>
              <a:rPr lang="uk-UA" sz="18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підвищенню рівня інноваційності національної економіки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3" name="Google Shape;253;p12"/>
          <p:cNvCxnSpPr>
            <a:stCxn id="248" idx="1"/>
            <a:endCxn id="252" idx="3"/>
          </p:cNvCxnSpPr>
          <p:nvPr/>
        </p:nvCxnSpPr>
        <p:spPr>
          <a:xfrm rot="10800000">
            <a:off x="4247975" y="3777875"/>
            <a:ext cx="729900" cy="52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4" name="Google Shape;254;p12"/>
          <p:cNvCxnSpPr>
            <a:stCxn id="248" idx="0"/>
            <a:endCxn id="245" idx="2"/>
          </p:cNvCxnSpPr>
          <p:nvPr/>
        </p:nvCxnSpPr>
        <p:spPr>
          <a:xfrm rot="10800000">
            <a:off x="3988625" y="2792375"/>
            <a:ext cx="2208000" cy="37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12"/>
          <p:cNvCxnSpPr>
            <a:stCxn id="248" idx="0"/>
            <a:endCxn id="249" idx="2"/>
          </p:cNvCxnSpPr>
          <p:nvPr/>
        </p:nvCxnSpPr>
        <p:spPr>
          <a:xfrm rot="10800000" flipH="1">
            <a:off x="6196625" y="2822075"/>
            <a:ext cx="2256900" cy="34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6" name="Google Shape;256;p12"/>
          <p:cNvCxnSpPr>
            <a:stCxn id="248" idx="3"/>
            <a:endCxn id="250" idx="1"/>
          </p:cNvCxnSpPr>
          <p:nvPr/>
        </p:nvCxnSpPr>
        <p:spPr>
          <a:xfrm rot="10800000" flipH="1">
            <a:off x="7415375" y="3676175"/>
            <a:ext cx="570600" cy="62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7" name="Google Shape;257;p12"/>
          <p:cNvCxnSpPr>
            <a:stCxn id="248" idx="1"/>
            <a:endCxn id="247" idx="3"/>
          </p:cNvCxnSpPr>
          <p:nvPr/>
        </p:nvCxnSpPr>
        <p:spPr>
          <a:xfrm flipH="1">
            <a:off x="4247975" y="4300475"/>
            <a:ext cx="729900" cy="83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8" name="Google Shape;258;p12"/>
          <p:cNvCxnSpPr>
            <a:stCxn id="248" idx="2"/>
            <a:endCxn id="246" idx="0"/>
          </p:cNvCxnSpPr>
          <p:nvPr/>
        </p:nvCxnSpPr>
        <p:spPr>
          <a:xfrm>
            <a:off x="6196625" y="5437175"/>
            <a:ext cx="0" cy="37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9" name="Google Shape;259;p12"/>
          <p:cNvCxnSpPr>
            <a:stCxn id="248" idx="3"/>
            <a:endCxn id="251" idx="1"/>
          </p:cNvCxnSpPr>
          <p:nvPr/>
        </p:nvCxnSpPr>
        <p:spPr>
          <a:xfrm>
            <a:off x="7415375" y="4300475"/>
            <a:ext cx="570600" cy="78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gbd0866dece_0_196"/>
          <p:cNvGrpSpPr/>
          <p:nvPr/>
        </p:nvGrpSpPr>
        <p:grpSpPr>
          <a:xfrm>
            <a:off x="0" y="1038200"/>
            <a:ext cx="12185363" cy="5715403"/>
            <a:chOff x="1" y="2548"/>
            <a:chExt cx="7946112" cy="4465159"/>
          </a:xfrm>
        </p:grpSpPr>
        <p:sp>
          <p:nvSpPr>
            <p:cNvPr id="265" name="Google Shape;265;gbd0866dece_0_196"/>
            <p:cNvSpPr/>
            <p:nvPr/>
          </p:nvSpPr>
          <p:spPr>
            <a:xfrm rot="5400000">
              <a:off x="-154873" y="157771"/>
              <a:ext cx="1617600" cy="13077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92D05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6" name="Google Shape;266;gbd0866dece_0_196"/>
            <p:cNvSpPr txBox="1"/>
            <p:nvPr/>
          </p:nvSpPr>
          <p:spPr>
            <a:xfrm>
              <a:off x="1" y="448329"/>
              <a:ext cx="1249500" cy="6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3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екологічний вимір</a:t>
              </a:r>
              <a:endParaRPr sz="3200" b="0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7" name="Google Shape;267;gbd0866dece_0_196"/>
            <p:cNvSpPr/>
            <p:nvPr/>
          </p:nvSpPr>
          <p:spPr>
            <a:xfrm rot="5400000">
              <a:off x="3925528" y="-2586860"/>
              <a:ext cx="1395900" cy="66312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gbd0866dece_0_196"/>
            <p:cNvSpPr txBox="1"/>
            <p:nvPr/>
          </p:nvSpPr>
          <p:spPr>
            <a:xfrm>
              <a:off x="1370591" y="2548"/>
              <a:ext cx="6554400" cy="120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природні ресурси, місця проживання, ландшафти, біорізноманіття будуть доступні майбутнім поколінням </a:t>
              </a:r>
              <a:endParaRPr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(через врахування біофізичних рис сільського господарства, специфіки місцевої екосистеми)</a:t>
              </a:r>
              <a:endParaRPr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Google Shape;269;gbd0866dece_0_196"/>
            <p:cNvSpPr/>
            <p:nvPr/>
          </p:nvSpPr>
          <p:spPr>
            <a:xfrm rot="5400000">
              <a:off x="-149050" y="1575573"/>
              <a:ext cx="1617600" cy="13194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7030A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gbd0866dece_0_196"/>
            <p:cNvSpPr txBox="1"/>
            <p:nvPr/>
          </p:nvSpPr>
          <p:spPr>
            <a:xfrm>
              <a:off x="1" y="1804208"/>
              <a:ext cx="1307700" cy="6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економічний вимір</a:t>
              </a:r>
              <a:endParaRPr sz="2600" b="0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1" name="Google Shape;271;gbd0866dece_0_196"/>
            <p:cNvSpPr/>
            <p:nvPr/>
          </p:nvSpPr>
          <p:spPr>
            <a:xfrm rot="5400000">
              <a:off x="4075542" y="-1191133"/>
              <a:ext cx="1051500" cy="66639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72" name="Google Shape;272;gbd0866dece_0_196"/>
            <p:cNvSpPr txBox="1"/>
            <p:nvPr/>
          </p:nvSpPr>
          <p:spPr>
            <a:xfrm>
              <a:off x="1357606" y="1851862"/>
              <a:ext cx="6554400" cy="74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endParaRPr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ресурси використовуються ефективно, сприяючи економічному розвитку сільських територій</a:t>
              </a:r>
              <a:endParaRPr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endParaRPr sz="2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3" name="Google Shape;273;gbd0866dece_0_196"/>
            <p:cNvSpPr/>
            <p:nvPr/>
          </p:nvSpPr>
          <p:spPr>
            <a:xfrm rot="5400000">
              <a:off x="-137388" y="2987506"/>
              <a:ext cx="1617600" cy="1342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00B0F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gbd0866dece_0_196"/>
            <p:cNvSpPr txBox="1"/>
            <p:nvPr/>
          </p:nvSpPr>
          <p:spPr>
            <a:xfrm>
              <a:off x="1" y="3227958"/>
              <a:ext cx="1120800" cy="6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rgbClr val="073C6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соціальний вимір</a:t>
              </a:r>
              <a:endParaRPr sz="2600" b="0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5" name="Google Shape;275;gbd0866dece_0_196"/>
            <p:cNvSpPr/>
            <p:nvPr/>
          </p:nvSpPr>
          <p:spPr>
            <a:xfrm rot="5400000">
              <a:off x="4094263" y="275733"/>
              <a:ext cx="1051500" cy="66522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gbd0866dece_0_196"/>
            <p:cNvSpPr txBox="1"/>
            <p:nvPr/>
          </p:nvSpPr>
          <p:spPr>
            <a:xfrm>
              <a:off x="1324088" y="3243407"/>
              <a:ext cx="65544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rgbClr val="073C6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забезпечуються можливості для працевлаштування, доступ до ресурсів та послуг</a:t>
              </a:r>
              <a:endParaRPr sz="22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77" name="Google Shape;277;gbd0866dece_0_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bd0866dece_0_196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bd0866dece_0_196">
            <a:hlinkClick r:id="rId5"/>
          </p:cNvPr>
          <p:cNvSpPr txBox="1"/>
          <p:nvPr/>
        </p:nvSpPr>
        <p:spPr>
          <a:xfrm>
            <a:off x="4297525" y="5947475"/>
            <a:ext cx="561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80" name="Google Shape;280;gbd0866dece_0_196"/>
          <p:cNvSpPr txBox="1"/>
          <p:nvPr/>
        </p:nvSpPr>
        <p:spPr>
          <a:xfrm>
            <a:off x="644625" y="126100"/>
            <a:ext cx="11544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Стійкість сільського господарства залежить від належного використання землі та природних ресурсів</a:t>
            </a:r>
            <a:endParaRPr sz="25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 txBox="1">
            <a:spLocks noGrp="1"/>
          </p:cNvSpPr>
          <p:nvPr>
            <p:ph type="title"/>
          </p:nvPr>
        </p:nvSpPr>
        <p:spPr>
          <a:xfrm>
            <a:off x="1370000" y="138650"/>
            <a:ext cx="10680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entury Gothic"/>
              <a:buNone/>
            </a:pPr>
            <a:r>
              <a:rPr lang="uk-UA" sz="2800" b="1"/>
              <a:t>Перспективні напрями розвитку сільського туризму:</a:t>
            </a:r>
            <a:endParaRPr sz="4960" b="1"/>
          </a:p>
        </p:txBody>
      </p:sp>
      <p:sp>
        <p:nvSpPr>
          <p:cNvPr id="286" name="Google Shape;286;p18"/>
          <p:cNvSpPr txBox="1"/>
          <p:nvPr/>
        </p:nvSpPr>
        <p:spPr>
          <a:xfrm>
            <a:off x="227012" y="2707430"/>
            <a:ext cx="2993035" cy="40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1"/>
          </p:nvPr>
        </p:nvSpPr>
        <p:spPr>
          <a:xfrm>
            <a:off x="227000" y="913950"/>
            <a:ext cx="11961600" cy="59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2343" b="1"/>
              <a:t>створення сприятливого правового середовища</a:t>
            </a:r>
            <a:endParaRPr sz="2343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2343" b="1"/>
              <a:t>побудова ефективної системи забезпечення якості послуг, яка:  </a:t>
            </a:r>
            <a:br>
              <a:rPr lang="uk-UA" sz="2343" b="1"/>
            </a:br>
            <a:r>
              <a:rPr lang="uk-UA" sz="2343" b="1"/>
              <a:t>- враховує потреби споживача </a:t>
            </a:r>
            <a:br>
              <a:rPr lang="uk-UA" sz="2343" b="1"/>
            </a:br>
            <a:r>
              <a:rPr lang="uk-UA" sz="2343" b="1"/>
              <a:t>- гарантує базові стандарти</a:t>
            </a:r>
            <a:br>
              <a:rPr lang="uk-UA" sz="2343" b="1"/>
            </a:br>
            <a:r>
              <a:rPr lang="uk-UA" sz="2343" b="1"/>
              <a:t>- включає критерії захисту навколишнього природного середовища</a:t>
            </a:r>
            <a:endParaRPr sz="2343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2343" b="1"/>
              <a:t>формування стимулюючих та заохочувальних механізмів</a:t>
            </a:r>
            <a:endParaRPr sz="2343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2343" b="1"/>
              <a:t>економічна підтримка шляхом:</a:t>
            </a:r>
            <a:endParaRPr sz="2343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43" b="1"/>
              <a:t>- залучення інвестицій</a:t>
            </a:r>
            <a:br>
              <a:rPr lang="uk-UA" sz="2343" b="1"/>
            </a:br>
            <a:r>
              <a:rPr lang="uk-UA" sz="2343" b="1"/>
              <a:t>- пільгового кредитування власників садиб для модернізації осель</a:t>
            </a:r>
            <a:br>
              <a:rPr lang="uk-UA" sz="2343" b="1"/>
            </a:br>
            <a:r>
              <a:rPr lang="uk-UA" sz="2343" b="1"/>
              <a:t>- підвищення кваліфікації</a:t>
            </a:r>
            <a:br>
              <a:rPr lang="uk-UA" sz="2343" b="1"/>
            </a:br>
            <a:r>
              <a:rPr lang="uk-UA" sz="2343" b="1"/>
              <a:t>- рекламування діяльності</a:t>
            </a:r>
            <a:endParaRPr sz="2343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2343" b="1"/>
              <a:t>пошук додаткових можливостей для підвищення знань сільського населення, поширення інформації про відпочинок в українському селі, історичні, природні, етнографічні особливості України</a:t>
            </a:r>
            <a:endParaRPr sz="2343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2343" b="1"/>
              <a:t>диверсифікація туристичних послуг</a:t>
            </a:r>
            <a:endParaRPr sz="2343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2343" b="1"/>
              <a:t>вивчення та впровадження європейського досвіду</a:t>
            </a:r>
            <a:endParaRPr sz="2343" b="1"/>
          </a:p>
          <a:p>
            <a:pPr marL="304747" lvl="0" indent="-1523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8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88700" cy="6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sz="2000" b="1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uk-UA" sz="2000" b="1"/>
              <a:t>Агрооселя є передумовою й основою туристичного </a:t>
            </a:r>
            <a:endParaRPr sz="2000" b="1"/>
          </a:p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uk-UA" sz="2000" b="1"/>
              <a:t>продукту сільського туризму </a:t>
            </a:r>
            <a:endParaRPr sz="2000" b="1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uk-UA" sz="2000" b="1"/>
              <a:t>На її базі формується пакет сукупних послуг для клієнта: 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00"/>
              <a:buChar char="●"/>
            </a:pPr>
            <a:r>
              <a:rPr lang="uk-UA" sz="2000" b="1"/>
              <a:t>туристично приваблива місцевість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-UA" sz="2000" b="1"/>
              <a:t>традиції та звичаї сільської гостинності у даній місцевості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-UA" sz="2000" b="1"/>
              <a:t>історико-культурна спадщина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-UA" sz="2000" b="1"/>
              <a:t>гастрономічне розмаїття тощо</a:t>
            </a:r>
            <a:endParaRPr sz="2000" b="1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2000" b="1"/>
              <a:t>Українське село здатне запропонувати туристам надзвичайно </a:t>
            </a:r>
            <a:endParaRPr sz="2000" b="1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2000" b="1"/>
              <a:t>розмаїтий сільський туристичний продукт: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uk-UA" sz="2000" b="1"/>
              <a:t>самобутній побут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uk-UA" sz="2000" b="1"/>
              <a:t>величезну історико-архітектурну народну спадщину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uk-UA" sz="2000" b="1"/>
              <a:t>екологічно чисті продукти харчування</a:t>
            </a:r>
            <a:endParaRPr sz="2000" b="1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uk-UA" sz="2000" b="1"/>
              <a:t>мальовничі ландшафти тощо</a:t>
            </a:r>
            <a:r>
              <a:rPr lang="uk-UA" sz="2000" b="1">
                <a:highlight>
                  <a:srgbClr val="FFFFFF"/>
                </a:highlight>
              </a:rPr>
              <a:t> </a:t>
            </a:r>
            <a:br>
              <a:rPr lang="uk-UA" sz="2000" b="1">
                <a:highlight>
                  <a:srgbClr val="FFFFFF"/>
                </a:highlight>
              </a:rPr>
            </a:br>
            <a:r>
              <a:rPr lang="uk-UA" sz="1400" b="1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https://agro.me.gov.ua/ua/napryamki/rozvitok-silskih-teritorij/silskij-turizm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700"/>
              </a:spcBef>
              <a:spcAft>
                <a:spcPts val="5700"/>
              </a:spcAft>
              <a:buNone/>
            </a:pPr>
            <a:r>
              <a:rPr lang="uk-UA" sz="1400" b="1" u="sng">
                <a:solidFill>
                  <a:schemeClr val="hlink"/>
                </a:solidFill>
                <a:hlinkClick r:id="rId4"/>
              </a:rPr>
              <a:t>https://cepli.eu/public-consultation-on-rural-development-long-term-vision-for-rural-areas</a:t>
            </a:r>
            <a:endParaRPr sz="1400" b="1"/>
          </a:p>
        </p:txBody>
      </p:sp>
      <p:pic>
        <p:nvPicPr>
          <p:cNvPr id="295" name="Google Shape;29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 descr="https://eacea.ec.europa.eu/sites/eacea-site/files/logosbeneficaireserasmusright_withthesupporto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14129" y="828349"/>
            <a:ext cx="3014925" cy="4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>
            <a:hlinkClick r:id="rId3"/>
          </p:cNvPr>
          <p:cNvSpPr txBox="1"/>
          <p:nvPr/>
        </p:nvSpPr>
        <p:spPr>
          <a:xfrm>
            <a:off x="227000" y="5990530"/>
            <a:ext cx="29931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21"/>
          <p:cNvSpPr txBox="1">
            <a:spLocks noGrp="1"/>
          </p:cNvSpPr>
          <p:nvPr>
            <p:ph type="body" idx="1"/>
          </p:nvPr>
        </p:nvSpPr>
        <p:spPr>
          <a:xfrm>
            <a:off x="3220050" y="0"/>
            <a:ext cx="8968500" cy="5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77500" lnSpcReduction="20000"/>
          </a:bodyPr>
          <a:lstStyle/>
          <a:p>
            <a:pPr marL="457200" lvl="0" indent="-353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-UA" sz="2814" b="1"/>
              <a:t>аграрний туризм – вид туризму, як відпочинкового, так і пізнавального характеру, пов'язаний з використанням майна особистих селянських господарств, що передбачає здійснення агротуристичної діяльності під час тимчасового перебування туристів у сільській місцевості;</a:t>
            </a:r>
            <a:endParaRPr sz="2814" b="1"/>
          </a:p>
          <a:p>
            <a:pPr marL="457200" lvl="0" indent="-35371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uk-UA" sz="2814" b="1"/>
              <a:t>агротуристична діяльність – діяльність особистого селянського господарства, спрямована на задоволення потреб туристів та надання їм агротуристичних послуг</a:t>
            </a:r>
            <a:endParaRPr sz="2814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14" b="1"/>
          </a:p>
          <a:p>
            <a:pPr marL="457200" lvl="0" indent="-353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-UA" sz="2814" b="1"/>
              <a:t>агротуристичні послуги – тимчасове розміщення, харчування, екскурсійне, спортивне, розважальне, культурно-просвітницьке та інше обслуговування туристів</a:t>
            </a:r>
            <a:endParaRPr sz="2814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14" b="1"/>
          </a:p>
          <a:p>
            <a:pPr marL="457200" lvl="0" indent="-353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-UA" sz="2814" b="1"/>
              <a:t>сільська садиба – розташований в сільській місцевості та пропонований для тимчасового розміщення туристів житловий будинок з присадибною земельною ділянкою, що є майном особистого селянського господарства</a:t>
            </a:r>
            <a:endParaRPr sz="2814" b="1"/>
          </a:p>
          <a:p>
            <a:pPr marL="304747" lvl="0" indent="-152347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u="sng">
                <a:hlinkClick r:id="rId4"/>
              </a:rPr>
              <a:t>http://ruraltourism.com.ua/?a=viewmaterial&amp;id=9</a:t>
            </a:r>
            <a:endParaRPr/>
          </a:p>
        </p:txBody>
      </p:sp>
      <p:pic>
        <p:nvPicPr>
          <p:cNvPr id="304" name="Google Shape;30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1" descr="https://eacea.ec.europa.eu/sites/eacea-site/files/logosbeneficaireserasmusright_withthesupporto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3220050" y="5259200"/>
            <a:ext cx="8968500" cy="12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457200" lvl="0" indent="-3381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25"/>
              <a:buChar char="●"/>
            </a:pPr>
            <a:r>
              <a:rPr lang="uk-UA" sz="2100" b="1" dirty="0"/>
              <a:t>Прогнози по агробізнесу на сьогодні є оптимістичними. Всі зрозуміли зараз, що це єдиний захисний актив у час кризи.</a:t>
            </a:r>
            <a:endParaRPr sz="2100" b="1" dirty="0"/>
          </a:p>
          <a:p>
            <a:pPr marL="304746" lvl="0" indent="-15234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25" dirty="0"/>
          </a:p>
          <a:p>
            <a:pPr marL="304746" lvl="0" indent="-15234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uk-UA" sz="1600" u="sng" dirty="0" err="1">
                <a:solidFill>
                  <a:schemeClr val="hlink"/>
                </a:solidFill>
                <a:hlinkClick r:id="rId7"/>
              </a:rPr>
              <a:t>Є.Пенцак</a:t>
            </a:r>
            <a:r>
              <a:rPr lang="uk-UA" sz="1600" u="sng" dirty="0">
                <a:solidFill>
                  <a:schemeClr val="hlink"/>
                </a:solidFill>
                <a:hlinkClick r:id="rId7"/>
              </a:rPr>
              <a:t> "Економічні сценарії майбутнього: нові правила чи нові гравці?"</a:t>
            </a:r>
            <a:endParaRPr sz="1600" dirty="0"/>
          </a:p>
        </p:txBody>
      </p:sp>
      <p:pic>
        <p:nvPicPr>
          <p:cNvPr id="307" name="Google Shape;30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062" y="1020300"/>
            <a:ext cx="3162926" cy="48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p5">
            <a:extLst>
              <a:ext uri="{FF2B5EF4-FFF2-40B4-BE49-F238E27FC236}">
                <a16:creationId xmlns:a16="http://schemas.microsoft.com/office/drawing/2014/main" id="{139B6077-5EAD-4D43-B848-34C8262B8E58}"/>
              </a:ext>
            </a:extLst>
          </p:cNvPr>
          <p:cNvSpPr txBox="1"/>
          <p:nvPr/>
        </p:nvSpPr>
        <p:spPr>
          <a:xfrm>
            <a:off x="760412" y="918158"/>
            <a:ext cx="2767913" cy="153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uk-UA" sz="1800" b="1" dirty="0">
                <a:solidFill>
                  <a:srgbClr val="C3260C"/>
                </a:solidFill>
                <a:latin typeface="Georgia"/>
                <a:ea typeface="Georgia"/>
                <a:cs typeface="Georgia"/>
                <a:sym typeface="Georgia"/>
              </a:rPr>
              <a:t>*</a:t>
            </a:r>
            <a:r>
              <a:rPr lang="uk-UA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Класифікація сільського туризму</a:t>
            </a:r>
            <a:endParaRPr b="1" dirty="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"/>
          <p:cNvSpPr/>
          <p:nvPr/>
        </p:nvSpPr>
        <p:spPr>
          <a:xfrm>
            <a:off x="71625" y="1988775"/>
            <a:ext cx="2350500" cy="227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Забезпечення сталого розвитку туризму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5" name="Google Shape;315;p5"/>
          <p:cNvGrpSpPr/>
          <p:nvPr/>
        </p:nvGrpSpPr>
        <p:grpSpPr>
          <a:xfrm>
            <a:off x="2864866" y="138650"/>
            <a:ext cx="9323738" cy="6209125"/>
            <a:chOff x="1095174" y="896"/>
            <a:chExt cx="6016091" cy="5116708"/>
          </a:xfrm>
        </p:grpSpPr>
        <p:sp>
          <p:nvSpPr>
            <p:cNvPr id="316" name="Google Shape;316;p5"/>
            <p:cNvSpPr/>
            <p:nvPr/>
          </p:nvSpPr>
          <p:spPr>
            <a:xfrm rot="10800000">
              <a:off x="1422825" y="896"/>
              <a:ext cx="5580300" cy="1045200"/>
            </a:xfrm>
            <a:prstGeom prst="homePlate">
              <a:avLst>
                <a:gd name="adj" fmla="val 50000"/>
              </a:avLst>
            </a:prstGeom>
            <a:solidFill>
              <a:srgbClr val="C9DAF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095174" y="209286"/>
              <a:ext cx="545400" cy="628500"/>
            </a:xfrm>
            <a:prstGeom prst="ellipse">
              <a:avLst/>
            </a:prstGeom>
            <a:solidFill>
              <a:srgbClr val="C7D9E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 rot="10800000">
              <a:off x="1422825" y="1358045"/>
              <a:ext cx="5580300" cy="1045200"/>
            </a:xfrm>
            <a:prstGeom prst="homePlate">
              <a:avLst>
                <a:gd name="adj" fmla="val 50000"/>
              </a:avLst>
            </a:prstGeom>
            <a:solidFill>
              <a:srgbClr val="F4CC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 txBox="1"/>
            <p:nvPr/>
          </p:nvSpPr>
          <p:spPr>
            <a:xfrm>
              <a:off x="1530965" y="1358086"/>
              <a:ext cx="55803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0875" tIns="182875" rIns="341375" bIns="18287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17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забезпечення належного рівня міжгалузевої координації та міжрегіональної кооперації, що сприятиме раціональному використанню туристичних ресурсів, дасть можливість оптимізувати витрати з державного й місцевих бюджетів на здійснення заходів у сфері туризму та курортів</a:t>
              </a:r>
              <a:endParaRPr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095174" y="1554274"/>
              <a:ext cx="545400" cy="652800"/>
            </a:xfrm>
            <a:prstGeom prst="ellipse">
              <a:avLst/>
            </a:prstGeom>
            <a:solidFill>
              <a:srgbClr val="CFC6D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 rot="10800000">
              <a:off x="1457325" y="2715214"/>
              <a:ext cx="5545800" cy="1045200"/>
            </a:xfrm>
            <a:prstGeom prst="homePlate">
              <a:avLst>
                <a:gd name="adj" fmla="val 50000"/>
              </a:avLst>
            </a:prstGeom>
            <a:solidFill>
              <a:srgbClr val="B6D7A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 txBox="1"/>
            <p:nvPr/>
          </p:nvSpPr>
          <p:spPr>
            <a:xfrm>
              <a:off x="1640575" y="2715235"/>
              <a:ext cx="53628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0875" tIns="182875" rIns="341375" bIns="18287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17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об’єднання зусиль органів державної влади та місцевого самоврядування, представників туристичного бізнесу, інших галузей економіки, інститутів громадянського суспільства для популяризації України у світі, формування її іміджу як країни, привабливої для туризму</a:t>
              </a:r>
              <a:endParaRPr sz="17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095174" y="2911432"/>
              <a:ext cx="545400" cy="652800"/>
            </a:xfrm>
            <a:prstGeom prst="ellipse">
              <a:avLst/>
            </a:prstGeom>
            <a:solidFill>
              <a:srgbClr val="C4D8D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 rot="10800000">
              <a:off x="1388325" y="4072363"/>
              <a:ext cx="5614800" cy="1045200"/>
            </a:xfrm>
            <a:prstGeom prst="homePlate">
              <a:avLst>
                <a:gd name="adj" fmla="val 50000"/>
              </a:avLst>
            </a:prstGeom>
            <a:solidFill>
              <a:srgbClr val="CFE2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 txBox="1"/>
            <p:nvPr/>
          </p:nvSpPr>
          <p:spPr>
            <a:xfrm>
              <a:off x="1530966" y="4072404"/>
              <a:ext cx="5472000" cy="104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0875" tIns="182875" rIns="341375" bIns="18287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гармонізація національного законодавства з європейським, дотримання цілей і принципів, проголошених стратегічними документами розвитку держави</a:t>
              </a:r>
              <a:endPara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095174" y="4268579"/>
              <a:ext cx="545400" cy="628500"/>
            </a:xfrm>
            <a:prstGeom prst="ellipse">
              <a:avLst/>
            </a:prstGeom>
            <a:solidFill>
              <a:srgbClr val="BFC1D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 txBox="1"/>
            <p:nvPr/>
          </p:nvSpPr>
          <p:spPr>
            <a:xfrm>
              <a:off x="1640269" y="937"/>
              <a:ext cx="5362800" cy="104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0875" tIns="182875" rIns="341375" bIns="18287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комплекс заходів із підтримки розвитку туристичної індустрії, зокрема створення привабливого інвестиційного клімату в сфері туризму та курортів</a:t>
              </a:r>
              <a:endParaRPr sz="4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cxnSp>
        <p:nvCxnSpPr>
          <p:cNvPr id="328" name="Google Shape;328;p5"/>
          <p:cNvCxnSpPr>
            <a:stCxn id="314" idx="3"/>
            <a:endCxn id="317" idx="3"/>
          </p:cNvCxnSpPr>
          <p:nvPr/>
        </p:nvCxnSpPr>
        <p:spPr>
          <a:xfrm rot="10800000" flipH="1">
            <a:off x="2422125" y="1042425"/>
            <a:ext cx="566400" cy="20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p5"/>
          <p:cNvCxnSpPr>
            <a:stCxn id="314" idx="3"/>
            <a:endCxn id="320" idx="2"/>
          </p:cNvCxnSpPr>
          <p:nvPr/>
        </p:nvCxnSpPr>
        <p:spPr>
          <a:xfrm rot="10800000" flipH="1">
            <a:off x="2422125" y="2419725"/>
            <a:ext cx="442800" cy="70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5"/>
          <p:cNvCxnSpPr>
            <a:stCxn id="314" idx="3"/>
            <a:endCxn id="323" idx="2"/>
          </p:cNvCxnSpPr>
          <p:nvPr/>
        </p:nvCxnSpPr>
        <p:spPr>
          <a:xfrm>
            <a:off x="2422125" y="3128025"/>
            <a:ext cx="442800" cy="9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5"/>
          <p:cNvCxnSpPr>
            <a:stCxn id="314" idx="3"/>
            <a:endCxn id="326" idx="1"/>
          </p:cNvCxnSpPr>
          <p:nvPr/>
        </p:nvCxnSpPr>
        <p:spPr>
          <a:xfrm>
            <a:off x="2422125" y="3128025"/>
            <a:ext cx="566400" cy="230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gbd905bba41_0_17"/>
          <p:cNvGrpSpPr/>
          <p:nvPr/>
        </p:nvGrpSpPr>
        <p:grpSpPr>
          <a:xfrm>
            <a:off x="-412" y="1080400"/>
            <a:ext cx="12190887" cy="5715403"/>
            <a:chOff x="-145" y="2548"/>
            <a:chExt cx="7949714" cy="4465159"/>
          </a:xfrm>
        </p:grpSpPr>
        <p:sp>
          <p:nvSpPr>
            <p:cNvPr id="338" name="Google Shape;338;gbd905bba41_0_17"/>
            <p:cNvSpPr/>
            <p:nvPr/>
          </p:nvSpPr>
          <p:spPr>
            <a:xfrm rot="5400000">
              <a:off x="-67345" y="70021"/>
              <a:ext cx="1617600" cy="14832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92D05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9" name="Google Shape;339;gbd905bba41_0_17"/>
            <p:cNvSpPr txBox="1"/>
            <p:nvPr/>
          </p:nvSpPr>
          <p:spPr>
            <a:xfrm>
              <a:off x="123" y="448329"/>
              <a:ext cx="1483200" cy="6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Концентрована</a:t>
              </a:r>
              <a:endParaRPr sz="2100" b="1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0" name="Google Shape;340;gbd905bba41_0_17"/>
            <p:cNvSpPr/>
            <p:nvPr/>
          </p:nvSpPr>
          <p:spPr>
            <a:xfrm rot="5400000">
              <a:off x="3995570" y="-2516810"/>
              <a:ext cx="1395900" cy="64911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gbd905bba41_0_17"/>
            <p:cNvSpPr txBox="1"/>
            <p:nvPr/>
          </p:nvSpPr>
          <p:spPr>
            <a:xfrm>
              <a:off x="1448020" y="2548"/>
              <a:ext cx="6477000" cy="13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національні гостьові садиби; здавання в тимчасове користування будинків і кімнат в сільській місцевості в екологічно чистих районах; сільська садиба; туристична гостьова садиба</a:t>
              </a:r>
              <a:endParaRPr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2" name="Google Shape;342;gbd905bba41_0_17"/>
            <p:cNvSpPr/>
            <p:nvPr/>
          </p:nvSpPr>
          <p:spPr>
            <a:xfrm rot="5400000">
              <a:off x="-84829" y="1511223"/>
              <a:ext cx="1617600" cy="14481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7030A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gbd905bba41_0_17"/>
            <p:cNvSpPr txBox="1"/>
            <p:nvPr/>
          </p:nvSpPr>
          <p:spPr>
            <a:xfrm>
              <a:off x="10" y="1804208"/>
              <a:ext cx="1424700" cy="6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6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Інтегрована</a:t>
              </a:r>
              <a:endParaRPr sz="2600" b="1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4" name="Google Shape;344;gbd905bba41_0_17"/>
            <p:cNvSpPr/>
            <p:nvPr/>
          </p:nvSpPr>
          <p:spPr>
            <a:xfrm rot="5400000">
              <a:off x="3983000" y="-986820"/>
              <a:ext cx="1426800" cy="64737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345" name="Google Shape;345;gbd905bba41_0_17"/>
            <p:cNvSpPr txBox="1"/>
            <p:nvPr/>
          </p:nvSpPr>
          <p:spPr>
            <a:xfrm>
              <a:off x="1317453" y="1574911"/>
              <a:ext cx="6631200" cy="12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00" b="1">
                  <a:solidFill>
                    <a:schemeClr val="dk1"/>
                  </a:solidFill>
                </a:rPr>
                <a:t>організація сільських турів з проживанням та харчуванням у фермерському будинку, знайомством з традиційним сільським побутом і ремеслами; мисливське господарство; риболовно-дозвільний центр; сільське подвір'я; сільськогосподарські парки; екоферми</a:t>
              </a:r>
              <a:endParaRPr sz="2100" b="1">
                <a:solidFill>
                  <a:schemeClr val="dk1"/>
                </a:solidFill>
              </a:endParaRPr>
            </a:p>
          </p:txBody>
        </p:sp>
        <p:sp>
          <p:nvSpPr>
            <p:cNvPr id="346" name="Google Shape;346;gbd905bba41_0_17"/>
            <p:cNvSpPr/>
            <p:nvPr/>
          </p:nvSpPr>
          <p:spPr>
            <a:xfrm rot="5400000">
              <a:off x="-90652" y="2940706"/>
              <a:ext cx="1617600" cy="14364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00B0F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gbd905bba41_0_17"/>
            <p:cNvSpPr txBox="1"/>
            <p:nvPr/>
          </p:nvSpPr>
          <p:spPr>
            <a:xfrm>
              <a:off x="12" y="3227958"/>
              <a:ext cx="1483200" cy="6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6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Розподілена</a:t>
              </a:r>
              <a:endParaRPr sz="2600" b="1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8" name="Google Shape;348;gbd905bba41_0_17"/>
            <p:cNvSpPr/>
            <p:nvPr/>
          </p:nvSpPr>
          <p:spPr>
            <a:xfrm rot="5400000">
              <a:off x="4061119" y="459905"/>
              <a:ext cx="1275300" cy="65016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gbd905bba41_0_17"/>
            <p:cNvSpPr txBox="1"/>
            <p:nvPr/>
          </p:nvSpPr>
          <p:spPr>
            <a:xfrm>
              <a:off x="1324088" y="3168114"/>
              <a:ext cx="6554400" cy="118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2200" b="1">
                  <a:solidFill>
                    <a:srgbClr val="073C6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історичні поселення; відтворення соціокультурного середовища сільського поселення; створення туристичних сіл на основі існуючих поселень з традиційною народною архітектурою; стилізовані туристські села</a:t>
              </a:r>
              <a:endParaRPr sz="2200" b="1">
                <a:solidFill>
                  <a:srgbClr val="073C6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50" name="Google Shape;350;gbd905bba41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bd905bba41_0_17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bd905bba41_0_17">
            <a:hlinkClick r:id="rId5"/>
          </p:cNvPr>
          <p:cNvSpPr txBox="1"/>
          <p:nvPr/>
        </p:nvSpPr>
        <p:spPr>
          <a:xfrm>
            <a:off x="4297525" y="5857950"/>
            <a:ext cx="561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53" name="Google Shape;353;gbd905bba41_0_17">
            <a:hlinkClick r:id="rId6"/>
          </p:cNvPr>
          <p:cNvSpPr txBox="1"/>
          <p:nvPr/>
        </p:nvSpPr>
        <p:spPr>
          <a:xfrm>
            <a:off x="644625" y="126100"/>
            <a:ext cx="115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Основні бізнес-моделі сільського туризму</a:t>
            </a:r>
            <a:endParaRPr sz="3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4494212" y="228600"/>
            <a:ext cx="668659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uk-UA"/>
              <a:t>План</a:t>
            </a: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455612" y="1485900"/>
            <a:ext cx="8030914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b="1"/>
              <a:t>1. Концептуальні основи сталого туризму. </a:t>
            </a:r>
            <a:endParaRPr sz="2600" b="1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b="1"/>
              <a:t>2. Сталий туризм та особливості довготривалості туристичного бізнесу. </a:t>
            </a:r>
            <a:endParaRPr sz="2600" b="1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b="1"/>
              <a:t>3. Класифікація сільського туризму. </a:t>
            </a:r>
            <a:endParaRPr sz="2600" b="1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b="1"/>
              <a:t>4. Туризм як інструмент, а не як мета розвитку: питання впливу розвитку туризму на інші сфери життя людини та галузі економіки. </a:t>
            </a:r>
            <a:endParaRPr sz="2600" b="1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600" b="1"/>
              <a:t>5. Особливості бізнес-ідей в сфері сільської економіки.</a:t>
            </a:r>
            <a:endParaRPr sz="2600" b="1"/>
          </a:p>
          <a:p>
            <a:pPr marL="0" lvl="0" indent="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None/>
            </a:pPr>
            <a:endParaRPr sz="2500" b="1"/>
          </a:p>
          <a:p>
            <a:pPr marL="304746" lvl="0" indent="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None/>
            </a:pPr>
            <a:endParaRPr sz="2500" b="1"/>
          </a:p>
          <a:p>
            <a:pPr marL="304747" lvl="0" indent="-152347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500" b="1"/>
          </a:p>
          <a:p>
            <a:pPr marL="304747" lvl="0" indent="-152347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500" b="1"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91200"/>
            <a:ext cx="3466718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1912" y="609600"/>
            <a:ext cx="304185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bd905bba41_0_6"/>
          <p:cNvSpPr txBox="1">
            <a:spLocks noGrp="1"/>
          </p:cNvSpPr>
          <p:nvPr>
            <p:ph type="title"/>
          </p:nvPr>
        </p:nvSpPr>
        <p:spPr>
          <a:xfrm>
            <a:off x="1535675" y="231400"/>
            <a:ext cx="10533000" cy="1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500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500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500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br>
              <a:rPr lang="uk-UA" sz="2500" b="1"/>
            </a:br>
            <a:r>
              <a:rPr lang="uk-UA" sz="2400" b="1"/>
              <a:t>Туризм, розвиток сільських територій та стійкість</a:t>
            </a:r>
            <a:endParaRPr sz="2400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500" b="1"/>
          </a:p>
        </p:txBody>
      </p:sp>
      <p:sp>
        <p:nvSpPr>
          <p:cNvPr id="359" name="Google Shape;359;gbd905bba41_0_6"/>
          <p:cNvSpPr txBox="1"/>
          <p:nvPr/>
        </p:nvSpPr>
        <p:spPr>
          <a:xfrm>
            <a:off x="227012" y="2707430"/>
            <a:ext cx="2993100" cy="4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gbd905bba41_0_6"/>
          <p:cNvSpPr txBox="1">
            <a:spLocks noGrp="1"/>
          </p:cNvSpPr>
          <p:nvPr>
            <p:ph type="body" idx="1"/>
          </p:nvPr>
        </p:nvSpPr>
        <p:spPr>
          <a:xfrm>
            <a:off x="227000" y="913948"/>
            <a:ext cx="11334600" cy="53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04746" lvl="0" indent="-15234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uk-UA" sz="1400" u="sng">
                <a:solidFill>
                  <a:schemeClr val="hlink"/>
                </a:solidFill>
                <a:hlinkClick r:id="rId3"/>
              </a:rPr>
              <a:t>Turismo, desarrollo rural y sostenibilidad</a:t>
            </a:r>
            <a:endParaRPr sz="1400"/>
          </a:p>
        </p:txBody>
      </p:sp>
      <p:pic>
        <p:nvPicPr>
          <p:cNvPr id="361" name="Google Shape;361;gbd905bba41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bd905bba41_0_6" descr="https://eacea.ec.europa.eu/sites/eacea-site/files/logosbeneficaireserasmusright_withthesupportof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bd905bba41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7424" y="1360275"/>
            <a:ext cx="8910001" cy="530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bd3b3f368e_0_160"/>
          <p:cNvSpPr txBox="1">
            <a:spLocks noGrp="1"/>
          </p:cNvSpPr>
          <p:nvPr>
            <p:ph type="title"/>
          </p:nvPr>
        </p:nvSpPr>
        <p:spPr>
          <a:xfrm>
            <a:off x="2167825" y="285625"/>
            <a:ext cx="94890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300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300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300" b="1"/>
          </a:p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br>
              <a:rPr lang="uk-UA" sz="2300" b="1"/>
            </a:br>
            <a:endParaRPr sz="4800"/>
          </a:p>
        </p:txBody>
      </p:sp>
      <p:sp>
        <p:nvSpPr>
          <p:cNvPr id="369" name="Google Shape;369;gbd3b3f368e_0_160"/>
          <p:cNvSpPr txBox="1"/>
          <p:nvPr/>
        </p:nvSpPr>
        <p:spPr>
          <a:xfrm>
            <a:off x="227012" y="2707430"/>
            <a:ext cx="2993100" cy="4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gbd3b3f368e_0_160"/>
          <p:cNvSpPr txBox="1">
            <a:spLocks noGrp="1"/>
          </p:cNvSpPr>
          <p:nvPr>
            <p:ph type="body" idx="1"/>
          </p:nvPr>
        </p:nvSpPr>
        <p:spPr>
          <a:xfrm>
            <a:off x="100" y="-43650"/>
            <a:ext cx="12188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25000" lnSpcReduction="20000"/>
          </a:bodyPr>
          <a:lstStyle/>
          <a:p>
            <a:pPr marL="0" lvl="0" indent="139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endParaRPr sz="5500" b="1">
              <a:highlight>
                <a:srgbClr val="FFFFFF"/>
              </a:highlight>
            </a:endParaRPr>
          </a:p>
          <a:p>
            <a:pPr marL="0" lvl="0" indent="139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endParaRPr sz="5500" b="1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endParaRPr sz="6115" b="1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lang="uk-UA" sz="8515" b="1"/>
              <a:t>Сільський туризм включає заходи, </a:t>
            </a:r>
            <a:br>
              <a:rPr lang="uk-UA" sz="8515" b="1"/>
            </a:br>
            <a:r>
              <a:rPr lang="uk-UA" sz="8515" b="1"/>
              <a:t>які люди проводять під час своїх </a:t>
            </a:r>
            <a:br>
              <a:rPr lang="uk-UA" sz="8515" b="1"/>
            </a:br>
            <a:r>
              <a:rPr lang="uk-UA" sz="8515" b="1"/>
              <a:t>поїздок та зупиняються в сільській </a:t>
            </a:r>
            <a:br>
              <a:rPr lang="uk-UA" sz="8515" b="1"/>
            </a:br>
            <a:r>
              <a:rPr lang="uk-UA" sz="8515" b="1"/>
              <a:t>місцевості з мінімальним перебуванням </a:t>
            </a:r>
            <a:br>
              <a:rPr lang="uk-UA" sz="8515" b="1"/>
            </a:br>
            <a:r>
              <a:rPr lang="uk-UA" sz="8515" b="1"/>
              <a:t>однієї ночі, щоб насолодитися визначними </a:t>
            </a:r>
            <a:br>
              <a:rPr lang="uk-UA" sz="8515" b="1"/>
            </a:br>
            <a:r>
              <a:rPr lang="uk-UA" sz="8515" b="1"/>
              <a:t>пам'ятками сільських районів та </a:t>
            </a:r>
            <a:br>
              <a:rPr lang="uk-UA" sz="8515" b="1"/>
            </a:br>
            <a:r>
              <a:rPr lang="uk-UA" sz="8515" b="1"/>
              <a:t>можливостями, які ці простори пропонують</a:t>
            </a:r>
            <a:br>
              <a:rPr lang="uk-UA" sz="8515" b="1"/>
            </a:br>
            <a:r>
              <a:rPr lang="uk-UA" sz="8515" b="1"/>
              <a:t>для задоволення більш конкретних потреб.</a:t>
            </a:r>
            <a:endParaRPr sz="8515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75"/>
              <a:buNone/>
            </a:pPr>
            <a:r>
              <a:rPr lang="uk-UA" sz="8725" b="1"/>
              <a:t>Матриця основних елементів </a:t>
            </a:r>
            <a:br>
              <a:rPr lang="uk-UA" sz="8725" b="1"/>
            </a:br>
            <a:r>
              <a:rPr lang="uk-UA" sz="8725" b="1"/>
              <a:t>сільського туризму складається </a:t>
            </a:r>
            <a:br>
              <a:rPr lang="uk-UA" sz="8725" b="1"/>
            </a:br>
            <a:r>
              <a:rPr lang="uk-UA" sz="8725" b="1"/>
              <a:t>з різних вимірів: </a:t>
            </a:r>
            <a:endParaRPr sz="8725" b="1"/>
          </a:p>
          <a:p>
            <a:pPr marL="457200" lvl="0" indent="-3671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uk-UA" sz="8725" b="1"/>
              <a:t>просторовий (сільське середовище)</a:t>
            </a:r>
            <a:endParaRPr sz="8725" b="1"/>
          </a:p>
          <a:p>
            <a:pPr marL="457200" lvl="0" indent="-3671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uk-UA" sz="8725" b="1"/>
              <a:t>функціональний (взаємозв'язок попиту та пропозиції)</a:t>
            </a:r>
            <a:endParaRPr sz="8725" b="1"/>
          </a:p>
          <a:p>
            <a:pPr marL="457200" lvl="0" indent="-3671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-UA" sz="8725" b="1"/>
              <a:t>оперативний (суб'єкт постачальника послуг)</a:t>
            </a:r>
            <a:endParaRPr sz="8725" b="1"/>
          </a:p>
          <a:p>
            <a:pPr marL="457200" lvl="0" indent="-3671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-UA" sz="8725" b="1"/>
              <a:t>соціально-територіальний (активна роль місцевого населення)</a:t>
            </a:r>
            <a:endParaRPr sz="8725" b="1"/>
          </a:p>
          <a:p>
            <a:pPr marL="457200" lvl="0" indent="-3671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-UA" sz="8725" b="1"/>
              <a:t>розвиток (стратегія місцевого розвитку)</a:t>
            </a:r>
            <a:endParaRPr sz="8725" b="1"/>
          </a:p>
          <a:p>
            <a:pPr marL="457200" lvl="0" indent="-3671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uk-UA" sz="8725" b="1"/>
              <a:t>стійкість (екологічно сумісне використання території)</a:t>
            </a:r>
            <a:endParaRPr sz="8725" b="1"/>
          </a:p>
          <a:p>
            <a:pPr marL="0" lvl="0" indent="1397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uk-UA" sz="11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</a:t>
            </a:r>
            <a:r>
              <a:rPr lang="uk-UA" sz="36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tps://www.redalyc.org/jatsRepo/904/90453464005/html/index.html</a:t>
            </a:r>
            <a:r>
              <a:rPr lang="uk-UA" sz="3600">
                <a:solidFill>
                  <a:srgbClr val="77777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3600">
              <a:solidFill>
                <a:srgbClr val="77777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1397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30555"/>
              <a:buNone/>
            </a:pPr>
            <a:r>
              <a:rPr lang="uk-UA" sz="36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https://www.jiangsutrip.com/jiangsu-rural-tourism-festival</a:t>
            </a:r>
            <a:endParaRPr sz="3600">
              <a:solidFill>
                <a:srgbClr val="77777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1397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sz="1100">
              <a:solidFill>
                <a:srgbClr val="77777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1397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sz="1100">
              <a:solidFill>
                <a:srgbClr val="77777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04746" lvl="0" indent="-152346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71" name="Google Shape;371;gbd3b3f368e_0_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bd3b3f368e_0_160" descr="https://eacea.ec.europa.eu/sites/eacea-site/files/logosbeneficaireserasmusright_withthesupporto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bd3b3f368e_0_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1375" y="900"/>
            <a:ext cx="5907450" cy="332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644625" y="6231303"/>
            <a:ext cx="88047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entury Gothic"/>
              <a:buNone/>
            </a:pPr>
            <a:r>
              <a:rPr lang="uk-UA" sz="1800" b="1" u="sng">
                <a:hlinkClick r:id="rId3"/>
              </a:rPr>
              <a:t>Концепція сільського туризму (С. Аммірато, А.М. Фелікетті, Італія) </a:t>
            </a:r>
            <a:br>
              <a:rPr lang="uk-UA" sz="1800" b="1" u="sng">
                <a:solidFill>
                  <a:schemeClr val="hlink"/>
                </a:solidFill>
                <a:hlinkClick r:id="rId3"/>
              </a:rPr>
            </a:br>
            <a:endParaRPr sz="1800" b="1"/>
          </a:p>
        </p:txBody>
      </p:sp>
      <p:sp>
        <p:nvSpPr>
          <p:cNvPr id="379" name="Google Shape;379;p14"/>
          <p:cNvSpPr txBox="1">
            <a:spLocks noGrp="1"/>
          </p:cNvSpPr>
          <p:nvPr>
            <p:ph type="body" idx="1"/>
          </p:nvPr>
        </p:nvSpPr>
        <p:spPr>
          <a:xfrm>
            <a:off x="429750" y="967375"/>
            <a:ext cx="10671900" cy="4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1524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uk-UA"/>
              <a:t> </a:t>
            </a:r>
            <a:endParaRPr/>
          </a:p>
        </p:txBody>
      </p:sp>
      <p:pic>
        <p:nvPicPr>
          <p:cNvPr id="380" name="Google Shape;38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 descr="https://eacea.ec.europa.eu/sites/eacea-site/files/logosbeneficaireserasmusright_withthesupportof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5675" y="138650"/>
            <a:ext cx="8241402" cy="60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bd3b3f368e_0_206"/>
          <p:cNvSpPr txBox="1">
            <a:spLocks noGrp="1"/>
          </p:cNvSpPr>
          <p:nvPr>
            <p:ph type="title"/>
          </p:nvPr>
        </p:nvSpPr>
        <p:spPr>
          <a:xfrm>
            <a:off x="1370000" y="91225"/>
            <a:ext cx="10562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300" b="1"/>
              <a:t>Модель стратегічного планування сільського туризму (К.Фарія, Х.Ангаріта, Л.Лоренс, А.Очоа) (2017)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</p:txBody>
      </p:sp>
      <p:sp>
        <p:nvSpPr>
          <p:cNvPr id="388" name="Google Shape;388;gbd3b3f368e_0_206">
            <a:hlinkClick r:id="rId3"/>
          </p:cNvPr>
          <p:cNvSpPr txBox="1"/>
          <p:nvPr/>
        </p:nvSpPr>
        <p:spPr>
          <a:xfrm>
            <a:off x="150837" y="2289280"/>
            <a:ext cx="2993100" cy="4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gbd3b3f368e_0_206"/>
          <p:cNvSpPr txBox="1">
            <a:spLocks noGrp="1"/>
          </p:cNvSpPr>
          <p:nvPr>
            <p:ph type="body" idx="1"/>
          </p:nvPr>
        </p:nvSpPr>
        <p:spPr>
          <a:xfrm>
            <a:off x="0" y="854538"/>
            <a:ext cx="2588700" cy="5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746" lvl="0" indent="-1523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uk-UA" sz="1800" b="1">
                <a:highlight>
                  <a:srgbClr val="FFFFFF"/>
                </a:highlight>
              </a:rPr>
              <a:t>П'ять етапів: </a:t>
            </a:r>
            <a:endParaRPr sz="1800" b="1">
              <a:highlight>
                <a:srgbClr val="FFFFFF"/>
              </a:highlight>
            </a:endParaRPr>
          </a:p>
          <a:p>
            <a:pPr marL="304746" lvl="0" indent="-1523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1800" b="1">
                <a:highlight>
                  <a:srgbClr val="FFFFFF"/>
                </a:highlight>
              </a:rPr>
              <a:t>Розуміння, організація та запуск процесу планування</a:t>
            </a:r>
            <a:endParaRPr sz="1800" b="1"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1800" b="1">
                <a:highlight>
                  <a:srgbClr val="FFFFFF"/>
                </a:highlight>
              </a:rPr>
              <a:t>Стратегічний аналіз та діагностика</a:t>
            </a:r>
            <a:endParaRPr sz="1800" b="1"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1800" b="1">
                <a:highlight>
                  <a:srgbClr val="FFFFFF"/>
                </a:highlight>
              </a:rPr>
              <a:t>Стратегічне формулювання</a:t>
            </a:r>
            <a:endParaRPr sz="1800" b="1"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1800" b="1">
                <a:highlight>
                  <a:srgbClr val="FFFFFF"/>
                </a:highlight>
              </a:rPr>
              <a:t>План дій (програми та проєкти)</a:t>
            </a:r>
            <a:endParaRPr sz="1800" b="1"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uk-UA" sz="1800" b="1"/>
              <a:t>Впровадження та стратегічний моніторинг</a:t>
            </a:r>
            <a:endParaRPr sz="1800" b="1"/>
          </a:p>
        </p:txBody>
      </p:sp>
      <p:pic>
        <p:nvPicPr>
          <p:cNvPr id="390" name="Google Shape;390;gbd3b3f368e_0_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bd3b3f368e_0_206" descr="https://eacea.ec.europa.eu/sites/eacea-site/files/logosbeneficaireserasmusright_withthesupportof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bd3b3f368e_0_2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7625" y="589200"/>
            <a:ext cx="9284626" cy="57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"/>
          <p:cNvSpPr txBox="1">
            <a:spLocks noGrp="1"/>
          </p:cNvSpPr>
          <p:nvPr>
            <p:ph type="title"/>
          </p:nvPr>
        </p:nvSpPr>
        <p:spPr>
          <a:xfrm>
            <a:off x="1446212" y="4982842"/>
            <a:ext cx="8763001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entury Gothic"/>
              <a:buNone/>
            </a:pPr>
            <a:r>
              <a:rPr lang="uk-UA" sz="5600" b="1"/>
              <a:t>Дякуємо за увагу! </a:t>
            </a:r>
            <a:endParaRPr sz="5600" b="1"/>
          </a:p>
        </p:txBody>
      </p:sp>
      <p:sp>
        <p:nvSpPr>
          <p:cNvPr id="398" name="Google Shape;398;p30"/>
          <p:cNvSpPr txBox="1">
            <a:spLocks noGrp="1"/>
          </p:cNvSpPr>
          <p:nvPr>
            <p:ph type="body" idx="1"/>
          </p:nvPr>
        </p:nvSpPr>
        <p:spPr>
          <a:xfrm>
            <a:off x="1117309" y="3276600"/>
            <a:ext cx="10157354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04747" lvl="0" indent="-15234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99" name="Google Shape;39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7586" y="494673"/>
            <a:ext cx="4876800" cy="448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0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71625" y="0"/>
            <a:ext cx="12116700" cy="88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uk-UA" sz="2000" b="1" dirty="0"/>
              <a:t>             </a:t>
            </a:r>
            <a:r>
              <a:rPr lang="uk-UA" sz="2000" b="1" u="sng" dirty="0"/>
              <a:t>СТАЛИЙ РОЗВИТОК</a:t>
            </a:r>
            <a:br>
              <a:rPr lang="uk-UA" sz="2000" b="1" dirty="0"/>
            </a:br>
            <a:r>
              <a:rPr lang="uk-UA" sz="2000" b="1" dirty="0"/>
              <a:t>Туризм, який повністю </a:t>
            </a:r>
            <a:br>
              <a:rPr lang="uk-UA" sz="2000" b="1" dirty="0"/>
            </a:br>
            <a:r>
              <a:rPr lang="uk-UA" sz="2000" b="1" dirty="0"/>
              <a:t>враховує його поточні </a:t>
            </a:r>
            <a:br>
              <a:rPr lang="uk-UA" sz="2000" b="1" dirty="0"/>
            </a:br>
            <a:r>
              <a:rPr lang="uk-UA" sz="2000" b="1" dirty="0"/>
              <a:t>та майбутні економічні, </a:t>
            </a:r>
            <a:br>
              <a:rPr lang="uk-UA" sz="2000" b="1" dirty="0"/>
            </a:br>
            <a:r>
              <a:rPr lang="uk-UA" sz="2000" b="1" dirty="0"/>
              <a:t>соціальні та екологічні </a:t>
            </a:r>
            <a:br>
              <a:rPr lang="uk-UA" sz="2000" b="1" dirty="0"/>
            </a:br>
            <a:r>
              <a:rPr lang="uk-UA" sz="2000" b="1" dirty="0"/>
              <a:t>наслідки, враховуючи </a:t>
            </a:r>
            <a:br>
              <a:rPr lang="uk-UA" sz="2000" b="1" dirty="0"/>
            </a:br>
            <a:r>
              <a:rPr lang="uk-UA" sz="2000" b="1" dirty="0"/>
              <a:t>потреби відвідувачів, </a:t>
            </a:r>
            <a:br>
              <a:rPr lang="uk-UA" sz="2000" b="1" dirty="0"/>
            </a:br>
            <a:r>
              <a:rPr lang="uk-UA" sz="2000" b="1" dirty="0"/>
              <a:t>промисловість, </a:t>
            </a:r>
            <a:br>
              <a:rPr lang="uk-UA" sz="2000" b="1" dirty="0"/>
            </a:br>
            <a:r>
              <a:rPr lang="uk-UA" sz="2000" b="1" dirty="0"/>
              <a:t>навколишнє середовище</a:t>
            </a:r>
            <a:br>
              <a:rPr lang="uk-UA" sz="2000" b="1" dirty="0"/>
            </a:br>
            <a:r>
              <a:rPr lang="uk-UA" sz="2000" b="1" dirty="0"/>
              <a:t>та приймаючі громади</a:t>
            </a:r>
            <a:endParaRPr sz="2000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91666"/>
              <a:buFont typeface="Arial"/>
              <a:buNone/>
            </a:pPr>
            <a:r>
              <a:rPr lang="uk-UA" sz="2000" b="1" u="sng" dirty="0">
                <a:solidFill>
                  <a:schemeClr val="hlink"/>
                </a:solidFill>
                <a:hlinkClick r:id="rId3"/>
              </a:rPr>
              <a:t>https://www.unwto.org/ru/world-tourism-day-2020</a:t>
            </a:r>
            <a:r>
              <a:rPr lang="uk-UA" sz="2000" b="1" dirty="0"/>
              <a:t>  </a:t>
            </a:r>
            <a:r>
              <a:rPr lang="uk-UA" sz="2000" b="1" u="sng" dirty="0">
                <a:solidFill>
                  <a:schemeClr val="hlink"/>
                </a:solidFill>
                <a:hlinkClick r:id="rId4"/>
              </a:rPr>
              <a:t>http://gopartnertourism.blogspot.com/2015/03/rural-tourism-stunning-nature-otroyh.html</a:t>
            </a:r>
            <a:endParaRPr sz="2000" b="1" dirty="0"/>
          </a:p>
          <a:p>
            <a:pPr marL="0" lvl="0" indent="0" algn="l" rtl="0">
              <a:lnSpc>
                <a:spcPct val="138888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endParaRPr sz="2000" b="1" dirty="0"/>
          </a:p>
          <a:p>
            <a:pPr marL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endParaRPr sz="2000" b="1" dirty="0"/>
          </a:p>
          <a:p>
            <a:pPr marL="0" lvl="0" indent="0" algn="l" rtl="0">
              <a:lnSpc>
                <a:spcPct val="1875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ct val="36666"/>
              <a:buFont typeface="Arial"/>
              <a:buNone/>
            </a:pPr>
            <a:endParaRPr sz="2000" dirty="0"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 descr="https://eacea.ec.europa.eu/sites/eacea-site/files/logosbeneficaireserasmusright_withthesupporto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1975" y="913950"/>
            <a:ext cx="6466850" cy="485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4"/>
          <p:cNvGrpSpPr/>
          <p:nvPr/>
        </p:nvGrpSpPr>
        <p:grpSpPr>
          <a:xfrm>
            <a:off x="519275" y="1038550"/>
            <a:ext cx="11495730" cy="5714888"/>
            <a:chOff x="1" y="2821"/>
            <a:chExt cx="7948372" cy="4464756"/>
          </a:xfrm>
        </p:grpSpPr>
        <p:sp>
          <p:nvSpPr>
            <p:cNvPr id="112" name="Google Shape;112;p4"/>
            <p:cNvSpPr/>
            <p:nvPr/>
          </p:nvSpPr>
          <p:spPr>
            <a:xfrm rot="5400000">
              <a:off x="-242619" y="245441"/>
              <a:ext cx="1617464" cy="1132224"/>
            </a:xfrm>
            <a:prstGeom prst="chevron">
              <a:avLst>
                <a:gd name="adj" fmla="val 50000"/>
              </a:avLst>
            </a:prstGeom>
            <a:solidFill>
              <a:srgbClr val="92D05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 txBox="1"/>
            <p:nvPr/>
          </p:nvSpPr>
          <p:spPr>
            <a:xfrm>
              <a:off x="1" y="568933"/>
              <a:ext cx="1132224" cy="485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entury Gothic"/>
                <a:buNone/>
              </a:pPr>
              <a:endParaRPr sz="3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5400000">
              <a:off x="4014623" y="-2879577"/>
              <a:ext cx="1051351" cy="681614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 txBox="1"/>
            <p:nvPr/>
          </p:nvSpPr>
          <p:spPr>
            <a:xfrm>
              <a:off x="1132225" y="54144"/>
              <a:ext cx="6764700" cy="9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uk-UA" sz="2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Цілі сталого розвитку (ЦСР) або Глобальні цілі є сукупністю 17 взаємопов’язаних глобальних цілей, розроблених як план досягнення кращого й більш стійкого майбутнього для всіх</a:t>
              </a:r>
              <a:endParaRPr sz="2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5400000">
              <a:off x="-242619" y="1669087"/>
              <a:ext cx="1617464" cy="1132224"/>
            </a:xfrm>
            <a:prstGeom prst="chevron">
              <a:avLst>
                <a:gd name="adj" fmla="val 50000"/>
              </a:avLst>
            </a:prstGeom>
            <a:solidFill>
              <a:srgbClr val="7030A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 txBox="1"/>
            <p:nvPr/>
          </p:nvSpPr>
          <p:spPr>
            <a:xfrm>
              <a:off x="1" y="1992579"/>
              <a:ext cx="1132224" cy="485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entury Gothic"/>
                <a:buNone/>
              </a:pPr>
              <a:endPara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5400000">
              <a:off x="4014623" y="-1455930"/>
              <a:ext cx="1051351" cy="681614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1132225" y="1477791"/>
              <a:ext cx="6764826" cy="948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uk-UA" sz="20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У вересні 2015 р. в рамках 70-ї сесії Генеральної Асамблеї ООН у Нью-Йорку відбувся Саміт ООН зі сталого розвитку та прийняття Порядку денного розвитку після 2015 р., на якому було затверджено нові орієнтири розвитку</a:t>
              </a:r>
              <a:endPara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5400000">
              <a:off x="-242619" y="3092733"/>
              <a:ext cx="1617464" cy="1132224"/>
            </a:xfrm>
            <a:prstGeom prst="chevron">
              <a:avLst>
                <a:gd name="adj" fmla="val 50000"/>
              </a:avLst>
            </a:prstGeom>
            <a:solidFill>
              <a:srgbClr val="00B0F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1" y="3416225"/>
              <a:ext cx="1132224" cy="485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entury Gothic"/>
                <a:buNone/>
              </a:pPr>
              <a:endPara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5400000">
              <a:off x="4014623" y="-32284"/>
              <a:ext cx="1051351" cy="681614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1132225" y="2901437"/>
              <a:ext cx="6764826" cy="948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uk-UA" sz="2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Підсумковим документом Саміту «Перетворення нашого світу: порядок денний у сфері сталого розвитку до 2030 р.» було затверджено 17 Цілей Сталого Розвитку та 169 завдань</a:t>
              </a:r>
              <a:endParaRPr sz="59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4297450" y="6214400"/>
            <a:ext cx="480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18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https://ukraine.un.org/uk/sdgs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bd0866dece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bd0866dece_0_20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bd0866dece_0_20"/>
          <p:cNvSpPr txBox="1"/>
          <p:nvPr/>
        </p:nvSpPr>
        <p:spPr>
          <a:xfrm>
            <a:off x="1683150" y="5681600"/>
            <a:ext cx="7305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●"/>
            </a:pPr>
            <a:r>
              <a:rPr lang="uk-UA" sz="18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https://ukraine.un.org/uk/sdgs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gbd0866dece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9325" y="138650"/>
            <a:ext cx="10392524" cy="58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363775" y="1468300"/>
            <a:ext cx="11680500" cy="4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04746" lvl="0" indent="-15234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0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0"/>
          <p:cNvSpPr/>
          <p:nvPr/>
        </p:nvSpPr>
        <p:spPr>
          <a:xfrm>
            <a:off x="363775" y="1557825"/>
            <a:ext cx="5025900" cy="455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Україна, як й інші країни-члени ООН, приєдналася до глобального процесу забезпечення сталого розвитку 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6803025" y="1557825"/>
            <a:ext cx="5025900" cy="455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Для встановлення стратегічних рамок національного розвитку України на період до 2030 р. на засадах принципу «Нiкого не залишити осторонь» започатковано інклюзивний процес адаптації Цілей сталого розвитку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5385825" y="3406575"/>
            <a:ext cx="1417200" cy="859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"/>
          <p:cNvSpPr txBox="1"/>
          <p:nvPr/>
        </p:nvSpPr>
        <p:spPr>
          <a:xfrm>
            <a:off x="3903499" y="6278900"/>
            <a:ext cx="51747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04746" lvl="0" indent="-152346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https://ukraine.un.org/uk/sdgs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88700" cy="6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highlight>
                  <a:srgbClr val="FFFFFF"/>
                </a:highlight>
              </a:rPr>
              <a:t> </a:t>
            </a:r>
            <a:endParaRPr sz="2000" b="1" u="sng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u="sng" dirty="0">
                <a:highlight>
                  <a:srgbClr val="FFFFFF"/>
                </a:highlight>
              </a:rPr>
              <a:t>Сільський туризм</a:t>
            </a:r>
            <a:r>
              <a:rPr lang="uk-UA" sz="2000" b="1" dirty="0">
                <a:highlight>
                  <a:srgbClr val="FFFFFF"/>
                </a:highlight>
              </a:rPr>
              <a:t> - один із різновидів 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господарської діяльності, 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у тому числі з залученням майна 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особистого 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селянського господарства, шляхом  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надання послуг із: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- тимчасового проживання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- харчування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- проведення відпочинку (рибалка, 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катання на конях, купання в басейнах, озерах і річках)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- практичного показу процесів вирощування, догляду за рослинами, тваринами, бджолами, виготовлення виробів із глини, вишивання, різьби по дереву, лозоплетіння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- участі в народних обрядах, фестивалях</a:t>
            </a:r>
            <a:br>
              <a:rPr lang="uk-UA" sz="2000" b="1" dirty="0">
                <a:highlight>
                  <a:srgbClr val="FFFFFF"/>
                </a:highlight>
              </a:rPr>
            </a:br>
            <a:r>
              <a:rPr lang="uk-UA" sz="2000" b="1" dirty="0">
                <a:highlight>
                  <a:srgbClr val="FFFFFF"/>
                </a:highlight>
              </a:rPr>
              <a:t>- ознайомлення з побутом і умовами проживання селян минулого століття, особливостями регіону, його пам’ятками, природним ландшафтом</a:t>
            </a:r>
            <a:endParaRPr sz="2000" b="1" dirty="0"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highlight>
                <a:srgbClr val="FFFFFF"/>
              </a:highlight>
            </a:endParaRPr>
          </a:p>
          <a:p>
            <a:pPr marL="304747" lvl="0" indent="-1523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uk-UA" sz="2000" b="1" u="sng" dirty="0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https://agro.me.gov.ua/ua/napryamki/rozvitok-silskih-teritorij/silskij-turizm</a:t>
            </a:r>
            <a:r>
              <a:rPr lang="uk-UA" sz="2000" b="1" dirty="0">
                <a:highlight>
                  <a:srgbClr val="FFFFFF"/>
                </a:highlight>
              </a:rPr>
              <a:t> </a:t>
            </a:r>
            <a:r>
              <a:rPr lang="uk-UA" sz="2000" b="1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http://www.xinhuanet.com/english/2019-03/23/c_137918308.htm</a:t>
            </a:r>
            <a:endParaRPr sz="2000" b="1" dirty="0">
              <a:highlight>
                <a:srgbClr val="FFFFFF"/>
              </a:highlight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 descr="https://eacea.ec.europa.eu/sites/eacea-site/files/logosbeneficaireserasmusright_withthesupporto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2825" y="0"/>
            <a:ext cx="5325875" cy="35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gbd0866dece_0_151"/>
          <p:cNvGrpSpPr/>
          <p:nvPr/>
        </p:nvGrpSpPr>
        <p:grpSpPr>
          <a:xfrm>
            <a:off x="519275" y="1038550"/>
            <a:ext cx="11495730" cy="5715062"/>
            <a:chOff x="1" y="2821"/>
            <a:chExt cx="7948372" cy="4464892"/>
          </a:xfrm>
        </p:grpSpPr>
        <p:sp>
          <p:nvSpPr>
            <p:cNvPr id="159" name="Google Shape;159;gbd0866dece_0_151"/>
            <p:cNvSpPr/>
            <p:nvPr/>
          </p:nvSpPr>
          <p:spPr>
            <a:xfrm rot="5400000">
              <a:off x="-242675" y="245521"/>
              <a:ext cx="1617600" cy="1132200"/>
            </a:xfrm>
            <a:prstGeom prst="chevron">
              <a:avLst>
                <a:gd name="adj" fmla="val 50000"/>
              </a:avLst>
            </a:prstGeom>
            <a:solidFill>
              <a:srgbClr val="92D05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gbd0866dece_0_151"/>
            <p:cNvSpPr txBox="1"/>
            <p:nvPr/>
          </p:nvSpPr>
          <p:spPr>
            <a:xfrm>
              <a:off x="1" y="568933"/>
              <a:ext cx="1132200" cy="4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675" tIns="19675" rIns="19675" bIns="19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entury Gothic"/>
                <a:buNone/>
              </a:pPr>
              <a:endParaRPr sz="3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1" name="Google Shape;161;gbd0866dece_0_151"/>
            <p:cNvSpPr/>
            <p:nvPr/>
          </p:nvSpPr>
          <p:spPr>
            <a:xfrm rot="5400000">
              <a:off x="4014623" y="-2879428"/>
              <a:ext cx="1051500" cy="6816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gbd0866dece_0_151"/>
            <p:cNvSpPr txBox="1"/>
            <p:nvPr/>
          </p:nvSpPr>
          <p:spPr>
            <a:xfrm>
              <a:off x="1132225" y="54144"/>
              <a:ext cx="6764700" cy="9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зелений туризм - пов'язаний з безпосередньою участю відпочивальників у сільськогосподарській діяльності</a:t>
              </a:r>
              <a:endParaRPr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3" name="Google Shape;163;gbd0866dece_0_151"/>
            <p:cNvSpPr/>
            <p:nvPr/>
          </p:nvSpPr>
          <p:spPr>
            <a:xfrm rot="5400000">
              <a:off x="-242675" y="1669167"/>
              <a:ext cx="1617600" cy="1132200"/>
            </a:xfrm>
            <a:prstGeom prst="chevron">
              <a:avLst>
                <a:gd name="adj" fmla="val 50000"/>
              </a:avLst>
            </a:prstGeom>
            <a:solidFill>
              <a:srgbClr val="7030A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gbd0866dece_0_151"/>
            <p:cNvSpPr txBox="1"/>
            <p:nvPr/>
          </p:nvSpPr>
          <p:spPr>
            <a:xfrm>
              <a:off x="1" y="1992579"/>
              <a:ext cx="1132200" cy="4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entury Gothic"/>
                <a:buNone/>
              </a:pPr>
              <a:endPara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" name="Google Shape;165;gbd0866dece_0_151"/>
            <p:cNvSpPr/>
            <p:nvPr/>
          </p:nvSpPr>
          <p:spPr>
            <a:xfrm rot="5400000">
              <a:off x="4014623" y="-1455781"/>
              <a:ext cx="1051500" cy="6816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gbd0866dece_0_151"/>
            <p:cNvSpPr txBox="1"/>
            <p:nvPr/>
          </p:nvSpPr>
          <p:spPr>
            <a:xfrm>
              <a:off x="1132225" y="1477791"/>
              <a:ext cx="6764700" cy="9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сільський відпочинок -  коли туристи проживають у будинках місцевих жителів або в спеціально побудованих садибах, ознайомлюються з місцевими природними, рекреаційними, історико-архітектурними, культурно-побутовими традиціями</a:t>
              </a:r>
              <a:endParaRPr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7" name="Google Shape;167;gbd0866dece_0_151"/>
            <p:cNvSpPr/>
            <p:nvPr/>
          </p:nvSpPr>
          <p:spPr>
            <a:xfrm rot="5400000">
              <a:off x="-242675" y="3092813"/>
              <a:ext cx="1617600" cy="1132200"/>
            </a:xfrm>
            <a:prstGeom prst="chevron">
              <a:avLst>
                <a:gd name="adj" fmla="val 50000"/>
              </a:avLst>
            </a:prstGeom>
            <a:solidFill>
              <a:srgbClr val="00B0F0">
                <a:alpha val="60000"/>
              </a:srgb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gbd0866dece_0_151"/>
            <p:cNvSpPr txBox="1"/>
            <p:nvPr/>
          </p:nvSpPr>
          <p:spPr>
            <a:xfrm>
              <a:off x="1" y="3416225"/>
              <a:ext cx="1132200" cy="4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Century Gothic"/>
                <a:buNone/>
              </a:pPr>
              <a:endPara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" name="Google Shape;169;gbd0866dece_0_151"/>
            <p:cNvSpPr/>
            <p:nvPr/>
          </p:nvSpPr>
          <p:spPr>
            <a:xfrm rot="5400000">
              <a:off x="4014623" y="-32135"/>
              <a:ext cx="1051500" cy="6816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gbd0866dece_0_151"/>
            <p:cNvSpPr txBox="1"/>
            <p:nvPr/>
          </p:nvSpPr>
          <p:spPr>
            <a:xfrm>
              <a:off x="1132225" y="2901437"/>
              <a:ext cx="6764700" cy="9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0925" tIns="39350" rIns="39350" bIns="3935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uk-UA" sz="18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екотуризм - науково-пізнавальний вид сільського туризму, характерний для поселень і сіл, розташованих у межах національних парків та заповідників</a:t>
              </a:r>
              <a:endParaRPr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71" name="Google Shape;171;gbd0866dece_0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bd0866dece_0_151" descr="https://eacea.ec.europa.eu/sites/eacea-site/files/logosbeneficaireserasmusright_withthesupporto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bd0866dece_0_151">
            <a:hlinkClick r:id="rId5"/>
          </p:cNvPr>
          <p:cNvSpPr txBox="1"/>
          <p:nvPr/>
        </p:nvSpPr>
        <p:spPr>
          <a:xfrm>
            <a:off x="3384225" y="264700"/>
            <a:ext cx="637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Класифікація сільського туризму</a:t>
            </a:r>
            <a:endParaRPr sz="2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title"/>
          </p:nvPr>
        </p:nvSpPr>
        <p:spPr>
          <a:xfrm>
            <a:off x="1486200" y="286500"/>
            <a:ext cx="105216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2800" b="1"/>
              <a:t>Стратегії, що актуалізують розвиток сільського туризму</a:t>
            </a:r>
            <a:endParaRPr sz="2800" b="1"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2600" b="1"/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1"/>
          </p:nvPr>
        </p:nvSpPr>
        <p:spPr>
          <a:xfrm>
            <a:off x="358125" y="841575"/>
            <a:ext cx="11649600" cy="5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 u="sng"/>
              <a:t>на міжнародному рівні:</a:t>
            </a:r>
            <a:endParaRPr sz="1800" b="1" i="1" u="sng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uk-UA" sz="1800" b="1"/>
              <a:t>Глобальні 17 цілей сталого розвитку до 2030 (2015) </a:t>
            </a:r>
            <a:r>
              <a:rPr lang="uk-UA" sz="1400" b="1">
                <a:uFill>
                  <a:noFill/>
                </a:uFill>
                <a:hlinkClick r:id="rId3"/>
              </a:rPr>
              <a:t>https://undocs.org/ru/A/RES/70/200</a:t>
            </a:r>
            <a:endParaRPr sz="1400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uk-UA" sz="1800" b="1"/>
              <a:t>Паризька кліматична угода (2015)</a:t>
            </a:r>
            <a:r>
              <a:rPr lang="uk-UA" sz="1800" b="1">
                <a:uFill>
                  <a:noFill/>
                </a:uFill>
                <a:hlinkClick r:id="rId4"/>
              </a:rPr>
              <a:t> </a:t>
            </a:r>
            <a:r>
              <a:rPr lang="uk-UA" sz="1400" b="1">
                <a:uFill>
                  <a:noFill/>
                </a:uFill>
                <a:hlinkClick r:id="rId4"/>
              </a:rPr>
              <a:t>ttps://www.un.org/ru/climatechange/paris-agreement</a:t>
            </a:r>
            <a:endParaRPr sz="1400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uk-UA" sz="1800" b="1"/>
              <a:t>Програма ООН з оточуючого середовища (1972) </a:t>
            </a:r>
            <a:r>
              <a:rPr lang="uk-UA" sz="1400" b="1"/>
              <a:t>https://www.unep.org/ru/programma-oon-po-okruzhayuschey-srede</a:t>
            </a:r>
            <a:endParaRPr sz="14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 u="sng"/>
              <a:t>на національному рівні:</a:t>
            </a:r>
            <a:endParaRPr sz="1800" b="1" i="1" u="sng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uk-UA" sz="1800" b="1"/>
              <a:t>Концепція популяризації України у світі та просування інтересів України у світовому інформаційному просторі (2016) </a:t>
            </a:r>
            <a:r>
              <a:rPr lang="uk-UA" sz="1400" b="1">
                <a:uFill>
                  <a:noFill/>
                </a:uFill>
                <a:hlinkClick r:id="rId5"/>
              </a:rPr>
              <a:t>https://zakon.rada.gov.ua/laws/show/739-2016-%D1%80</a:t>
            </a:r>
            <a:r>
              <a:rPr lang="uk-UA" sz="1400" b="1"/>
              <a:t>.</a:t>
            </a:r>
            <a:endParaRPr sz="1400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uk-UA" sz="1800" b="1"/>
              <a:t>Стратегія розвитку туризму та курортів до 2026 (2017). </a:t>
            </a:r>
            <a:r>
              <a:rPr lang="uk-UA" sz="1400" b="1">
                <a:uFill>
                  <a:noFill/>
                </a:uFill>
                <a:hlinkClick r:id="rId6"/>
              </a:rPr>
              <a:t>https://www.kmu.gov.ua/ua/npas/249826501</a:t>
            </a:r>
            <a:endParaRPr sz="1400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/>
              <a:t>а також </a:t>
            </a:r>
            <a:endParaRPr sz="1800" b="1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1800" b="1"/>
              <a:t>УГОДА ПРО АСОЦІАЦІЮ між Україною, з однієї сторони, та Європейським Союзом, Європейським співтовариством з атомної енергії і їхніми державами-членами, з іншої сторони (2017), згідно зі Статтею 403 якої, здійснюється співробітництво з метою сприяння розвитку сільського господарства та сільських територій, зокрема шляхом поступового зближення політик та законодавства.</a:t>
            </a:r>
            <a:endParaRPr sz="1800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uk-UA" sz="1400" b="1">
                <a:uFill>
                  <a:noFill/>
                </a:uFill>
                <a:hlinkClick r:id="rId7"/>
              </a:rPr>
              <a:t>https://zakon.rada.gov.ua/laws/show/984_011?find=1&amp;text=%D0%B7%D0%B5%D0%BB%D0%B5%D0%BD%D0%B0#w1_1</a:t>
            </a:r>
            <a:endParaRPr sz="1400" b="1"/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pic>
        <p:nvPicPr>
          <p:cNvPr id="180" name="Google Shape;18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813" y="138651"/>
            <a:ext cx="1219199" cy="7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 descr="https://eacea.ec.europa.eu/sites/eacea-site/files/logosbeneficaireserasmusright_withthesupportof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17430" y="6347670"/>
            <a:ext cx="227139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8045</TotalTime>
  <Words>1456</Words>
  <Application>Microsoft Office PowerPoint</Application>
  <PresentationFormat>Произвольный</PresentationFormat>
  <Paragraphs>172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Georgia</vt:lpstr>
      <vt:lpstr>Books 16x9</vt:lpstr>
      <vt:lpstr>Презентация PowerPoint</vt:lpstr>
      <vt:lpstr>План</vt:lpstr>
      <vt:lpstr>             СТАЛИЙ РОЗВИТОК Туризм, який повністю  враховує його поточні  та майбутні економічні,  соціальні та екологічні  наслідки, враховуючи  потреби відвідувачів,  промисловість,  навколишнє середовище та приймаючі громади https://www.unwto.org/ru/world-tourism-day-2020  http://gopartnertourism.blogspot.com/2015/03/rural-tourism-stunning-nature-otroyh.html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Стратегії, що актуалізують розвиток сільського туризму </vt:lpstr>
      <vt:lpstr>Правова основа для  розвитку сільського туризму в Україні</vt:lpstr>
      <vt:lpstr>Презентация PowerPoint</vt:lpstr>
      <vt:lpstr>Презентация PowerPoint</vt:lpstr>
      <vt:lpstr>Туризм – одна з основних галузей, що впливає на загальний стан і тенденції світової економіки</vt:lpstr>
      <vt:lpstr>Презентация PowerPoint</vt:lpstr>
      <vt:lpstr>Перспективні напрями розвитку сільського туризму:</vt:lpstr>
      <vt:lpstr>Презентация PowerPoint</vt:lpstr>
      <vt:lpstr>Презентация PowerPoint</vt:lpstr>
      <vt:lpstr>Презентация PowerPoint</vt:lpstr>
      <vt:lpstr>Презентация PowerPoint</vt:lpstr>
      <vt:lpstr>    Туризм, розвиток сільських територій та стійкість </vt:lpstr>
      <vt:lpstr>    </vt:lpstr>
      <vt:lpstr>Концепція сільського туризму (С. Аммірато, А.М. Фелікетті, Італія)  </vt:lpstr>
      <vt:lpstr>Модель стратегічного планування сільського туризму (К.Фарія, Х.Ангаріта, Л.Лоренс, А.Очоа) (2017) 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E. T.</dc:creator>
  <cp:lastModifiedBy>Пользователь</cp:lastModifiedBy>
  <cp:revision>82</cp:revision>
  <cp:lastPrinted>2020-10-15T04:45:28Z</cp:lastPrinted>
  <dcterms:created xsi:type="dcterms:W3CDTF">2018-09-22T11:00:06Z</dcterms:created>
  <dcterms:modified xsi:type="dcterms:W3CDTF">2021-03-05T05:25:53Z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