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76" r:id="rId2"/>
    <p:sldId id="277"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74"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9007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1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4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69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90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32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01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51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81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31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07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44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90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86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2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05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62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24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85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endParaRPr lang="ru-RU" alt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lt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0CAABFCB-9DEB-4716-A3D1-03A938E9DCFB}" type="slidenum">
              <a:rPr lang="ru-RU" altLang="ru-RU"/>
              <a:pPr/>
              <a:t>‹#›</a:t>
            </a:fld>
            <a:endParaRPr lang="ru-RU" altLang="ru-RU"/>
          </a:p>
        </p:txBody>
      </p:sp>
    </p:spTree>
    <p:extLst>
      <p:ext uri="{BB962C8B-B14F-4D97-AF65-F5344CB8AC3E}">
        <p14:creationId xmlns:p14="http://schemas.microsoft.com/office/powerpoint/2010/main" val="401443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1;p14" descr="http://calmfulliving.com/wp-content/uploads/2013/01/nanotech.jpg"/>
          <p:cNvPicPr preferRelativeResize="0"/>
          <p:nvPr/>
        </p:nvPicPr>
        <p:blipFill rotWithShape="1">
          <a:blip r:embed="rId2">
            <a:alphaModFix/>
          </a:blip>
          <a:srcRect r="15746"/>
          <a:stretch/>
        </p:blipFill>
        <p:spPr>
          <a:xfrm>
            <a:off x="0" y="0"/>
            <a:ext cx="9144000" cy="6858000"/>
          </a:xfrm>
          <a:prstGeom prst="rect">
            <a:avLst/>
          </a:prstGeom>
          <a:noFill/>
          <a:ln>
            <a:noFill/>
          </a:ln>
        </p:spPr>
      </p:pic>
      <p:sp>
        <p:nvSpPr>
          <p:cNvPr id="2" name="Прямоугольник 1"/>
          <p:cNvSpPr/>
          <p:nvPr/>
        </p:nvSpPr>
        <p:spPr>
          <a:xfrm>
            <a:off x="1080436" y="1877604"/>
            <a:ext cx="6983128" cy="1077218"/>
          </a:xfrm>
          <a:prstGeom prst="rect">
            <a:avLst/>
          </a:prstGeom>
        </p:spPr>
        <p:txBody>
          <a:bodyPr wrap="square">
            <a:spAutoFit/>
          </a:bodyPr>
          <a:lstStyle/>
          <a:p>
            <a:pPr algn="ctr"/>
            <a:r>
              <a:rPr lang="ru-RU" sz="3200" dirty="0">
                <a:solidFill>
                  <a:schemeClr val="bg2">
                    <a:lumMod val="75000"/>
                  </a:schemeClr>
                </a:solidFill>
                <a:effectLst>
                  <a:outerShdw blurRad="38100" dist="38100" dir="2700000" algn="tl">
                    <a:srgbClr val="000000">
                      <a:alpha val="43137"/>
                    </a:srgbClr>
                  </a:outerShdw>
                </a:effectLst>
              </a:rPr>
              <a:t>ІНТЕЛЕКТУАЛЬНІ СЕНСОРИ ТА НАНОСЕНСОРНІ СИСТЕМИ</a:t>
            </a:r>
          </a:p>
        </p:txBody>
      </p:sp>
      <p:pic>
        <p:nvPicPr>
          <p:cNvPr id="4" name="Google Shape;84;p13" descr="https://blog.rri-tools.eu/documents/21503/23856/Nano2All%201.jpg/f22ffd83-5807-4037-a36d-4dd4a0b4022e?t=1476705719292"/>
          <p:cNvPicPr preferRelativeResize="0"/>
          <p:nvPr/>
        </p:nvPicPr>
        <p:blipFill rotWithShape="1">
          <a:blip r:embed="rId3">
            <a:alphaModFix/>
          </a:blip>
          <a:srcRect t="15790"/>
          <a:stretch/>
        </p:blipFill>
        <p:spPr>
          <a:xfrm>
            <a:off x="221381" y="3975234"/>
            <a:ext cx="2906830" cy="2651760"/>
          </a:xfrm>
          <a:prstGeom prst="rect">
            <a:avLst/>
          </a:prstGeom>
          <a:noFill/>
          <a:ln>
            <a:noFill/>
          </a:ln>
        </p:spPr>
      </p:pic>
    </p:spTree>
    <p:extLst>
      <p:ext uri="{BB962C8B-B14F-4D97-AF65-F5344CB8AC3E}">
        <p14:creationId xmlns:p14="http://schemas.microsoft.com/office/powerpoint/2010/main" val="280460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0"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37" name="Google Shape;137;p20"/>
          <p:cNvSpPr txBox="1">
            <a:spLocks noGrp="1"/>
          </p:cNvSpPr>
          <p:nvPr>
            <p:ph type="body" idx="1"/>
          </p:nvPr>
        </p:nvSpPr>
        <p:spPr>
          <a:xfrm>
            <a:off x="142844" y="142852"/>
            <a:ext cx="8858312" cy="228601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Прикладів застосування нанотехнології в медицині чимало. Так, вчені створили новий клас частинок. Наночастки - наногільзи - наділені унікальними властивостями оптичного характеру. Ці елементи, володіючи мікроскопічним діаметром (в двадцять разів меншим, ніж у еритроцитів), здатні вільно переміщатися по кровоносній системі. До поверхні гільз прикріплюються антитіла. Мета застосування цієї нанотехнології в медицині - знищення ракових клітин. </a:t>
            </a:r>
            <a:endParaRPr/>
          </a:p>
        </p:txBody>
      </p:sp>
      <p:pic>
        <p:nvPicPr>
          <p:cNvPr id="138" name="Google Shape;138;p20" descr="http://peterschoicenutrition.com/wp-content/uploads/2014/07/nano-particles.jpg"/>
          <p:cNvPicPr preferRelativeResize="0"/>
          <p:nvPr/>
        </p:nvPicPr>
        <p:blipFill rotWithShape="1">
          <a:blip r:embed="rId4">
            <a:alphaModFix/>
          </a:blip>
          <a:srcRect/>
          <a:stretch/>
        </p:blipFill>
        <p:spPr>
          <a:xfrm>
            <a:off x="1714480" y="2500306"/>
            <a:ext cx="5929354" cy="42352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1"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44" name="Google Shape;144;p21"/>
          <p:cNvSpPr txBox="1">
            <a:spLocks noGrp="1"/>
          </p:cNvSpPr>
          <p:nvPr>
            <p:ph type="body" idx="1"/>
          </p:nvPr>
        </p:nvSpPr>
        <p:spPr>
          <a:xfrm>
            <a:off x="142844" y="214291"/>
            <a:ext cx="8786874" cy="228601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Через кілька годин після введення гільз в організм, здійснюється опромінення інфрачервоним світлом. Усередині відбувається утворення особливої енергії, за допомогою якої і руйнуються ракові клітини. Слід сказати, що тестування цієї нанотехнології було здійснено на піддослідних мишах. Через десять днів після опромінення зазначалося повне позбавлення від недуги. Більш того, наступні аналізи не показали нових вогнищ злоякісних формувань. </a:t>
            </a:r>
            <a:endParaRPr sz="2000"/>
          </a:p>
          <a:p>
            <a:pPr marL="342900" lvl="0" indent="-139700" algn="l" rtl="0">
              <a:spcBef>
                <a:spcPts val="640"/>
              </a:spcBef>
              <a:spcAft>
                <a:spcPts val="0"/>
              </a:spcAft>
              <a:buClr>
                <a:schemeClr val="dk1"/>
              </a:buClr>
              <a:buSzPts val="3200"/>
              <a:buNone/>
            </a:pPr>
            <a:endParaRPr/>
          </a:p>
        </p:txBody>
      </p:sp>
      <p:pic>
        <p:nvPicPr>
          <p:cNvPr id="145" name="Google Shape;145;p21" descr="http://medstress.ru/wp-content/uploads/2016/04/6728651.jpg"/>
          <p:cNvPicPr preferRelativeResize="0"/>
          <p:nvPr/>
        </p:nvPicPr>
        <p:blipFill rotWithShape="1">
          <a:blip r:embed="rId4">
            <a:alphaModFix/>
          </a:blip>
          <a:srcRect/>
          <a:stretch/>
        </p:blipFill>
        <p:spPr>
          <a:xfrm>
            <a:off x="1928794" y="2643182"/>
            <a:ext cx="5382160" cy="40155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2"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51" name="Google Shape;151;p22"/>
          <p:cNvSpPr txBox="1">
            <a:spLocks noGrp="1"/>
          </p:cNvSpPr>
          <p:nvPr>
            <p:ph type="body" idx="1"/>
          </p:nvPr>
        </p:nvSpPr>
        <p:spPr>
          <a:xfrm>
            <a:off x="142844" y="214291"/>
            <a:ext cx="8786874" cy="1643073"/>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Вчені припускають, що ця та інші нанотехнології в медицині будуть сприяти розвитку оперативних і недорогих методів діагностики і усунення патологій на ранніх стадіях. Крім того, впровадження нових розробок в області лікарських препаратів може дозволити відновлювати пошкоджену структуру ДНК.</a:t>
            </a:r>
            <a:endParaRPr sz="2000"/>
          </a:p>
          <a:p>
            <a:pPr marL="342900" lvl="0" indent="-139700" algn="l" rtl="0">
              <a:spcBef>
                <a:spcPts val="640"/>
              </a:spcBef>
              <a:spcAft>
                <a:spcPts val="0"/>
              </a:spcAft>
              <a:buClr>
                <a:schemeClr val="dk1"/>
              </a:buClr>
              <a:buSzPts val="3200"/>
              <a:buNone/>
            </a:pPr>
            <a:endParaRPr/>
          </a:p>
        </p:txBody>
      </p:sp>
      <p:pic>
        <p:nvPicPr>
          <p:cNvPr id="152" name="Google Shape;152;p22" descr="http://popnano.ru/images/nanomedicine.jpg"/>
          <p:cNvPicPr preferRelativeResize="0"/>
          <p:nvPr/>
        </p:nvPicPr>
        <p:blipFill rotWithShape="1">
          <a:blip r:embed="rId4">
            <a:alphaModFix/>
          </a:blip>
          <a:srcRect/>
          <a:stretch/>
        </p:blipFill>
        <p:spPr>
          <a:xfrm>
            <a:off x="142844" y="2100212"/>
            <a:ext cx="8715436" cy="45756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3"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58" name="Google Shape;158;p23"/>
          <p:cNvSpPr txBox="1">
            <a:spLocks noGrp="1"/>
          </p:cNvSpPr>
          <p:nvPr>
            <p:ph type="body" idx="1"/>
          </p:nvPr>
        </p:nvSpPr>
        <p:spPr>
          <a:xfrm>
            <a:off x="214282" y="214291"/>
            <a:ext cx="8786874" cy="135732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З кінця дев`яностих років опубліковано понад двохсот наукових робіт провідних фахівців в області нових розробок. Всі вони доводять високу ефективність застосування нанотехнології в медицині та інших сферах діяльності людини.</a:t>
            </a:r>
            <a:endParaRPr sz="2000"/>
          </a:p>
        </p:txBody>
      </p:sp>
      <p:pic>
        <p:nvPicPr>
          <p:cNvPr id="159" name="Google Shape;159;p23" descr="https://im3-tub-ua.yandex.net/i?id=5e581d4aa852d83d3008505c2107fb54-l&amp;n=13"/>
          <p:cNvPicPr preferRelativeResize="0"/>
          <p:nvPr/>
        </p:nvPicPr>
        <p:blipFill rotWithShape="1">
          <a:blip r:embed="rId4">
            <a:alphaModFix/>
          </a:blip>
          <a:srcRect/>
          <a:stretch/>
        </p:blipFill>
        <p:spPr>
          <a:xfrm>
            <a:off x="285720" y="1795586"/>
            <a:ext cx="8643998" cy="48605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65" name="Google Shape;16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959"/>
              <a:buFont typeface="Calibri"/>
              <a:buNone/>
            </a:pPr>
            <a:r>
              <a:rPr lang="ru-RU" sz="3959" b="1" cap="none">
                <a:solidFill>
                  <a:srgbClr val="C00000"/>
                </a:solidFill>
              </a:rPr>
              <a:t>10 СПОСОБІВ ВИКОРИСТАННЯ НАНОТЕХНОЛОГІЙ В МЕДИЦИНІ</a:t>
            </a:r>
            <a:endParaRPr sz="3959" b="1" cap="none">
              <a:solidFill>
                <a:srgbClr val="C00000"/>
              </a:solidFill>
            </a:endParaRPr>
          </a:p>
        </p:txBody>
      </p:sp>
      <p:sp>
        <p:nvSpPr>
          <p:cNvPr id="166" name="Google Shape;166;p24"/>
          <p:cNvSpPr txBox="1">
            <a:spLocks noGrp="1"/>
          </p:cNvSpPr>
          <p:nvPr>
            <p:ph type="body" idx="1"/>
          </p:nvPr>
        </p:nvSpPr>
        <p:spPr>
          <a:xfrm>
            <a:off x="214282" y="1571612"/>
            <a:ext cx="8715436" cy="2043114"/>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a:pPr>
            <a:r>
              <a:rPr lang="ru-RU" sz="2000">
                <a:solidFill>
                  <a:schemeClr val="dk1"/>
                </a:solidFill>
                <a:latin typeface="Calibri"/>
                <a:ea typeface="Calibri"/>
                <a:cs typeface="Calibri"/>
                <a:sym typeface="Calibri"/>
              </a:rPr>
              <a:t> Регенерація клітин. Пошкодження клітин організму дуже важко відновлюється через неймовірно малі розміри клітин. Однак за допомогою нанотехнологій з'являється можливість обійти це. Наноботи або інші пристрої можуть бути використані для маніпулювання молекулами і атомами на необхідному для регенерації клітин індивідуальному рівні. </a:t>
            </a:r>
            <a:endParaRPr/>
          </a:p>
        </p:txBody>
      </p:sp>
      <p:pic>
        <p:nvPicPr>
          <p:cNvPr id="167" name="Google Shape;167;p24" descr="https://alogvinov.com/wp-content/uploads/2014/01/SciSource_SD6887-805x697.jpg"/>
          <p:cNvPicPr preferRelativeResize="0"/>
          <p:nvPr/>
        </p:nvPicPr>
        <p:blipFill rotWithShape="1">
          <a:blip r:embed="rId4">
            <a:alphaModFix/>
          </a:blip>
          <a:srcRect/>
          <a:stretch/>
        </p:blipFill>
        <p:spPr>
          <a:xfrm>
            <a:off x="428596" y="3714752"/>
            <a:ext cx="3357586" cy="2907128"/>
          </a:xfrm>
          <a:prstGeom prst="rect">
            <a:avLst/>
          </a:prstGeom>
          <a:noFill/>
          <a:ln>
            <a:noFill/>
          </a:ln>
        </p:spPr>
      </p:pic>
      <p:pic>
        <p:nvPicPr>
          <p:cNvPr id="168" name="Google Shape;168;p24" descr="http://www.rr-info.ru/wp-content/uploads/2016/04/48_d60fd64283e831c673a51a1e5487e2d2.jpg"/>
          <p:cNvPicPr preferRelativeResize="0"/>
          <p:nvPr/>
        </p:nvPicPr>
        <p:blipFill rotWithShape="1">
          <a:blip r:embed="rId5">
            <a:alphaModFix/>
          </a:blip>
          <a:srcRect/>
          <a:stretch/>
        </p:blipFill>
        <p:spPr>
          <a:xfrm>
            <a:off x="4214810" y="3714752"/>
            <a:ext cx="4429156" cy="29527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5"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74" name="Google Shape;174;p25"/>
          <p:cNvSpPr txBox="1">
            <a:spLocks noGrp="1"/>
          </p:cNvSpPr>
          <p:nvPr>
            <p:ph type="body" idx="1"/>
          </p:nvPr>
        </p:nvSpPr>
        <p:spPr>
          <a:xfrm>
            <a:off x="214282" y="214291"/>
            <a:ext cx="8786874" cy="142875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startAt="2"/>
            </a:pPr>
            <a:r>
              <a:rPr lang="ru-RU" sz="2000">
                <a:solidFill>
                  <a:schemeClr val="dk1"/>
                </a:solidFill>
                <a:latin typeface="Calibri"/>
                <a:ea typeface="Calibri"/>
                <a:cs typeface="Calibri"/>
                <a:sym typeface="Calibri"/>
              </a:rPr>
              <a:t>Старіння. Наноприлади можуть бути використані для видалення деяких ознак старіння. Наприклад, лазерна технологія вже може зменшити прояв вікових ліній, плям і зморшок. У майбутньому за допомогою потужних нанотехнологій планується повне усунення цих ознак. </a:t>
            </a:r>
            <a:endParaRPr/>
          </a:p>
          <a:p>
            <a:pPr marL="514350" lvl="0" indent="-311150" algn="l" rtl="0">
              <a:spcBef>
                <a:spcPts val="640"/>
              </a:spcBef>
              <a:spcAft>
                <a:spcPts val="0"/>
              </a:spcAft>
              <a:buClr>
                <a:schemeClr val="dk1"/>
              </a:buClr>
              <a:buSzPts val="3200"/>
              <a:buFont typeface="Calibri"/>
              <a:buNone/>
            </a:pPr>
            <a:endParaRPr/>
          </a:p>
          <a:p>
            <a:pPr marL="342900" lvl="0" indent="-139700" algn="l" rtl="0">
              <a:spcBef>
                <a:spcPts val="640"/>
              </a:spcBef>
              <a:spcAft>
                <a:spcPts val="0"/>
              </a:spcAft>
              <a:buClr>
                <a:schemeClr val="dk1"/>
              </a:buClr>
              <a:buSzPts val="3200"/>
              <a:buNone/>
            </a:pPr>
            <a:endParaRPr/>
          </a:p>
        </p:txBody>
      </p:sp>
      <p:pic>
        <p:nvPicPr>
          <p:cNvPr id="175" name="Google Shape;175;p25" descr="http://villa-bella.ru/morshhiny/img/udalenie-morshhin-3.jpg"/>
          <p:cNvPicPr preferRelativeResize="0"/>
          <p:nvPr/>
        </p:nvPicPr>
        <p:blipFill rotWithShape="1">
          <a:blip r:embed="rId4">
            <a:alphaModFix/>
          </a:blip>
          <a:srcRect/>
          <a:stretch/>
        </p:blipFill>
        <p:spPr>
          <a:xfrm>
            <a:off x="1071538" y="1714488"/>
            <a:ext cx="7500990" cy="50036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81" name="Google Shape;181;p26"/>
          <p:cNvSpPr txBox="1">
            <a:spLocks noGrp="1"/>
          </p:cNvSpPr>
          <p:nvPr>
            <p:ph type="body" idx="1"/>
          </p:nvPr>
        </p:nvSpPr>
        <p:spPr>
          <a:xfrm>
            <a:off x="285720" y="214291"/>
            <a:ext cx="8572560" cy="207170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startAt="3"/>
            </a:pPr>
            <a:r>
              <a:rPr lang="ru-RU" sz="2000">
                <a:solidFill>
                  <a:schemeClr val="dk1"/>
                </a:solidFill>
                <a:latin typeface="Calibri"/>
                <a:ea typeface="Calibri"/>
                <a:cs typeface="Calibri"/>
                <a:sym typeface="Calibri"/>
              </a:rPr>
              <a:t>Захворювання серцево-судинної системи. Існує можливість того, що нанороботи можуть виконувати низку функцій, пов'язаних із серцем. Регенерація пошкоджених тканин серця — це тільки одна можливість. Інший варіант використання нанотехнологій полягає у використанні наноприладів для очищення артерій від атеросклеротичних бляшок і вирішення інших проблем. </a:t>
            </a:r>
            <a:endParaRPr/>
          </a:p>
          <a:p>
            <a:pPr marL="342900" lvl="0" indent="-139700" algn="l" rtl="0">
              <a:spcBef>
                <a:spcPts val="640"/>
              </a:spcBef>
              <a:spcAft>
                <a:spcPts val="0"/>
              </a:spcAft>
              <a:buClr>
                <a:schemeClr val="dk1"/>
              </a:buClr>
              <a:buSzPts val="3200"/>
              <a:buNone/>
            </a:pPr>
            <a:endParaRPr/>
          </a:p>
        </p:txBody>
      </p:sp>
      <p:pic>
        <p:nvPicPr>
          <p:cNvPr id="182" name="Google Shape;182;p26" descr="https://im2-tub-ua.yandex.net/i?id=dd8bf9c5bc3ba9097a1e8466e2fdd8fa-l&amp;n=13"/>
          <p:cNvPicPr preferRelativeResize="0"/>
          <p:nvPr/>
        </p:nvPicPr>
        <p:blipFill rotWithShape="1">
          <a:blip r:embed="rId4">
            <a:alphaModFix/>
          </a:blip>
          <a:srcRect/>
          <a:stretch/>
        </p:blipFill>
        <p:spPr>
          <a:xfrm>
            <a:off x="1785918" y="2357430"/>
            <a:ext cx="5810258" cy="43576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7"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88" name="Google Shape;188;p27"/>
          <p:cNvSpPr txBox="1">
            <a:spLocks noGrp="1"/>
          </p:cNvSpPr>
          <p:nvPr>
            <p:ph type="body" idx="1"/>
          </p:nvPr>
        </p:nvSpPr>
        <p:spPr>
          <a:xfrm>
            <a:off x="357158" y="285729"/>
            <a:ext cx="8643998" cy="207170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startAt="4"/>
            </a:pPr>
            <a:r>
              <a:rPr lang="ru-RU" sz="2000">
                <a:solidFill>
                  <a:schemeClr val="dk1"/>
                </a:solidFill>
                <a:latin typeface="Calibri"/>
                <a:ea typeface="Calibri"/>
                <a:cs typeface="Calibri"/>
                <a:sym typeface="Calibri"/>
              </a:rPr>
              <a:t>Генна терапія. Нанотехнології дозволяють проникати нанороботам в організм і вносити зміни в геном. Завдяки цьому можливо зробити корекцію геному і в результаті вилікувати різні генні хвороби. </a:t>
            </a:r>
            <a:endParaRPr/>
          </a:p>
          <a:p>
            <a:pPr marL="514350" lvl="0" indent="-514350" algn="l" rtl="0">
              <a:spcBef>
                <a:spcPts val="400"/>
              </a:spcBef>
              <a:spcAft>
                <a:spcPts val="0"/>
              </a:spcAft>
              <a:buClr>
                <a:schemeClr val="dk1"/>
              </a:buClr>
              <a:buSzPts val="2000"/>
              <a:buFont typeface="Calibri"/>
              <a:buAutoNum type="arabicPeriod" startAt="4"/>
            </a:pPr>
            <a:r>
              <a:rPr lang="ru-RU" sz="2000">
                <a:solidFill>
                  <a:schemeClr val="dk1"/>
                </a:solidFill>
                <a:latin typeface="Calibri"/>
                <a:ea typeface="Calibri"/>
                <a:cs typeface="Calibri"/>
                <a:sym typeface="Calibri"/>
              </a:rPr>
              <a:t>Нанопінцети. Ці пристрої призначені для роботи наноструктур. Вони можуть бути використані для переміщення нанопристрою в тілі або для розміщення їх до установки. </a:t>
            </a:r>
            <a:endParaRPr/>
          </a:p>
          <a:p>
            <a:pPr marL="342900" lvl="0" indent="-139700" algn="l" rtl="0">
              <a:spcBef>
                <a:spcPts val="640"/>
              </a:spcBef>
              <a:spcAft>
                <a:spcPts val="0"/>
              </a:spcAft>
              <a:buClr>
                <a:schemeClr val="dk1"/>
              </a:buClr>
              <a:buSzPts val="3200"/>
              <a:buNone/>
            </a:pPr>
            <a:endParaRPr/>
          </a:p>
        </p:txBody>
      </p:sp>
      <p:pic>
        <p:nvPicPr>
          <p:cNvPr id="189" name="Google Shape;189;p27" descr="http://www.elinform.ru/data/news/Image/2015/May/aziel_150507.jpg"/>
          <p:cNvPicPr preferRelativeResize="0"/>
          <p:nvPr/>
        </p:nvPicPr>
        <p:blipFill rotWithShape="1">
          <a:blip r:embed="rId4">
            <a:alphaModFix/>
          </a:blip>
          <a:srcRect/>
          <a:stretch/>
        </p:blipFill>
        <p:spPr>
          <a:xfrm>
            <a:off x="1785918" y="2500306"/>
            <a:ext cx="6072230" cy="40886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8"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95" name="Google Shape;195;p28"/>
          <p:cNvSpPr txBox="1">
            <a:spLocks noGrp="1"/>
          </p:cNvSpPr>
          <p:nvPr>
            <p:ph type="body" idx="1"/>
          </p:nvPr>
        </p:nvSpPr>
        <p:spPr>
          <a:xfrm>
            <a:off x="214282" y="142852"/>
            <a:ext cx="8786874" cy="264320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startAt="6"/>
            </a:pPr>
            <a:r>
              <a:rPr lang="ru-RU" sz="2000">
                <a:solidFill>
                  <a:schemeClr val="dk1"/>
                </a:solidFill>
                <a:latin typeface="Calibri"/>
                <a:ea typeface="Calibri"/>
                <a:cs typeface="Calibri"/>
                <a:sym typeface="Calibri"/>
              </a:rPr>
              <a:t>Регенерація кісток. Використовуючи нанотехнології можна прискорити регенерацію кісток. Наночастинки мають різний хімічний склад, який може допомогти поєднати кістки разом і навіть може допомогти в деяких випадках ушкодження спинного мозку.</a:t>
            </a:r>
            <a:endParaRPr/>
          </a:p>
          <a:p>
            <a:pPr marL="514350" lvl="0" indent="-514350" algn="l" rtl="0">
              <a:spcBef>
                <a:spcPts val="400"/>
              </a:spcBef>
              <a:spcAft>
                <a:spcPts val="0"/>
              </a:spcAft>
              <a:buClr>
                <a:schemeClr val="dk1"/>
              </a:buClr>
              <a:buSzPts val="2000"/>
              <a:buFont typeface="Calibri"/>
              <a:buAutoNum type="arabicPeriod" startAt="6"/>
            </a:pPr>
            <a:r>
              <a:rPr lang="ru-RU" sz="2000">
                <a:solidFill>
                  <a:schemeClr val="dk1"/>
                </a:solidFill>
                <a:latin typeface="Calibri"/>
                <a:ea typeface="Calibri"/>
                <a:cs typeface="Calibri"/>
                <a:sym typeface="Calibri"/>
              </a:rPr>
              <a:t>Цукровий діабет. Замість того, щоб брати кров для дослідження рівня цукру в крові, нанотехнології надають можливість діабетикам використовувати для цього лінзи. По зміні кольору можна судити про рівень цукру крові.</a:t>
            </a:r>
            <a:endParaRPr/>
          </a:p>
        </p:txBody>
      </p:sp>
      <p:pic>
        <p:nvPicPr>
          <p:cNvPr id="196" name="Google Shape;196;p28" descr="http://7sisters.ru/wp-content/uploads/2016/04/image-31.jpeg"/>
          <p:cNvPicPr preferRelativeResize="0"/>
          <p:nvPr/>
        </p:nvPicPr>
        <p:blipFill rotWithShape="1">
          <a:blip r:embed="rId4">
            <a:alphaModFix/>
          </a:blip>
          <a:srcRect/>
          <a:stretch/>
        </p:blipFill>
        <p:spPr>
          <a:xfrm>
            <a:off x="1714480" y="2857318"/>
            <a:ext cx="5786478" cy="38588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202" name="Google Shape;202;p29"/>
          <p:cNvSpPr txBox="1">
            <a:spLocks noGrp="1"/>
          </p:cNvSpPr>
          <p:nvPr>
            <p:ph type="body" idx="1"/>
          </p:nvPr>
        </p:nvSpPr>
        <p:spPr>
          <a:xfrm>
            <a:off x="142844" y="214291"/>
            <a:ext cx="8786874" cy="2357454"/>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startAt="8"/>
            </a:pPr>
            <a:r>
              <a:rPr lang="ru-RU" sz="2000">
                <a:solidFill>
                  <a:schemeClr val="dk1"/>
                </a:solidFill>
                <a:latin typeface="Calibri"/>
                <a:ea typeface="Calibri"/>
                <a:cs typeface="Calibri"/>
                <a:sym typeface="Calibri"/>
              </a:rPr>
              <a:t>Хірургія. В сучасному світі вже є хірурги-роботи, а ось нанохірургія — перспективна галузь, в якій можна використовувати деякі лазери, а також нанопристрої, які можуть бути запрограмовані для виконання деяких хірургічних операцій. </a:t>
            </a:r>
            <a:endParaRPr/>
          </a:p>
          <a:p>
            <a:pPr marL="514350" lvl="0" indent="-514350" algn="l" rtl="0">
              <a:spcBef>
                <a:spcPts val="400"/>
              </a:spcBef>
              <a:spcAft>
                <a:spcPts val="0"/>
              </a:spcAft>
              <a:buClr>
                <a:schemeClr val="dk1"/>
              </a:buClr>
              <a:buSzPts val="2000"/>
              <a:buFont typeface="Calibri"/>
              <a:buAutoNum type="arabicPeriod" startAt="8"/>
            </a:pPr>
            <a:r>
              <a:rPr lang="ru-RU" sz="2000">
                <a:solidFill>
                  <a:schemeClr val="dk1"/>
                </a:solidFill>
                <a:latin typeface="Calibri"/>
                <a:ea typeface="Calibri"/>
                <a:cs typeface="Calibri"/>
                <a:sym typeface="Calibri"/>
              </a:rPr>
              <a:t>Епілепсія. Розробляються наночіпи, які здатні допомогти керувати нападами судом. Ці чіпи призначені для аналізу сигналів мозку, щоб стало можливо краще контролювати напади епілепсії. </a:t>
            </a:r>
            <a:endParaRPr/>
          </a:p>
          <a:p>
            <a:pPr marL="514350" lvl="0" indent="-311150" algn="l" rtl="0">
              <a:spcBef>
                <a:spcPts val="640"/>
              </a:spcBef>
              <a:spcAft>
                <a:spcPts val="0"/>
              </a:spcAft>
              <a:buClr>
                <a:schemeClr val="dk1"/>
              </a:buClr>
              <a:buSzPts val="3200"/>
              <a:buFont typeface="Calibri"/>
              <a:buNone/>
            </a:pPr>
            <a:endParaRPr/>
          </a:p>
        </p:txBody>
      </p:sp>
      <p:pic>
        <p:nvPicPr>
          <p:cNvPr id="203" name="Google Shape;203;p29" descr="http://www.gkb-31.ru/photos/bb/bb_5_2.png"/>
          <p:cNvPicPr preferRelativeResize="0"/>
          <p:nvPr/>
        </p:nvPicPr>
        <p:blipFill rotWithShape="1">
          <a:blip r:embed="rId4">
            <a:alphaModFix/>
          </a:blip>
          <a:srcRect/>
          <a:stretch/>
        </p:blipFill>
        <p:spPr>
          <a:xfrm>
            <a:off x="1142976" y="2700853"/>
            <a:ext cx="6858048" cy="41571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1;p14" descr="http://calmfulliving.com/wp-content/uploads/2013/01/nanotech.jpg"/>
          <p:cNvPicPr preferRelativeResize="0"/>
          <p:nvPr/>
        </p:nvPicPr>
        <p:blipFill rotWithShape="1">
          <a:blip r:embed="rId2">
            <a:alphaModFix/>
          </a:blip>
          <a:srcRect r="15746"/>
          <a:stretch/>
        </p:blipFill>
        <p:spPr>
          <a:xfrm>
            <a:off x="0" y="0"/>
            <a:ext cx="9144000" cy="6858000"/>
          </a:xfrm>
          <a:prstGeom prst="rect">
            <a:avLst/>
          </a:prstGeom>
          <a:noFill/>
          <a:ln>
            <a:noFill/>
          </a:ln>
        </p:spPr>
      </p:pic>
      <p:sp>
        <p:nvSpPr>
          <p:cNvPr id="3" name="Прямоугольник 2"/>
          <p:cNvSpPr/>
          <p:nvPr/>
        </p:nvSpPr>
        <p:spPr>
          <a:xfrm>
            <a:off x="197317" y="308687"/>
            <a:ext cx="8667550" cy="1200329"/>
          </a:xfrm>
          <a:prstGeom prst="rect">
            <a:avLst/>
          </a:prstGeom>
        </p:spPr>
        <p:txBody>
          <a:bodyPr wrap="square">
            <a:spAutoFit/>
          </a:bodyPr>
          <a:lstStyle/>
          <a:p>
            <a:pPr algn="just">
              <a:lnSpc>
                <a:spcPct val="150000"/>
              </a:lnSpc>
            </a:pPr>
            <a:r>
              <a:rPr lang="ru-RU" sz="1600" dirty="0" err="1">
                <a:solidFill>
                  <a:srgbClr val="FF0000"/>
                </a:solidFill>
                <a:effectLst>
                  <a:outerShdw blurRad="38100" dist="38100" dir="2700000" algn="tl">
                    <a:srgbClr val="000000">
                      <a:alpha val="43137"/>
                    </a:srgbClr>
                  </a:outerShdw>
                </a:effectLst>
              </a:rPr>
              <a:t>Наносенсор</a:t>
            </a:r>
            <a:r>
              <a:rPr lang="ru-RU" sz="1600" dirty="0"/>
              <a:t> – сенсор, при </a:t>
            </a:r>
            <a:r>
              <a:rPr lang="ru-RU" sz="1600" dirty="0" err="1"/>
              <a:t>виготовленні</a:t>
            </a:r>
            <a:r>
              <a:rPr lang="ru-RU" sz="1600" dirty="0"/>
              <a:t> </a:t>
            </a:r>
            <a:r>
              <a:rPr lang="ru-RU" sz="1600" dirty="0" err="1"/>
              <a:t>якого</a:t>
            </a:r>
            <a:r>
              <a:rPr lang="ru-RU" sz="1600" dirty="0"/>
              <a:t> </a:t>
            </a:r>
            <a:r>
              <a:rPr lang="ru-RU" sz="1600" dirty="0" err="1"/>
              <a:t>використовуються</a:t>
            </a:r>
            <a:r>
              <a:rPr lang="ru-RU" sz="1600" dirty="0"/>
              <a:t> </a:t>
            </a:r>
            <a:r>
              <a:rPr lang="ru-RU" sz="1600" dirty="0" err="1"/>
              <a:t>наноматеріали</a:t>
            </a:r>
            <a:r>
              <a:rPr lang="ru-RU" sz="1600" dirty="0"/>
              <a:t> та </a:t>
            </a:r>
            <a:r>
              <a:rPr lang="ru-RU" sz="1600" dirty="0" err="1"/>
              <a:t>нанотехнологія</a:t>
            </a:r>
            <a:r>
              <a:rPr lang="ru-RU" sz="1600" dirty="0"/>
              <a:t> </a:t>
            </a:r>
            <a:r>
              <a:rPr lang="ru-RU" sz="1600" dirty="0" err="1"/>
              <a:t>мікросхем</a:t>
            </a:r>
            <a:r>
              <a:rPr lang="ru-RU" sz="1600" dirty="0"/>
              <a:t> та </a:t>
            </a:r>
            <a:r>
              <a:rPr lang="ru-RU" sz="1600" dirty="0" err="1"/>
              <a:t>наноелектромеханічних</a:t>
            </a:r>
            <a:r>
              <a:rPr lang="ru-RU" sz="1600" dirty="0"/>
              <a:t> систем (НЕМС), з </a:t>
            </a:r>
            <a:r>
              <a:rPr lang="ru-RU" sz="1600" dirty="0" err="1"/>
              <a:t>електричним</a:t>
            </a:r>
            <a:r>
              <a:rPr lang="ru-RU" sz="1600" dirty="0"/>
              <a:t> </a:t>
            </a:r>
            <a:r>
              <a:rPr lang="ru-RU" sz="1600" dirty="0" err="1"/>
              <a:t>вихідним</a:t>
            </a:r>
            <a:r>
              <a:rPr lang="ru-RU" sz="1600" dirty="0"/>
              <a:t> сигналом.</a:t>
            </a:r>
            <a:endParaRPr lang="ru-RU" sz="1600" dirty="0">
              <a:solidFill>
                <a:schemeClr val="tx1"/>
              </a:solidFill>
            </a:endParaRPr>
          </a:p>
        </p:txBody>
      </p:sp>
      <p:pic>
        <p:nvPicPr>
          <p:cNvPr id="1028" name="Picture 4" descr="Немає опису світли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367" y="3653907"/>
            <a:ext cx="3596915" cy="250435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7317" y="1562318"/>
            <a:ext cx="6626994" cy="4893647"/>
          </a:xfrm>
          <a:prstGeom prst="rect">
            <a:avLst/>
          </a:prstGeom>
        </p:spPr>
        <p:txBody>
          <a:bodyPr wrap="square">
            <a:spAutoFit/>
          </a:bodyPr>
          <a:lstStyle/>
          <a:p>
            <a:pPr algn="just">
              <a:lnSpc>
                <a:spcPct val="150000"/>
              </a:lnSpc>
            </a:pPr>
            <a:r>
              <a:rPr lang="ru-RU" sz="1600" dirty="0"/>
              <a:t>До </a:t>
            </a:r>
            <a:r>
              <a:rPr lang="ru-RU" sz="1600" dirty="0" err="1"/>
              <a:t>фізичних</a:t>
            </a:r>
            <a:r>
              <a:rPr lang="ru-RU" sz="1600" dirty="0"/>
              <a:t>, </a:t>
            </a:r>
            <a:r>
              <a:rPr lang="ru-RU" sz="1600" dirty="0" err="1"/>
              <a:t>хімічних</a:t>
            </a:r>
            <a:r>
              <a:rPr lang="ru-RU" sz="1600" dirty="0"/>
              <a:t> і </a:t>
            </a:r>
            <a:r>
              <a:rPr lang="ru-RU" sz="1600" dirty="0" err="1"/>
              <a:t>біологічних</a:t>
            </a:r>
            <a:r>
              <a:rPr lang="ru-RU" sz="1600" dirty="0"/>
              <a:t> </a:t>
            </a:r>
            <a:r>
              <a:rPr lang="ru-RU" sz="1600" dirty="0" err="1"/>
              <a:t>наносенсорів</a:t>
            </a:r>
            <a:r>
              <a:rPr lang="ru-RU" sz="1600" dirty="0"/>
              <a:t> </a:t>
            </a:r>
            <a:r>
              <a:rPr lang="ru-RU" sz="1600" dirty="0" err="1"/>
              <a:t>пред'являють</a:t>
            </a:r>
            <a:r>
              <a:rPr lang="ru-RU" sz="1600" dirty="0"/>
              <a:t> </a:t>
            </a:r>
            <a:r>
              <a:rPr lang="ru-RU" sz="1600" dirty="0" err="1"/>
              <a:t>різноманітні</a:t>
            </a:r>
            <a:r>
              <a:rPr lang="ru-RU" sz="1600" dirty="0"/>
              <a:t> і часто </a:t>
            </a:r>
            <a:r>
              <a:rPr lang="ru-RU" sz="1600" dirty="0" err="1"/>
              <a:t>протилежні</a:t>
            </a:r>
            <a:r>
              <a:rPr lang="ru-RU" sz="1600" dirty="0"/>
              <a:t> </a:t>
            </a:r>
            <a:r>
              <a:rPr lang="ru-RU" sz="1600" dirty="0" err="1"/>
              <a:t>вимоги</a:t>
            </a:r>
            <a:r>
              <a:rPr lang="ru-RU" sz="1600" dirty="0"/>
              <a:t>: </a:t>
            </a:r>
            <a:endParaRPr lang="ru-RU" sz="1600" dirty="0" smtClean="0"/>
          </a:p>
          <a:p>
            <a:pPr algn="just">
              <a:lnSpc>
                <a:spcPct val="150000"/>
              </a:lnSpc>
            </a:pPr>
            <a:r>
              <a:rPr lang="ru-RU" sz="1600" dirty="0" smtClean="0"/>
              <a:t>– </a:t>
            </a:r>
            <a:r>
              <a:rPr lang="ru-RU" sz="1600" dirty="0" err="1"/>
              <a:t>висока</a:t>
            </a:r>
            <a:r>
              <a:rPr lang="ru-RU" sz="1600" dirty="0"/>
              <a:t> </a:t>
            </a:r>
            <a:r>
              <a:rPr lang="ru-RU" sz="1600" dirty="0" err="1"/>
              <a:t>чутливість</a:t>
            </a:r>
            <a:r>
              <a:rPr lang="ru-RU" sz="1600" dirty="0"/>
              <a:t>; </a:t>
            </a:r>
            <a:endParaRPr lang="ru-RU" sz="1600" dirty="0" smtClean="0"/>
          </a:p>
          <a:p>
            <a:pPr algn="just">
              <a:lnSpc>
                <a:spcPct val="150000"/>
              </a:lnSpc>
            </a:pPr>
            <a:r>
              <a:rPr lang="ru-RU" sz="1600" dirty="0" smtClean="0"/>
              <a:t>– </a:t>
            </a:r>
            <a:r>
              <a:rPr lang="ru-RU" sz="1600" dirty="0"/>
              <a:t>великий </a:t>
            </a:r>
            <a:r>
              <a:rPr lang="ru-RU" sz="1600" dirty="0" err="1"/>
              <a:t>динамічний</a:t>
            </a:r>
            <a:r>
              <a:rPr lang="ru-RU" sz="1600" dirty="0"/>
              <a:t> </a:t>
            </a:r>
            <a:r>
              <a:rPr lang="ru-RU" sz="1600" dirty="0" err="1"/>
              <a:t>діапазон</a:t>
            </a:r>
            <a:r>
              <a:rPr lang="ru-RU" sz="1600" dirty="0"/>
              <a:t> </a:t>
            </a:r>
            <a:r>
              <a:rPr lang="ru-RU" sz="1600" dirty="0" err="1"/>
              <a:t>вхідної</a:t>
            </a:r>
            <a:r>
              <a:rPr lang="ru-RU" sz="1600" dirty="0"/>
              <a:t> </a:t>
            </a:r>
            <a:r>
              <a:rPr lang="ru-RU" sz="1600" dirty="0" err="1"/>
              <a:t>величини</a:t>
            </a:r>
            <a:r>
              <a:rPr lang="ru-RU" sz="1600" dirty="0"/>
              <a:t>; </a:t>
            </a:r>
            <a:endParaRPr lang="ru-RU" sz="1600" dirty="0" smtClean="0"/>
          </a:p>
          <a:p>
            <a:pPr algn="just">
              <a:lnSpc>
                <a:spcPct val="150000"/>
              </a:lnSpc>
            </a:pPr>
            <a:r>
              <a:rPr lang="ru-RU" sz="1600" dirty="0" smtClean="0"/>
              <a:t>– </a:t>
            </a:r>
            <a:r>
              <a:rPr lang="ru-RU" sz="1600" dirty="0" err="1"/>
              <a:t>простий</a:t>
            </a:r>
            <a:r>
              <a:rPr lang="ru-RU" sz="1600" dirty="0"/>
              <a:t> вид </a:t>
            </a:r>
            <a:r>
              <a:rPr lang="ru-RU" sz="1600" dirty="0" err="1"/>
              <a:t>функціональної</a:t>
            </a:r>
            <a:r>
              <a:rPr lang="ru-RU" sz="1600" dirty="0"/>
              <a:t> </a:t>
            </a:r>
            <a:r>
              <a:rPr lang="ru-RU" sz="1600" dirty="0" err="1"/>
              <a:t>залежності</a:t>
            </a:r>
            <a:r>
              <a:rPr lang="ru-RU" sz="1600" dirty="0"/>
              <a:t> </a:t>
            </a:r>
            <a:r>
              <a:rPr lang="ru-RU" sz="1600" dirty="0" err="1"/>
              <a:t>між</a:t>
            </a:r>
            <a:r>
              <a:rPr lang="ru-RU" sz="1600" dirty="0"/>
              <a:t> </a:t>
            </a:r>
            <a:r>
              <a:rPr lang="ru-RU" sz="1600" dirty="0" err="1"/>
              <a:t>вхідним</a:t>
            </a:r>
            <a:r>
              <a:rPr lang="ru-RU" sz="1600" dirty="0"/>
              <a:t> сигналом і </a:t>
            </a:r>
            <a:r>
              <a:rPr lang="ru-RU" sz="1600" dirty="0" err="1"/>
              <a:t>вихідним</a:t>
            </a:r>
            <a:r>
              <a:rPr lang="ru-RU" sz="1600" dirty="0"/>
              <a:t> (</a:t>
            </a:r>
            <a:r>
              <a:rPr lang="ru-RU" sz="1600" dirty="0" err="1"/>
              <a:t>переважно</a:t>
            </a:r>
            <a:r>
              <a:rPr lang="ru-RU" sz="1600" dirty="0"/>
              <a:t> – </a:t>
            </a:r>
            <a:r>
              <a:rPr lang="ru-RU" sz="1600" dirty="0" err="1"/>
              <a:t>лінійний</a:t>
            </a:r>
            <a:r>
              <a:rPr lang="ru-RU" sz="1600" dirty="0"/>
              <a:t>); </a:t>
            </a:r>
            <a:endParaRPr lang="ru-RU" sz="1600" dirty="0" smtClean="0"/>
          </a:p>
          <a:p>
            <a:pPr algn="just">
              <a:lnSpc>
                <a:spcPct val="150000"/>
              </a:lnSpc>
            </a:pPr>
            <a:r>
              <a:rPr lang="ru-RU" sz="1600" dirty="0" smtClean="0"/>
              <a:t>– </a:t>
            </a:r>
            <a:r>
              <a:rPr lang="ru-RU" sz="1600" dirty="0" err="1"/>
              <a:t>відсутність</a:t>
            </a:r>
            <a:r>
              <a:rPr lang="ru-RU" sz="1600" dirty="0"/>
              <a:t> </a:t>
            </a:r>
            <a:r>
              <a:rPr lang="ru-RU" sz="1600" dirty="0" err="1"/>
              <a:t>дрейфів</a:t>
            </a:r>
            <a:r>
              <a:rPr lang="ru-RU" sz="1600" dirty="0"/>
              <a:t> і </a:t>
            </a:r>
            <a:r>
              <a:rPr lang="ru-RU" sz="1600" dirty="0" err="1"/>
              <a:t>старіння</a:t>
            </a:r>
            <a:r>
              <a:rPr lang="ru-RU" sz="1600" dirty="0" smtClean="0"/>
              <a:t>;</a:t>
            </a:r>
          </a:p>
          <a:p>
            <a:pPr algn="just">
              <a:lnSpc>
                <a:spcPct val="150000"/>
              </a:lnSpc>
            </a:pPr>
            <a:r>
              <a:rPr lang="ru-RU" sz="1600" dirty="0" smtClean="0"/>
              <a:t> </a:t>
            </a:r>
            <a:r>
              <a:rPr lang="ru-RU" sz="1600" dirty="0"/>
              <a:t>– </a:t>
            </a:r>
            <a:r>
              <a:rPr lang="ru-RU" sz="1600" dirty="0" err="1"/>
              <a:t>висока</a:t>
            </a:r>
            <a:r>
              <a:rPr lang="ru-RU" sz="1600" dirty="0"/>
              <a:t> </a:t>
            </a:r>
            <a:r>
              <a:rPr lang="ru-RU" sz="1600" dirty="0" err="1"/>
              <a:t>швидкодія</a:t>
            </a:r>
            <a:r>
              <a:rPr lang="ru-RU" sz="1600" dirty="0"/>
              <a:t>; </a:t>
            </a:r>
            <a:endParaRPr lang="ru-RU" sz="1600" dirty="0" smtClean="0"/>
          </a:p>
          <a:p>
            <a:pPr algn="just">
              <a:lnSpc>
                <a:spcPct val="150000"/>
              </a:lnSpc>
            </a:pPr>
            <a:r>
              <a:rPr lang="ru-RU" sz="1600" dirty="0" smtClean="0"/>
              <a:t>– </a:t>
            </a:r>
            <a:r>
              <a:rPr lang="ru-RU" sz="1600" dirty="0" err="1"/>
              <a:t>відсутність</a:t>
            </a:r>
            <a:r>
              <a:rPr lang="ru-RU" sz="1600" dirty="0"/>
              <a:t> </a:t>
            </a:r>
            <a:r>
              <a:rPr lang="ru-RU" sz="1600" dirty="0" err="1"/>
              <a:t>гістерезису</a:t>
            </a:r>
            <a:r>
              <a:rPr lang="ru-RU" sz="1600" dirty="0"/>
              <a:t>; </a:t>
            </a:r>
            <a:endParaRPr lang="ru-RU" sz="1600" dirty="0" smtClean="0"/>
          </a:p>
          <a:p>
            <a:pPr algn="just">
              <a:lnSpc>
                <a:spcPct val="150000"/>
              </a:lnSpc>
            </a:pPr>
            <a:r>
              <a:rPr lang="ru-RU" sz="1600" dirty="0" smtClean="0"/>
              <a:t>– </a:t>
            </a:r>
            <a:r>
              <a:rPr lang="ru-RU" sz="1600" dirty="0" err="1"/>
              <a:t>висока</a:t>
            </a:r>
            <a:r>
              <a:rPr lang="ru-RU" sz="1600" dirty="0"/>
              <a:t> </a:t>
            </a:r>
            <a:r>
              <a:rPr lang="ru-RU" sz="1600" dirty="0" err="1"/>
              <a:t>надійність</a:t>
            </a:r>
            <a:r>
              <a:rPr lang="ru-RU" sz="1600" dirty="0"/>
              <a:t> і великий </a:t>
            </a:r>
            <a:r>
              <a:rPr lang="ru-RU" sz="1600" dirty="0" err="1"/>
              <a:t>термін</a:t>
            </a:r>
            <a:r>
              <a:rPr lang="ru-RU" sz="1600" dirty="0"/>
              <a:t> </a:t>
            </a:r>
            <a:r>
              <a:rPr lang="ru-RU" sz="1600" dirty="0" err="1"/>
              <a:t>служби</a:t>
            </a:r>
            <a:r>
              <a:rPr lang="ru-RU" sz="1600" dirty="0"/>
              <a:t>; </a:t>
            </a:r>
            <a:endParaRPr lang="ru-RU" sz="1600" dirty="0" smtClean="0"/>
          </a:p>
          <a:p>
            <a:pPr algn="just">
              <a:lnSpc>
                <a:spcPct val="150000"/>
              </a:lnSpc>
            </a:pPr>
            <a:r>
              <a:rPr lang="ru-RU" sz="1600" dirty="0" smtClean="0"/>
              <a:t>– </a:t>
            </a:r>
            <a:r>
              <a:rPr lang="ru-RU" sz="1600" dirty="0" err="1"/>
              <a:t>малі</a:t>
            </a:r>
            <a:r>
              <a:rPr lang="ru-RU" sz="1600" dirty="0"/>
              <a:t> </a:t>
            </a:r>
            <a:r>
              <a:rPr lang="ru-RU" sz="1600" dirty="0" err="1"/>
              <a:t>габаритні</a:t>
            </a:r>
            <a:r>
              <a:rPr lang="ru-RU" sz="1600" dirty="0"/>
              <a:t> </a:t>
            </a:r>
            <a:r>
              <a:rPr lang="ru-RU" sz="1600" dirty="0" err="1"/>
              <a:t>розміри</a:t>
            </a:r>
            <a:r>
              <a:rPr lang="ru-RU" sz="1600" dirty="0"/>
              <a:t> і </a:t>
            </a:r>
            <a:r>
              <a:rPr lang="ru-RU" sz="1600" dirty="0" err="1"/>
              <a:t>маса</a:t>
            </a:r>
            <a:r>
              <a:rPr lang="ru-RU" sz="1600" dirty="0"/>
              <a:t>; </a:t>
            </a:r>
            <a:endParaRPr lang="ru-RU" sz="1600" dirty="0" smtClean="0"/>
          </a:p>
          <a:p>
            <a:pPr algn="just">
              <a:lnSpc>
                <a:spcPct val="150000"/>
              </a:lnSpc>
            </a:pPr>
            <a:r>
              <a:rPr lang="ru-RU" sz="1600" dirty="0" smtClean="0"/>
              <a:t>– </a:t>
            </a:r>
            <a:r>
              <a:rPr lang="ru-RU" sz="1600" dirty="0" err="1"/>
              <a:t>легкість</a:t>
            </a:r>
            <a:r>
              <a:rPr lang="ru-RU" sz="1600" dirty="0"/>
              <a:t> </a:t>
            </a:r>
            <a:r>
              <a:rPr lang="ru-RU" sz="1600" dirty="0" err="1"/>
              <a:t>виготовлення</a:t>
            </a:r>
            <a:r>
              <a:rPr lang="ru-RU" sz="1600" dirty="0"/>
              <a:t>; </a:t>
            </a:r>
            <a:endParaRPr lang="ru-RU" sz="1600" dirty="0" smtClean="0"/>
          </a:p>
          <a:p>
            <a:pPr algn="just">
              <a:lnSpc>
                <a:spcPct val="150000"/>
              </a:lnSpc>
            </a:pPr>
            <a:r>
              <a:rPr lang="ru-RU" sz="1600" dirty="0" smtClean="0"/>
              <a:t>– </a:t>
            </a:r>
            <a:r>
              <a:rPr lang="ru-RU" sz="1600" dirty="0" err="1"/>
              <a:t>низька</a:t>
            </a:r>
            <a:r>
              <a:rPr lang="ru-RU" sz="1600" dirty="0"/>
              <a:t> </a:t>
            </a:r>
            <a:r>
              <a:rPr lang="ru-RU" sz="1600" dirty="0" err="1"/>
              <a:t>вартість</a:t>
            </a:r>
            <a:r>
              <a:rPr lang="ru-RU" sz="1600" dirty="0"/>
              <a:t>.</a:t>
            </a:r>
          </a:p>
        </p:txBody>
      </p:sp>
    </p:spTree>
    <p:extLst>
      <p:ext uri="{BB962C8B-B14F-4D97-AF65-F5344CB8AC3E}">
        <p14:creationId xmlns:p14="http://schemas.microsoft.com/office/powerpoint/2010/main" val="1101147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209" name="Google Shape;209;p30"/>
          <p:cNvSpPr txBox="1">
            <a:spLocks noGrp="1"/>
          </p:cNvSpPr>
          <p:nvPr>
            <p:ph type="body" idx="1"/>
          </p:nvPr>
        </p:nvSpPr>
        <p:spPr>
          <a:xfrm>
            <a:off x="214282" y="214291"/>
            <a:ext cx="8572560" cy="114300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alibri"/>
              <a:buAutoNum type="arabicPeriod" startAt="10"/>
            </a:pPr>
            <a:r>
              <a:rPr lang="ru-RU" sz="2000">
                <a:solidFill>
                  <a:schemeClr val="dk1"/>
                </a:solidFill>
                <a:latin typeface="Calibri"/>
                <a:ea typeface="Calibri"/>
                <a:cs typeface="Calibri"/>
                <a:sym typeface="Calibri"/>
              </a:rPr>
              <a:t> Управління протезами. Протезування продовжує рухатися вперед. Нанотехнології дають можливість за допомогою мозку управляти протезами. Вже є деякі приклади використання наночіпів з цією метою. </a:t>
            </a:r>
            <a:endParaRPr/>
          </a:p>
          <a:p>
            <a:pPr marL="342900" lvl="0" indent="-342900" algn="l" rtl="0">
              <a:spcBef>
                <a:spcPts val="640"/>
              </a:spcBef>
              <a:spcAft>
                <a:spcPts val="0"/>
              </a:spcAft>
              <a:buClr>
                <a:schemeClr val="dk1"/>
              </a:buClr>
              <a:buSzPts val="3200"/>
              <a:buNone/>
            </a:pPr>
            <a:endParaRPr/>
          </a:p>
        </p:txBody>
      </p:sp>
      <p:pic>
        <p:nvPicPr>
          <p:cNvPr id="210" name="Google Shape;210;p30" descr="https://i0.wp.com/image.inforesist.org/uploads/2016/03/1-1-1.jpg?w=1200&amp;ssl=1"/>
          <p:cNvPicPr preferRelativeResize="0"/>
          <p:nvPr/>
        </p:nvPicPr>
        <p:blipFill rotWithShape="1">
          <a:blip r:embed="rId4">
            <a:alphaModFix/>
          </a:blip>
          <a:srcRect/>
          <a:stretch/>
        </p:blipFill>
        <p:spPr>
          <a:xfrm>
            <a:off x="1142976" y="1500174"/>
            <a:ext cx="6834234" cy="51256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1;p14" descr="http://calmfulliving.com/wp-content/uploads/2013/01/nanotech.jpg"/>
          <p:cNvPicPr preferRelativeResize="0"/>
          <p:nvPr/>
        </p:nvPicPr>
        <p:blipFill rotWithShape="1">
          <a:blip r:embed="rId2">
            <a:alphaModFix/>
          </a:blip>
          <a:srcRect r="15746"/>
          <a:stretch/>
        </p:blipFill>
        <p:spPr>
          <a:xfrm>
            <a:off x="0" y="20598"/>
            <a:ext cx="9144000" cy="6858000"/>
          </a:xfrm>
          <a:prstGeom prst="rect">
            <a:avLst/>
          </a:prstGeom>
          <a:noFill/>
          <a:ln>
            <a:noFill/>
          </a:ln>
        </p:spPr>
      </p:pic>
      <p:sp>
        <p:nvSpPr>
          <p:cNvPr id="4" name="Прямоугольник 3"/>
          <p:cNvSpPr/>
          <p:nvPr/>
        </p:nvSpPr>
        <p:spPr>
          <a:xfrm>
            <a:off x="1080436" y="164307"/>
            <a:ext cx="6983128" cy="400110"/>
          </a:xfrm>
          <a:prstGeom prst="rect">
            <a:avLst/>
          </a:prstGeom>
        </p:spPr>
        <p:txBody>
          <a:bodyPr wrap="square">
            <a:spAutoFit/>
          </a:bodyPr>
          <a:lstStyle/>
          <a:p>
            <a:pPr algn="ctr"/>
            <a:r>
              <a:rPr lang="ru-RU" sz="2000" dirty="0" err="1" smtClean="0">
                <a:solidFill>
                  <a:schemeClr val="bg2">
                    <a:lumMod val="75000"/>
                  </a:schemeClr>
                </a:solidFill>
                <a:effectLst>
                  <a:outerShdw blurRad="38100" dist="38100" dir="2700000" algn="tl">
                    <a:srgbClr val="000000">
                      <a:alpha val="43137"/>
                    </a:srgbClr>
                  </a:outerShdw>
                </a:effectLst>
              </a:rPr>
              <a:t>Електроний</a:t>
            </a:r>
            <a:r>
              <a:rPr lang="ru-RU" sz="2000" dirty="0" smtClean="0">
                <a:solidFill>
                  <a:schemeClr val="bg2">
                    <a:lumMod val="75000"/>
                  </a:schemeClr>
                </a:solidFill>
                <a:effectLst>
                  <a:outerShdw blurRad="38100" dist="38100" dir="2700000" algn="tl">
                    <a:srgbClr val="000000">
                      <a:alpha val="43137"/>
                    </a:srgbClr>
                  </a:outerShdw>
                </a:effectLst>
              </a:rPr>
              <a:t> </a:t>
            </a:r>
            <a:r>
              <a:rPr lang="ru-RU" sz="2000" dirty="0" err="1" smtClean="0">
                <a:solidFill>
                  <a:schemeClr val="bg2">
                    <a:lumMod val="75000"/>
                  </a:schemeClr>
                </a:solidFill>
                <a:effectLst>
                  <a:outerShdw blurRad="38100" dist="38100" dir="2700000" algn="tl">
                    <a:srgbClr val="000000">
                      <a:alpha val="43137"/>
                    </a:srgbClr>
                  </a:outerShdw>
                </a:effectLst>
              </a:rPr>
              <a:t>ніс</a:t>
            </a:r>
            <a:endParaRPr lang="ru-RU" sz="2000" dirty="0">
              <a:solidFill>
                <a:schemeClr val="bg2">
                  <a:lumMod val="75000"/>
                </a:schemeClr>
              </a:solidFill>
              <a:effectLst>
                <a:outerShdw blurRad="38100" dist="38100" dir="2700000" algn="tl">
                  <a:srgbClr val="000000">
                    <a:alpha val="43137"/>
                  </a:srgbClr>
                </a:outerShdw>
              </a:effectLst>
            </a:endParaRPr>
          </a:p>
        </p:txBody>
      </p:sp>
      <p:pic>
        <p:nvPicPr>
          <p:cNvPr id="5" name="Picture 4" descr="эл но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13" y="728724"/>
            <a:ext cx="333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3688" y="3187988"/>
            <a:ext cx="4572000" cy="698717"/>
          </a:xfrm>
          <a:prstGeom prst="rect">
            <a:avLst/>
          </a:prstGeom>
        </p:spPr>
        <p:txBody>
          <a:bodyPr>
            <a:spAutoFit/>
          </a:bodyPr>
          <a:lstStyle/>
          <a:p>
            <a:pPr algn="ctr">
              <a:lnSpc>
                <a:spcPct val="150000"/>
              </a:lnSpc>
            </a:pPr>
            <a:r>
              <a:rPr lang="ru-RU" dirty="0" err="1"/>
              <a:t>Чіп</a:t>
            </a:r>
            <a:r>
              <a:rPr lang="ru-RU" dirty="0"/>
              <a:t>-пластина "</a:t>
            </a:r>
            <a:r>
              <a:rPr lang="ru-RU" dirty="0" err="1"/>
              <a:t>електронного</a:t>
            </a:r>
            <a:r>
              <a:rPr lang="ru-RU" dirty="0"/>
              <a:t> носа" </a:t>
            </a:r>
            <a:endParaRPr lang="ru-RU" dirty="0" smtClean="0"/>
          </a:p>
          <a:p>
            <a:pPr algn="ctr">
              <a:lnSpc>
                <a:spcPct val="150000"/>
              </a:lnSpc>
            </a:pPr>
            <a:r>
              <a:rPr lang="ru-RU" dirty="0" smtClean="0"/>
              <a:t>з </a:t>
            </a:r>
            <a:r>
              <a:rPr lang="ru-RU" dirty="0"/>
              <a:t>2200 </a:t>
            </a:r>
            <a:r>
              <a:rPr lang="ru-RU" dirty="0" err="1"/>
              <a:t>осередків-аналізаторів</a:t>
            </a:r>
            <a:r>
              <a:rPr lang="ru-RU" dirty="0"/>
              <a:t> </a:t>
            </a:r>
            <a:r>
              <a:rPr lang="ru-RU" dirty="0" err="1"/>
              <a:t>Sensation</a:t>
            </a:r>
            <a:endParaRPr lang="ru-RU" dirty="0"/>
          </a:p>
        </p:txBody>
      </p:sp>
      <p:sp>
        <p:nvSpPr>
          <p:cNvPr id="7" name="Прямоугольник 6"/>
          <p:cNvSpPr/>
          <p:nvPr/>
        </p:nvSpPr>
        <p:spPr>
          <a:xfrm>
            <a:off x="4236819" y="899922"/>
            <a:ext cx="4572000" cy="1668214"/>
          </a:xfrm>
          <a:prstGeom prst="rect">
            <a:avLst/>
          </a:prstGeom>
        </p:spPr>
        <p:txBody>
          <a:bodyPr>
            <a:spAutoFit/>
          </a:bodyPr>
          <a:lstStyle/>
          <a:p>
            <a:pPr algn="just">
              <a:lnSpc>
                <a:spcPct val="150000"/>
              </a:lnSpc>
            </a:pPr>
            <a:r>
              <a:rPr lang="ru-RU" dirty="0" err="1"/>
              <a:t>Австралійські</a:t>
            </a:r>
            <a:r>
              <a:rPr lang="ru-RU" dirty="0"/>
              <a:t> </a:t>
            </a:r>
            <a:r>
              <a:rPr lang="ru-RU" dirty="0" err="1"/>
              <a:t>вчені</a:t>
            </a:r>
            <a:r>
              <a:rPr lang="ru-RU" dirty="0"/>
              <a:t> </a:t>
            </a:r>
            <a:r>
              <a:rPr lang="ru-RU" dirty="0" err="1"/>
              <a:t>розробляють</a:t>
            </a:r>
            <a:r>
              <a:rPr lang="ru-RU" dirty="0"/>
              <a:t> </a:t>
            </a:r>
            <a:r>
              <a:rPr lang="ru-RU" dirty="0" err="1"/>
              <a:t>електронний</a:t>
            </a:r>
            <a:r>
              <a:rPr lang="ru-RU" dirty="0"/>
              <a:t> </a:t>
            </a:r>
            <a:r>
              <a:rPr lang="ru-RU" dirty="0" err="1"/>
              <a:t>ніс</a:t>
            </a:r>
            <a:r>
              <a:rPr lang="ru-RU" dirty="0"/>
              <a:t>, </a:t>
            </a:r>
            <a:r>
              <a:rPr lang="ru-RU" dirty="0" err="1"/>
              <a:t>який</a:t>
            </a:r>
            <a:r>
              <a:rPr lang="ru-RU" dirty="0"/>
              <a:t> </a:t>
            </a:r>
            <a:r>
              <a:rPr lang="ru-RU" dirty="0" err="1"/>
              <a:t>зможе</a:t>
            </a:r>
            <a:r>
              <a:rPr lang="ru-RU" dirty="0"/>
              <a:t> </a:t>
            </a:r>
            <a:r>
              <a:rPr lang="ru-RU" dirty="0" err="1"/>
              <a:t>визначати</a:t>
            </a:r>
            <a:r>
              <a:rPr lang="ru-RU" dirty="0"/>
              <a:t> </a:t>
            </a:r>
            <a:r>
              <a:rPr lang="ru-RU" dirty="0" err="1"/>
              <a:t>наявність</a:t>
            </a:r>
            <a:r>
              <a:rPr lang="ru-RU" dirty="0"/>
              <a:t> </a:t>
            </a:r>
            <a:r>
              <a:rPr lang="ru-RU" dirty="0" err="1"/>
              <a:t>хімічних</a:t>
            </a:r>
            <a:r>
              <a:rPr lang="ru-RU" dirty="0"/>
              <a:t> добавок у </a:t>
            </a:r>
            <a:r>
              <a:rPr lang="ru-RU" dirty="0" err="1"/>
              <a:t>вині</a:t>
            </a:r>
            <a:r>
              <a:rPr lang="ru-RU" dirty="0"/>
              <a:t>, а </a:t>
            </a:r>
            <a:r>
              <a:rPr lang="ru-RU" dirty="0" err="1"/>
              <a:t>також</a:t>
            </a:r>
            <a:r>
              <a:rPr lang="ru-RU" dirty="0"/>
              <a:t> "</a:t>
            </a:r>
            <a:r>
              <a:rPr lang="ru-RU" dirty="0" err="1"/>
              <a:t>унюхувати</a:t>
            </a:r>
            <a:r>
              <a:rPr lang="ru-RU" dirty="0"/>
              <a:t>" </a:t>
            </a:r>
            <a:r>
              <a:rPr lang="ru-RU" dirty="0" err="1"/>
              <a:t>сліди</a:t>
            </a:r>
            <a:r>
              <a:rPr lang="ru-RU" dirty="0"/>
              <a:t> </a:t>
            </a:r>
            <a:r>
              <a:rPr lang="ru-RU" dirty="0" err="1"/>
              <a:t>вибухівки</a:t>
            </a:r>
            <a:r>
              <a:rPr lang="ru-RU" dirty="0"/>
              <a:t> на </a:t>
            </a:r>
            <a:r>
              <a:rPr lang="ru-RU" dirty="0" err="1"/>
              <a:t>пасажирах</a:t>
            </a:r>
            <a:r>
              <a:rPr lang="ru-RU" dirty="0"/>
              <a:t>, </a:t>
            </a:r>
            <a:r>
              <a:rPr lang="ru-RU" dirty="0" err="1"/>
              <a:t>які</a:t>
            </a:r>
            <a:r>
              <a:rPr lang="ru-RU" dirty="0"/>
              <a:t> </a:t>
            </a:r>
            <a:r>
              <a:rPr lang="ru-RU" dirty="0" err="1"/>
              <a:t>проходять</a:t>
            </a:r>
            <a:r>
              <a:rPr lang="ru-RU" dirty="0"/>
              <a:t> через </a:t>
            </a:r>
            <a:r>
              <a:rPr lang="ru-RU" dirty="0" err="1"/>
              <a:t>термінал</a:t>
            </a:r>
            <a:r>
              <a:rPr lang="ru-RU" dirty="0"/>
              <a:t> в </a:t>
            </a:r>
            <a:r>
              <a:rPr lang="ru-RU" dirty="0" err="1"/>
              <a:t>аеропорту</a:t>
            </a:r>
            <a:r>
              <a:rPr lang="ru-RU" dirty="0"/>
              <a:t>.</a:t>
            </a:r>
          </a:p>
        </p:txBody>
      </p:sp>
      <p:sp>
        <p:nvSpPr>
          <p:cNvPr id="8" name="Прямоугольник 7"/>
          <p:cNvSpPr/>
          <p:nvPr/>
        </p:nvSpPr>
        <p:spPr>
          <a:xfrm>
            <a:off x="495701" y="4741985"/>
            <a:ext cx="4572000" cy="1021883"/>
          </a:xfrm>
          <a:prstGeom prst="rect">
            <a:avLst/>
          </a:prstGeom>
        </p:spPr>
        <p:txBody>
          <a:bodyPr>
            <a:spAutoFit/>
          </a:bodyPr>
          <a:lstStyle/>
          <a:p>
            <a:pPr algn="just">
              <a:lnSpc>
                <a:spcPct val="150000"/>
              </a:lnSpc>
            </a:pPr>
            <a:r>
              <a:rPr lang="ru-RU" dirty="0" err="1"/>
              <a:t>Цікаво</a:t>
            </a:r>
            <a:r>
              <a:rPr lang="ru-RU" dirty="0"/>
              <a:t>, </a:t>
            </a:r>
            <a:r>
              <a:rPr lang="ru-RU" dirty="0" err="1"/>
              <a:t>що</a:t>
            </a:r>
            <a:r>
              <a:rPr lang="ru-RU" dirty="0"/>
              <a:t> "</a:t>
            </a:r>
            <a:r>
              <a:rPr lang="ru-RU" dirty="0" err="1"/>
              <a:t>кібернос</a:t>
            </a:r>
            <a:r>
              <a:rPr lang="ru-RU" dirty="0"/>
              <a:t>" </a:t>
            </a:r>
            <a:r>
              <a:rPr lang="ru-RU" dirty="0" err="1"/>
              <a:t>створюється</a:t>
            </a:r>
            <a:r>
              <a:rPr lang="ru-RU" dirty="0"/>
              <a:t> на </a:t>
            </a:r>
            <a:endParaRPr lang="ru-RU" dirty="0" smtClean="0"/>
          </a:p>
          <a:p>
            <a:pPr algn="just">
              <a:lnSpc>
                <a:spcPct val="150000"/>
              </a:lnSpc>
            </a:pPr>
            <a:r>
              <a:rPr lang="ru-RU" dirty="0" err="1" smtClean="0"/>
              <a:t>основі</a:t>
            </a:r>
            <a:r>
              <a:rPr lang="ru-RU" dirty="0" smtClean="0"/>
              <a:t> </a:t>
            </a:r>
            <a:r>
              <a:rPr lang="ru-RU" dirty="0" err="1"/>
              <a:t>досліджень</a:t>
            </a:r>
            <a:r>
              <a:rPr lang="ru-RU" dirty="0"/>
              <a:t> </a:t>
            </a:r>
            <a:r>
              <a:rPr lang="ru-RU" dirty="0" err="1"/>
              <a:t>органів</a:t>
            </a:r>
            <a:r>
              <a:rPr lang="ru-RU" dirty="0"/>
              <a:t> нюху комах </a:t>
            </a:r>
            <a:endParaRPr lang="ru-RU" dirty="0" smtClean="0"/>
          </a:p>
          <a:p>
            <a:pPr algn="just">
              <a:lnSpc>
                <a:spcPct val="150000"/>
              </a:lnSpc>
            </a:pPr>
            <a:r>
              <a:rPr lang="ru-RU" dirty="0" smtClean="0"/>
              <a:t>та </a:t>
            </a:r>
            <a:r>
              <a:rPr lang="ru-RU" dirty="0" err="1"/>
              <a:t>хробаків</a:t>
            </a:r>
            <a:r>
              <a:rPr lang="ru-RU" dirty="0"/>
              <a:t>.</a:t>
            </a:r>
          </a:p>
        </p:txBody>
      </p:sp>
      <p:pic>
        <p:nvPicPr>
          <p:cNvPr id="9" name="Picture 6" descr="эл нос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696" y="3171416"/>
            <a:ext cx="2869730" cy="286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5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1;p14" descr="http://calmfulliving.com/wp-content/uploads/2013/01/nanotech.jpg"/>
          <p:cNvPicPr preferRelativeResize="0"/>
          <p:nvPr/>
        </p:nvPicPr>
        <p:blipFill rotWithShape="1">
          <a:blip r:embed="rId2">
            <a:alphaModFix/>
          </a:blip>
          <a:srcRect r="15746"/>
          <a:stretch/>
        </p:blipFill>
        <p:spPr>
          <a:xfrm>
            <a:off x="0" y="20598"/>
            <a:ext cx="9144000" cy="6858000"/>
          </a:xfrm>
          <a:prstGeom prst="rect">
            <a:avLst/>
          </a:prstGeom>
          <a:noFill/>
          <a:ln>
            <a:noFill/>
          </a:ln>
        </p:spPr>
      </p:pic>
      <p:pic>
        <p:nvPicPr>
          <p:cNvPr id="2050" name="Picture 2" descr="https://superagronom.com/media/news/o-o-w/00/10/10225/229387_web-25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98"/>
            <a:ext cx="5062633" cy="28477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9517" y="513838"/>
            <a:ext cx="3186218" cy="2354491"/>
          </a:xfrm>
          <a:prstGeom prst="rect">
            <a:avLst/>
          </a:prstGeom>
        </p:spPr>
        <p:txBody>
          <a:bodyPr wrap="square">
            <a:spAutoFit/>
          </a:bodyPr>
          <a:lstStyle/>
          <a:p>
            <a:pPr algn="just">
              <a:lnSpc>
                <a:spcPct val="150000"/>
              </a:lnSpc>
            </a:pPr>
            <a:r>
              <a:rPr lang="ru-RU" dirty="0" err="1">
                <a:solidFill>
                  <a:srgbClr val="222222"/>
                </a:solidFill>
                <a:latin typeface="OpenSans"/>
              </a:rPr>
              <a:t>Дослідники</a:t>
            </a:r>
            <a:r>
              <a:rPr lang="ru-RU" dirty="0">
                <a:solidFill>
                  <a:srgbClr val="222222"/>
                </a:solidFill>
                <a:latin typeface="OpenSans"/>
              </a:rPr>
              <a:t> з </a:t>
            </a:r>
            <a:r>
              <a:rPr lang="ru-RU" dirty="0" err="1">
                <a:solidFill>
                  <a:srgbClr val="222222"/>
                </a:solidFill>
                <a:latin typeface="OpenSans"/>
              </a:rPr>
              <a:t>Массачусетського</a:t>
            </a:r>
            <a:r>
              <a:rPr lang="ru-RU" dirty="0">
                <a:solidFill>
                  <a:srgbClr val="222222"/>
                </a:solidFill>
                <a:latin typeface="OpenSans"/>
              </a:rPr>
              <a:t> </a:t>
            </a:r>
            <a:r>
              <a:rPr lang="ru-RU" dirty="0" err="1">
                <a:solidFill>
                  <a:srgbClr val="222222"/>
                </a:solidFill>
                <a:latin typeface="OpenSans"/>
              </a:rPr>
              <a:t>технологічного</a:t>
            </a:r>
            <a:r>
              <a:rPr lang="ru-RU" dirty="0">
                <a:solidFill>
                  <a:srgbClr val="222222"/>
                </a:solidFill>
                <a:latin typeface="OpenSans"/>
              </a:rPr>
              <a:t> </a:t>
            </a:r>
            <a:r>
              <a:rPr lang="ru-RU" dirty="0" err="1">
                <a:solidFill>
                  <a:srgbClr val="222222"/>
                </a:solidFill>
                <a:latin typeface="OpenSans"/>
              </a:rPr>
              <a:t>інституту</a:t>
            </a:r>
            <a:r>
              <a:rPr lang="ru-RU" dirty="0">
                <a:solidFill>
                  <a:srgbClr val="222222"/>
                </a:solidFill>
                <a:latin typeface="OpenSans"/>
              </a:rPr>
              <a:t> (</a:t>
            </a:r>
            <a:r>
              <a:rPr lang="en-US" dirty="0">
                <a:solidFill>
                  <a:srgbClr val="222222"/>
                </a:solidFill>
                <a:latin typeface="OpenSans"/>
              </a:rPr>
              <a:t>MIT) </a:t>
            </a:r>
            <a:r>
              <a:rPr lang="ru-RU" dirty="0">
                <a:solidFill>
                  <a:srgbClr val="222222"/>
                </a:solidFill>
                <a:latin typeface="OpenSans"/>
              </a:rPr>
              <a:t>і </a:t>
            </a:r>
            <a:r>
              <a:rPr lang="ru-RU" dirty="0" err="1">
                <a:solidFill>
                  <a:srgbClr val="222222"/>
                </a:solidFill>
                <a:latin typeface="OpenSans"/>
              </a:rPr>
              <a:t>Сінгапурського</a:t>
            </a:r>
            <a:r>
              <a:rPr lang="ru-RU" dirty="0">
                <a:solidFill>
                  <a:srgbClr val="222222"/>
                </a:solidFill>
                <a:latin typeface="OpenSans"/>
              </a:rPr>
              <a:t>-</a:t>
            </a:r>
            <a:r>
              <a:rPr lang="en-US" dirty="0">
                <a:solidFill>
                  <a:srgbClr val="222222"/>
                </a:solidFill>
                <a:latin typeface="OpenSans"/>
              </a:rPr>
              <a:t>MIT </a:t>
            </a:r>
            <a:r>
              <a:rPr lang="ru-RU" dirty="0">
                <a:solidFill>
                  <a:srgbClr val="222222"/>
                </a:solidFill>
                <a:latin typeface="OpenSans"/>
              </a:rPr>
              <a:t>Альянсу з </a:t>
            </a:r>
            <a:r>
              <a:rPr lang="ru-RU" dirty="0" err="1">
                <a:solidFill>
                  <a:srgbClr val="222222"/>
                </a:solidFill>
                <a:latin typeface="OpenSans"/>
              </a:rPr>
              <a:t>досліджень</a:t>
            </a:r>
            <a:r>
              <a:rPr lang="ru-RU" dirty="0">
                <a:solidFill>
                  <a:srgbClr val="222222"/>
                </a:solidFill>
                <a:latin typeface="OpenSans"/>
              </a:rPr>
              <a:t> та </a:t>
            </a:r>
            <a:r>
              <a:rPr lang="ru-RU" dirty="0" err="1">
                <a:solidFill>
                  <a:srgbClr val="222222"/>
                </a:solidFill>
                <a:latin typeface="OpenSans"/>
              </a:rPr>
              <a:t>технологій</a:t>
            </a:r>
            <a:r>
              <a:rPr lang="ru-RU" dirty="0">
                <a:solidFill>
                  <a:srgbClr val="222222"/>
                </a:solidFill>
                <a:latin typeface="OpenSans"/>
              </a:rPr>
              <a:t> (</a:t>
            </a:r>
            <a:r>
              <a:rPr lang="en-US" dirty="0">
                <a:solidFill>
                  <a:srgbClr val="222222"/>
                </a:solidFill>
                <a:latin typeface="OpenSans"/>
              </a:rPr>
              <a:t>SMART) </a:t>
            </a:r>
            <a:r>
              <a:rPr lang="ru-RU" dirty="0" err="1">
                <a:solidFill>
                  <a:srgbClr val="222222"/>
                </a:solidFill>
                <a:latin typeface="OpenSans"/>
              </a:rPr>
              <a:t>розробили</a:t>
            </a:r>
            <a:r>
              <a:rPr lang="ru-RU" dirty="0">
                <a:solidFill>
                  <a:srgbClr val="222222"/>
                </a:solidFill>
                <a:latin typeface="OpenSans"/>
              </a:rPr>
              <a:t> </a:t>
            </a:r>
            <a:r>
              <a:rPr lang="ru-RU" dirty="0" err="1">
                <a:solidFill>
                  <a:srgbClr val="222222"/>
                </a:solidFill>
                <a:latin typeface="OpenSans"/>
              </a:rPr>
              <a:t>спеціальні</a:t>
            </a:r>
            <a:r>
              <a:rPr lang="ru-RU" dirty="0">
                <a:solidFill>
                  <a:srgbClr val="222222"/>
                </a:solidFill>
                <a:latin typeface="OpenSans"/>
              </a:rPr>
              <a:t> датчики з </a:t>
            </a:r>
            <a:r>
              <a:rPr lang="ru-RU" dirty="0" err="1">
                <a:solidFill>
                  <a:srgbClr val="222222"/>
                </a:solidFill>
                <a:latin typeface="OpenSans"/>
              </a:rPr>
              <a:t>вуглецевих</a:t>
            </a:r>
            <a:r>
              <a:rPr lang="ru-RU" dirty="0">
                <a:solidFill>
                  <a:srgbClr val="222222"/>
                </a:solidFill>
                <a:latin typeface="OpenSans"/>
              </a:rPr>
              <a:t> </a:t>
            </a:r>
            <a:r>
              <a:rPr lang="ru-RU" dirty="0" err="1">
                <a:solidFill>
                  <a:srgbClr val="222222"/>
                </a:solidFill>
                <a:latin typeface="OpenSans"/>
              </a:rPr>
              <a:t>нанотрубок</a:t>
            </a:r>
            <a:r>
              <a:rPr lang="ru-RU" dirty="0">
                <a:solidFill>
                  <a:srgbClr val="222222"/>
                </a:solidFill>
                <a:latin typeface="OpenSans"/>
              </a:rPr>
              <a:t>, </a:t>
            </a:r>
            <a:r>
              <a:rPr lang="ru-RU" dirty="0" err="1">
                <a:solidFill>
                  <a:srgbClr val="222222"/>
                </a:solidFill>
                <a:latin typeface="OpenSans"/>
              </a:rPr>
              <a:t>які</a:t>
            </a:r>
            <a:r>
              <a:rPr lang="ru-RU" dirty="0">
                <a:solidFill>
                  <a:srgbClr val="222222"/>
                </a:solidFill>
                <a:latin typeface="OpenSans"/>
              </a:rPr>
              <a:t> </a:t>
            </a:r>
            <a:r>
              <a:rPr lang="ru-RU" dirty="0" err="1">
                <a:solidFill>
                  <a:srgbClr val="222222"/>
                </a:solidFill>
                <a:latin typeface="OpenSans"/>
              </a:rPr>
              <a:t>можна</a:t>
            </a:r>
            <a:r>
              <a:rPr lang="ru-RU" dirty="0">
                <a:solidFill>
                  <a:srgbClr val="222222"/>
                </a:solidFill>
                <a:latin typeface="OpenSans"/>
              </a:rPr>
              <a:t> </a:t>
            </a:r>
            <a:r>
              <a:rPr lang="ru-RU" dirty="0" err="1">
                <a:solidFill>
                  <a:srgbClr val="222222"/>
                </a:solidFill>
                <a:latin typeface="OpenSans"/>
              </a:rPr>
              <a:t>вбудувати</a:t>
            </a:r>
            <a:r>
              <a:rPr lang="ru-RU" dirty="0">
                <a:solidFill>
                  <a:srgbClr val="222222"/>
                </a:solidFill>
                <a:latin typeface="OpenSans"/>
              </a:rPr>
              <a:t> в </a:t>
            </a:r>
            <a:r>
              <a:rPr lang="ru-RU" dirty="0" err="1">
                <a:solidFill>
                  <a:srgbClr val="222222"/>
                </a:solidFill>
                <a:latin typeface="OpenSans"/>
              </a:rPr>
              <a:t>листя</a:t>
            </a:r>
            <a:r>
              <a:rPr lang="ru-RU" dirty="0">
                <a:solidFill>
                  <a:srgbClr val="222222"/>
                </a:solidFill>
                <a:latin typeface="OpenSans"/>
              </a:rPr>
              <a:t> </a:t>
            </a:r>
            <a:r>
              <a:rPr lang="ru-RU" dirty="0" err="1">
                <a:solidFill>
                  <a:srgbClr val="222222"/>
                </a:solidFill>
                <a:latin typeface="OpenSans"/>
              </a:rPr>
              <a:t>рослин</a:t>
            </a:r>
            <a:r>
              <a:rPr lang="ru-RU" dirty="0">
                <a:solidFill>
                  <a:srgbClr val="222222"/>
                </a:solidFill>
                <a:latin typeface="OpenSans"/>
              </a:rPr>
              <a:t>.</a:t>
            </a:r>
            <a:endParaRPr lang="ru-RU" dirty="0"/>
          </a:p>
        </p:txBody>
      </p:sp>
      <p:sp>
        <p:nvSpPr>
          <p:cNvPr id="5" name="Прямоугольник 4"/>
          <p:cNvSpPr/>
          <p:nvPr/>
        </p:nvSpPr>
        <p:spPr>
          <a:xfrm>
            <a:off x="695425" y="3657245"/>
            <a:ext cx="7753150" cy="2314544"/>
          </a:xfrm>
          <a:prstGeom prst="rect">
            <a:avLst/>
          </a:prstGeom>
        </p:spPr>
        <p:txBody>
          <a:bodyPr wrap="square">
            <a:spAutoFit/>
          </a:bodyPr>
          <a:lstStyle/>
          <a:p>
            <a:pPr algn="just">
              <a:lnSpc>
                <a:spcPct val="150000"/>
              </a:lnSpc>
            </a:pPr>
            <a:r>
              <a:rPr lang="ru-RU" dirty="0" err="1">
                <a:solidFill>
                  <a:srgbClr val="222222"/>
                </a:solidFill>
                <a:latin typeface="OpenSans"/>
              </a:rPr>
              <a:t>Наносенсори</a:t>
            </a:r>
            <a:r>
              <a:rPr lang="ru-RU" dirty="0">
                <a:solidFill>
                  <a:srgbClr val="222222"/>
                </a:solidFill>
                <a:latin typeface="OpenSans"/>
              </a:rPr>
              <a:t>, </a:t>
            </a:r>
            <a:r>
              <a:rPr lang="ru-RU" dirty="0" err="1">
                <a:solidFill>
                  <a:srgbClr val="222222"/>
                </a:solidFill>
                <a:latin typeface="OpenSans"/>
              </a:rPr>
              <a:t>імплантовані</a:t>
            </a:r>
            <a:r>
              <a:rPr lang="ru-RU" dirty="0">
                <a:solidFill>
                  <a:srgbClr val="222222"/>
                </a:solidFill>
                <a:latin typeface="OpenSans"/>
              </a:rPr>
              <a:t> в </a:t>
            </a:r>
            <a:r>
              <a:rPr lang="ru-RU" dirty="0" err="1">
                <a:solidFill>
                  <a:srgbClr val="222222"/>
                </a:solidFill>
                <a:latin typeface="OpenSans"/>
              </a:rPr>
              <a:t>листя</a:t>
            </a:r>
            <a:r>
              <a:rPr lang="ru-RU" dirty="0">
                <a:solidFill>
                  <a:srgbClr val="222222"/>
                </a:solidFill>
                <a:latin typeface="OpenSans"/>
              </a:rPr>
              <a:t> </a:t>
            </a:r>
            <a:r>
              <a:rPr lang="ru-RU" dirty="0" err="1">
                <a:solidFill>
                  <a:srgbClr val="222222"/>
                </a:solidFill>
                <a:latin typeface="OpenSans"/>
              </a:rPr>
              <a:t>рослин</a:t>
            </a:r>
            <a:r>
              <a:rPr lang="ru-RU" dirty="0">
                <a:solidFill>
                  <a:srgbClr val="222222"/>
                </a:solidFill>
                <a:latin typeface="OpenSans"/>
              </a:rPr>
              <a:t>, </a:t>
            </a:r>
            <a:r>
              <a:rPr lang="ru-RU" dirty="0" err="1">
                <a:solidFill>
                  <a:srgbClr val="222222"/>
                </a:solidFill>
                <a:latin typeface="OpenSans"/>
              </a:rPr>
              <a:t>допомагають</a:t>
            </a:r>
            <a:r>
              <a:rPr lang="ru-RU" dirty="0">
                <a:solidFill>
                  <a:srgbClr val="222222"/>
                </a:solidFill>
                <a:latin typeface="OpenSans"/>
              </a:rPr>
              <a:t> у </a:t>
            </a:r>
            <a:r>
              <a:rPr lang="ru-RU" dirty="0" err="1">
                <a:solidFill>
                  <a:srgbClr val="222222"/>
                </a:solidFill>
                <a:latin typeface="OpenSans"/>
              </a:rPr>
              <a:t>моніторингу</a:t>
            </a:r>
            <a:r>
              <a:rPr lang="ru-RU" dirty="0">
                <a:solidFill>
                  <a:srgbClr val="222222"/>
                </a:solidFill>
                <a:latin typeface="OpenSans"/>
              </a:rPr>
              <a:t> стану </a:t>
            </a:r>
            <a:r>
              <a:rPr lang="ru-RU" dirty="0" err="1">
                <a:solidFill>
                  <a:srgbClr val="222222"/>
                </a:solidFill>
                <a:latin typeface="OpenSans"/>
              </a:rPr>
              <a:t>рослин</a:t>
            </a:r>
            <a:r>
              <a:rPr lang="ru-RU" dirty="0">
                <a:solidFill>
                  <a:srgbClr val="222222"/>
                </a:solidFill>
                <a:latin typeface="OpenSans"/>
              </a:rPr>
              <a:t>, </a:t>
            </a:r>
            <a:r>
              <a:rPr lang="ru-RU" dirty="0" err="1">
                <a:solidFill>
                  <a:srgbClr val="222222"/>
                </a:solidFill>
                <a:latin typeface="OpenSans"/>
              </a:rPr>
              <a:t>відправляючи</a:t>
            </a:r>
            <a:r>
              <a:rPr lang="ru-RU" dirty="0">
                <a:solidFill>
                  <a:srgbClr val="222222"/>
                </a:solidFill>
                <a:latin typeface="OpenSans"/>
              </a:rPr>
              <a:t> на смартфон </a:t>
            </a:r>
            <a:r>
              <a:rPr lang="ru-RU" dirty="0" err="1">
                <a:solidFill>
                  <a:srgbClr val="222222"/>
                </a:solidFill>
                <a:latin typeface="OpenSans"/>
              </a:rPr>
              <a:t>сигнали</a:t>
            </a:r>
            <a:r>
              <a:rPr lang="ru-RU" dirty="0">
                <a:solidFill>
                  <a:srgbClr val="222222"/>
                </a:solidFill>
                <a:latin typeface="OpenSans"/>
              </a:rPr>
              <a:t>, </a:t>
            </a:r>
            <a:r>
              <a:rPr lang="ru-RU" dirty="0" err="1">
                <a:solidFill>
                  <a:srgbClr val="222222"/>
                </a:solidFill>
                <a:latin typeface="OpenSans"/>
              </a:rPr>
              <a:t>викликані</a:t>
            </a:r>
            <a:r>
              <a:rPr lang="ru-RU" dirty="0">
                <a:solidFill>
                  <a:srgbClr val="222222"/>
                </a:solidFill>
                <a:latin typeface="OpenSans"/>
              </a:rPr>
              <a:t> сенсорами.</a:t>
            </a:r>
          </a:p>
          <a:p>
            <a:pPr algn="just">
              <a:lnSpc>
                <a:spcPct val="150000"/>
              </a:lnSpc>
            </a:pPr>
            <a:r>
              <a:rPr lang="ru-RU" dirty="0">
                <a:solidFill>
                  <a:srgbClr val="222222"/>
                </a:solidFill>
                <a:latin typeface="OpenSans"/>
              </a:rPr>
              <a:t>За словами </a:t>
            </a:r>
            <a:r>
              <a:rPr lang="ru-RU" dirty="0" err="1">
                <a:solidFill>
                  <a:srgbClr val="222222"/>
                </a:solidFill>
                <a:latin typeface="OpenSans"/>
              </a:rPr>
              <a:t>вчених</a:t>
            </a:r>
            <a:r>
              <a:rPr lang="ru-RU" dirty="0">
                <a:solidFill>
                  <a:srgbClr val="222222"/>
                </a:solidFill>
                <a:latin typeface="OpenSans"/>
              </a:rPr>
              <a:t>, датчики </a:t>
            </a:r>
            <a:r>
              <a:rPr lang="ru-RU" dirty="0" err="1">
                <a:solidFill>
                  <a:srgbClr val="222222"/>
                </a:solidFill>
                <a:latin typeface="OpenSans"/>
              </a:rPr>
              <a:t>показують</a:t>
            </a:r>
            <a:r>
              <a:rPr lang="ru-RU" dirty="0">
                <a:solidFill>
                  <a:srgbClr val="222222"/>
                </a:solidFill>
                <a:latin typeface="OpenSans"/>
              </a:rPr>
              <a:t>, як </a:t>
            </a:r>
            <a:r>
              <a:rPr lang="ru-RU" dirty="0" err="1">
                <a:solidFill>
                  <a:srgbClr val="222222"/>
                </a:solidFill>
                <a:latin typeface="OpenSans"/>
              </a:rPr>
              <a:t>рослини</a:t>
            </a:r>
            <a:r>
              <a:rPr lang="ru-RU" dirty="0">
                <a:solidFill>
                  <a:srgbClr val="222222"/>
                </a:solidFill>
                <a:latin typeface="OpenSans"/>
              </a:rPr>
              <a:t> </a:t>
            </a:r>
            <a:r>
              <a:rPr lang="ru-RU" dirty="0" err="1">
                <a:solidFill>
                  <a:srgbClr val="222222"/>
                </a:solidFill>
                <a:latin typeface="OpenSans"/>
              </a:rPr>
              <a:t>реагують</a:t>
            </a:r>
            <a:r>
              <a:rPr lang="ru-RU" dirty="0">
                <a:solidFill>
                  <a:srgbClr val="222222"/>
                </a:solidFill>
                <a:latin typeface="OpenSans"/>
              </a:rPr>
              <a:t> на </a:t>
            </a:r>
            <a:r>
              <a:rPr lang="ru-RU" dirty="0" err="1">
                <a:solidFill>
                  <a:srgbClr val="222222"/>
                </a:solidFill>
                <a:latin typeface="OpenSans"/>
              </a:rPr>
              <a:t>стреси</a:t>
            </a:r>
            <a:r>
              <a:rPr lang="ru-RU" dirty="0">
                <a:solidFill>
                  <a:srgbClr val="222222"/>
                </a:solidFill>
                <a:latin typeface="OpenSans"/>
              </a:rPr>
              <a:t>, </a:t>
            </a:r>
            <a:r>
              <a:rPr lang="ru-RU" dirty="0" err="1">
                <a:solidFill>
                  <a:srgbClr val="222222"/>
                </a:solidFill>
                <a:latin typeface="OpenSans"/>
              </a:rPr>
              <a:t>такі</a:t>
            </a:r>
            <a:r>
              <a:rPr lang="ru-RU" dirty="0">
                <a:solidFill>
                  <a:srgbClr val="222222"/>
                </a:solidFill>
                <a:latin typeface="OpenSans"/>
              </a:rPr>
              <a:t> як </a:t>
            </a:r>
            <a:r>
              <a:rPr lang="ru-RU" dirty="0" err="1">
                <a:solidFill>
                  <a:srgbClr val="222222"/>
                </a:solidFill>
                <a:latin typeface="OpenSans"/>
              </a:rPr>
              <a:t>травми</a:t>
            </a:r>
            <a:r>
              <a:rPr lang="ru-RU" dirty="0">
                <a:solidFill>
                  <a:srgbClr val="222222"/>
                </a:solidFill>
                <a:latin typeface="OpenSans"/>
              </a:rPr>
              <a:t>, </a:t>
            </a:r>
            <a:r>
              <a:rPr lang="ru-RU" dirty="0" err="1">
                <a:solidFill>
                  <a:srgbClr val="222222"/>
                </a:solidFill>
                <a:latin typeface="OpenSans"/>
              </a:rPr>
              <a:t>інфекції</a:t>
            </a:r>
            <a:r>
              <a:rPr lang="ru-RU" dirty="0">
                <a:solidFill>
                  <a:srgbClr val="222222"/>
                </a:solidFill>
                <a:latin typeface="OpenSans"/>
              </a:rPr>
              <a:t>, </a:t>
            </a:r>
            <a:r>
              <a:rPr lang="ru-RU" dirty="0" err="1">
                <a:solidFill>
                  <a:srgbClr val="222222"/>
                </a:solidFill>
                <a:latin typeface="OpenSans"/>
              </a:rPr>
              <a:t>теплові</a:t>
            </a:r>
            <a:r>
              <a:rPr lang="ru-RU" dirty="0">
                <a:solidFill>
                  <a:srgbClr val="222222"/>
                </a:solidFill>
                <a:latin typeface="OpenSans"/>
              </a:rPr>
              <a:t> і </a:t>
            </a:r>
            <a:r>
              <a:rPr lang="ru-RU" dirty="0" err="1">
                <a:solidFill>
                  <a:srgbClr val="222222"/>
                </a:solidFill>
                <a:latin typeface="OpenSans"/>
              </a:rPr>
              <a:t>світлові</a:t>
            </a:r>
            <a:r>
              <a:rPr lang="ru-RU" dirty="0">
                <a:solidFill>
                  <a:srgbClr val="222222"/>
                </a:solidFill>
                <a:latin typeface="OpenSans"/>
              </a:rPr>
              <a:t> </a:t>
            </a:r>
            <a:r>
              <a:rPr lang="ru-RU" dirty="0" err="1">
                <a:solidFill>
                  <a:srgbClr val="222222"/>
                </a:solidFill>
                <a:latin typeface="OpenSans"/>
              </a:rPr>
              <a:t>пошкодження</a:t>
            </a:r>
            <a:r>
              <a:rPr lang="ru-RU" dirty="0">
                <a:solidFill>
                  <a:srgbClr val="222222"/>
                </a:solidFill>
                <a:latin typeface="OpenSans"/>
              </a:rPr>
              <a:t>, при </a:t>
            </a:r>
            <a:r>
              <a:rPr lang="ru-RU" dirty="0" err="1">
                <a:solidFill>
                  <a:srgbClr val="222222"/>
                </a:solidFill>
                <a:latin typeface="OpenSans"/>
              </a:rPr>
              <a:t>цьому</a:t>
            </a:r>
            <a:r>
              <a:rPr lang="ru-RU" dirty="0">
                <a:solidFill>
                  <a:srgbClr val="222222"/>
                </a:solidFill>
                <a:latin typeface="OpenSans"/>
              </a:rPr>
              <a:t> </a:t>
            </a:r>
            <a:r>
              <a:rPr lang="ru-RU" dirty="0" err="1">
                <a:solidFill>
                  <a:srgbClr val="222222"/>
                </a:solidFill>
                <a:latin typeface="OpenSans"/>
              </a:rPr>
              <a:t>передаючи</a:t>
            </a:r>
            <a:r>
              <a:rPr lang="ru-RU" dirty="0">
                <a:solidFill>
                  <a:srgbClr val="222222"/>
                </a:solidFill>
                <a:latin typeface="OpenSans"/>
              </a:rPr>
              <a:t> </a:t>
            </a:r>
            <a:r>
              <a:rPr lang="ru-RU" dirty="0" err="1">
                <a:solidFill>
                  <a:srgbClr val="222222"/>
                </a:solidFill>
                <a:latin typeface="OpenSans"/>
              </a:rPr>
              <a:t>інформацію</a:t>
            </a:r>
            <a:r>
              <a:rPr lang="ru-RU" dirty="0">
                <a:solidFill>
                  <a:srgbClr val="222222"/>
                </a:solidFill>
                <a:latin typeface="OpenSans"/>
              </a:rPr>
              <a:t> в </a:t>
            </a:r>
            <a:r>
              <a:rPr lang="ru-RU" dirty="0" err="1">
                <a:solidFill>
                  <a:srgbClr val="222222"/>
                </a:solidFill>
                <a:latin typeface="OpenSans"/>
              </a:rPr>
              <a:t>режимі</a:t>
            </a:r>
            <a:r>
              <a:rPr lang="ru-RU" dirty="0">
                <a:solidFill>
                  <a:srgbClr val="222222"/>
                </a:solidFill>
                <a:latin typeface="OpenSans"/>
              </a:rPr>
              <a:t> реального часу. </a:t>
            </a:r>
            <a:r>
              <a:rPr lang="ru-RU" dirty="0" err="1">
                <a:solidFill>
                  <a:srgbClr val="222222"/>
                </a:solidFill>
                <a:latin typeface="OpenSans"/>
              </a:rPr>
              <a:t>Такі</a:t>
            </a:r>
            <a:r>
              <a:rPr lang="ru-RU" dirty="0">
                <a:solidFill>
                  <a:srgbClr val="222222"/>
                </a:solidFill>
                <a:latin typeface="OpenSans"/>
              </a:rPr>
              <a:t> </a:t>
            </a:r>
            <a:r>
              <a:rPr lang="ru-RU" dirty="0" err="1">
                <a:solidFill>
                  <a:srgbClr val="222222"/>
                </a:solidFill>
                <a:latin typeface="OpenSans"/>
              </a:rPr>
              <a:t>технології</a:t>
            </a:r>
            <a:r>
              <a:rPr lang="ru-RU" dirty="0">
                <a:solidFill>
                  <a:srgbClr val="222222"/>
                </a:solidFill>
                <a:latin typeface="OpenSans"/>
              </a:rPr>
              <a:t> на думку </a:t>
            </a:r>
            <a:r>
              <a:rPr lang="ru-RU" dirty="0" err="1">
                <a:solidFill>
                  <a:srgbClr val="222222"/>
                </a:solidFill>
                <a:latin typeface="OpenSans"/>
              </a:rPr>
              <a:t>науковців</a:t>
            </a:r>
            <a:r>
              <a:rPr lang="ru-RU" dirty="0">
                <a:solidFill>
                  <a:srgbClr val="222222"/>
                </a:solidFill>
                <a:latin typeface="OpenSans"/>
              </a:rPr>
              <a:t> дозволить </a:t>
            </a:r>
            <a:r>
              <a:rPr lang="ru-RU" dirty="0" err="1">
                <a:solidFill>
                  <a:srgbClr val="222222"/>
                </a:solidFill>
                <a:latin typeface="OpenSans"/>
              </a:rPr>
              <a:t>збільшити</a:t>
            </a:r>
            <a:r>
              <a:rPr lang="ru-RU" dirty="0">
                <a:solidFill>
                  <a:srgbClr val="222222"/>
                </a:solidFill>
                <a:latin typeface="OpenSans"/>
              </a:rPr>
              <a:t> урожай культур.</a:t>
            </a:r>
          </a:p>
          <a:p>
            <a:pPr algn="just">
              <a:lnSpc>
                <a:spcPct val="150000"/>
              </a:lnSpc>
            </a:pPr>
            <a:r>
              <a:rPr lang="ru-RU" dirty="0" err="1">
                <a:solidFill>
                  <a:srgbClr val="222222"/>
                </a:solidFill>
                <a:latin typeface="OpenSans"/>
              </a:rPr>
              <a:t>Дослідники</a:t>
            </a:r>
            <a:r>
              <a:rPr lang="ru-RU" dirty="0">
                <a:solidFill>
                  <a:srgbClr val="222222"/>
                </a:solidFill>
                <a:latin typeface="OpenSans"/>
              </a:rPr>
              <a:t> </a:t>
            </a:r>
            <a:r>
              <a:rPr lang="ru-RU" dirty="0" err="1">
                <a:solidFill>
                  <a:srgbClr val="222222"/>
                </a:solidFill>
                <a:latin typeface="OpenSans"/>
              </a:rPr>
              <a:t>розповіли</a:t>
            </a:r>
            <a:r>
              <a:rPr lang="ru-RU" dirty="0">
                <a:solidFill>
                  <a:srgbClr val="222222"/>
                </a:solidFill>
                <a:latin typeface="OpenSans"/>
              </a:rPr>
              <a:t>, </a:t>
            </a:r>
            <a:r>
              <a:rPr lang="ru-RU" dirty="0" err="1">
                <a:solidFill>
                  <a:srgbClr val="222222"/>
                </a:solidFill>
                <a:latin typeface="OpenSans"/>
              </a:rPr>
              <a:t>що</a:t>
            </a:r>
            <a:r>
              <a:rPr lang="ru-RU" dirty="0">
                <a:solidFill>
                  <a:srgbClr val="222222"/>
                </a:solidFill>
                <a:latin typeface="OpenSans"/>
              </a:rPr>
              <a:t> датчики </a:t>
            </a:r>
            <a:r>
              <a:rPr lang="ru-RU" dirty="0" err="1">
                <a:solidFill>
                  <a:srgbClr val="222222"/>
                </a:solidFill>
                <a:latin typeface="OpenSans"/>
              </a:rPr>
              <a:t>вловлюють</a:t>
            </a:r>
            <a:r>
              <a:rPr lang="ru-RU" dirty="0">
                <a:solidFill>
                  <a:srgbClr val="222222"/>
                </a:solidFill>
                <a:latin typeface="OpenSans"/>
              </a:rPr>
              <a:t> </a:t>
            </a:r>
            <a:r>
              <a:rPr lang="ru-RU" dirty="0" err="1">
                <a:solidFill>
                  <a:srgbClr val="222222"/>
                </a:solidFill>
                <a:latin typeface="OpenSans"/>
              </a:rPr>
              <a:t>сигнали</a:t>
            </a:r>
            <a:r>
              <a:rPr lang="ru-RU" dirty="0">
                <a:solidFill>
                  <a:srgbClr val="222222"/>
                </a:solidFill>
                <a:latin typeface="OpenSans"/>
              </a:rPr>
              <a:t>, </a:t>
            </a:r>
            <a:r>
              <a:rPr lang="ru-RU" dirty="0" err="1">
                <a:solidFill>
                  <a:srgbClr val="222222"/>
                </a:solidFill>
                <a:latin typeface="OpenSans"/>
              </a:rPr>
              <a:t>які</a:t>
            </a:r>
            <a:r>
              <a:rPr lang="ru-RU" dirty="0">
                <a:solidFill>
                  <a:srgbClr val="222222"/>
                </a:solidFill>
                <a:latin typeface="OpenSans"/>
              </a:rPr>
              <a:t> </a:t>
            </a:r>
            <a:r>
              <a:rPr lang="ru-RU" dirty="0" err="1">
                <a:solidFill>
                  <a:srgbClr val="222222"/>
                </a:solidFill>
                <a:latin typeface="OpenSans"/>
              </a:rPr>
              <a:t>рослини</a:t>
            </a:r>
            <a:r>
              <a:rPr lang="ru-RU" dirty="0">
                <a:solidFill>
                  <a:srgbClr val="222222"/>
                </a:solidFill>
                <a:latin typeface="OpenSans"/>
              </a:rPr>
              <a:t> </a:t>
            </a:r>
            <a:r>
              <a:rPr lang="ru-RU" dirty="0" err="1">
                <a:solidFill>
                  <a:srgbClr val="222222"/>
                </a:solidFill>
                <a:latin typeface="OpenSans"/>
              </a:rPr>
              <a:t>використовують</a:t>
            </a:r>
            <a:r>
              <a:rPr lang="ru-RU" dirty="0">
                <a:solidFill>
                  <a:srgbClr val="222222"/>
                </a:solidFill>
                <a:latin typeface="OpenSans"/>
              </a:rPr>
              <a:t> для </a:t>
            </a:r>
            <a:r>
              <a:rPr lang="ru-RU" dirty="0" err="1">
                <a:solidFill>
                  <a:srgbClr val="222222"/>
                </a:solidFill>
                <a:latin typeface="OpenSans"/>
              </a:rPr>
              <a:t>внутрішнього</a:t>
            </a:r>
            <a:r>
              <a:rPr lang="ru-RU" dirty="0">
                <a:solidFill>
                  <a:srgbClr val="222222"/>
                </a:solidFill>
                <a:latin typeface="OpenSans"/>
              </a:rPr>
              <a:t> </a:t>
            </a:r>
            <a:r>
              <a:rPr lang="ru-RU" dirty="0" err="1">
                <a:solidFill>
                  <a:srgbClr val="222222"/>
                </a:solidFill>
                <a:latin typeface="OpenSans"/>
              </a:rPr>
              <a:t>зв'язку</a:t>
            </a:r>
            <a:r>
              <a:rPr lang="ru-RU" dirty="0">
                <a:solidFill>
                  <a:srgbClr val="222222"/>
                </a:solidFill>
                <a:latin typeface="OpenSans"/>
              </a:rPr>
              <a:t>.</a:t>
            </a:r>
          </a:p>
        </p:txBody>
      </p:sp>
    </p:spTree>
    <p:extLst>
      <p:ext uri="{BB962C8B-B14F-4D97-AF65-F5344CB8AC3E}">
        <p14:creationId xmlns:p14="http://schemas.microsoft.com/office/powerpoint/2010/main" val="217675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descr="http://calmfulliving.com/wp-content/uploads/2013/01/nanotech.jpg"/>
          <p:cNvPicPr preferRelativeResize="0"/>
          <p:nvPr/>
        </p:nvPicPr>
        <p:blipFill rotWithShape="1">
          <a:blip r:embed="rId3">
            <a:alphaModFix/>
          </a:blip>
          <a:srcRect r="15746"/>
          <a:stretch/>
        </p:blipFill>
        <p:spPr>
          <a:xfrm>
            <a:off x="0" y="0"/>
            <a:ext cx="9144000" cy="6858000"/>
          </a:xfrm>
          <a:prstGeom prst="rect">
            <a:avLst/>
          </a:prstGeom>
          <a:noFill/>
          <a:ln>
            <a:noFill/>
          </a:ln>
        </p:spPr>
      </p:pic>
      <p:sp>
        <p:nvSpPr>
          <p:cNvPr id="216" name="Google Shape;216;p31"/>
          <p:cNvSpPr txBox="1">
            <a:spLocks noGrp="1"/>
          </p:cNvSpPr>
          <p:nvPr>
            <p:ph type="title"/>
          </p:nvPr>
        </p:nvSpPr>
        <p:spPr>
          <a:xfrm>
            <a:off x="500034" y="14285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ru-RU" b="1" cap="none">
                <a:solidFill>
                  <a:srgbClr val="C00000"/>
                </a:solidFill>
              </a:rPr>
              <a:t>ВИСНОВОК</a:t>
            </a:r>
            <a:endParaRPr b="1" cap="none">
              <a:solidFill>
                <a:srgbClr val="C00000"/>
              </a:solidFill>
            </a:endParaRPr>
          </a:p>
        </p:txBody>
      </p:sp>
      <p:sp>
        <p:nvSpPr>
          <p:cNvPr id="217" name="Google Shape;217;p31"/>
          <p:cNvSpPr txBox="1">
            <a:spLocks noGrp="1"/>
          </p:cNvSpPr>
          <p:nvPr>
            <p:ph type="body" idx="1"/>
          </p:nvPr>
        </p:nvSpPr>
        <p:spPr>
          <a:xfrm>
            <a:off x="214282" y="1214423"/>
            <a:ext cx="8786874" cy="228601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Перспективи розвитку нанотехнологій дуже великі. Застосовувані в даний час нанотехнологій нешкідливе, прикладом є наночіпи і сонцезахисна косметика на основі нанокристалів. А такі технології, як нанороботи і наносенсори, поки ще знаходяться в процесі розробки. Стверджується, що в найближчому майбутньому, за допомогою них можна буде не тільки побороти будь-яку фізичну хворобу, але й запобігти її появу . Тому медицина на нано рівні буде набагато ефективніше ніж колишня.</a:t>
            </a:r>
            <a:endParaRPr sz="2000"/>
          </a:p>
          <a:p>
            <a:pPr marL="342900" lvl="0" indent="-139700" algn="l" rtl="0">
              <a:spcBef>
                <a:spcPts val="640"/>
              </a:spcBef>
              <a:spcAft>
                <a:spcPts val="0"/>
              </a:spcAft>
              <a:buClr>
                <a:schemeClr val="dk1"/>
              </a:buClr>
              <a:buSzPts val="3200"/>
              <a:buNone/>
            </a:pPr>
            <a:endParaRPr/>
          </a:p>
        </p:txBody>
      </p:sp>
      <p:pic>
        <p:nvPicPr>
          <p:cNvPr id="218" name="Google Shape;218;p31" descr="http://medicalfuturist.com/wp-content/uploads/2017/02/Nanomedicine.jpg"/>
          <p:cNvPicPr preferRelativeResize="0"/>
          <p:nvPr/>
        </p:nvPicPr>
        <p:blipFill rotWithShape="1">
          <a:blip r:embed="rId4">
            <a:alphaModFix/>
          </a:blip>
          <a:srcRect/>
          <a:stretch/>
        </p:blipFill>
        <p:spPr>
          <a:xfrm>
            <a:off x="1785918" y="3571876"/>
            <a:ext cx="5572164" cy="3134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1;p14" descr="http://calmfulliving.com/wp-content/uploads/2013/01/nanotech.jpg"/>
          <p:cNvPicPr preferRelativeResize="0"/>
          <p:nvPr/>
        </p:nvPicPr>
        <p:blipFill rotWithShape="1">
          <a:blip r:embed="rId2">
            <a:alphaModFix/>
          </a:blip>
          <a:srcRect r="15746"/>
          <a:stretch/>
        </p:blipFill>
        <p:spPr>
          <a:xfrm>
            <a:off x="0" y="0"/>
            <a:ext cx="9144000" cy="6858000"/>
          </a:xfrm>
          <a:prstGeom prst="rect">
            <a:avLst/>
          </a:prstGeom>
          <a:noFill/>
          <a:ln>
            <a:noFill/>
          </a:ln>
        </p:spPr>
      </p:pic>
      <p:pic>
        <p:nvPicPr>
          <p:cNvPr id="24581" name="Picture 5" descr="00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 y="381000"/>
            <a:ext cx="8153400" cy="5722938"/>
          </a:xfrm>
        </p:spPr>
      </p:pic>
    </p:spTree>
    <p:extLst>
      <p:ext uri="{BB962C8B-B14F-4D97-AF65-F5344CB8AC3E}">
        <p14:creationId xmlns:p14="http://schemas.microsoft.com/office/powerpoint/2010/main" val="232666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92" name="Google Shape;92;p14"/>
          <p:cNvSpPr txBox="1">
            <a:spLocks noGrp="1"/>
          </p:cNvSpPr>
          <p:nvPr>
            <p:ph type="title"/>
          </p:nvPr>
        </p:nvSpPr>
        <p:spPr>
          <a:xfrm>
            <a:off x="64291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ru-RU" b="1" cap="none">
                <a:solidFill>
                  <a:srgbClr val="C00000"/>
                </a:solidFill>
              </a:rPr>
              <a:t>ПЕРСПЕКТИВИ РОЗВИТКУ</a:t>
            </a:r>
            <a:endParaRPr b="1" cap="none">
              <a:solidFill>
                <a:srgbClr val="C00000"/>
              </a:solidFill>
            </a:endParaRPr>
          </a:p>
        </p:txBody>
      </p:sp>
      <p:sp>
        <p:nvSpPr>
          <p:cNvPr id="93" name="Google Shape;93;p14"/>
          <p:cNvSpPr txBox="1">
            <a:spLocks noGrp="1"/>
          </p:cNvSpPr>
          <p:nvPr>
            <p:ph type="body" idx="1"/>
          </p:nvPr>
        </p:nvSpPr>
        <p:spPr>
          <a:xfrm>
            <a:off x="142844" y="1000108"/>
            <a:ext cx="8858312" cy="214314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35"/>
              <a:buChar char="•"/>
            </a:pPr>
            <a:r>
              <a:rPr lang="ru-RU" sz="2035">
                <a:solidFill>
                  <a:schemeClr val="dk1"/>
                </a:solidFill>
                <a:latin typeface="Calibri"/>
                <a:ea typeface="Calibri"/>
                <a:cs typeface="Calibri"/>
                <a:sym typeface="Calibri"/>
              </a:rPr>
              <a:t>Вчені зі штату Мічиган стверджують, що за допомогою нанотехнологій можна буде вбудовувати мікроскопічні датчики в кров’яні клітини людини, які будуть попереджати про ознаки радіації або розвиток хвороби. Так в США, за пропозицією NASA, ведеться розробка таких наносенсорів. Все це може втілитися в реальність приблизно через 5-10 років. А наночастинки вчені використовують вже більше 5 років.</a:t>
            </a:r>
            <a:endParaRPr sz="2035"/>
          </a:p>
        </p:txBody>
      </p:sp>
      <p:pic>
        <p:nvPicPr>
          <p:cNvPr id="94" name="Google Shape;94;p14" descr="http://platfor.ma/images/doc/b/8/b8789da-759x441.jpg"/>
          <p:cNvPicPr preferRelativeResize="0"/>
          <p:nvPr/>
        </p:nvPicPr>
        <p:blipFill rotWithShape="1">
          <a:blip r:embed="rId4">
            <a:alphaModFix/>
          </a:blip>
          <a:srcRect/>
          <a:stretch/>
        </p:blipFill>
        <p:spPr>
          <a:xfrm>
            <a:off x="1714480" y="3286124"/>
            <a:ext cx="5929354" cy="34451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00" name="Google Shape;100;p15"/>
          <p:cNvSpPr txBox="1">
            <a:spLocks noGrp="1"/>
          </p:cNvSpPr>
          <p:nvPr>
            <p:ph type="body" idx="1"/>
          </p:nvPr>
        </p:nvSpPr>
        <p:spPr>
          <a:xfrm>
            <a:off x="142844" y="214291"/>
            <a:ext cx="8858312" cy="114300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Американські вчені, які розробили ці наносенсори, вважають, що лікарі зможуть проводити цілий спектр різних аналізів, користуючись лише однією краплею крові.</a:t>
            </a:r>
            <a:endParaRPr/>
          </a:p>
          <a:p>
            <a:pPr marL="342900" lvl="0" indent="-139700" algn="l" rtl="0">
              <a:spcBef>
                <a:spcPts val="640"/>
              </a:spcBef>
              <a:spcAft>
                <a:spcPts val="0"/>
              </a:spcAft>
              <a:buClr>
                <a:schemeClr val="dk1"/>
              </a:buClr>
              <a:buSzPts val="3200"/>
              <a:buNone/>
            </a:pPr>
            <a:endParaRPr/>
          </a:p>
        </p:txBody>
      </p:sp>
      <p:pic>
        <p:nvPicPr>
          <p:cNvPr id="101" name="Google Shape;101;p15" descr="http://www.deluxebattery.com/wp-content/uploads/2014/08/nanotechnology-medicine1.jpg"/>
          <p:cNvPicPr preferRelativeResize="0"/>
          <p:nvPr/>
        </p:nvPicPr>
        <p:blipFill rotWithShape="1">
          <a:blip r:embed="rId4">
            <a:alphaModFix/>
          </a:blip>
          <a:srcRect/>
          <a:stretch/>
        </p:blipFill>
        <p:spPr>
          <a:xfrm>
            <a:off x="1142976" y="1428736"/>
            <a:ext cx="7143800" cy="52292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07" name="Google Shape;107;p16"/>
          <p:cNvSpPr txBox="1">
            <a:spLocks noGrp="1"/>
          </p:cNvSpPr>
          <p:nvPr>
            <p:ph type="body" idx="1"/>
          </p:nvPr>
        </p:nvSpPr>
        <p:spPr>
          <a:xfrm>
            <a:off x="142844" y="214291"/>
            <a:ext cx="8858312" cy="171451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Переваги використання новітніх методів перед традиційною терапією очевидні. Нанотехнології в медицині, головним чином, припускають хімічний вплив на ту чи інше хворобу за допомогою введення препаратів. В результаті в організмі формується певне середовище, що сприяє прискоренню процесу одужання. </a:t>
            </a:r>
            <a:endParaRPr sz="2000"/>
          </a:p>
          <a:p>
            <a:pPr marL="342900" lvl="0" indent="-139700" algn="l" rtl="0">
              <a:spcBef>
                <a:spcPts val="640"/>
              </a:spcBef>
              <a:spcAft>
                <a:spcPts val="0"/>
              </a:spcAft>
              <a:buClr>
                <a:schemeClr val="dk1"/>
              </a:buClr>
              <a:buSzPts val="3200"/>
              <a:buNone/>
            </a:pPr>
            <a:endParaRPr/>
          </a:p>
        </p:txBody>
      </p:sp>
      <p:pic>
        <p:nvPicPr>
          <p:cNvPr id="108" name="Google Shape;108;p16" descr="http://sokrovennik.com/88ba4c15483985db2880a014af4e2bd2.jpg"/>
          <p:cNvPicPr preferRelativeResize="0"/>
          <p:nvPr/>
        </p:nvPicPr>
        <p:blipFill rotWithShape="1">
          <a:blip r:embed="rId4">
            <a:alphaModFix/>
          </a:blip>
          <a:srcRect/>
          <a:stretch/>
        </p:blipFill>
        <p:spPr>
          <a:xfrm>
            <a:off x="1214414" y="2000240"/>
            <a:ext cx="6786610" cy="47052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7"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14" name="Google Shape;11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959"/>
              <a:buFont typeface="Calibri"/>
              <a:buNone/>
            </a:pPr>
            <a:r>
              <a:rPr lang="ru-RU" sz="3959" b="1" cap="none" dirty="0" smtClean="0">
                <a:solidFill>
                  <a:srgbClr val="C00000"/>
                </a:solidFill>
              </a:rPr>
              <a:t>НАНОТЕХНОЛОГІЇ</a:t>
            </a:r>
            <a:r>
              <a:rPr lang="ru-RU" sz="3959" b="1" dirty="0">
                <a:solidFill>
                  <a:srgbClr val="C00000"/>
                </a:solidFill>
              </a:rPr>
              <a:t> </a:t>
            </a:r>
            <a:r>
              <a:rPr lang="ru-RU" sz="3959" b="1" dirty="0" smtClean="0">
                <a:solidFill>
                  <a:srgbClr val="C00000"/>
                </a:solidFill>
              </a:rPr>
              <a:t>В</a:t>
            </a:r>
            <a:r>
              <a:rPr lang="ru-RU" sz="3959" b="1" cap="none" dirty="0" smtClean="0">
                <a:solidFill>
                  <a:srgbClr val="C00000"/>
                </a:solidFill>
              </a:rPr>
              <a:t> МЕДИЦИНИ</a:t>
            </a:r>
            <a:endParaRPr dirty="0"/>
          </a:p>
        </p:txBody>
      </p:sp>
      <p:sp>
        <p:nvSpPr>
          <p:cNvPr id="115" name="Google Shape;115;p17"/>
          <p:cNvSpPr txBox="1">
            <a:spLocks noGrp="1"/>
          </p:cNvSpPr>
          <p:nvPr>
            <p:ph type="body" idx="1"/>
          </p:nvPr>
        </p:nvSpPr>
        <p:spPr>
          <a:xfrm>
            <a:off x="214282" y="1600201"/>
            <a:ext cx="8786874" cy="140017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dirty="0" err="1">
                <a:solidFill>
                  <a:schemeClr val="dk1"/>
                </a:solidFill>
                <a:latin typeface="Calibri"/>
                <a:ea typeface="Calibri"/>
                <a:cs typeface="Calibri"/>
                <a:sym typeface="Calibri"/>
              </a:rPr>
              <a:t>Яскравим</a:t>
            </a:r>
            <a:r>
              <a:rPr lang="ru-RU" sz="2000" dirty="0">
                <a:solidFill>
                  <a:schemeClr val="dk1"/>
                </a:solidFill>
                <a:latin typeface="Calibri"/>
                <a:ea typeface="Calibri"/>
                <a:cs typeface="Calibri"/>
                <a:sym typeface="Calibri"/>
              </a:rPr>
              <a:t> прикладом є </a:t>
            </a:r>
            <a:r>
              <a:rPr lang="ru-RU" sz="2000" dirty="0" err="1">
                <a:solidFill>
                  <a:schemeClr val="dk1"/>
                </a:solidFill>
                <a:latin typeface="Calibri"/>
                <a:ea typeface="Calibri"/>
                <a:cs typeface="Calibri"/>
                <a:sym typeface="Calibri"/>
              </a:rPr>
              <a:t>відкриття</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професора</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Азіза</a:t>
            </a:r>
            <a:r>
              <a:rPr lang="ru-RU" sz="2000" dirty="0">
                <a:solidFill>
                  <a:schemeClr val="dk1"/>
                </a:solidFill>
                <a:latin typeface="Calibri"/>
                <a:ea typeface="Calibri"/>
                <a:cs typeface="Calibri"/>
                <a:sym typeface="Calibri"/>
              </a:rPr>
              <a:t>. Людям, </a:t>
            </a:r>
            <a:r>
              <a:rPr lang="ru-RU" sz="2000" dirty="0" err="1">
                <a:solidFill>
                  <a:schemeClr val="dk1"/>
                </a:solidFill>
                <a:latin typeface="Calibri"/>
                <a:ea typeface="Calibri"/>
                <a:cs typeface="Calibri"/>
                <a:sym typeface="Calibri"/>
              </a:rPr>
              <a:t>що</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страждають</a:t>
            </a:r>
            <a:r>
              <a:rPr lang="ru-RU" sz="2000" dirty="0">
                <a:solidFill>
                  <a:schemeClr val="dk1"/>
                </a:solidFill>
                <a:latin typeface="Calibri"/>
                <a:ea typeface="Calibri"/>
                <a:cs typeface="Calibri"/>
                <a:sym typeface="Calibri"/>
              </a:rPr>
              <a:t> хворобою </a:t>
            </a:r>
            <a:r>
              <a:rPr lang="ru-RU" sz="2000" dirty="0" err="1">
                <a:solidFill>
                  <a:schemeClr val="dk1"/>
                </a:solidFill>
                <a:latin typeface="Calibri"/>
                <a:ea typeface="Calibri"/>
                <a:cs typeface="Calibri"/>
                <a:sym typeface="Calibri"/>
              </a:rPr>
              <a:t>Паркінсона</a:t>
            </a:r>
            <a:r>
              <a:rPr lang="ru-RU" sz="2000" dirty="0">
                <a:solidFill>
                  <a:schemeClr val="dk1"/>
                </a:solidFill>
                <a:latin typeface="Calibri"/>
                <a:ea typeface="Calibri"/>
                <a:cs typeface="Calibri"/>
                <a:sym typeface="Calibri"/>
              </a:rPr>
              <a:t>, через два </a:t>
            </a:r>
            <a:r>
              <a:rPr lang="ru-RU" sz="2000" dirty="0" err="1">
                <a:solidFill>
                  <a:schemeClr val="dk1"/>
                </a:solidFill>
                <a:latin typeface="Calibri"/>
                <a:ea typeface="Calibri"/>
                <a:cs typeface="Calibri"/>
                <a:sym typeface="Calibri"/>
              </a:rPr>
              <a:t>крихітні</a:t>
            </a:r>
            <a:r>
              <a:rPr lang="ru-RU" sz="2000" dirty="0">
                <a:solidFill>
                  <a:schemeClr val="dk1"/>
                </a:solidFill>
                <a:latin typeface="Calibri"/>
                <a:ea typeface="Calibri"/>
                <a:cs typeface="Calibri"/>
                <a:sym typeface="Calibri"/>
              </a:rPr>
              <a:t> отвори в </a:t>
            </a:r>
            <a:r>
              <a:rPr lang="ru-RU" sz="2000" dirty="0" err="1">
                <a:solidFill>
                  <a:schemeClr val="dk1"/>
                </a:solidFill>
                <a:latin typeface="Calibri"/>
                <a:ea typeface="Calibri"/>
                <a:cs typeface="Calibri"/>
                <a:sym typeface="Calibri"/>
              </a:rPr>
              <a:t>черепі</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впроваджують</a:t>
            </a:r>
            <a:r>
              <a:rPr lang="ru-RU" sz="2000" dirty="0">
                <a:solidFill>
                  <a:schemeClr val="dk1"/>
                </a:solidFill>
                <a:latin typeface="Calibri"/>
                <a:ea typeface="Calibri"/>
                <a:cs typeface="Calibri"/>
                <a:sym typeface="Calibri"/>
              </a:rPr>
              <a:t> в </a:t>
            </a:r>
            <a:r>
              <a:rPr lang="ru-RU" sz="2000" dirty="0" err="1">
                <a:solidFill>
                  <a:schemeClr val="dk1"/>
                </a:solidFill>
                <a:latin typeface="Calibri"/>
                <a:ea typeface="Calibri"/>
                <a:cs typeface="Calibri"/>
                <a:sym typeface="Calibri"/>
              </a:rPr>
              <a:t>мозок</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електроди</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які</a:t>
            </a:r>
            <a:r>
              <a:rPr lang="ru-RU" sz="2000" dirty="0">
                <a:solidFill>
                  <a:schemeClr val="dk1"/>
                </a:solidFill>
                <a:latin typeface="Calibri"/>
                <a:ea typeface="Calibri"/>
                <a:cs typeface="Calibri"/>
                <a:sym typeface="Calibri"/>
              </a:rPr>
              <a:t> </a:t>
            </a:r>
            <a:r>
              <a:rPr lang="ru-RU" sz="2000" dirty="0" err="1">
                <a:solidFill>
                  <a:schemeClr val="dk1"/>
                </a:solidFill>
                <a:latin typeface="Calibri"/>
                <a:ea typeface="Calibri"/>
                <a:cs typeface="Calibri"/>
                <a:sym typeface="Calibri"/>
              </a:rPr>
              <a:t>підключені</a:t>
            </a:r>
            <a:r>
              <a:rPr lang="ru-RU" sz="2000" dirty="0">
                <a:solidFill>
                  <a:schemeClr val="dk1"/>
                </a:solidFill>
                <a:latin typeface="Calibri"/>
                <a:ea typeface="Calibri"/>
                <a:cs typeface="Calibri"/>
                <a:sym typeface="Calibri"/>
              </a:rPr>
              <a:t> до стимулятора. </a:t>
            </a:r>
            <a:r>
              <a:rPr lang="ru-RU" sz="2000" dirty="0" err="1">
                <a:solidFill>
                  <a:schemeClr val="dk1"/>
                </a:solidFill>
                <a:latin typeface="Calibri"/>
                <a:ea typeface="Calibri"/>
                <a:cs typeface="Calibri"/>
                <a:sym typeface="Calibri"/>
              </a:rPr>
              <a:t>Приблизно</a:t>
            </a:r>
            <a:r>
              <a:rPr lang="ru-RU" sz="2000" dirty="0">
                <a:solidFill>
                  <a:schemeClr val="dk1"/>
                </a:solidFill>
                <a:latin typeface="Calibri"/>
                <a:ea typeface="Calibri"/>
                <a:cs typeface="Calibri"/>
                <a:sym typeface="Calibri"/>
              </a:rPr>
              <a:t> через </a:t>
            </a:r>
            <a:r>
              <a:rPr lang="ru-RU" sz="2000" dirty="0" err="1">
                <a:solidFill>
                  <a:schemeClr val="dk1"/>
                </a:solidFill>
                <a:latin typeface="Calibri"/>
                <a:ea typeface="Calibri"/>
                <a:cs typeface="Calibri"/>
                <a:sym typeface="Calibri"/>
              </a:rPr>
              <a:t>тиждень</a:t>
            </a:r>
            <a:r>
              <a:rPr lang="ru-RU" sz="2000" dirty="0">
                <a:solidFill>
                  <a:schemeClr val="dk1"/>
                </a:solidFill>
                <a:latin typeface="Calibri"/>
                <a:ea typeface="Calibri"/>
                <a:cs typeface="Calibri"/>
                <a:sym typeface="Calibri"/>
              </a:rPr>
              <a:t> хворому </a:t>
            </a:r>
            <a:r>
              <a:rPr lang="ru-RU" sz="2000" dirty="0" err="1">
                <a:solidFill>
                  <a:schemeClr val="dk1"/>
                </a:solidFill>
                <a:latin typeface="Calibri"/>
                <a:ea typeface="Calibri"/>
                <a:cs typeface="Calibri"/>
                <a:sym typeface="Calibri"/>
              </a:rPr>
              <a:t>вживляють</a:t>
            </a:r>
            <a:r>
              <a:rPr lang="ru-RU" sz="2000" dirty="0">
                <a:solidFill>
                  <a:schemeClr val="dk1"/>
                </a:solidFill>
                <a:latin typeface="Calibri"/>
                <a:ea typeface="Calibri"/>
                <a:cs typeface="Calibri"/>
                <a:sym typeface="Calibri"/>
              </a:rPr>
              <a:t> і сам стимулятор </a:t>
            </a:r>
            <a:r>
              <a:rPr lang="ru-RU" sz="2000" dirty="0">
                <a:solidFill>
                  <a:schemeClr val="tx1"/>
                </a:solidFill>
                <a:latin typeface="Calibri"/>
                <a:ea typeface="Calibri"/>
                <a:cs typeface="Calibri"/>
                <a:sym typeface="Calibri"/>
              </a:rPr>
              <a:t>в </a:t>
            </a:r>
            <a:r>
              <a:rPr lang="ru-RU" sz="2000" dirty="0" err="1">
                <a:solidFill>
                  <a:schemeClr val="tx1"/>
                </a:solidFill>
                <a:latin typeface="Calibri"/>
                <a:ea typeface="Calibri"/>
                <a:cs typeface="Calibri"/>
                <a:sym typeface="Calibri"/>
              </a:rPr>
              <a:t>черевну</a:t>
            </a:r>
            <a:r>
              <a:rPr lang="ru-RU" sz="2000" dirty="0">
                <a:solidFill>
                  <a:schemeClr val="tx1"/>
                </a:solidFill>
                <a:latin typeface="Calibri"/>
                <a:ea typeface="Calibri"/>
                <a:cs typeface="Calibri"/>
                <a:sym typeface="Calibri"/>
              </a:rPr>
              <a:t> </a:t>
            </a:r>
            <a:r>
              <a:rPr lang="ru-RU" sz="2000" dirty="0" err="1">
                <a:solidFill>
                  <a:schemeClr val="tx1"/>
                </a:solidFill>
                <a:latin typeface="Calibri"/>
                <a:ea typeface="Calibri"/>
                <a:cs typeface="Calibri"/>
                <a:sym typeface="Calibri"/>
              </a:rPr>
              <a:t>порожнину</a:t>
            </a:r>
            <a:r>
              <a:rPr lang="ru-RU" sz="2000" dirty="0">
                <a:solidFill>
                  <a:schemeClr val="tx1"/>
                </a:solidFill>
                <a:sym typeface="Calibri"/>
              </a:rPr>
              <a:t>. </a:t>
            </a:r>
            <a:endParaRPr dirty="0">
              <a:solidFill>
                <a:schemeClr val="tx1"/>
              </a:solidFill>
            </a:endParaRPr>
          </a:p>
          <a:p>
            <a:pPr marL="342900" lvl="0" indent="-139700" algn="l" rtl="0">
              <a:spcBef>
                <a:spcPts val="640"/>
              </a:spcBef>
              <a:spcAft>
                <a:spcPts val="0"/>
              </a:spcAft>
              <a:buClr>
                <a:schemeClr val="dk1"/>
              </a:buClr>
              <a:buSzPts val="3200"/>
              <a:buNone/>
            </a:pPr>
            <a:endParaRPr dirty="0"/>
          </a:p>
        </p:txBody>
      </p:sp>
      <p:pic>
        <p:nvPicPr>
          <p:cNvPr id="116" name="Google Shape;116;p17" descr="https://neurofanatic.files.wordpress.com/2012/11/journal-pone-0038436-g0012.jpg"/>
          <p:cNvPicPr preferRelativeResize="0"/>
          <p:nvPr/>
        </p:nvPicPr>
        <p:blipFill rotWithShape="1">
          <a:blip r:embed="rId4">
            <a:alphaModFix/>
          </a:blip>
          <a:srcRect/>
          <a:stretch/>
        </p:blipFill>
        <p:spPr>
          <a:xfrm>
            <a:off x="2000232" y="3143248"/>
            <a:ext cx="5500726" cy="3571407"/>
          </a:xfrm>
          <a:prstGeom prst="rect">
            <a:avLst/>
          </a:prstGeom>
          <a:noFill/>
          <a:ln>
            <a:noFill/>
          </a:ln>
        </p:spPr>
      </p:pic>
      <p:sp>
        <p:nvSpPr>
          <p:cNvPr id="117" name="Google Shape;117;p17"/>
          <p:cNvSpPr/>
          <p:nvPr/>
        </p:nvSpPr>
        <p:spPr>
          <a:xfrm>
            <a:off x="5357818" y="2928934"/>
            <a:ext cx="1643074" cy="2214578"/>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23" name="Google Shape;123;p18"/>
          <p:cNvSpPr txBox="1">
            <a:spLocks noGrp="1"/>
          </p:cNvSpPr>
          <p:nvPr>
            <p:ph type="body" idx="1"/>
          </p:nvPr>
        </p:nvSpPr>
        <p:spPr>
          <a:xfrm>
            <a:off x="214282" y="214291"/>
            <a:ext cx="8715436" cy="135732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Регулювати напругу пацієнт може сам за допомогою перемикача. З болем вдається впоратися вже у 80 % випадках: «У когось біль зникає зовсім, у когось затихає». Через метод глибокої стимуляції мозку пройшло близько чотирьох  десятків людей.</a:t>
            </a:r>
            <a:endParaRPr/>
          </a:p>
          <a:p>
            <a:pPr marL="342900" lvl="0" indent="-139700" algn="l" rtl="0">
              <a:spcBef>
                <a:spcPts val="640"/>
              </a:spcBef>
              <a:spcAft>
                <a:spcPts val="0"/>
              </a:spcAft>
              <a:buClr>
                <a:schemeClr val="dk1"/>
              </a:buClr>
              <a:buSzPts val="3200"/>
              <a:buNone/>
            </a:pPr>
            <a:endParaRPr/>
          </a:p>
        </p:txBody>
      </p:sp>
      <p:pic>
        <p:nvPicPr>
          <p:cNvPr id="124" name="Google Shape;124;p18" descr="http://medinfo.su/wp-content/uploads/%D0%B1/bolezn-parkinsona%203.jpg"/>
          <p:cNvPicPr preferRelativeResize="0"/>
          <p:nvPr/>
        </p:nvPicPr>
        <p:blipFill rotWithShape="1">
          <a:blip r:embed="rId4">
            <a:alphaModFix/>
          </a:blip>
          <a:srcRect/>
          <a:stretch/>
        </p:blipFill>
        <p:spPr>
          <a:xfrm>
            <a:off x="357158" y="1714488"/>
            <a:ext cx="8534379" cy="48005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descr="http://calmfulliving.com/wp-content/uploads/2013/01/nanotech.jpg"/>
          <p:cNvPicPr preferRelativeResize="0"/>
          <p:nvPr/>
        </p:nvPicPr>
        <p:blipFill rotWithShape="1">
          <a:blip r:embed="rId3">
            <a:alphaModFix/>
          </a:blip>
          <a:srcRect r="15746"/>
          <a:stretch/>
        </p:blipFill>
        <p:spPr>
          <a:xfrm>
            <a:off x="0" y="1"/>
            <a:ext cx="9144000" cy="6858000"/>
          </a:xfrm>
          <a:prstGeom prst="rect">
            <a:avLst/>
          </a:prstGeom>
          <a:noFill/>
          <a:ln>
            <a:noFill/>
          </a:ln>
        </p:spPr>
      </p:pic>
      <p:sp>
        <p:nvSpPr>
          <p:cNvPr id="130" name="Google Shape;130;p19"/>
          <p:cNvSpPr txBox="1">
            <a:spLocks noGrp="1"/>
          </p:cNvSpPr>
          <p:nvPr>
            <p:ph type="body" idx="1"/>
          </p:nvPr>
        </p:nvSpPr>
        <p:spPr>
          <a:xfrm>
            <a:off x="214282" y="142853"/>
            <a:ext cx="8786874" cy="228601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ru-RU" sz="2000">
                <a:solidFill>
                  <a:schemeClr val="dk1"/>
                </a:solidFill>
                <a:latin typeface="Calibri"/>
                <a:ea typeface="Calibri"/>
                <a:cs typeface="Calibri"/>
                <a:sym typeface="Calibri"/>
              </a:rPr>
              <a:t>Ще одним революційним відкриттям є біочіп – невелика пластинка з нанесеними на неї у визначеному порядку молекулами ДНК або білка, застосовується для біохімічних аналізів. При аналізі на чіп поміщають досліджуваний матеріал. Якщо він містить таку ж генетичну інформацію, то вони зщеплюються. Перевагою біочіпів є велика кількість біологічних тестів зі значною економією досліджуваного матеріалу, реактивів, роботи і часу на проведення аналізу.</a:t>
            </a:r>
            <a:endParaRPr/>
          </a:p>
        </p:txBody>
      </p:sp>
      <p:pic>
        <p:nvPicPr>
          <p:cNvPr id="131" name="Google Shape;131;p19" descr="http://foresightcenter.com/wp-content/uploads/2015/07/medical_lab_chip_shutterstock_277806740_1600X1068.jpg"/>
          <p:cNvPicPr preferRelativeResize="0"/>
          <p:nvPr/>
        </p:nvPicPr>
        <p:blipFill rotWithShape="1">
          <a:blip r:embed="rId4">
            <a:alphaModFix/>
          </a:blip>
          <a:srcRect/>
          <a:stretch/>
        </p:blipFill>
        <p:spPr>
          <a:xfrm>
            <a:off x="1500166" y="2571744"/>
            <a:ext cx="6143635" cy="4100876"/>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1195</Words>
  <Application>Microsoft Office PowerPoint</Application>
  <PresentationFormat>Экран (4:3)</PresentationFormat>
  <Paragraphs>49</Paragraphs>
  <Slides>23</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OpenSans</vt:lpstr>
      <vt:lpstr>Тема Office</vt:lpstr>
      <vt:lpstr>Презентация PowerPoint</vt:lpstr>
      <vt:lpstr>Презентация PowerPoint</vt:lpstr>
      <vt:lpstr>Презентация PowerPoint</vt:lpstr>
      <vt:lpstr>ПЕРСПЕКТИВИ РОЗВИТКУ</vt:lpstr>
      <vt:lpstr>Презентация PowerPoint</vt:lpstr>
      <vt:lpstr>Презентация PowerPoint</vt:lpstr>
      <vt:lpstr>НАНОТЕХНОЛОГІЇ В МЕДИЦИНИ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10 СПОСОБІВ ВИКОРИСТАННЯ НАНОТЕХНОЛОГІЙ В МЕДИЦИНІ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ВИСНОВОК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cp:revision>
  <dcterms:modified xsi:type="dcterms:W3CDTF">2022-05-24T15:49:40Z</dcterms:modified>
</cp:coreProperties>
</file>