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6"/>
  </p:notesMasterIdLst>
  <p:sldIdLst>
    <p:sldId id="275" r:id="rId2"/>
    <p:sldId id="276" r:id="rId3"/>
    <p:sldId id="277" r:id="rId4"/>
    <p:sldId id="330" r:id="rId5"/>
    <p:sldId id="331" r:id="rId6"/>
    <p:sldId id="332" r:id="rId7"/>
    <p:sldId id="333" r:id="rId8"/>
    <p:sldId id="336" r:id="rId9"/>
    <p:sldId id="338" r:id="rId10"/>
    <p:sldId id="334" r:id="rId11"/>
    <p:sldId id="339" r:id="rId12"/>
    <p:sldId id="340" r:id="rId13"/>
    <p:sldId id="341" r:id="rId14"/>
    <p:sldId id="354" r:id="rId15"/>
    <p:sldId id="355" r:id="rId16"/>
    <p:sldId id="342" r:id="rId17"/>
    <p:sldId id="343" r:id="rId18"/>
    <p:sldId id="344" r:id="rId19"/>
    <p:sldId id="345" r:id="rId20"/>
    <p:sldId id="346" r:id="rId21"/>
    <p:sldId id="347" r:id="rId22"/>
    <p:sldId id="349" r:id="rId23"/>
    <p:sldId id="350" r:id="rId24"/>
    <p:sldId id="351" r:id="rId25"/>
    <p:sldId id="352" r:id="rId26"/>
    <p:sldId id="353" r:id="rId27"/>
    <p:sldId id="356" r:id="rId28"/>
    <p:sldId id="357" r:id="rId29"/>
    <p:sldId id="358" r:id="rId30"/>
    <p:sldId id="359" r:id="rId31"/>
    <p:sldId id="360" r:id="rId32"/>
    <p:sldId id="361" r:id="rId33"/>
    <p:sldId id="362" r:id="rId34"/>
    <p:sldId id="363" r:id="rId35"/>
  </p:sldIdLst>
  <p:sldSz cx="9144000" cy="6858000" type="screen4x3"/>
  <p:notesSz cx="6858000" cy="9144000"/>
  <p:defaultTextStyle>
    <a:defPPr>
      <a:defRPr lang="ru-RU"/>
    </a:defPPr>
    <a:lvl1pPr algn="l" rtl="0" fontAlgn="base">
      <a:spcBef>
        <a:spcPct val="0"/>
      </a:spcBef>
      <a:spcAft>
        <a:spcPct val="0"/>
      </a:spcAft>
      <a:defRPr sz="2900" kern="1200">
        <a:solidFill>
          <a:schemeClr val="tx1"/>
        </a:solidFill>
        <a:latin typeface="Arial" charset="0"/>
        <a:ea typeface="+mn-ea"/>
        <a:cs typeface="Arial" charset="0"/>
      </a:defRPr>
    </a:lvl1pPr>
    <a:lvl2pPr marL="457200" algn="l" rtl="0" fontAlgn="base">
      <a:spcBef>
        <a:spcPct val="0"/>
      </a:spcBef>
      <a:spcAft>
        <a:spcPct val="0"/>
      </a:spcAft>
      <a:defRPr sz="2900" kern="1200">
        <a:solidFill>
          <a:schemeClr val="tx1"/>
        </a:solidFill>
        <a:latin typeface="Arial" charset="0"/>
        <a:ea typeface="+mn-ea"/>
        <a:cs typeface="Arial" charset="0"/>
      </a:defRPr>
    </a:lvl2pPr>
    <a:lvl3pPr marL="914400" algn="l" rtl="0" fontAlgn="base">
      <a:spcBef>
        <a:spcPct val="0"/>
      </a:spcBef>
      <a:spcAft>
        <a:spcPct val="0"/>
      </a:spcAft>
      <a:defRPr sz="2900" kern="1200">
        <a:solidFill>
          <a:schemeClr val="tx1"/>
        </a:solidFill>
        <a:latin typeface="Arial" charset="0"/>
        <a:ea typeface="+mn-ea"/>
        <a:cs typeface="Arial" charset="0"/>
      </a:defRPr>
    </a:lvl3pPr>
    <a:lvl4pPr marL="1371600" algn="l" rtl="0" fontAlgn="base">
      <a:spcBef>
        <a:spcPct val="0"/>
      </a:spcBef>
      <a:spcAft>
        <a:spcPct val="0"/>
      </a:spcAft>
      <a:defRPr sz="2900" kern="1200">
        <a:solidFill>
          <a:schemeClr val="tx1"/>
        </a:solidFill>
        <a:latin typeface="Arial" charset="0"/>
        <a:ea typeface="+mn-ea"/>
        <a:cs typeface="Arial" charset="0"/>
      </a:defRPr>
    </a:lvl4pPr>
    <a:lvl5pPr marL="1828800" algn="l" rtl="0" fontAlgn="base">
      <a:spcBef>
        <a:spcPct val="0"/>
      </a:spcBef>
      <a:spcAft>
        <a:spcPct val="0"/>
      </a:spcAft>
      <a:defRPr sz="2900" kern="1200">
        <a:solidFill>
          <a:schemeClr val="tx1"/>
        </a:solidFill>
        <a:latin typeface="Arial" charset="0"/>
        <a:ea typeface="+mn-ea"/>
        <a:cs typeface="Arial" charset="0"/>
      </a:defRPr>
    </a:lvl5pPr>
    <a:lvl6pPr marL="2286000" algn="l" defTabSz="914400" rtl="0" eaLnBrk="1" latinLnBrk="0" hangingPunct="1">
      <a:defRPr sz="2900" kern="1200">
        <a:solidFill>
          <a:schemeClr val="tx1"/>
        </a:solidFill>
        <a:latin typeface="Arial" charset="0"/>
        <a:ea typeface="+mn-ea"/>
        <a:cs typeface="Arial" charset="0"/>
      </a:defRPr>
    </a:lvl6pPr>
    <a:lvl7pPr marL="2743200" algn="l" defTabSz="914400" rtl="0" eaLnBrk="1" latinLnBrk="0" hangingPunct="1">
      <a:defRPr sz="2900" kern="1200">
        <a:solidFill>
          <a:schemeClr val="tx1"/>
        </a:solidFill>
        <a:latin typeface="Arial" charset="0"/>
        <a:ea typeface="+mn-ea"/>
        <a:cs typeface="Arial" charset="0"/>
      </a:defRPr>
    </a:lvl7pPr>
    <a:lvl8pPr marL="3200400" algn="l" defTabSz="914400" rtl="0" eaLnBrk="1" latinLnBrk="0" hangingPunct="1">
      <a:defRPr sz="2900" kern="1200">
        <a:solidFill>
          <a:schemeClr val="tx1"/>
        </a:solidFill>
        <a:latin typeface="Arial" charset="0"/>
        <a:ea typeface="+mn-ea"/>
        <a:cs typeface="Arial" charset="0"/>
      </a:defRPr>
    </a:lvl8pPr>
    <a:lvl9pPr marL="3657600" algn="l" defTabSz="914400" rtl="0" eaLnBrk="1" latinLnBrk="0" hangingPunct="1">
      <a:defRPr sz="29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284" y="-9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C0F14C2-C955-4133-91EA-2E0A19D235D2}" type="datetimeFigureOut">
              <a:rPr lang="ru-RU"/>
              <a:pPr>
                <a:defRPr/>
              </a:pPr>
              <a:t>01.02.2018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B848FB6-53C1-4119-9A75-2811D4164975}"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ext uri="{AF507438-7753-43E0-B8FC-AC1667EBCBE1}"/>
            </a:extLst>
          </p:spPr>
          <p:txBody>
            <a:bodyPr wrap="none" anchor="ctr"/>
            <a:lstStyle/>
            <a:p>
              <a:pPr algn="ctr">
                <a:defRPr/>
              </a:pPr>
              <a:endParaRPr lang="ru-RU" altLang="ru-RU" sz="240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extLst>
          </p:spPr>
          <p:txBody>
            <a:bodyPr/>
            <a:lstStyle/>
            <a:p>
              <a:pPr>
                <a:defRPr/>
              </a:pPr>
              <a:endParaRPr lang="ru-RU" altLang="ru-RU" sz="240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extLst>
            </p:spPr>
            <p:txBody>
              <a:bodyPr/>
              <a:lstStyle/>
              <a:p>
                <a:pPr>
                  <a:defRPr/>
                </a:pPr>
                <a:endParaRPr lang="ru-RU" altLang="ru-RU" sz="2400">
                  <a:latin typeface="Times New Roman" pitchFamily="18" charset="0"/>
                </a:endParaRPr>
              </a:p>
            </p:txBody>
          </p:sp>
        </p:grpSp>
      </p:grpSp>
      <p:sp>
        <p:nvSpPr>
          <p:cNvPr id="92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smtClean="0"/>
              <a:t>Образец заголовка</a:t>
            </a:r>
          </a:p>
        </p:txBody>
      </p:sp>
      <p:sp>
        <p:nvSpPr>
          <p:cNvPr id="92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ru-RU" altLang="ru-RU" noProof="0" smtClean="0"/>
              <a:t>Образец подзаголовка</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altLang="ru-RU"/>
          </a:p>
        </p:txBody>
      </p:sp>
      <p:sp>
        <p:nvSpPr>
          <p:cNvPr id="19" name="Rectangle 17"/>
          <p:cNvSpPr>
            <a:spLocks noGrp="1" noChangeArrowheads="1"/>
          </p:cNvSpPr>
          <p:nvPr>
            <p:ph type="ftr" sz="quarter" idx="11"/>
          </p:nvPr>
        </p:nvSpPr>
        <p:spPr/>
        <p:txBody>
          <a:bodyPr/>
          <a:lstStyle>
            <a:lvl1pPr>
              <a:defRPr/>
            </a:lvl1pPr>
          </a:lstStyle>
          <a:p>
            <a:pPr>
              <a:defRPr/>
            </a:pPr>
            <a:endParaRPr lang="ru-RU" altLang="ru-RU"/>
          </a:p>
        </p:txBody>
      </p:sp>
      <p:sp>
        <p:nvSpPr>
          <p:cNvPr id="20" name="Rectangle 18"/>
          <p:cNvSpPr>
            <a:spLocks noGrp="1" noChangeArrowheads="1"/>
          </p:cNvSpPr>
          <p:nvPr>
            <p:ph type="sldNum" sz="quarter" idx="12"/>
          </p:nvPr>
        </p:nvSpPr>
        <p:spPr/>
        <p:txBody>
          <a:bodyPr/>
          <a:lstStyle>
            <a:lvl1pPr>
              <a:defRPr/>
            </a:lvl1pPr>
          </a:lstStyle>
          <a:p>
            <a:pPr>
              <a:defRPr/>
            </a:pPr>
            <a:fld id="{8FAA6625-C83E-48C8-BE7F-3A69C5675EB8}" type="slidenum">
              <a:rPr lang="ru-RU" altLang="ru-RU"/>
              <a:pPr>
                <a:defRPr/>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p:cNvSpPr>
            <a:spLocks noGrp="1" noChangeArrowheads="1"/>
          </p:cNvSpPr>
          <p:nvPr>
            <p:ph type="sldNum" sz="quarter" idx="11"/>
          </p:nvPr>
        </p:nvSpPr>
        <p:spPr>
          <a:ln/>
        </p:spPr>
        <p:txBody>
          <a:bodyPr/>
          <a:lstStyle>
            <a:lvl1pPr>
              <a:defRPr/>
            </a:lvl1pPr>
          </a:lstStyle>
          <a:p>
            <a:pPr>
              <a:defRPr/>
            </a:pPr>
            <a:fld id="{CB379039-9C3A-468E-ACD4-AD1EAF41E7AE}" type="slidenum">
              <a:rPr lang="ru-RU" altLang="ru-RU"/>
              <a:pPr>
                <a:defRPr/>
              </a:pPr>
              <a:t>‹#›</a:t>
            </a:fld>
            <a:endParaRPr lang="ru-RU" alt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p:cNvSpPr>
            <a:spLocks noGrp="1" noChangeArrowheads="1"/>
          </p:cNvSpPr>
          <p:nvPr>
            <p:ph type="sldNum" sz="quarter" idx="11"/>
          </p:nvPr>
        </p:nvSpPr>
        <p:spPr>
          <a:ln/>
        </p:spPr>
        <p:txBody>
          <a:bodyPr/>
          <a:lstStyle>
            <a:lvl1pPr>
              <a:defRPr/>
            </a:lvl1pPr>
          </a:lstStyle>
          <a:p>
            <a:pPr>
              <a:defRPr/>
            </a:pPr>
            <a:fld id="{A5460080-D70B-4F49-A70A-3E9BF962F309}" type="slidenum">
              <a:rPr lang="ru-RU" altLang="ru-RU"/>
              <a:pPr>
                <a:defRPr/>
              </a:pPr>
              <a:t>‹#›</a:t>
            </a:fld>
            <a:endParaRPr lang="ru-RU" alt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p:cNvSpPr>
            <a:spLocks noGrp="1" noChangeArrowheads="1"/>
          </p:cNvSpPr>
          <p:nvPr>
            <p:ph type="sldNum" sz="quarter" idx="11"/>
          </p:nvPr>
        </p:nvSpPr>
        <p:spPr>
          <a:ln/>
        </p:spPr>
        <p:txBody>
          <a:bodyPr/>
          <a:lstStyle>
            <a:lvl1pPr>
              <a:defRPr/>
            </a:lvl1pPr>
          </a:lstStyle>
          <a:p>
            <a:pPr>
              <a:defRPr/>
            </a:pPr>
            <a:fld id="{90C2E150-266D-473C-A895-10D54F818564}" type="slidenum">
              <a:rPr lang="ru-RU" altLang="ru-RU"/>
              <a:pPr>
                <a:defRPr/>
              </a:pPr>
              <a:t>‹#›</a:t>
            </a:fld>
            <a:endParaRPr lang="ru-RU" alt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p:cNvSpPr>
            <a:spLocks noGrp="1" noChangeArrowheads="1"/>
          </p:cNvSpPr>
          <p:nvPr>
            <p:ph type="sldNum" sz="quarter" idx="11"/>
          </p:nvPr>
        </p:nvSpPr>
        <p:spPr>
          <a:ln/>
        </p:spPr>
        <p:txBody>
          <a:bodyPr/>
          <a:lstStyle>
            <a:lvl1pPr>
              <a:defRPr/>
            </a:lvl1pPr>
          </a:lstStyle>
          <a:p>
            <a:pPr>
              <a:defRPr/>
            </a:pPr>
            <a:fld id="{42DC7A19-8638-4212-A770-207505BD6ED0}" type="slidenum">
              <a:rPr lang="ru-RU" altLang="ru-RU"/>
              <a:pPr>
                <a:defRPr/>
              </a:pPr>
              <a:t>‹#›</a:t>
            </a:fld>
            <a:endParaRPr lang="ru-RU" altLang="ru-RU"/>
          </a:p>
        </p:txBody>
      </p:sp>
      <p:sp>
        <p:nvSpPr>
          <p:cNvPr id="6"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p:cNvSpPr>
            <a:spLocks noGrp="1" noChangeArrowheads="1"/>
          </p:cNvSpPr>
          <p:nvPr>
            <p:ph type="sldNum" sz="quarter" idx="11"/>
          </p:nvPr>
        </p:nvSpPr>
        <p:spPr>
          <a:ln/>
        </p:spPr>
        <p:txBody>
          <a:bodyPr/>
          <a:lstStyle>
            <a:lvl1pPr>
              <a:defRPr/>
            </a:lvl1pPr>
          </a:lstStyle>
          <a:p>
            <a:pPr>
              <a:defRPr/>
            </a:pPr>
            <a:fld id="{E9C6A46C-5DC5-40E7-9BC5-E46B12974EBB}" type="slidenum">
              <a:rPr lang="ru-RU" altLang="ru-RU"/>
              <a:pPr>
                <a:defRPr/>
              </a:pPr>
              <a:t>‹#›</a:t>
            </a:fld>
            <a:endParaRPr lang="ru-RU" alt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8" name="Rectangle 3"/>
          <p:cNvSpPr>
            <a:spLocks noGrp="1" noChangeArrowheads="1"/>
          </p:cNvSpPr>
          <p:nvPr>
            <p:ph type="sldNum" sz="quarter" idx="11"/>
          </p:nvPr>
        </p:nvSpPr>
        <p:spPr>
          <a:ln/>
        </p:spPr>
        <p:txBody>
          <a:bodyPr/>
          <a:lstStyle>
            <a:lvl1pPr>
              <a:defRPr/>
            </a:lvl1pPr>
          </a:lstStyle>
          <a:p>
            <a:pPr>
              <a:defRPr/>
            </a:pPr>
            <a:fld id="{E9F97E72-4CF1-417D-AD2A-E0F46FB61ED5}" type="slidenum">
              <a:rPr lang="ru-RU" altLang="ru-RU"/>
              <a:pPr>
                <a:defRPr/>
              </a:pPr>
              <a:t>‹#›</a:t>
            </a:fld>
            <a:endParaRPr lang="ru-RU" altLang="ru-RU"/>
          </a:p>
        </p:txBody>
      </p:sp>
      <p:sp>
        <p:nvSpPr>
          <p:cNvPr id="9"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4" name="Rectangle 3"/>
          <p:cNvSpPr>
            <a:spLocks noGrp="1" noChangeArrowheads="1"/>
          </p:cNvSpPr>
          <p:nvPr>
            <p:ph type="sldNum" sz="quarter" idx="11"/>
          </p:nvPr>
        </p:nvSpPr>
        <p:spPr>
          <a:ln/>
        </p:spPr>
        <p:txBody>
          <a:bodyPr/>
          <a:lstStyle>
            <a:lvl1pPr>
              <a:defRPr/>
            </a:lvl1pPr>
          </a:lstStyle>
          <a:p>
            <a:pPr>
              <a:defRPr/>
            </a:pPr>
            <a:fld id="{8822496B-CD12-4235-98B3-883B93930694}" type="slidenum">
              <a:rPr lang="ru-RU" altLang="ru-RU"/>
              <a:pPr>
                <a:defRPr/>
              </a:pPr>
              <a:t>‹#›</a:t>
            </a:fld>
            <a:endParaRPr lang="ru-RU" altLang="ru-RU"/>
          </a:p>
        </p:txBody>
      </p:sp>
      <p:sp>
        <p:nvSpPr>
          <p:cNvPr id="5"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3" name="Rectangle 3"/>
          <p:cNvSpPr>
            <a:spLocks noGrp="1" noChangeArrowheads="1"/>
          </p:cNvSpPr>
          <p:nvPr>
            <p:ph type="sldNum" sz="quarter" idx="11"/>
          </p:nvPr>
        </p:nvSpPr>
        <p:spPr>
          <a:ln/>
        </p:spPr>
        <p:txBody>
          <a:bodyPr/>
          <a:lstStyle>
            <a:lvl1pPr>
              <a:defRPr/>
            </a:lvl1pPr>
          </a:lstStyle>
          <a:p>
            <a:pPr>
              <a:defRPr/>
            </a:pPr>
            <a:fld id="{403CBEF7-4AC3-4F9A-9061-E9D99E4489D3}" type="slidenum">
              <a:rPr lang="ru-RU" altLang="ru-RU"/>
              <a:pPr>
                <a:defRPr/>
              </a:pPr>
              <a:t>‹#›</a:t>
            </a:fld>
            <a:endParaRPr lang="ru-RU" altLang="ru-RU"/>
          </a:p>
        </p:txBody>
      </p:sp>
      <p:sp>
        <p:nvSpPr>
          <p:cNvPr id="4"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p:cNvSpPr>
            <a:spLocks noGrp="1" noChangeArrowheads="1"/>
          </p:cNvSpPr>
          <p:nvPr>
            <p:ph type="sldNum" sz="quarter" idx="11"/>
          </p:nvPr>
        </p:nvSpPr>
        <p:spPr>
          <a:ln/>
        </p:spPr>
        <p:txBody>
          <a:bodyPr/>
          <a:lstStyle>
            <a:lvl1pPr>
              <a:defRPr/>
            </a:lvl1pPr>
          </a:lstStyle>
          <a:p>
            <a:pPr>
              <a:defRPr/>
            </a:pPr>
            <a:fld id="{967756EA-926E-485A-955A-F06BFAEDEB9E}" type="slidenum">
              <a:rPr lang="ru-RU" altLang="ru-RU"/>
              <a:pPr>
                <a:defRPr/>
              </a:pPr>
              <a:t>‹#›</a:t>
            </a:fld>
            <a:endParaRPr lang="ru-RU" alt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p:cNvSpPr>
            <a:spLocks noGrp="1" noChangeArrowheads="1"/>
          </p:cNvSpPr>
          <p:nvPr>
            <p:ph type="sldNum" sz="quarter" idx="11"/>
          </p:nvPr>
        </p:nvSpPr>
        <p:spPr>
          <a:ln/>
        </p:spPr>
        <p:txBody>
          <a:bodyPr/>
          <a:lstStyle>
            <a:lvl1pPr>
              <a:defRPr/>
            </a:lvl1pPr>
          </a:lstStyle>
          <a:p>
            <a:pPr>
              <a:defRPr/>
            </a:pPr>
            <a:fld id="{00465DBB-B4D0-4A4F-AE95-A3167A5D4F71}" type="slidenum">
              <a:rPr lang="ru-RU" altLang="ru-RU"/>
              <a:pPr>
                <a:defRPr/>
              </a:pPr>
              <a:t>‹#›</a:t>
            </a:fld>
            <a:endParaRPr lang="ru-RU" altLang="ru-RU"/>
          </a:p>
        </p:txBody>
      </p:sp>
      <p:sp>
        <p:nvSpPr>
          <p:cNvPr id="7" name="Rectangle 16"/>
          <p:cNvSpPr>
            <a:spLocks noGrp="1" noChangeArrowheads="1"/>
          </p:cNvSpPr>
          <p:nvPr>
            <p:ph type="dt" sz="half" idx="12"/>
          </p:nvPr>
        </p:nvSpPr>
        <p:spPr>
          <a:ln/>
        </p:spPr>
        <p:txBody>
          <a:bodyPr/>
          <a:lstStyle>
            <a:lvl1pPr>
              <a:defRPr/>
            </a:lvl1pPr>
          </a:lstStyle>
          <a:p>
            <a:pPr>
              <a:defRPr/>
            </a:pPr>
            <a:endParaRPr lang="ru-RU" alt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altLang="ru-RU"/>
          </a:p>
        </p:txBody>
      </p:sp>
      <p:sp>
        <p:nvSpPr>
          <p:cNvPr id="8195"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F3DA61F9-F094-4C9C-A1CA-15554A8384B2}" type="slidenum">
              <a:rPr lang="ru-RU" altLang="ru-RU"/>
              <a:pPr>
                <a:defRPr/>
              </a:pPr>
              <a:t>‹#›</a:t>
            </a:fld>
            <a:endParaRPr lang="ru-RU" altLang="ru-RU"/>
          </a:p>
        </p:txBody>
      </p:sp>
      <p:grpSp>
        <p:nvGrpSpPr>
          <p:cNvPr id="1028" name="Group 4"/>
          <p:cNvGrpSpPr>
            <a:grpSpLocks/>
          </p:cNvGrpSpPr>
          <p:nvPr/>
        </p:nvGrpSpPr>
        <p:grpSpPr bwMode="auto">
          <a:xfrm>
            <a:off x="0" y="0"/>
            <a:ext cx="9144000" cy="546100"/>
            <a:chOff x="0" y="0"/>
            <a:chExt cx="5760" cy="344"/>
          </a:xfrm>
        </p:grpSpPr>
        <p:sp>
          <p:nvSpPr>
            <p:cNvPr id="81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ext uri="{AF507438-7753-43E0-B8FC-AC1667EBCBE1}"/>
            </a:extLst>
          </p:spPr>
          <p:txBody>
            <a:bodyPr wrap="none" anchor="ctr"/>
            <a:lstStyle/>
            <a:p>
              <a:pPr algn="ctr">
                <a:defRPr/>
              </a:pPr>
              <a:endParaRPr lang="ru-RU" altLang="ru-RU" sz="2400">
                <a:latin typeface="Times New Roman" pitchFamily="18" charset="0"/>
              </a:endParaRPr>
            </a:p>
          </p:txBody>
        </p:sp>
        <p:sp>
          <p:nvSpPr>
            <p:cNvPr id="81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extLst>
          </p:spPr>
          <p:txBody>
            <a:bodyPr/>
            <a:lstStyle/>
            <a:p>
              <a:pPr>
                <a:defRPr/>
              </a:pPr>
              <a:endParaRPr lang="ru-RU" altLang="ru-RU" sz="2400">
                <a:latin typeface="Times New Roman" pitchFamily="18" charset="0"/>
              </a:endParaRPr>
            </a:p>
          </p:txBody>
        </p:sp>
        <p:sp>
          <p:nvSpPr>
            <p:cNvPr id="8199"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extLst>
          </p:spPr>
          <p:txBody>
            <a:bodyPr/>
            <a:lstStyle/>
            <a:p>
              <a:pPr>
                <a:defRPr/>
              </a:pPr>
              <a:endParaRPr lang="ru-RU" altLang="ru-RU" sz="1800">
                <a:solidFill>
                  <a:schemeClr val="hlink"/>
                </a:solidFill>
              </a:endParaRPr>
            </a:p>
          </p:txBody>
        </p:sp>
        <p:sp>
          <p:nvSpPr>
            <p:cNvPr id="8200"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extLst>
          </p:spPr>
          <p:txBody>
            <a:bodyPr/>
            <a:lstStyle/>
            <a:p>
              <a:pPr>
                <a:defRPr/>
              </a:pPr>
              <a:endParaRPr lang="ru-RU" altLang="ru-RU" sz="1800">
                <a:solidFill>
                  <a:schemeClr val="hlink"/>
                </a:solidFill>
              </a:endParaRPr>
            </a:p>
          </p:txBody>
        </p:sp>
        <p:sp>
          <p:nvSpPr>
            <p:cNvPr id="8201"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extLst>
          </p:spPr>
          <p:txBody>
            <a:bodyPr/>
            <a:lstStyle/>
            <a:p>
              <a:pPr>
                <a:defRPr/>
              </a:pPr>
              <a:endParaRPr lang="ru-RU" altLang="ru-RU" sz="1800">
                <a:solidFill>
                  <a:schemeClr val="accent2"/>
                </a:solidFill>
              </a:endParaRPr>
            </a:p>
          </p:txBody>
        </p:sp>
        <p:sp>
          <p:nvSpPr>
            <p:cNvPr id="8202"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extLst>
          </p:spPr>
          <p:txBody>
            <a:bodyPr/>
            <a:lstStyle/>
            <a:p>
              <a:pPr>
                <a:defRPr/>
              </a:pPr>
              <a:endParaRPr lang="ru-RU" altLang="ru-RU" sz="1800">
                <a:solidFill>
                  <a:schemeClr val="hlink"/>
                </a:solidFill>
              </a:endParaRPr>
            </a:p>
          </p:txBody>
        </p:sp>
        <p:sp>
          <p:nvSpPr>
            <p:cNvPr id="8203" name="Rectangle 11"/>
            <p:cNvSpPr>
              <a:spLocks noChangeArrowheads="1"/>
            </p:cNvSpPr>
            <p:nvPr/>
          </p:nvSpPr>
          <p:spPr bwMode="auto">
            <a:xfrm>
              <a:off x="83" y="86"/>
              <a:ext cx="89" cy="87"/>
            </a:xfrm>
            <a:prstGeom prst="rect">
              <a:avLst/>
            </a:prstGeom>
            <a:solidFill>
              <a:schemeClr val="bg2"/>
            </a:solidFill>
            <a:ln>
              <a:noFill/>
            </a:ln>
            <a:extLst>
              <a:ext uri="{91240B29-F687-4F45-9708-019B960494DF}"/>
            </a:extLst>
          </p:spPr>
          <p:txBody>
            <a:bodyPr/>
            <a:lstStyle/>
            <a:p>
              <a:pPr>
                <a:defRPr/>
              </a:pPr>
              <a:endParaRPr lang="ru-RU" altLang="ru-RU" sz="2400">
                <a:latin typeface="Times New Roman" pitchFamily="18" charset="0"/>
              </a:endParaRPr>
            </a:p>
          </p:txBody>
        </p:sp>
        <p:sp>
          <p:nvSpPr>
            <p:cNvPr id="8204"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extLst>
          </p:spPr>
          <p:txBody>
            <a:bodyPr/>
            <a:lstStyle/>
            <a:p>
              <a:pPr>
                <a:defRPr/>
              </a:pPr>
              <a:endParaRPr lang="ru-RU" altLang="ru-RU" sz="1800">
                <a:solidFill>
                  <a:schemeClr val="accent2"/>
                </a:solidFill>
              </a:endParaRPr>
            </a:p>
          </p:txBody>
        </p:sp>
        <p:sp>
          <p:nvSpPr>
            <p:cNvPr id="8205"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extLst>
          </p:spPr>
          <p:txBody>
            <a:bodyPr/>
            <a:lstStyle/>
            <a:p>
              <a:pPr>
                <a:defRPr/>
              </a:pPr>
              <a:endParaRPr lang="ru-RU" altLang="ru-RU" sz="1800">
                <a:solidFill>
                  <a:schemeClr val="accent2"/>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8208"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vl1pPr>
          </a:lstStyle>
          <a:p>
            <a:pPr>
              <a:defRPr/>
            </a:pPr>
            <a:endParaRPr lang="ru-RU" altLang="ru-RU"/>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1295400" y="1905000"/>
            <a:ext cx="7696200" cy="2232025"/>
          </a:xfrm>
        </p:spPr>
        <p:txBody>
          <a:bodyPr/>
          <a:lstStyle/>
          <a:p>
            <a:pPr eaLnBrk="1" hangingPunct="1"/>
            <a:r>
              <a:rPr lang="ru-RU" altLang="ru-RU" sz="3200" b="1" i="1" smtClean="0">
                <a:solidFill>
                  <a:schemeClr val="bg1"/>
                </a:solidFill>
              </a:rPr>
              <a:t>         КОНЦЕПТУАЛЬНІ ПОЛОЖЕННЯ</a:t>
            </a:r>
            <a:br>
              <a:rPr lang="ru-RU" altLang="ru-RU" sz="3200" b="1" i="1" smtClean="0">
                <a:solidFill>
                  <a:schemeClr val="bg1"/>
                </a:solidFill>
              </a:rPr>
            </a:br>
            <a:r>
              <a:rPr lang="ru-RU" altLang="ru-RU" sz="3200" b="1" i="1" smtClean="0">
                <a:solidFill>
                  <a:schemeClr val="bg1"/>
                </a:solidFill>
              </a:rPr>
              <a:t>    КРИМІНАЛІСТИЧНОЇ МЕТОДИКИ</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295400"/>
            <a:ext cx="8610600" cy="5334000"/>
          </a:xfrm>
          <a:solidFill>
            <a:schemeClr val="accent5"/>
          </a:solidFill>
        </p:spPr>
        <p:txBody>
          <a:bodyPr/>
          <a:lstStyle/>
          <a:p>
            <a:pPr marL="0" indent="0" eaLnBrk="1" hangingPunct="1">
              <a:buFont typeface="Wingdings" pitchFamily="2" charset="2"/>
              <a:buNone/>
              <a:defRPr/>
            </a:pPr>
            <a:r>
              <a:rPr lang="ru-RU" sz="2400" b="1" dirty="0" smtClean="0"/>
              <a:t>   </a:t>
            </a:r>
            <a:r>
              <a:rPr lang="uk-UA" sz="2400" b="1" dirty="0" smtClean="0"/>
              <a:t>7. Виявлення загальних закономірностей розслідування злочинів і розробка на їх основі методичних рекомендацій з розкриття злочинів.</a:t>
            </a:r>
          </a:p>
          <a:p>
            <a:pPr marL="0" indent="0" eaLnBrk="1" hangingPunct="1">
              <a:buFont typeface="Wingdings" pitchFamily="2" charset="2"/>
              <a:buNone/>
              <a:defRPr/>
            </a:pPr>
            <a:r>
              <a:rPr lang="uk-UA" sz="2400" b="1" dirty="0" smtClean="0"/>
              <a:t>   8. Розробка нових, найбільш ефективних методів і засобів розслідування і розкриття злочинів та вдосконалення тих, що застосовуються.</a:t>
            </a:r>
          </a:p>
          <a:p>
            <a:pPr marL="0" indent="0" eaLnBrk="1" hangingPunct="1">
              <a:buFont typeface="Wingdings" pitchFamily="2" charset="2"/>
              <a:buNone/>
              <a:defRPr/>
            </a:pPr>
            <a:r>
              <a:rPr lang="uk-UA" sz="2400" b="1" dirty="0" smtClean="0"/>
              <a:t>   9. Розробка криміналістичних аспектів з проблеми латентності і розкриття злочинів (ряд злочинів виявляється через певний, іноді тривалий час, а деякі взагалі не виявляються).</a:t>
            </a:r>
          </a:p>
          <a:p>
            <a:pPr marL="0" indent="0" eaLnBrk="1" hangingPunct="1">
              <a:buFont typeface="Wingdings" pitchFamily="2" charset="2"/>
              <a:buNone/>
              <a:defRPr/>
            </a:pPr>
            <a:r>
              <a:rPr lang="uk-UA" sz="2400" b="1" dirty="0" smtClean="0"/>
              <a:t>   10. Розробка методик з розслідування злочинів, що вчиняються організованими групами у сфері виробництва, торгівлі, обслуговування, банківській та іншій економічній діяльності.</a:t>
            </a:r>
            <a:endParaRPr lang="uk-UA" altLang="ru-RU" sz="2400" b="1" i="1" dirty="0"/>
          </a:p>
        </p:txBody>
      </p:sp>
      <p:sp>
        <p:nvSpPr>
          <p:cNvPr id="3" name="Rectangle 2"/>
          <p:cNvSpPr>
            <a:spLocks noGrp="1" noChangeArrowheads="1"/>
          </p:cNvSpPr>
          <p:nvPr>
            <p:ph type="title"/>
          </p:nvPr>
        </p:nvSpPr>
        <p:spPr>
          <a:xfrm>
            <a:off x="152400" y="381000"/>
            <a:ext cx="8839200" cy="685800"/>
          </a:xfrm>
        </p:spPr>
        <p:txBody>
          <a:bodyPr/>
          <a:lstStyle/>
          <a:p>
            <a:pPr algn="ctr" eaLnBrk="1" hangingPunct="1"/>
            <a:r>
              <a:rPr lang="ru-RU" altLang="ru-RU" sz="2400" b="1" smtClean="0">
                <a:solidFill>
                  <a:srgbClr val="FF0000"/>
                </a:solidFill>
              </a:rPr>
              <a:t>З цієї системи методики </a:t>
            </a:r>
            <a:r>
              <a:rPr lang="uk-UA" altLang="ru-RU" sz="2400" b="1" smtClean="0">
                <a:solidFill>
                  <a:srgbClr val="FF0000"/>
                </a:solidFill>
              </a:rPr>
              <a:t>розслідування випливають наступні основні завдання </a:t>
            </a:r>
            <a:r>
              <a:rPr lang="ru-RU" altLang="ru-RU" sz="2400" b="1" smtClean="0">
                <a:solidFill>
                  <a:srgbClr val="FF0000"/>
                </a:solidFill>
              </a:rPr>
              <a:t>методики</a:t>
            </a:r>
            <a:r>
              <a:rPr lang="uk-UA" altLang="ru-RU" sz="2400" b="1" smtClean="0">
                <a:solidFill>
                  <a:srgbClr val="FF0000"/>
                </a:solidFill>
              </a:rPr>
              <a:t>:</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par>
                                <p:cTn id="38" presetID="22" presetClass="entr" presetSubtype="4" fill="hold" grpId="0"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down)">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295400"/>
            <a:ext cx="8610600" cy="5334000"/>
          </a:xfrm>
          <a:solidFill>
            <a:schemeClr val="accent5"/>
          </a:solidFill>
        </p:spPr>
        <p:txBody>
          <a:bodyPr/>
          <a:lstStyle/>
          <a:p>
            <a:pPr marL="0" indent="0" eaLnBrk="1" hangingPunct="1">
              <a:buFont typeface="Wingdings" pitchFamily="2" charset="2"/>
              <a:buNone/>
              <a:defRPr/>
            </a:pPr>
            <a:r>
              <a:rPr lang="ru-RU" sz="2400" b="1" dirty="0" smtClean="0"/>
              <a:t>   </a:t>
            </a:r>
            <a:r>
              <a:rPr lang="uk-UA" sz="2400" b="1" dirty="0" smtClean="0"/>
              <a:t>7. Виявлення загальних закономірностей розслідування злочинів і розробка на їх основі методичних рекомендацій з розкриття злочинів.</a:t>
            </a:r>
          </a:p>
          <a:p>
            <a:pPr marL="0" indent="0" eaLnBrk="1" hangingPunct="1">
              <a:buFont typeface="Wingdings" pitchFamily="2" charset="2"/>
              <a:buNone/>
              <a:defRPr/>
            </a:pPr>
            <a:r>
              <a:rPr lang="uk-UA" sz="2400" b="1" dirty="0" smtClean="0"/>
              <a:t>   8. Розробка нових, найбільш ефективних методів і засобів розслідування і розкриття злочинів та вдосконалення тих, що застосовуються.</a:t>
            </a:r>
          </a:p>
          <a:p>
            <a:pPr marL="0" indent="0" eaLnBrk="1" hangingPunct="1">
              <a:buFont typeface="Wingdings" pitchFamily="2" charset="2"/>
              <a:buNone/>
              <a:defRPr/>
            </a:pPr>
            <a:r>
              <a:rPr lang="uk-UA" sz="2400" b="1" dirty="0" smtClean="0"/>
              <a:t>   9. Розробка криміналістичних аспектів з проблеми латентності і розкриття злочинів (ряд злочинів виявляється через певний, іноді тривалий час, а деякі взагалі не виявляються).</a:t>
            </a:r>
          </a:p>
          <a:p>
            <a:pPr marL="0" indent="0" eaLnBrk="1" hangingPunct="1">
              <a:buFont typeface="Wingdings" pitchFamily="2" charset="2"/>
              <a:buNone/>
              <a:defRPr/>
            </a:pPr>
            <a:r>
              <a:rPr lang="uk-UA" sz="2400" b="1" dirty="0" smtClean="0"/>
              <a:t>   10. Розробка методик з розслідування злочинів, що вчиняються організованими групами у сфері виробництва, торгівлі, обслуговування, банківській та іншій економічній діяльності.</a:t>
            </a:r>
            <a:endParaRPr lang="uk-UA" altLang="ru-RU" sz="2400" b="1" i="1" dirty="0"/>
          </a:p>
        </p:txBody>
      </p:sp>
      <p:sp>
        <p:nvSpPr>
          <p:cNvPr id="3" name="Rectangle 2"/>
          <p:cNvSpPr>
            <a:spLocks noGrp="1" noChangeArrowheads="1"/>
          </p:cNvSpPr>
          <p:nvPr>
            <p:ph type="title"/>
          </p:nvPr>
        </p:nvSpPr>
        <p:spPr>
          <a:xfrm>
            <a:off x="152400" y="381000"/>
            <a:ext cx="8839200" cy="685800"/>
          </a:xfrm>
        </p:spPr>
        <p:txBody>
          <a:bodyPr/>
          <a:lstStyle/>
          <a:p>
            <a:pPr algn="ctr" eaLnBrk="1" hangingPunct="1"/>
            <a:r>
              <a:rPr lang="ru-RU" altLang="ru-RU" sz="2400" b="1" smtClean="0">
                <a:solidFill>
                  <a:srgbClr val="FF0000"/>
                </a:solidFill>
              </a:rPr>
              <a:t>З цієї системи методики </a:t>
            </a:r>
            <a:r>
              <a:rPr lang="uk-UA" altLang="ru-RU" sz="2400" b="1" smtClean="0">
                <a:solidFill>
                  <a:srgbClr val="FF0000"/>
                </a:solidFill>
              </a:rPr>
              <a:t>розслідування випливають наступні основні завдання </a:t>
            </a:r>
            <a:r>
              <a:rPr lang="ru-RU" altLang="ru-RU" sz="2400" b="1" smtClean="0">
                <a:solidFill>
                  <a:srgbClr val="FF0000"/>
                </a:solidFill>
              </a:rPr>
              <a:t>методики</a:t>
            </a:r>
            <a:r>
              <a:rPr lang="uk-UA" altLang="ru-RU" sz="2400" b="1" smtClean="0">
                <a:solidFill>
                  <a:srgbClr val="FF0000"/>
                </a:solidFill>
              </a:rPr>
              <a:t>:</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par>
                                <p:cTn id="38" presetID="22" presetClass="entr" presetSubtype="4" fill="hold" grpId="0"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down)">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524000"/>
            <a:ext cx="8610600" cy="5105400"/>
          </a:xfrm>
          <a:solidFill>
            <a:schemeClr val="accent5"/>
          </a:solidFill>
        </p:spPr>
        <p:txBody>
          <a:bodyPr/>
          <a:lstStyle/>
          <a:p>
            <a:pPr eaLnBrk="1" hangingPunct="1">
              <a:buFontTx/>
              <a:buChar char="-"/>
              <a:defRPr/>
            </a:pPr>
            <a:r>
              <a:rPr lang="ru-RU" sz="2800" b="1" dirty="0" err="1" smtClean="0"/>
              <a:t>законодавство</a:t>
            </a:r>
            <a:r>
              <a:rPr lang="uk-UA" sz="2800" b="1" dirty="0" smtClean="0"/>
              <a:t>;</a:t>
            </a:r>
          </a:p>
          <a:p>
            <a:pPr eaLnBrk="1" hangingPunct="1">
              <a:buFontTx/>
              <a:buChar char="-"/>
              <a:defRPr/>
            </a:pPr>
            <a:r>
              <a:rPr lang="ru-RU" sz="2800" b="1" dirty="0" err="1" smtClean="0"/>
              <a:t>теоретичні</a:t>
            </a:r>
            <a:r>
              <a:rPr lang="ru-RU" sz="2800" b="1" dirty="0" smtClean="0"/>
              <a:t> </a:t>
            </a:r>
            <a:r>
              <a:rPr lang="ru-RU" sz="2800" b="1" dirty="0" err="1"/>
              <a:t>положення</a:t>
            </a:r>
            <a:r>
              <a:rPr lang="ru-RU" sz="2800" b="1" dirty="0"/>
              <a:t> </a:t>
            </a:r>
            <a:r>
              <a:rPr lang="ru-RU" sz="2800" b="1" dirty="0" err="1" smtClean="0"/>
              <a:t>криміналістики</a:t>
            </a:r>
            <a:r>
              <a:rPr lang="ru-RU" sz="2800" b="1" dirty="0" smtClean="0"/>
              <a:t>;</a:t>
            </a:r>
          </a:p>
          <a:p>
            <a:pPr eaLnBrk="1" hangingPunct="1">
              <a:buFontTx/>
              <a:buChar char="-"/>
              <a:defRPr/>
            </a:pPr>
            <a:r>
              <a:rPr lang="ru-RU" sz="2800" b="1" dirty="0" err="1" smtClean="0"/>
              <a:t>слідча</a:t>
            </a:r>
            <a:r>
              <a:rPr lang="ru-RU" sz="2800" b="1" dirty="0" smtClean="0"/>
              <a:t> практика;</a:t>
            </a:r>
          </a:p>
          <a:p>
            <a:pPr eaLnBrk="1" hangingPunct="1">
              <a:buFontTx/>
              <a:buChar char="-"/>
              <a:defRPr/>
            </a:pPr>
            <a:r>
              <a:rPr lang="ru-RU" sz="2800" b="1" dirty="0" err="1" smtClean="0"/>
              <a:t>положення</a:t>
            </a:r>
            <a:r>
              <a:rPr lang="ru-RU" sz="2800" b="1" dirty="0" smtClean="0"/>
              <a:t> </a:t>
            </a:r>
            <a:r>
              <a:rPr lang="ru-RU" sz="2800" b="1" dirty="0" err="1"/>
              <a:t>природничих</a:t>
            </a:r>
            <a:r>
              <a:rPr lang="ru-RU" sz="2800" b="1" dirty="0"/>
              <a:t>, </a:t>
            </a:r>
            <a:r>
              <a:rPr lang="ru-RU" sz="2800" b="1" dirty="0" err="1"/>
              <a:t>технічних</a:t>
            </a:r>
            <a:r>
              <a:rPr lang="ru-RU" sz="2800" b="1" dirty="0"/>
              <a:t> і </a:t>
            </a:r>
            <a:r>
              <a:rPr lang="ru-RU" sz="2800" b="1" dirty="0" err="1"/>
              <a:t>суспільних</a:t>
            </a:r>
            <a:r>
              <a:rPr lang="ru-RU" sz="2800" b="1" dirty="0"/>
              <a:t> наук. </a:t>
            </a:r>
            <a:endParaRPr lang="ru-RU" sz="2800" b="1" dirty="0" smtClean="0"/>
          </a:p>
          <a:p>
            <a:pPr marL="0" indent="0" eaLnBrk="1" hangingPunct="1">
              <a:buFont typeface="Wingdings" pitchFamily="2" charset="2"/>
              <a:buNone/>
              <a:defRPr/>
            </a:pPr>
            <a:endParaRPr lang="ru-RU" sz="2800" b="1" dirty="0" smtClean="0"/>
          </a:p>
          <a:p>
            <a:pPr marL="0" indent="0" eaLnBrk="1" hangingPunct="1">
              <a:buFont typeface="Wingdings" pitchFamily="2" charset="2"/>
              <a:buNone/>
              <a:defRPr/>
            </a:pPr>
            <a:r>
              <a:rPr lang="ru-RU" sz="2800" b="1" dirty="0" smtClean="0"/>
              <a:t>	При </a:t>
            </a:r>
            <a:r>
              <a:rPr lang="ru-RU" sz="2800" b="1" dirty="0" err="1"/>
              <a:t>цьому</a:t>
            </a:r>
            <a:r>
              <a:rPr lang="ru-RU" sz="2800" b="1" dirty="0"/>
              <a:t> </a:t>
            </a:r>
            <a:r>
              <a:rPr lang="ru-RU" sz="2800" b="1" dirty="0" err="1"/>
              <a:t>головна</a:t>
            </a:r>
            <a:r>
              <a:rPr lang="ru-RU" sz="2800" b="1" dirty="0"/>
              <a:t> і </a:t>
            </a:r>
            <a:r>
              <a:rPr lang="ru-RU" sz="2800" b="1" dirty="0" err="1" smtClean="0"/>
              <a:t>визначальна</a:t>
            </a:r>
            <a:r>
              <a:rPr lang="ru-RU" sz="2800" b="1" dirty="0" smtClean="0"/>
              <a:t> </a:t>
            </a:r>
            <a:r>
              <a:rPr lang="ru-RU" sz="2800" b="1" dirty="0"/>
              <a:t>роль </a:t>
            </a:r>
            <a:r>
              <a:rPr lang="ru-RU" sz="2800" b="1" dirty="0" err="1"/>
              <a:t>належить</a:t>
            </a:r>
            <a:r>
              <a:rPr lang="ru-RU" sz="2800" b="1" dirty="0"/>
              <a:t> </a:t>
            </a:r>
            <a:r>
              <a:rPr lang="ru-RU" sz="2800" b="1" dirty="0" err="1">
                <a:solidFill>
                  <a:srgbClr val="FF0000"/>
                </a:solidFill>
              </a:rPr>
              <a:t>кримінальному</a:t>
            </a:r>
            <a:r>
              <a:rPr lang="ru-RU" sz="2800" b="1" dirty="0">
                <a:solidFill>
                  <a:srgbClr val="FF0000"/>
                </a:solidFill>
              </a:rPr>
              <a:t> </a:t>
            </a:r>
            <a:r>
              <a:rPr lang="ru-RU" sz="2800" b="1" dirty="0"/>
              <a:t>і </a:t>
            </a:r>
            <a:r>
              <a:rPr lang="ru-RU" sz="2800" b="1" dirty="0" err="1" smtClean="0">
                <a:solidFill>
                  <a:srgbClr val="FF0000"/>
                </a:solidFill>
              </a:rPr>
              <a:t>кримінальному</a:t>
            </a:r>
            <a:r>
              <a:rPr lang="ru-RU" sz="2800" b="1" dirty="0" smtClean="0">
                <a:solidFill>
                  <a:srgbClr val="FF0000"/>
                </a:solidFill>
              </a:rPr>
              <a:t> </a:t>
            </a:r>
            <a:r>
              <a:rPr lang="ru-RU" sz="2800" b="1" dirty="0" err="1" smtClean="0">
                <a:solidFill>
                  <a:srgbClr val="FF0000"/>
                </a:solidFill>
              </a:rPr>
              <a:t>процесуальному</a:t>
            </a:r>
            <a:r>
              <a:rPr lang="ru-RU" sz="2800" b="1" dirty="0" smtClean="0">
                <a:solidFill>
                  <a:srgbClr val="FF0000"/>
                </a:solidFill>
              </a:rPr>
              <a:t> </a:t>
            </a:r>
            <a:r>
              <a:rPr lang="ru-RU" sz="2800" b="1" dirty="0"/>
              <a:t>праву.</a:t>
            </a:r>
          </a:p>
          <a:p>
            <a:pPr marL="0" indent="0" eaLnBrk="1" hangingPunct="1">
              <a:buFont typeface="Wingdings" pitchFamily="2" charset="2"/>
              <a:buNone/>
              <a:defRPr/>
            </a:pPr>
            <a:r>
              <a:rPr lang="ru-RU" sz="2000" dirty="0" smtClean="0"/>
              <a:t>	</a:t>
            </a:r>
            <a:endParaRPr lang="uk-UA" altLang="ru-RU" sz="2000" b="1" i="1" dirty="0"/>
          </a:p>
        </p:txBody>
      </p:sp>
      <p:sp>
        <p:nvSpPr>
          <p:cNvPr id="3" name="Rectangle 2"/>
          <p:cNvSpPr>
            <a:spLocks noGrp="1" noChangeArrowheads="1"/>
          </p:cNvSpPr>
          <p:nvPr>
            <p:ph type="title"/>
          </p:nvPr>
        </p:nvSpPr>
        <p:spPr>
          <a:xfrm>
            <a:off x="152400" y="609600"/>
            <a:ext cx="8839200" cy="685800"/>
          </a:xfrm>
        </p:spPr>
        <p:txBody>
          <a:bodyPr/>
          <a:lstStyle/>
          <a:p>
            <a:pPr algn="ctr" eaLnBrk="1" hangingPunct="1"/>
            <a:r>
              <a:rPr lang="ru-RU" altLang="ru-RU" sz="2800" b="1" smtClean="0">
                <a:solidFill>
                  <a:srgbClr val="FF0000"/>
                </a:solidFill>
              </a:rPr>
              <a:t>Джерелами криміналістичної методики розслідування злочинів є</a:t>
            </a:r>
            <a:r>
              <a:rPr lang="uk-UA" altLang="ru-RU" sz="2800" b="1" smtClean="0">
                <a:solidFill>
                  <a:srgbClr val="FF0000"/>
                </a:solidFill>
              </a:rPr>
              <a:t>:</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childTnLst>
                                    <p:set>
                                      <p:cBhvr>
                                        <p:cTn id="41" dur="1" fill="hold">
                                          <p:stCondLst>
                                            <p:cond delay="0"/>
                                          </p:stCondLst>
                                        </p:cTn>
                                        <p:tgtEl>
                                          <p:spTgt spid="377859">
                                            <p:txEl>
                                              <p:pRg st="5" end="5"/>
                                            </p:txEl>
                                          </p:spTgt>
                                        </p:tgtEl>
                                        <p:attrNameLst>
                                          <p:attrName>style.visibility</p:attrName>
                                        </p:attrNameLst>
                                      </p:cBhvr>
                                      <p:to>
                                        <p:strVal val="visible"/>
                                      </p:to>
                                    </p:set>
                                    <p:animEffect transition="in" filter="fade">
                                      <p:cBhvr>
                                        <p:cTn id="42" dur="1000">
                                          <p:stCondLst>
                                            <p:cond delay="0"/>
                                          </p:stCondLst>
                                        </p:cTn>
                                        <p:tgtEl>
                                          <p:spTgt spid="377859">
                                            <p:txEl>
                                              <p:pRg st="5" end="5"/>
                                            </p:txEl>
                                          </p:spTgt>
                                        </p:tgtEl>
                                      </p:cBhvr>
                                    </p:animEffect>
                                    <p:anim calcmode="lin" valueType="num">
                                      <p:cBhvr>
                                        <p:cTn id="43" dur="1000" fill="hold">
                                          <p:stCondLst>
                                            <p:cond delay="0"/>
                                          </p:stCondLst>
                                        </p:cTn>
                                        <p:tgtEl>
                                          <p:spTgt spid="377859">
                                            <p:txEl>
                                              <p:pRg st="5" end="5"/>
                                            </p:txEl>
                                          </p:spTgt>
                                        </p:tgtEl>
                                        <p:attrNameLst>
                                          <p:attrName>ppt_x</p:attrName>
                                        </p:attrNameLst>
                                      </p:cBhvr>
                                      <p:tavLst>
                                        <p:tav tm="0">
                                          <p:val>
                                            <p:strVal val="#ppt_x-.1"/>
                                          </p:val>
                                        </p:tav>
                                        <p:tav tm="100000">
                                          <p:val>
                                            <p:strVal val="#ppt_x"/>
                                          </p:val>
                                        </p:tav>
                                      </p:tavLst>
                                    </p:anim>
                                    <p:anim calcmode="lin" valueType="num">
                                      <p:cBhvr>
                                        <p:cTn id="44" dur="1000" fill="hold">
                                          <p:stCondLst>
                                            <p:cond delay="0"/>
                                          </p:stCondLst>
                                        </p:cTn>
                                        <p:tgtEl>
                                          <p:spTgt spid="3778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childTnLst>
                                    <p:set>
                                      <p:cBhvr>
                                        <p:cTn id="48" dur="1" fill="hold">
                                          <p:stCondLst>
                                            <p:cond delay="0"/>
                                          </p:stCondLst>
                                        </p:cTn>
                                        <p:tgtEl>
                                          <p:spTgt spid="377859">
                                            <p:txEl>
                                              <p:pRg st="6" end="6"/>
                                            </p:txEl>
                                          </p:spTgt>
                                        </p:tgtEl>
                                        <p:attrNameLst>
                                          <p:attrName>style.visibility</p:attrName>
                                        </p:attrNameLst>
                                      </p:cBhvr>
                                      <p:to>
                                        <p:strVal val="visible"/>
                                      </p:to>
                                    </p:set>
                                    <p:animEffect transition="in" filter="fade">
                                      <p:cBhvr>
                                        <p:cTn id="49" dur="1000">
                                          <p:stCondLst>
                                            <p:cond delay="0"/>
                                          </p:stCondLst>
                                        </p:cTn>
                                        <p:tgtEl>
                                          <p:spTgt spid="377859">
                                            <p:txEl>
                                              <p:pRg st="6" end="6"/>
                                            </p:txEl>
                                          </p:spTgt>
                                        </p:tgtEl>
                                      </p:cBhvr>
                                    </p:animEffect>
                                    <p:anim calcmode="lin" valueType="num">
                                      <p:cBhvr>
                                        <p:cTn id="50" dur="1000" fill="hold">
                                          <p:stCondLst>
                                            <p:cond delay="0"/>
                                          </p:stCondLst>
                                        </p:cTn>
                                        <p:tgtEl>
                                          <p:spTgt spid="377859">
                                            <p:txEl>
                                              <p:pRg st="6" end="6"/>
                                            </p:txEl>
                                          </p:spTgt>
                                        </p:tgtEl>
                                        <p:attrNameLst>
                                          <p:attrName>ppt_x</p:attrName>
                                        </p:attrNameLst>
                                      </p:cBhvr>
                                      <p:tavLst>
                                        <p:tav tm="0">
                                          <p:val>
                                            <p:strVal val="#ppt_x-.1"/>
                                          </p:val>
                                        </p:tav>
                                        <p:tav tm="100000">
                                          <p:val>
                                            <p:strVal val="#ppt_x"/>
                                          </p:val>
                                        </p:tav>
                                      </p:tavLst>
                                    </p:anim>
                                    <p:anim calcmode="lin" valueType="num">
                                      <p:cBhvr>
                                        <p:cTn id="51" dur="1000" fill="hold">
                                          <p:stCondLst>
                                            <p:cond delay="0"/>
                                          </p:stCondLst>
                                        </p:cTn>
                                        <p:tgtEl>
                                          <p:spTgt spid="377859">
                                            <p:txEl>
                                              <p:pRg st="6" end="6"/>
                                            </p:txEl>
                                          </p:spTgt>
                                        </p:tgtEl>
                                        <p:attrNameLst>
                                          <p:attrName>ppt_y</p:attrName>
                                        </p:attrNameLst>
                                      </p:cBhvr>
                                      <p:tavLst>
                                        <p:tav tm="0">
                                          <p:val>
                                            <p:strVal val="#ppt_y"/>
                                          </p:val>
                                        </p:tav>
                                        <p:tav tm="100000">
                                          <p:val>
                                            <p:strVal val="#ppt_y"/>
                                          </p:val>
                                        </p:tav>
                                      </p:tavLst>
                                    </p:anim>
                                  </p:childTnLst>
                                </p:cTn>
                              </p:par>
                              <p:par>
                                <p:cTn id="52" presetID="22" presetClass="entr" presetSubtype="4" fill="hold" grpId="0" nodeType="with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838200"/>
            <a:ext cx="8610600" cy="5791200"/>
          </a:xfrm>
          <a:solidFill>
            <a:schemeClr val="accent5"/>
          </a:solidFill>
        </p:spPr>
        <p:txBody>
          <a:bodyPr/>
          <a:lstStyle/>
          <a:p>
            <a:pPr marL="0" indent="0" eaLnBrk="1" hangingPunct="1">
              <a:buFont typeface="Wingdings" pitchFamily="2" charset="2"/>
              <a:buNone/>
              <a:defRPr/>
            </a:pPr>
            <a:r>
              <a:rPr lang="ru-RU" sz="2400" b="1" dirty="0" smtClean="0"/>
              <a:t>	</a:t>
            </a:r>
            <a:r>
              <a:rPr lang="ru-RU" sz="2400" b="1" dirty="0" smtClean="0">
                <a:solidFill>
                  <a:srgbClr val="FF0000"/>
                </a:solidFill>
              </a:rPr>
              <a:t>Практика</a:t>
            </a:r>
            <a:r>
              <a:rPr lang="ru-RU" sz="2400" b="1" dirty="0" smtClean="0"/>
              <a:t> </a:t>
            </a:r>
            <a:r>
              <a:rPr lang="ru-RU" sz="2400" b="1" dirty="0"/>
              <a:t>є основою </a:t>
            </a:r>
            <a:r>
              <a:rPr lang="ru-RU" sz="2400" b="1" dirty="0" err="1"/>
              <a:t>пізнання</a:t>
            </a:r>
            <a:r>
              <a:rPr lang="ru-RU" sz="2400" b="1" dirty="0"/>
              <a:t> і </a:t>
            </a:r>
            <a:r>
              <a:rPr lang="ru-RU" sz="2400" b="1" dirty="0" err="1"/>
              <a:t>критерієм</a:t>
            </a:r>
            <a:r>
              <a:rPr lang="ru-RU" sz="2400" b="1" dirty="0"/>
              <a:t> </a:t>
            </a:r>
            <a:r>
              <a:rPr lang="ru-RU" sz="2400" b="1" dirty="0" err="1"/>
              <a:t>істини</a:t>
            </a:r>
            <a:r>
              <a:rPr lang="ru-RU" sz="2400" b="1" dirty="0"/>
              <a:t>. </a:t>
            </a:r>
            <a:endParaRPr lang="ru-RU" sz="2400" b="1" dirty="0" smtClean="0"/>
          </a:p>
          <a:p>
            <a:pPr marL="0" indent="0" eaLnBrk="1" hangingPunct="1">
              <a:buFont typeface="Wingdings" pitchFamily="2" charset="2"/>
              <a:buNone/>
              <a:defRPr/>
            </a:pPr>
            <a:r>
              <a:rPr lang="ru-RU" sz="2400" b="1" dirty="0" err="1" smtClean="0"/>
              <a:t>Взаємозв’язок</a:t>
            </a:r>
            <a:r>
              <a:rPr lang="ru-RU" sz="2400" b="1" dirty="0" smtClean="0"/>
              <a:t> </a:t>
            </a:r>
            <a:r>
              <a:rPr lang="ru-RU" sz="2400" b="1" dirty="0" err="1" smtClean="0"/>
              <a:t>слідчої</a:t>
            </a:r>
            <a:r>
              <a:rPr lang="ru-RU" sz="2400" b="1" dirty="0" smtClean="0"/>
              <a:t> практики </a:t>
            </a:r>
            <a:r>
              <a:rPr lang="ru-RU" sz="2400" b="1" dirty="0"/>
              <a:t>з </a:t>
            </a:r>
            <a:r>
              <a:rPr lang="ru-RU" sz="2400" b="1" dirty="0" err="1"/>
              <a:t>криміналістичною</a:t>
            </a:r>
            <a:r>
              <a:rPr lang="ru-RU" sz="2400" b="1" dirty="0"/>
              <a:t> методикою </a:t>
            </a:r>
            <a:r>
              <a:rPr lang="ru-RU" sz="2400" b="1" dirty="0" err="1"/>
              <a:t>реалізується</a:t>
            </a:r>
            <a:r>
              <a:rPr lang="ru-RU" sz="2400" b="1" dirty="0"/>
              <a:t> в </a:t>
            </a:r>
            <a:r>
              <a:rPr lang="ru-RU" sz="2400" b="1" dirty="0" err="1"/>
              <a:t>наступних</a:t>
            </a:r>
            <a:r>
              <a:rPr lang="ru-RU" sz="2400" b="1" dirty="0"/>
              <a:t> </a:t>
            </a:r>
            <a:r>
              <a:rPr lang="ru-RU" sz="2400" b="1" dirty="0" err="1" smtClean="0"/>
              <a:t>основних</a:t>
            </a:r>
            <a:r>
              <a:rPr lang="ru-RU" sz="2400" b="1" dirty="0" smtClean="0"/>
              <a:t> </a:t>
            </a:r>
            <a:r>
              <a:rPr lang="ru-RU" sz="2400" b="1" dirty="0" err="1" smtClean="0"/>
              <a:t>напрямках</a:t>
            </a:r>
            <a:r>
              <a:rPr lang="ru-RU" sz="2400" b="1" dirty="0"/>
              <a:t>:</a:t>
            </a:r>
          </a:p>
          <a:p>
            <a:pPr marL="0" indent="0" eaLnBrk="1" hangingPunct="1">
              <a:buFont typeface="Wingdings" pitchFamily="2" charset="2"/>
              <a:buNone/>
              <a:defRPr/>
            </a:pPr>
            <a:r>
              <a:rPr lang="ru-RU" sz="2400" b="1" dirty="0" smtClean="0"/>
              <a:t>	• </a:t>
            </a:r>
            <a:r>
              <a:rPr lang="ru-RU" sz="2400" b="1" dirty="0"/>
              <a:t>потреби </a:t>
            </a:r>
            <a:r>
              <a:rPr lang="ru-RU" sz="2400" b="1" dirty="0" err="1"/>
              <a:t>слідчої</a:t>
            </a:r>
            <a:r>
              <a:rPr lang="ru-RU" sz="2400" b="1" dirty="0"/>
              <a:t> практики </a:t>
            </a:r>
            <a:r>
              <a:rPr lang="ru-RU" sz="2400" b="1" dirty="0" err="1"/>
              <a:t>служать</a:t>
            </a:r>
            <a:r>
              <a:rPr lang="ru-RU" sz="2400" b="1" dirty="0"/>
              <a:t> основою для </a:t>
            </a:r>
            <a:r>
              <a:rPr lang="ru-RU" sz="2400" b="1" dirty="0" err="1"/>
              <a:t>визначення</a:t>
            </a:r>
            <a:r>
              <a:rPr lang="ru-RU" sz="2400" b="1" dirty="0"/>
              <a:t> </a:t>
            </a:r>
            <a:r>
              <a:rPr lang="ru-RU" sz="2400" b="1" dirty="0" err="1" smtClean="0"/>
              <a:t>завдань</a:t>
            </a:r>
            <a:r>
              <a:rPr lang="ru-RU" sz="2400" b="1" dirty="0" smtClean="0"/>
              <a:t> з </a:t>
            </a:r>
            <a:r>
              <a:rPr lang="ru-RU" sz="2400" b="1" dirty="0" err="1"/>
              <a:t>розробки</a:t>
            </a:r>
            <a:r>
              <a:rPr lang="ru-RU" sz="2400" b="1" dirty="0"/>
              <a:t> і </a:t>
            </a:r>
            <a:r>
              <a:rPr lang="ru-RU" sz="2400" b="1" dirty="0" err="1"/>
              <a:t>вдосконалення</a:t>
            </a:r>
            <a:r>
              <a:rPr lang="ru-RU" sz="2400" b="1" dirty="0"/>
              <a:t> </a:t>
            </a:r>
            <a:r>
              <a:rPr lang="ru-RU" sz="2400" b="1" dirty="0" err="1"/>
              <a:t>конкретних</a:t>
            </a:r>
            <a:r>
              <a:rPr lang="ru-RU" sz="2400" b="1" dirty="0"/>
              <a:t> методик </a:t>
            </a:r>
            <a:r>
              <a:rPr lang="ru-RU" sz="2400" b="1" dirty="0" err="1"/>
              <a:t>розслідування</a:t>
            </a:r>
            <a:r>
              <a:rPr lang="ru-RU" sz="2400" b="1" dirty="0"/>
              <a:t>;</a:t>
            </a:r>
          </a:p>
          <a:p>
            <a:pPr marL="0" indent="0" eaLnBrk="1" hangingPunct="1">
              <a:buFont typeface="Wingdings" pitchFamily="2" charset="2"/>
              <a:buNone/>
              <a:defRPr/>
            </a:pPr>
            <a:r>
              <a:rPr lang="ru-RU" sz="2400" b="1" dirty="0" smtClean="0"/>
              <a:t>	• </a:t>
            </a:r>
            <a:r>
              <a:rPr lang="ru-RU" sz="2400" b="1" dirty="0" err="1"/>
              <a:t>розроблені</a:t>
            </a:r>
            <a:r>
              <a:rPr lang="ru-RU" sz="2400" b="1" dirty="0"/>
              <a:t> наукою </a:t>
            </a:r>
            <a:r>
              <a:rPr lang="ru-RU" sz="2400" b="1" dirty="0" err="1"/>
              <a:t>рекомендації</a:t>
            </a:r>
            <a:r>
              <a:rPr lang="ru-RU" sz="2400" b="1" dirty="0"/>
              <a:t> </a:t>
            </a:r>
            <a:r>
              <a:rPr lang="ru-RU" sz="2400" b="1" dirty="0" err="1"/>
              <a:t>отримують</a:t>
            </a:r>
            <a:r>
              <a:rPr lang="ru-RU" sz="2400" b="1" dirty="0"/>
              <a:t> </a:t>
            </a:r>
            <a:r>
              <a:rPr lang="ru-RU" sz="2400" b="1" dirty="0" err="1"/>
              <a:t>підтвердження</a:t>
            </a:r>
            <a:r>
              <a:rPr lang="ru-RU" sz="2400" b="1" dirty="0"/>
              <a:t> </a:t>
            </a:r>
            <a:r>
              <a:rPr lang="ru-RU" sz="2400" b="1" dirty="0" err="1"/>
              <a:t>своєї</a:t>
            </a:r>
            <a:r>
              <a:rPr lang="ru-RU" sz="2400" b="1" dirty="0"/>
              <a:t> </a:t>
            </a:r>
            <a:r>
              <a:rPr lang="ru-RU" sz="2400" b="1" dirty="0" err="1" smtClean="0"/>
              <a:t>істинності</a:t>
            </a:r>
            <a:r>
              <a:rPr lang="ru-RU" sz="2400" b="1" dirty="0" smtClean="0"/>
              <a:t> </a:t>
            </a:r>
            <a:r>
              <a:rPr lang="ru-RU" sz="2400" b="1" dirty="0" err="1"/>
              <a:t>або</a:t>
            </a:r>
            <a:r>
              <a:rPr lang="ru-RU" sz="2400" b="1" dirty="0"/>
              <a:t> </a:t>
            </a:r>
            <a:r>
              <a:rPr lang="ru-RU" sz="2400" b="1" dirty="0" err="1"/>
              <a:t>неповноти</a:t>
            </a:r>
            <a:r>
              <a:rPr lang="ru-RU" sz="2400" b="1" dirty="0"/>
              <a:t> і </a:t>
            </a:r>
            <a:r>
              <a:rPr lang="ru-RU" sz="2400" b="1" dirty="0" err="1"/>
              <a:t>необґрунтованості</a:t>
            </a:r>
            <a:r>
              <a:rPr lang="ru-RU" sz="2400" b="1" dirty="0"/>
              <a:t> при </a:t>
            </a:r>
            <a:r>
              <a:rPr lang="ru-RU" sz="2400" b="1" dirty="0" err="1"/>
              <a:t>перевірці</a:t>
            </a:r>
            <a:r>
              <a:rPr lang="ru-RU" sz="2400" b="1" dirty="0"/>
              <a:t> </a:t>
            </a:r>
            <a:r>
              <a:rPr lang="ru-RU" sz="2400" b="1" dirty="0" err="1"/>
              <a:t>їх</a:t>
            </a:r>
            <a:r>
              <a:rPr lang="ru-RU" sz="2400" b="1" dirty="0"/>
              <a:t> на </a:t>
            </a:r>
            <a:r>
              <a:rPr lang="ru-RU" sz="2400" b="1" dirty="0" err="1"/>
              <a:t>практиці</a:t>
            </a:r>
            <a:r>
              <a:rPr lang="ru-RU" sz="2400" b="1" dirty="0"/>
              <a:t>;</a:t>
            </a:r>
          </a:p>
          <a:p>
            <a:pPr marL="0" indent="0" eaLnBrk="1" hangingPunct="1">
              <a:buFont typeface="Wingdings" pitchFamily="2" charset="2"/>
              <a:buNone/>
              <a:defRPr/>
            </a:pPr>
            <a:r>
              <a:rPr lang="ru-RU" sz="2400" b="1" dirty="0" smtClean="0"/>
              <a:t>	• </a:t>
            </a:r>
            <a:r>
              <a:rPr lang="ru-RU" sz="2400" b="1" dirty="0" err="1"/>
              <a:t>нові</a:t>
            </a:r>
            <a:r>
              <a:rPr lang="ru-RU" sz="2400" b="1" dirty="0"/>
              <a:t> </a:t>
            </a:r>
            <a:r>
              <a:rPr lang="ru-RU" sz="2400" b="1" dirty="0" err="1"/>
              <a:t>засоби</a:t>
            </a:r>
            <a:r>
              <a:rPr lang="ru-RU" sz="2400" b="1" dirty="0"/>
              <a:t>, </a:t>
            </a:r>
            <a:r>
              <a:rPr lang="ru-RU" sz="2400" b="1" dirty="0" err="1"/>
              <a:t>прийоми</a:t>
            </a:r>
            <a:r>
              <a:rPr lang="ru-RU" sz="2400" b="1" dirty="0"/>
              <a:t> і </a:t>
            </a:r>
            <a:r>
              <a:rPr lang="ru-RU" sz="2400" b="1" dirty="0" err="1"/>
              <a:t>методи</a:t>
            </a:r>
            <a:r>
              <a:rPr lang="ru-RU" sz="2400" b="1" dirty="0"/>
              <a:t>, </a:t>
            </a:r>
            <a:r>
              <a:rPr lang="ru-RU" sz="2400" b="1" dirty="0" err="1"/>
              <a:t>що</a:t>
            </a:r>
            <a:r>
              <a:rPr lang="ru-RU" sz="2400" b="1" dirty="0"/>
              <a:t> </a:t>
            </a:r>
            <a:r>
              <a:rPr lang="ru-RU" sz="2400" b="1" dirty="0" err="1"/>
              <a:t>виникли</a:t>
            </a:r>
            <a:r>
              <a:rPr lang="ru-RU" sz="2400" b="1" dirty="0"/>
              <a:t> на </a:t>
            </a:r>
            <a:r>
              <a:rPr lang="ru-RU" sz="2400" b="1" dirty="0" err="1"/>
              <a:t>практиці</a:t>
            </a:r>
            <a:r>
              <a:rPr lang="ru-RU" sz="2400" b="1" dirty="0"/>
              <a:t>, </a:t>
            </a:r>
            <a:r>
              <a:rPr lang="ru-RU" sz="2400" b="1" dirty="0" err="1" smtClean="0"/>
              <a:t>набувають</a:t>
            </a:r>
            <a:r>
              <a:rPr lang="ru-RU" sz="2400" b="1" dirty="0" smtClean="0"/>
              <a:t> </a:t>
            </a:r>
            <a:r>
              <a:rPr lang="ru-RU" sz="2400" b="1" dirty="0" err="1" smtClean="0"/>
              <a:t>методологічної</a:t>
            </a:r>
            <a:r>
              <a:rPr lang="ru-RU" sz="2400" b="1" dirty="0" smtClean="0"/>
              <a:t> </a:t>
            </a:r>
            <a:r>
              <a:rPr lang="ru-RU" sz="2400" b="1" dirty="0"/>
              <a:t>і </a:t>
            </a:r>
            <a:r>
              <a:rPr lang="ru-RU" sz="2400" b="1" dirty="0" err="1"/>
              <a:t>процедурної</a:t>
            </a:r>
            <a:r>
              <a:rPr lang="ru-RU" sz="2400" b="1" dirty="0"/>
              <a:t> </a:t>
            </a:r>
            <a:r>
              <a:rPr lang="ru-RU" sz="2400" b="1" dirty="0" err="1"/>
              <a:t>завершеності</a:t>
            </a:r>
            <a:r>
              <a:rPr lang="ru-RU" sz="2400" b="1" dirty="0"/>
              <a:t> в </a:t>
            </a:r>
            <a:r>
              <a:rPr lang="ru-RU" sz="2400" b="1" dirty="0" err="1"/>
              <a:t>ході</a:t>
            </a:r>
            <a:r>
              <a:rPr lang="ru-RU" sz="2400" b="1" dirty="0"/>
              <a:t> </a:t>
            </a:r>
            <a:r>
              <a:rPr lang="ru-RU" sz="2400" b="1" dirty="0" err="1"/>
              <a:t>наукового</a:t>
            </a:r>
            <a:r>
              <a:rPr lang="ru-RU" sz="2400" b="1" dirty="0"/>
              <a:t> </a:t>
            </a:r>
            <a:r>
              <a:rPr lang="ru-RU" sz="2400" b="1" dirty="0" err="1" smtClean="0"/>
              <a:t>узагальнення</a:t>
            </a:r>
            <a:r>
              <a:rPr lang="ru-RU" sz="2400" b="1" dirty="0" smtClean="0"/>
              <a:t> і </a:t>
            </a:r>
            <a:r>
              <a:rPr lang="ru-RU" sz="2400" b="1" dirty="0" err="1"/>
              <a:t>дослідження</a:t>
            </a:r>
            <a:r>
              <a:rPr lang="ru-RU" sz="2400" b="1" dirty="0"/>
              <a:t>.</a:t>
            </a:r>
            <a:endParaRPr lang="uk-UA" altLang="ru-RU" sz="2400" b="1" i="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childTnLst>
                                    <p:set>
                                      <p:cBhvr>
                                        <p:cTn id="41" dur="1" fill="hold">
                                          <p:stCondLst>
                                            <p:cond delay="0"/>
                                          </p:stCondLst>
                                        </p:cTn>
                                        <p:tgtEl>
                                          <p:spTgt spid="377859">
                                            <p:txEl>
                                              <p:pRg st="4" end="4"/>
                                            </p:txEl>
                                          </p:spTgt>
                                        </p:tgtEl>
                                        <p:attrNameLst>
                                          <p:attrName>style.visibility</p:attrName>
                                        </p:attrNameLst>
                                      </p:cBhvr>
                                      <p:to>
                                        <p:strVal val="visible"/>
                                      </p:to>
                                    </p:set>
                                    <p:animEffect transition="in" filter="fade">
                                      <p:cBhvr>
                                        <p:cTn id="42" dur="1000">
                                          <p:stCondLst>
                                            <p:cond delay="0"/>
                                          </p:stCondLst>
                                        </p:cTn>
                                        <p:tgtEl>
                                          <p:spTgt spid="377859">
                                            <p:txEl>
                                              <p:pRg st="4" end="4"/>
                                            </p:txEl>
                                          </p:spTgt>
                                        </p:tgtEl>
                                      </p:cBhvr>
                                    </p:animEffect>
                                    <p:anim calcmode="lin" valueType="num">
                                      <p:cBhvr>
                                        <p:cTn id="43" dur="1000" fill="hold">
                                          <p:stCondLst>
                                            <p:cond delay="0"/>
                                          </p:stCondLst>
                                        </p:cTn>
                                        <p:tgtEl>
                                          <p:spTgt spid="377859">
                                            <p:txEl>
                                              <p:pRg st="4" end="4"/>
                                            </p:txEl>
                                          </p:spTgt>
                                        </p:tgtEl>
                                        <p:attrNameLst>
                                          <p:attrName>ppt_x</p:attrName>
                                        </p:attrNameLst>
                                      </p:cBhvr>
                                      <p:tavLst>
                                        <p:tav tm="0">
                                          <p:val>
                                            <p:strVal val="#ppt_x-.1"/>
                                          </p:val>
                                        </p:tav>
                                        <p:tav tm="100000">
                                          <p:val>
                                            <p:strVal val="#ppt_x"/>
                                          </p:val>
                                        </p:tav>
                                      </p:tavLst>
                                    </p:anim>
                                    <p:anim calcmode="lin" valueType="num">
                                      <p:cBhvr>
                                        <p:cTn id="44" dur="1000" fill="hold">
                                          <p:stCondLst>
                                            <p:cond delay="0"/>
                                          </p:stCondLst>
                                        </p:cTn>
                                        <p:tgtEl>
                                          <p:spTgt spid="37785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284163" y="609600"/>
            <a:ext cx="8610600" cy="1676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000" dirty="0"/>
              <a:t>При </a:t>
            </a:r>
            <a:r>
              <a:rPr lang="uk-UA" sz="2000" dirty="0" smtClean="0"/>
              <a:t>розробці криміналістичної методики наука відкидає спроби створити схему, придатну для розкриття будь-якого злочину, що і є якоюсь "універсальною відмичкою". Криміналістика виходить із індивідуальності кожного злочину й осіб, його, що вчинили, що обумовлює індивідуальність шляхів установлення істини. </a:t>
            </a:r>
            <a:endParaRPr lang="uk-UA" sz="2000" dirty="0"/>
          </a:p>
        </p:txBody>
      </p:sp>
      <p:sp>
        <p:nvSpPr>
          <p:cNvPr id="4" name="Rectangle 3"/>
          <p:cNvSpPr txBox="1">
            <a:spLocks noChangeArrowheads="1"/>
          </p:cNvSpPr>
          <p:nvPr/>
        </p:nvSpPr>
        <p:spPr bwMode="auto">
          <a:xfrm>
            <a:off x="284163" y="2514600"/>
            <a:ext cx="8610600" cy="1981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uk-UA" sz="2000" dirty="0"/>
              <a:t>Загальні видові методики формуються на основі кримінально-правової класифікації злочинів (крадіжки, розбої, зґвалтування, бандитизм і т.п. ). Вони можуть поєднуватися в ще більші групи відповідно до  класифікації, прийнятої в Кримінальному кодексі: </a:t>
            </a:r>
            <a:r>
              <a:rPr lang="uk-UA" sz="2000" dirty="0" smtClean="0"/>
              <a:t>злочини </a:t>
            </a:r>
            <a:r>
              <a:rPr lang="uk-UA" sz="2000" dirty="0"/>
              <a:t>проти </a:t>
            </a:r>
            <a:r>
              <a:rPr lang="uk-UA" sz="2000" dirty="0" smtClean="0"/>
              <a:t>особи, злочини </a:t>
            </a:r>
            <a:r>
              <a:rPr lang="uk-UA" sz="2000" dirty="0"/>
              <a:t>проти суспільної безпеки, проти правосуддя і т.д</a:t>
            </a:r>
            <a:r>
              <a:rPr lang="uk-UA" sz="2000" dirty="0" smtClean="0"/>
              <a:t>.</a:t>
            </a:r>
            <a:endParaRPr lang="uk-UA" sz="2000" dirty="0"/>
          </a:p>
          <a:p>
            <a:pPr marL="0" indent="0">
              <a:buFont typeface="Wingdings" pitchFamily="2" charset="2"/>
              <a:buNone/>
              <a:defRPr/>
            </a:pPr>
            <a:endParaRPr lang="uk-UA" altLang="ru-RU" sz="2200" b="1" i="1" kern="0" dirty="0"/>
          </a:p>
        </p:txBody>
      </p:sp>
      <p:sp>
        <p:nvSpPr>
          <p:cNvPr id="5" name="Rectangle 3"/>
          <p:cNvSpPr txBox="1">
            <a:spLocks noChangeArrowheads="1"/>
          </p:cNvSpPr>
          <p:nvPr/>
        </p:nvSpPr>
        <p:spPr bwMode="auto">
          <a:xfrm>
            <a:off x="290513" y="4648200"/>
            <a:ext cx="8610600" cy="1981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uk-UA" sz="2000" dirty="0"/>
              <a:t>Подальша деталізація </a:t>
            </a:r>
            <a:r>
              <a:rPr lang="uk-UA" sz="2000" dirty="0" smtClean="0"/>
              <a:t>окремих методик </a:t>
            </a:r>
            <a:r>
              <a:rPr lang="uk-UA" sz="2000" dirty="0"/>
              <a:t>здійснюється найчастіше  на основі особливостей "того або іншого елемента складу злочину, звичайно </a:t>
            </a:r>
            <a:r>
              <a:rPr lang="uk-UA" sz="2000" dirty="0" smtClean="0"/>
              <a:t>за </a:t>
            </a:r>
            <a:r>
              <a:rPr lang="uk-UA" sz="2000" dirty="0"/>
              <a:t>його </a:t>
            </a:r>
            <a:r>
              <a:rPr lang="uk-UA" sz="2000" dirty="0" smtClean="0"/>
              <a:t>об'єктивною стороною </a:t>
            </a:r>
            <a:r>
              <a:rPr lang="uk-UA" sz="2000" dirty="0"/>
              <a:t>- </a:t>
            </a:r>
            <a:r>
              <a:rPr lang="uk-UA" sz="2000" dirty="0" smtClean="0"/>
              <a:t>за способом вчинення </a:t>
            </a:r>
            <a:r>
              <a:rPr lang="uk-UA" sz="2000" dirty="0"/>
              <a:t>й </a:t>
            </a:r>
            <a:r>
              <a:rPr lang="uk-UA" sz="2000" dirty="0" smtClean="0"/>
              <a:t>приховування </a:t>
            </a:r>
            <a:r>
              <a:rPr lang="uk-UA" sz="2000" dirty="0"/>
              <a:t>або </a:t>
            </a:r>
            <a:r>
              <a:rPr lang="uk-UA" sz="2000" dirty="0" smtClean="0"/>
              <a:t>місцем вчинення </a:t>
            </a:r>
            <a:r>
              <a:rPr lang="uk-UA" sz="2000" dirty="0"/>
              <a:t>злочину (крадіжки із квартир, з магазинів, на транспорті, вимагання під </a:t>
            </a:r>
            <a:r>
              <a:rPr lang="uk-UA" sz="2000" dirty="0" smtClean="0"/>
              <a:t>загрозою </a:t>
            </a:r>
            <a:r>
              <a:rPr lang="uk-UA" sz="2000" dirty="0"/>
              <a:t>застосування насильства, із застосуванням насильства і </a:t>
            </a:r>
            <a:r>
              <a:rPr lang="uk-UA" sz="2000" dirty="0" err="1" smtClean="0"/>
              <a:t>т.ін</a:t>
            </a:r>
            <a:r>
              <a:rPr lang="uk-UA" sz="2000" dirty="0" smtClean="0"/>
              <a:t>.).</a:t>
            </a:r>
            <a:endParaRPr lang="uk-UA" sz="2000" dirty="0"/>
          </a:p>
          <a:p>
            <a:pPr marL="0" indent="0">
              <a:buFont typeface="Wingdings" pitchFamily="2" charset="2"/>
              <a:buNone/>
              <a:defRPr/>
            </a:pPr>
            <a:endParaRPr lang="uk-UA" altLang="ru-RU" sz="22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1000">
                                          <p:stCondLst>
                                            <p:cond delay="0"/>
                                          </p:stCondLst>
                                        </p:cTn>
                                        <p:tgtEl>
                                          <p:spTgt spid="8">
                                            <p:bg/>
                                          </p:spTgt>
                                        </p:tgtEl>
                                      </p:cBhvr>
                                    </p:animEffect>
                                    <p:anim calcmode="lin" valueType="num">
                                      <p:cBhvr>
                                        <p:cTn id="8"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stCondLst>
                                            <p:cond delay="0"/>
                                          </p:stCondLst>
                                        </p:cTn>
                                        <p:tgtEl>
                                          <p:spTgt spid="8">
                                            <p:txEl>
                                              <p:pRg st="0" end="0"/>
                                            </p:txEl>
                                          </p:spTgt>
                                        </p:tgtEl>
                                      </p:cBhvr>
                                    </p:animEffect>
                                    <p:anim calcmode="lin" valueType="num">
                                      <p:cBhvr>
                                        <p:cTn id="15"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0" presetClass="entr" presetSubtype="0" fill="hold" grpId="0" nodeType="afterEffect">
                                  <p:stCondLst>
                                    <p:cond delay="0"/>
                                  </p:stCondLst>
                                  <p:childTnLst>
                                    <p:set>
                                      <p:cBhvr>
                                        <p:cTn id="19" dur="1" fill="hold">
                                          <p:stCondLst>
                                            <p:cond delay="0"/>
                                          </p:stCondLst>
                                        </p:cTn>
                                        <p:tgtEl>
                                          <p:spTgt spid="4">
                                            <p:bg/>
                                          </p:spTgt>
                                        </p:tgtEl>
                                        <p:attrNameLst>
                                          <p:attrName>style.visibility</p:attrName>
                                        </p:attrNameLst>
                                      </p:cBhvr>
                                      <p:to>
                                        <p:strVal val="visible"/>
                                      </p:to>
                                    </p:set>
                                    <p:animEffect transition="in" filter="fade">
                                      <p:cBhvr>
                                        <p:cTn id="20" dur="1000">
                                          <p:stCondLst>
                                            <p:cond delay="0"/>
                                          </p:stCondLst>
                                        </p:cTn>
                                        <p:tgtEl>
                                          <p:spTgt spid="4">
                                            <p:bg/>
                                          </p:spTgt>
                                        </p:tgtEl>
                                      </p:cBhvr>
                                    </p:animEffect>
                                    <p:anim calcmode="lin" valueType="num">
                                      <p:cBhvr>
                                        <p:cTn id="21"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2"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1000">
                                          <p:stCondLst>
                                            <p:cond delay="0"/>
                                          </p:stCondLst>
                                        </p:cTn>
                                        <p:tgtEl>
                                          <p:spTgt spid="4">
                                            <p:txEl>
                                              <p:pRg st="0" end="0"/>
                                            </p:txEl>
                                          </p:spTgt>
                                        </p:tgtEl>
                                      </p:cBhvr>
                                    </p:animEffect>
                                    <p:anim calcmode="lin" valueType="num">
                                      <p:cBhvr>
                                        <p:cTn id="28"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29"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40" presetClass="entr" presetSubtype="0" fill="hold" grpId="0" nodeType="after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fade">
                                      <p:cBhvr>
                                        <p:cTn id="33" dur="1000">
                                          <p:stCondLst>
                                            <p:cond delay="0"/>
                                          </p:stCondLst>
                                        </p:cTn>
                                        <p:tgtEl>
                                          <p:spTgt spid="5">
                                            <p:bg/>
                                          </p:spTgt>
                                        </p:tgtEl>
                                      </p:cBhvr>
                                    </p:animEffect>
                                    <p:anim calcmode="lin" valueType="num">
                                      <p:cBhvr>
                                        <p:cTn id="34"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35"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0" presetClass="entr" presetSubtype="0" fill="hold" grpId="0" nodeType="clickEffect">
                                  <p:stCondLst>
                                    <p:cond delay="0"/>
                                  </p:stCondLst>
                                  <p:childTnLst>
                                    <p:set>
                                      <p:cBhvr>
                                        <p:cTn id="39" dur="1" fill="hold">
                                          <p:stCondLst>
                                            <p:cond delay="0"/>
                                          </p:stCondLst>
                                        </p:cTn>
                                        <p:tgtEl>
                                          <p:spTgt spid="5">
                                            <p:txEl>
                                              <p:pRg st="0" end="0"/>
                                            </p:txEl>
                                          </p:spTgt>
                                        </p:tgtEl>
                                        <p:attrNameLst>
                                          <p:attrName>style.visibility</p:attrName>
                                        </p:attrNameLst>
                                      </p:cBhvr>
                                      <p:to>
                                        <p:strVal val="visible"/>
                                      </p:to>
                                    </p:set>
                                    <p:animEffect transition="in" filter="fade">
                                      <p:cBhvr>
                                        <p:cTn id="40" dur="1000">
                                          <p:stCondLst>
                                            <p:cond delay="0"/>
                                          </p:stCondLst>
                                        </p:cTn>
                                        <p:tgtEl>
                                          <p:spTgt spid="5">
                                            <p:txEl>
                                              <p:pRg st="0" end="0"/>
                                            </p:txEl>
                                          </p:spTgt>
                                        </p:tgtEl>
                                      </p:cBhvr>
                                    </p:animEffect>
                                    <p:anim calcmode="lin" valueType="num">
                                      <p:cBhvr>
                                        <p:cTn id="41"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42"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P spid="4" grpId="0" build="p" animBg="1"/>
      <p:bldP spid="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284163" y="1676400"/>
            <a:ext cx="8707437" cy="11430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400" b="1" dirty="0"/>
              <a:t> 1. </a:t>
            </a:r>
            <a:r>
              <a:rPr lang="ru-RU" sz="2400" b="1" dirty="0" err="1" smtClean="0"/>
              <a:t>Удосконалення</a:t>
            </a:r>
            <a:r>
              <a:rPr lang="ru-RU" sz="2400" b="1" dirty="0" smtClean="0"/>
              <a:t> </a:t>
            </a:r>
            <a:r>
              <a:rPr lang="ru-RU" sz="2400" b="1" dirty="0" err="1"/>
              <a:t>існуючих</a:t>
            </a:r>
            <a:r>
              <a:rPr lang="ru-RU" sz="2400" b="1" dirty="0"/>
              <a:t> </a:t>
            </a:r>
            <a:r>
              <a:rPr lang="ru-RU" sz="2400" b="1" dirty="0" smtClean="0"/>
              <a:t>та </a:t>
            </a:r>
            <a:r>
              <a:rPr lang="ru-RU" sz="2400" b="1" dirty="0" err="1"/>
              <a:t>розробка</a:t>
            </a:r>
            <a:r>
              <a:rPr lang="ru-RU" sz="2400" b="1" dirty="0"/>
              <a:t> </a:t>
            </a:r>
            <a:r>
              <a:rPr lang="ru-RU" sz="2400" b="1" dirty="0" err="1"/>
              <a:t>нових</a:t>
            </a:r>
            <a:r>
              <a:rPr lang="ru-RU" sz="2400" b="1" dirty="0"/>
              <a:t> методик</a:t>
            </a:r>
            <a:endParaRPr lang="uk-UA" altLang="ru-RU" sz="2400" b="1" i="1" kern="0" dirty="0"/>
          </a:p>
        </p:txBody>
      </p:sp>
      <p:sp>
        <p:nvSpPr>
          <p:cNvPr id="5" name="Rectangle 3"/>
          <p:cNvSpPr txBox="1">
            <a:spLocks noChangeArrowheads="1"/>
          </p:cNvSpPr>
          <p:nvPr/>
        </p:nvSpPr>
        <p:spPr bwMode="auto">
          <a:xfrm>
            <a:off x="284163" y="3124200"/>
            <a:ext cx="8707437" cy="3505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uk-UA" sz="2400" b="1" dirty="0"/>
              <a:t> 2. Створення комплексів </a:t>
            </a:r>
            <a:r>
              <a:rPr lang="uk-UA" sz="2400" b="1" dirty="0" smtClean="0"/>
              <a:t>окремо-методичних </a:t>
            </a:r>
            <a:r>
              <a:rPr lang="uk-UA" sz="2400" b="1" dirty="0"/>
              <a:t>рекомендацій більшого ступеня спільності, що охоплюють кілька видів і навіть </a:t>
            </a:r>
            <a:r>
              <a:rPr lang="uk-UA" sz="2400" b="1" dirty="0" smtClean="0"/>
              <a:t>родів злочинів</a:t>
            </a:r>
            <a:r>
              <a:rPr lang="uk-UA" sz="2400" b="1" dirty="0"/>
              <a:t>, але </a:t>
            </a:r>
            <a:r>
              <a:rPr lang="uk-UA" sz="2400" b="1" dirty="0" smtClean="0"/>
              <a:t>таких, що вчинюються </a:t>
            </a:r>
            <a:r>
              <a:rPr lang="uk-UA" sz="2400" b="1" dirty="0"/>
              <a:t>у певних умовах місця, часу або особами</a:t>
            </a:r>
            <a:r>
              <a:rPr lang="uk-UA" sz="2400" b="1" dirty="0" smtClean="0"/>
              <a:t>, що характеризуються тією </a:t>
            </a:r>
            <a:r>
              <a:rPr lang="uk-UA" sz="2400" b="1" dirty="0"/>
              <a:t>або іншою загальною відмітною ознакою. Такі комплекси відрізняються від традиційних </a:t>
            </a:r>
            <a:r>
              <a:rPr lang="uk-UA" sz="2400" b="1" dirty="0" smtClean="0"/>
              <a:t>окремих криміналістичних </a:t>
            </a:r>
            <a:r>
              <a:rPr lang="uk-UA" sz="2400" b="1" dirty="0"/>
              <a:t>методик і своєю структурою, і своїм змістом. </a:t>
            </a:r>
            <a:endParaRPr lang="uk-UA" altLang="ru-RU" sz="2400" b="1" i="1" kern="0" dirty="0"/>
          </a:p>
        </p:txBody>
      </p:sp>
      <p:sp>
        <p:nvSpPr>
          <p:cNvPr id="6" name="Rectangle 2"/>
          <p:cNvSpPr>
            <a:spLocks noGrp="1" noChangeArrowheads="1"/>
          </p:cNvSpPr>
          <p:nvPr>
            <p:ph type="title"/>
          </p:nvPr>
        </p:nvSpPr>
        <p:spPr>
          <a:xfrm>
            <a:off x="152400" y="609600"/>
            <a:ext cx="8839200" cy="685800"/>
          </a:xfrm>
        </p:spPr>
        <p:txBody>
          <a:bodyPr/>
          <a:lstStyle/>
          <a:p>
            <a:pPr algn="ctr" eaLnBrk="1" hangingPunct="1"/>
            <a:r>
              <a:rPr lang="ru-RU" altLang="ru-RU" sz="2800" b="1" smtClean="0">
                <a:solidFill>
                  <a:srgbClr val="FF0000"/>
                </a:solidFill>
              </a:rPr>
              <a:t>У сучасній криміналістиці формування окремих методик здійснюється  за двома напрямками:</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stCondLst>
                                            <p:cond delay="0"/>
                                          </p:stCondLst>
                                        </p:cTn>
                                        <p:tgtEl>
                                          <p:spTgt spid="4">
                                            <p:bg/>
                                          </p:spTgt>
                                        </p:tgtEl>
                                      </p:cBhvr>
                                    </p:animEffect>
                                    <p:anim calcmode="lin" valueType="num">
                                      <p:cBhvr>
                                        <p:cTn id="8"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stCondLst>
                                            <p:cond delay="0"/>
                                          </p:stCondLst>
                                        </p:cTn>
                                        <p:tgtEl>
                                          <p:spTgt spid="4">
                                            <p:txEl>
                                              <p:pRg st="0" end="0"/>
                                            </p:txEl>
                                          </p:spTgt>
                                        </p:tgtEl>
                                      </p:cBhvr>
                                    </p:animEffect>
                                    <p:anim calcmode="lin" valueType="num">
                                      <p:cBhvr>
                                        <p:cTn id="15"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0" presetClass="entr" presetSubtype="0" fill="hold" grpId="0" nodeType="afterEffect">
                                  <p:stCondLst>
                                    <p:cond delay="0"/>
                                  </p:stCondLst>
                                  <p:childTnLst>
                                    <p:set>
                                      <p:cBhvr>
                                        <p:cTn id="19" dur="1" fill="hold">
                                          <p:stCondLst>
                                            <p:cond delay="0"/>
                                          </p:stCondLst>
                                        </p:cTn>
                                        <p:tgtEl>
                                          <p:spTgt spid="5">
                                            <p:bg/>
                                          </p:spTgt>
                                        </p:tgtEl>
                                        <p:attrNameLst>
                                          <p:attrName>style.visibility</p:attrName>
                                        </p:attrNameLst>
                                      </p:cBhvr>
                                      <p:to>
                                        <p:strVal val="visible"/>
                                      </p:to>
                                    </p:set>
                                    <p:animEffect transition="in" filter="fade">
                                      <p:cBhvr>
                                        <p:cTn id="20" dur="1000">
                                          <p:stCondLst>
                                            <p:cond delay="0"/>
                                          </p:stCondLst>
                                        </p:cTn>
                                        <p:tgtEl>
                                          <p:spTgt spid="5">
                                            <p:bg/>
                                          </p:spTgt>
                                        </p:tgtEl>
                                      </p:cBhvr>
                                    </p:animEffect>
                                    <p:anim calcmode="lin" valueType="num">
                                      <p:cBhvr>
                                        <p:cTn id="21"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22"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1000">
                                          <p:stCondLst>
                                            <p:cond delay="0"/>
                                          </p:stCondLst>
                                        </p:cTn>
                                        <p:tgtEl>
                                          <p:spTgt spid="5">
                                            <p:txEl>
                                              <p:pRg st="0" end="0"/>
                                            </p:txEl>
                                          </p:spTgt>
                                        </p:tgtEl>
                                      </p:cBhvr>
                                    </p:animEffect>
                                    <p:anim calcmode="lin" valueType="num">
                                      <p:cBhvr>
                                        <p:cTn id="28"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29"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par>
                                <p:cTn id="30" presetID="22" presetClass="entr" presetSubtype="4"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81000" y="990600"/>
            <a:ext cx="3886200" cy="3276600"/>
          </a:xfrm>
          <a:solidFill>
            <a:schemeClr val="accent5"/>
          </a:solidFill>
          <a:ln>
            <a:solidFill>
              <a:schemeClr val="tx1"/>
            </a:solidFill>
          </a:ln>
        </p:spPr>
        <p:txBody>
          <a:bodyPr/>
          <a:lstStyle/>
          <a:p>
            <a:pPr marL="0" indent="0" algn="ctr" eaLnBrk="1" hangingPunct="1">
              <a:buFont typeface="Wingdings" pitchFamily="2" charset="2"/>
              <a:buNone/>
              <a:defRPr/>
            </a:pPr>
            <a:r>
              <a:rPr lang="ru-RU" sz="2400" dirty="0" smtClean="0">
                <a:solidFill>
                  <a:srgbClr val="FF0000"/>
                </a:solidFill>
              </a:rPr>
              <a:t>За </a:t>
            </a:r>
            <a:r>
              <a:rPr lang="uk-UA" sz="2400" dirty="0" smtClean="0">
                <a:solidFill>
                  <a:srgbClr val="FF0000"/>
                </a:solidFill>
              </a:rPr>
              <a:t>суб'єктами </a:t>
            </a:r>
            <a:r>
              <a:rPr lang="uk-UA" sz="2400" dirty="0" smtClean="0"/>
              <a:t>- відносно  злочинних зазіхань:</a:t>
            </a:r>
          </a:p>
          <a:p>
            <a:pPr marL="0" indent="0" eaLnBrk="1" hangingPunct="1">
              <a:buFont typeface="Wingdings" pitchFamily="2" charset="2"/>
              <a:buNone/>
              <a:defRPr/>
            </a:pPr>
            <a:r>
              <a:rPr lang="uk-UA" sz="2000" dirty="0" smtClean="0"/>
              <a:t>- неповнолітніх;</a:t>
            </a:r>
          </a:p>
          <a:p>
            <a:pPr marL="0" indent="0" eaLnBrk="1" hangingPunct="1">
              <a:buFont typeface="Wingdings" pitchFamily="2" charset="2"/>
              <a:buNone/>
              <a:defRPr/>
            </a:pPr>
            <a:r>
              <a:rPr lang="uk-UA" sz="2000" dirty="0" smtClean="0"/>
              <a:t>- рецидивістів;</a:t>
            </a:r>
          </a:p>
          <a:p>
            <a:pPr marL="0" indent="0" eaLnBrk="1" hangingPunct="1">
              <a:buFont typeface="Wingdings" pitchFamily="2" charset="2"/>
              <a:buNone/>
              <a:defRPr/>
            </a:pPr>
            <a:r>
              <a:rPr lang="uk-UA" sz="2000" dirty="0" smtClean="0"/>
              <a:t>- засуджених у місцях позбавлення волі;</a:t>
            </a:r>
          </a:p>
          <a:p>
            <a:pPr marL="0" indent="0" eaLnBrk="1" hangingPunct="1">
              <a:buFont typeface="Wingdings" pitchFamily="2" charset="2"/>
              <a:buNone/>
              <a:defRPr/>
            </a:pPr>
            <a:r>
              <a:rPr lang="uk-UA" sz="2000" dirty="0" smtClean="0"/>
              <a:t>- вчинених організованими співтовариствами</a:t>
            </a:r>
            <a:r>
              <a:rPr lang="ru-RU" sz="2000" dirty="0" smtClean="0"/>
              <a:t>;</a:t>
            </a:r>
          </a:p>
          <a:p>
            <a:pPr marL="0" indent="0" eaLnBrk="1" hangingPunct="1">
              <a:buFont typeface="Wingdings" pitchFamily="2" charset="2"/>
              <a:buNone/>
              <a:defRPr/>
            </a:pPr>
            <a:r>
              <a:rPr lang="uk-UA" sz="2000" dirty="0" smtClean="0"/>
              <a:t>- вчинених</a:t>
            </a:r>
            <a:r>
              <a:rPr lang="ru-RU" sz="2000" dirty="0" smtClean="0"/>
              <a:t> </a:t>
            </a:r>
            <a:r>
              <a:rPr lang="uk-UA" sz="2000" dirty="0" smtClean="0"/>
              <a:t>іноземцями</a:t>
            </a:r>
            <a:r>
              <a:rPr lang="ru-RU" sz="2000" dirty="0" smtClean="0"/>
              <a:t> та </a:t>
            </a:r>
            <a:r>
              <a:rPr lang="ru-RU" sz="2000" dirty="0" err="1"/>
              <a:t>ін</a:t>
            </a:r>
            <a:r>
              <a:rPr lang="ru-RU" sz="2000" dirty="0"/>
              <a:t>.</a:t>
            </a:r>
          </a:p>
          <a:p>
            <a:pPr marL="0" indent="0" eaLnBrk="1" hangingPunct="1">
              <a:buFont typeface="Wingdings" pitchFamily="2" charset="2"/>
              <a:buNone/>
              <a:defRPr/>
            </a:pPr>
            <a:r>
              <a:rPr lang="ru-RU" sz="2000" dirty="0" smtClean="0"/>
              <a:t>	</a:t>
            </a:r>
            <a:endParaRPr lang="uk-UA" altLang="ru-RU" sz="2000" b="1" i="1" dirty="0"/>
          </a:p>
        </p:txBody>
      </p:sp>
      <p:sp>
        <p:nvSpPr>
          <p:cNvPr id="3" name="Rectangle 2"/>
          <p:cNvSpPr>
            <a:spLocks noGrp="1" noChangeArrowheads="1"/>
          </p:cNvSpPr>
          <p:nvPr>
            <p:ph type="title"/>
          </p:nvPr>
        </p:nvSpPr>
        <p:spPr>
          <a:xfrm>
            <a:off x="152400" y="457200"/>
            <a:ext cx="8839200" cy="381000"/>
          </a:xfrm>
        </p:spPr>
        <p:txBody>
          <a:bodyPr/>
          <a:lstStyle/>
          <a:p>
            <a:pPr algn="ctr" eaLnBrk="1" hangingPunct="1"/>
            <a:r>
              <a:rPr lang="ru-RU" altLang="ru-RU" sz="2600" b="1" smtClean="0">
                <a:solidFill>
                  <a:srgbClr val="FF0000"/>
                </a:solidFill>
              </a:rPr>
              <a:t>Комплекси окремо-методичних рекомендацій:</a:t>
            </a:r>
            <a:endParaRPr lang="uk-UA" altLang="ru-RU" sz="2400" b="1" smtClean="0">
              <a:solidFill>
                <a:srgbClr val="FF0000"/>
              </a:solidFill>
            </a:endParaRPr>
          </a:p>
        </p:txBody>
      </p:sp>
      <p:sp>
        <p:nvSpPr>
          <p:cNvPr id="5" name="Rectangle 3"/>
          <p:cNvSpPr txBox="1">
            <a:spLocks noChangeArrowheads="1"/>
          </p:cNvSpPr>
          <p:nvPr/>
        </p:nvSpPr>
        <p:spPr bwMode="auto">
          <a:xfrm>
            <a:off x="4572000" y="990600"/>
            <a:ext cx="4343400" cy="182880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lgn="ctr">
              <a:buFont typeface="Wingdings" pitchFamily="2" charset="2"/>
              <a:buNone/>
              <a:defRPr/>
            </a:pPr>
            <a:r>
              <a:rPr lang="uk-UA" sz="2400" kern="0" dirty="0" smtClean="0">
                <a:solidFill>
                  <a:srgbClr val="FF0000"/>
                </a:solidFill>
              </a:rPr>
              <a:t>За часом вчинення </a:t>
            </a:r>
            <a:r>
              <a:rPr lang="uk-UA" sz="2400" kern="0" dirty="0" smtClean="0"/>
              <a:t>- щодо розслідування злочинів:</a:t>
            </a:r>
          </a:p>
          <a:p>
            <a:pPr marL="0" indent="0">
              <a:buFont typeface="Wingdings" pitchFamily="2" charset="2"/>
              <a:buNone/>
              <a:defRPr/>
            </a:pPr>
            <a:r>
              <a:rPr lang="uk-UA" sz="2000" kern="0" dirty="0" smtClean="0"/>
              <a:t>- по «гарячих слідах";</a:t>
            </a:r>
          </a:p>
          <a:p>
            <a:pPr marL="0" indent="0">
              <a:buFont typeface="Wingdings" pitchFamily="2" charset="2"/>
              <a:buNone/>
              <a:defRPr/>
            </a:pPr>
            <a:r>
              <a:rPr lang="uk-UA" sz="2000" kern="0" dirty="0" smtClean="0"/>
              <a:t>- минулих років.</a:t>
            </a:r>
          </a:p>
          <a:p>
            <a:pPr marL="0" indent="0">
              <a:buFont typeface="Wingdings" pitchFamily="2" charset="2"/>
              <a:buNone/>
              <a:defRPr/>
            </a:pPr>
            <a:r>
              <a:rPr lang="ru-RU" sz="2000" kern="0" dirty="0" smtClean="0"/>
              <a:t>	</a:t>
            </a:r>
            <a:endParaRPr lang="uk-UA" altLang="ru-RU" sz="2000" b="1" i="1" kern="0" dirty="0"/>
          </a:p>
        </p:txBody>
      </p:sp>
      <p:sp>
        <p:nvSpPr>
          <p:cNvPr id="6" name="Rectangle 3"/>
          <p:cNvSpPr txBox="1">
            <a:spLocks noChangeArrowheads="1"/>
          </p:cNvSpPr>
          <p:nvPr/>
        </p:nvSpPr>
        <p:spPr bwMode="auto">
          <a:xfrm>
            <a:off x="4572000" y="3048000"/>
            <a:ext cx="4343400" cy="358140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lgn="ctr">
              <a:buFont typeface="Wingdings" pitchFamily="2" charset="2"/>
              <a:buNone/>
              <a:defRPr/>
            </a:pPr>
            <a:r>
              <a:rPr lang="ru-RU" sz="2400" kern="0" dirty="0" smtClean="0">
                <a:solidFill>
                  <a:srgbClr val="FF0000"/>
                </a:solidFill>
              </a:rPr>
              <a:t>За </a:t>
            </a:r>
            <a:r>
              <a:rPr lang="uk-UA" sz="2400" kern="0" dirty="0" smtClean="0">
                <a:solidFill>
                  <a:srgbClr val="FF0000"/>
                </a:solidFill>
              </a:rPr>
              <a:t>місцем вчинення - щодо злочинів</a:t>
            </a:r>
            <a:r>
              <a:rPr lang="ru-RU" sz="2400" kern="0" dirty="0" smtClean="0">
                <a:solidFill>
                  <a:srgbClr val="FF0000"/>
                </a:solidFill>
              </a:rPr>
              <a:t>:</a:t>
            </a:r>
            <a:endParaRPr lang="ru-RU" sz="2400" kern="0" dirty="0">
              <a:solidFill>
                <a:srgbClr val="FF0000"/>
              </a:solidFill>
            </a:endParaRPr>
          </a:p>
          <a:p>
            <a:pPr marL="0" indent="0">
              <a:buFont typeface="Wingdings" pitchFamily="2" charset="2"/>
              <a:buNone/>
              <a:defRPr/>
            </a:pPr>
            <a:r>
              <a:rPr lang="ru-RU" sz="2000" kern="0" dirty="0" smtClean="0"/>
              <a:t>- на </a:t>
            </a:r>
            <a:r>
              <a:rPr lang="uk-UA" sz="2000" kern="0" dirty="0" smtClean="0"/>
              <a:t>транспорті;</a:t>
            </a:r>
          </a:p>
          <a:p>
            <a:pPr marL="0" indent="0">
              <a:buFont typeface="Wingdings" pitchFamily="2" charset="2"/>
              <a:buNone/>
              <a:defRPr/>
            </a:pPr>
            <a:r>
              <a:rPr lang="uk-UA" sz="2000" kern="0" dirty="0" smtClean="0"/>
              <a:t>- вчинених у курортних зонах і місцях масового туризму;</a:t>
            </a:r>
          </a:p>
          <a:p>
            <a:pPr marL="0" indent="0">
              <a:buFont typeface="Wingdings" pitchFamily="2" charset="2"/>
              <a:buNone/>
              <a:defRPr/>
            </a:pPr>
            <a:r>
              <a:rPr lang="uk-UA" sz="2000" kern="0" dirty="0" smtClean="0"/>
              <a:t>- вчинених в екстремальних кліматичних або територіальних і виробничих умовах (на віддалених лісорозробках, зимівлях, гірських метеостанціях </a:t>
            </a:r>
            <a:r>
              <a:rPr lang="ru-RU" sz="2000" kern="0" dirty="0" smtClean="0"/>
              <a:t>і </a:t>
            </a:r>
            <a:r>
              <a:rPr lang="ru-RU" sz="2000" kern="0" dirty="0"/>
              <a:t>т.п. </a:t>
            </a:r>
            <a:r>
              <a:rPr lang="ru-RU" sz="2000" kern="0" dirty="0" smtClean="0"/>
              <a:t>).	</a:t>
            </a:r>
            <a:endParaRPr lang="uk-UA" altLang="ru-RU" sz="2000" b="1" i="1" kern="0" dirty="0"/>
          </a:p>
        </p:txBody>
      </p:sp>
      <p:sp>
        <p:nvSpPr>
          <p:cNvPr id="8" name="Rectangle 3"/>
          <p:cNvSpPr txBox="1">
            <a:spLocks noChangeArrowheads="1"/>
          </p:cNvSpPr>
          <p:nvPr/>
        </p:nvSpPr>
        <p:spPr bwMode="auto">
          <a:xfrm>
            <a:off x="381000" y="4419600"/>
            <a:ext cx="3886200" cy="220980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lgn="ctr">
              <a:buFont typeface="Wingdings" pitchFamily="2" charset="2"/>
              <a:buNone/>
              <a:defRPr/>
            </a:pPr>
            <a:r>
              <a:rPr lang="ru-RU" sz="2400" kern="0" dirty="0" smtClean="0">
                <a:solidFill>
                  <a:srgbClr val="FF0000"/>
                </a:solidFill>
              </a:rPr>
              <a:t>За особою </a:t>
            </a:r>
            <a:r>
              <a:rPr lang="uk-UA" sz="2400" kern="0" dirty="0" smtClean="0">
                <a:solidFill>
                  <a:srgbClr val="FF0000"/>
                </a:solidFill>
              </a:rPr>
              <a:t>потерпілого - щодо злочинів</a:t>
            </a:r>
            <a:r>
              <a:rPr lang="ru-RU" sz="2400" kern="0" dirty="0" smtClean="0">
                <a:solidFill>
                  <a:srgbClr val="FF0000"/>
                </a:solidFill>
              </a:rPr>
              <a:t>:</a:t>
            </a:r>
            <a:endParaRPr lang="ru-RU" sz="2400" kern="0" dirty="0">
              <a:solidFill>
                <a:srgbClr val="FF0000"/>
              </a:solidFill>
            </a:endParaRPr>
          </a:p>
          <a:p>
            <a:pPr marL="0" indent="0">
              <a:buFont typeface="Wingdings" pitchFamily="2" charset="2"/>
              <a:buNone/>
              <a:defRPr/>
            </a:pPr>
            <a:r>
              <a:rPr lang="ru-RU" sz="2000" kern="0" dirty="0" smtClean="0"/>
              <a:t>- </a:t>
            </a:r>
            <a:r>
              <a:rPr lang="uk-UA" sz="2000" kern="0" dirty="0" smtClean="0"/>
              <a:t>проти іноземців;</a:t>
            </a:r>
          </a:p>
          <a:p>
            <a:pPr marL="0" indent="0">
              <a:buFont typeface="Wingdings" pitchFamily="2" charset="2"/>
              <a:buNone/>
              <a:defRPr/>
            </a:pPr>
            <a:r>
              <a:rPr lang="uk-UA" sz="2000" kern="0" dirty="0" smtClean="0"/>
              <a:t>- проти осіб </a:t>
            </a:r>
            <a:r>
              <a:rPr lang="ru-RU" sz="2000" kern="0" dirty="0" smtClean="0"/>
              <a:t>з </a:t>
            </a:r>
            <a:r>
              <a:rPr lang="ru-RU" sz="2000" kern="0" dirty="0"/>
              <a:t>дефектами й </a:t>
            </a:r>
            <a:r>
              <a:rPr lang="uk-UA" sz="2000" kern="0" dirty="0" smtClean="0"/>
              <a:t>розладами психіки</a:t>
            </a:r>
            <a:r>
              <a:rPr lang="ru-RU" sz="2000" kern="0" dirty="0" smtClean="0"/>
              <a:t>.</a:t>
            </a:r>
            <a:endParaRPr lang="ru-RU" sz="2000" kern="0" dirty="0"/>
          </a:p>
          <a:p>
            <a:pPr marL="0" indent="0">
              <a:buFont typeface="Wingdings" pitchFamily="2" charset="2"/>
              <a:buNone/>
              <a:defRPr/>
            </a:pPr>
            <a:r>
              <a:rPr lang="ru-RU" sz="2000" kern="0" dirty="0" smtClean="0"/>
              <a:t>	</a:t>
            </a:r>
            <a:endParaRPr lang="uk-UA" altLang="ru-RU" sz="20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childTnLst>
                                    <p:set>
                                      <p:cBhvr>
                                        <p:cTn id="41" dur="1" fill="hold">
                                          <p:stCondLst>
                                            <p:cond delay="0"/>
                                          </p:stCondLst>
                                        </p:cTn>
                                        <p:tgtEl>
                                          <p:spTgt spid="377859">
                                            <p:txEl>
                                              <p:pRg st="4" end="4"/>
                                            </p:txEl>
                                          </p:spTgt>
                                        </p:tgtEl>
                                        <p:attrNameLst>
                                          <p:attrName>style.visibility</p:attrName>
                                        </p:attrNameLst>
                                      </p:cBhvr>
                                      <p:to>
                                        <p:strVal val="visible"/>
                                      </p:to>
                                    </p:set>
                                    <p:animEffect transition="in" filter="fade">
                                      <p:cBhvr>
                                        <p:cTn id="42" dur="1000">
                                          <p:stCondLst>
                                            <p:cond delay="0"/>
                                          </p:stCondLst>
                                        </p:cTn>
                                        <p:tgtEl>
                                          <p:spTgt spid="377859">
                                            <p:txEl>
                                              <p:pRg st="4" end="4"/>
                                            </p:txEl>
                                          </p:spTgt>
                                        </p:tgtEl>
                                      </p:cBhvr>
                                    </p:animEffect>
                                    <p:anim calcmode="lin" valueType="num">
                                      <p:cBhvr>
                                        <p:cTn id="43" dur="1000" fill="hold">
                                          <p:stCondLst>
                                            <p:cond delay="0"/>
                                          </p:stCondLst>
                                        </p:cTn>
                                        <p:tgtEl>
                                          <p:spTgt spid="377859">
                                            <p:txEl>
                                              <p:pRg st="4" end="4"/>
                                            </p:txEl>
                                          </p:spTgt>
                                        </p:tgtEl>
                                        <p:attrNameLst>
                                          <p:attrName>ppt_x</p:attrName>
                                        </p:attrNameLst>
                                      </p:cBhvr>
                                      <p:tavLst>
                                        <p:tav tm="0">
                                          <p:val>
                                            <p:strVal val="#ppt_x-.1"/>
                                          </p:val>
                                        </p:tav>
                                        <p:tav tm="100000">
                                          <p:val>
                                            <p:strVal val="#ppt_x"/>
                                          </p:val>
                                        </p:tav>
                                      </p:tavLst>
                                    </p:anim>
                                    <p:anim calcmode="lin" valueType="num">
                                      <p:cBhvr>
                                        <p:cTn id="44" dur="1000" fill="hold">
                                          <p:stCondLst>
                                            <p:cond delay="0"/>
                                          </p:stCondLst>
                                        </p:cTn>
                                        <p:tgtEl>
                                          <p:spTgt spid="377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childTnLst>
                                    <p:set>
                                      <p:cBhvr>
                                        <p:cTn id="48" dur="1" fill="hold">
                                          <p:stCondLst>
                                            <p:cond delay="0"/>
                                          </p:stCondLst>
                                        </p:cTn>
                                        <p:tgtEl>
                                          <p:spTgt spid="377859">
                                            <p:txEl>
                                              <p:pRg st="5" end="5"/>
                                            </p:txEl>
                                          </p:spTgt>
                                        </p:tgtEl>
                                        <p:attrNameLst>
                                          <p:attrName>style.visibility</p:attrName>
                                        </p:attrNameLst>
                                      </p:cBhvr>
                                      <p:to>
                                        <p:strVal val="visible"/>
                                      </p:to>
                                    </p:set>
                                    <p:animEffect transition="in" filter="fade">
                                      <p:cBhvr>
                                        <p:cTn id="49" dur="1000">
                                          <p:stCondLst>
                                            <p:cond delay="0"/>
                                          </p:stCondLst>
                                        </p:cTn>
                                        <p:tgtEl>
                                          <p:spTgt spid="377859">
                                            <p:txEl>
                                              <p:pRg st="5" end="5"/>
                                            </p:txEl>
                                          </p:spTgt>
                                        </p:tgtEl>
                                      </p:cBhvr>
                                    </p:animEffect>
                                    <p:anim calcmode="lin" valueType="num">
                                      <p:cBhvr>
                                        <p:cTn id="50" dur="1000" fill="hold">
                                          <p:stCondLst>
                                            <p:cond delay="0"/>
                                          </p:stCondLst>
                                        </p:cTn>
                                        <p:tgtEl>
                                          <p:spTgt spid="377859">
                                            <p:txEl>
                                              <p:pRg st="5" end="5"/>
                                            </p:txEl>
                                          </p:spTgt>
                                        </p:tgtEl>
                                        <p:attrNameLst>
                                          <p:attrName>ppt_x</p:attrName>
                                        </p:attrNameLst>
                                      </p:cBhvr>
                                      <p:tavLst>
                                        <p:tav tm="0">
                                          <p:val>
                                            <p:strVal val="#ppt_x-.1"/>
                                          </p:val>
                                        </p:tav>
                                        <p:tav tm="100000">
                                          <p:val>
                                            <p:strVal val="#ppt_x"/>
                                          </p:val>
                                        </p:tav>
                                      </p:tavLst>
                                    </p:anim>
                                    <p:anim calcmode="lin" valueType="num">
                                      <p:cBhvr>
                                        <p:cTn id="51" dur="1000" fill="hold">
                                          <p:stCondLst>
                                            <p:cond delay="0"/>
                                          </p:stCondLst>
                                        </p:cTn>
                                        <p:tgtEl>
                                          <p:spTgt spid="3778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childTnLst>
                                    <p:set>
                                      <p:cBhvr>
                                        <p:cTn id="55" dur="1" fill="hold">
                                          <p:stCondLst>
                                            <p:cond delay="0"/>
                                          </p:stCondLst>
                                        </p:cTn>
                                        <p:tgtEl>
                                          <p:spTgt spid="377859">
                                            <p:txEl>
                                              <p:pRg st="6" end="6"/>
                                            </p:txEl>
                                          </p:spTgt>
                                        </p:tgtEl>
                                        <p:attrNameLst>
                                          <p:attrName>style.visibility</p:attrName>
                                        </p:attrNameLst>
                                      </p:cBhvr>
                                      <p:to>
                                        <p:strVal val="visible"/>
                                      </p:to>
                                    </p:set>
                                    <p:animEffect transition="in" filter="fade">
                                      <p:cBhvr>
                                        <p:cTn id="56" dur="1000">
                                          <p:stCondLst>
                                            <p:cond delay="0"/>
                                          </p:stCondLst>
                                        </p:cTn>
                                        <p:tgtEl>
                                          <p:spTgt spid="377859">
                                            <p:txEl>
                                              <p:pRg st="6" end="6"/>
                                            </p:txEl>
                                          </p:spTgt>
                                        </p:tgtEl>
                                      </p:cBhvr>
                                    </p:animEffect>
                                    <p:anim calcmode="lin" valueType="num">
                                      <p:cBhvr>
                                        <p:cTn id="57" dur="1000" fill="hold">
                                          <p:stCondLst>
                                            <p:cond delay="0"/>
                                          </p:stCondLst>
                                        </p:cTn>
                                        <p:tgtEl>
                                          <p:spTgt spid="377859">
                                            <p:txEl>
                                              <p:pRg st="6" end="6"/>
                                            </p:txEl>
                                          </p:spTgt>
                                        </p:tgtEl>
                                        <p:attrNameLst>
                                          <p:attrName>ppt_x</p:attrName>
                                        </p:attrNameLst>
                                      </p:cBhvr>
                                      <p:tavLst>
                                        <p:tav tm="0">
                                          <p:val>
                                            <p:strVal val="#ppt_x-.1"/>
                                          </p:val>
                                        </p:tav>
                                        <p:tav tm="100000">
                                          <p:val>
                                            <p:strVal val="#ppt_x"/>
                                          </p:val>
                                        </p:tav>
                                      </p:tavLst>
                                    </p:anim>
                                    <p:anim calcmode="lin" valueType="num">
                                      <p:cBhvr>
                                        <p:cTn id="58" dur="1000" fill="hold">
                                          <p:stCondLst>
                                            <p:cond delay="0"/>
                                          </p:stCondLst>
                                        </p:cTn>
                                        <p:tgtEl>
                                          <p:spTgt spid="377859">
                                            <p:txEl>
                                              <p:pRg st="6" end="6"/>
                                            </p:txEl>
                                          </p:spTgt>
                                        </p:tgtEl>
                                        <p:attrNameLst>
                                          <p:attrName>ppt_y</p:attrName>
                                        </p:attrNameLst>
                                      </p:cBhvr>
                                      <p:tavLst>
                                        <p:tav tm="0">
                                          <p:val>
                                            <p:strVal val="#ppt_y"/>
                                          </p:val>
                                        </p:tav>
                                        <p:tav tm="100000">
                                          <p:val>
                                            <p:strVal val="#ppt_y"/>
                                          </p:val>
                                        </p:tav>
                                      </p:tavLst>
                                    </p:anim>
                                  </p:childTnLst>
                                </p:cTn>
                              </p:par>
                              <p:par>
                                <p:cTn id="59" presetID="22" presetClass="entr" presetSubtype="4" fill="hold" grpId="0" nodeType="with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wipe(down)">
                                      <p:cBhvr>
                                        <p:cTn id="61" dur="500"/>
                                        <p:tgtEl>
                                          <p:spTgt spid="3"/>
                                        </p:tgtEl>
                                      </p:cBhvr>
                                    </p:animEffect>
                                  </p:childTnLst>
                                </p:cTn>
                              </p:par>
                            </p:childTnLst>
                          </p:cTn>
                        </p:par>
                        <p:par>
                          <p:cTn id="62" fill="hold">
                            <p:stCondLst>
                              <p:cond delay="1000"/>
                            </p:stCondLst>
                            <p:childTnLst>
                              <p:par>
                                <p:cTn id="63" presetID="40" presetClass="entr" presetSubtype="0" fill="hold" grpId="0" nodeType="afterEffect">
                                  <p:stCondLst>
                                    <p:cond delay="0"/>
                                  </p:stCondLst>
                                  <p:childTnLst>
                                    <p:set>
                                      <p:cBhvr>
                                        <p:cTn id="64" dur="1" fill="hold">
                                          <p:stCondLst>
                                            <p:cond delay="0"/>
                                          </p:stCondLst>
                                        </p:cTn>
                                        <p:tgtEl>
                                          <p:spTgt spid="5">
                                            <p:bg/>
                                          </p:spTgt>
                                        </p:tgtEl>
                                        <p:attrNameLst>
                                          <p:attrName>style.visibility</p:attrName>
                                        </p:attrNameLst>
                                      </p:cBhvr>
                                      <p:to>
                                        <p:strVal val="visible"/>
                                      </p:to>
                                    </p:set>
                                    <p:animEffect transition="in" filter="fade">
                                      <p:cBhvr>
                                        <p:cTn id="65" dur="1000">
                                          <p:stCondLst>
                                            <p:cond delay="0"/>
                                          </p:stCondLst>
                                        </p:cTn>
                                        <p:tgtEl>
                                          <p:spTgt spid="5">
                                            <p:bg/>
                                          </p:spTgt>
                                        </p:tgtEl>
                                      </p:cBhvr>
                                    </p:animEffect>
                                    <p:anim calcmode="lin" valueType="num">
                                      <p:cBhvr>
                                        <p:cTn id="66"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67"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0" presetClass="entr" presetSubtype="0" fill="hold" grpId="0" nodeType="clickEffect">
                                  <p:stCondLst>
                                    <p:cond delay="0"/>
                                  </p:stCondLst>
                                  <p:childTnLst>
                                    <p:set>
                                      <p:cBhvr>
                                        <p:cTn id="71" dur="1" fill="hold">
                                          <p:stCondLst>
                                            <p:cond delay="0"/>
                                          </p:stCondLst>
                                        </p:cTn>
                                        <p:tgtEl>
                                          <p:spTgt spid="5">
                                            <p:txEl>
                                              <p:pRg st="0" end="0"/>
                                            </p:txEl>
                                          </p:spTgt>
                                        </p:tgtEl>
                                        <p:attrNameLst>
                                          <p:attrName>style.visibility</p:attrName>
                                        </p:attrNameLst>
                                      </p:cBhvr>
                                      <p:to>
                                        <p:strVal val="visible"/>
                                      </p:to>
                                    </p:set>
                                    <p:animEffect transition="in" filter="fade">
                                      <p:cBhvr>
                                        <p:cTn id="72" dur="1000">
                                          <p:stCondLst>
                                            <p:cond delay="0"/>
                                          </p:stCondLst>
                                        </p:cTn>
                                        <p:tgtEl>
                                          <p:spTgt spid="5">
                                            <p:txEl>
                                              <p:pRg st="0" end="0"/>
                                            </p:txEl>
                                          </p:spTgt>
                                        </p:tgtEl>
                                      </p:cBhvr>
                                    </p:animEffect>
                                    <p:anim calcmode="lin" valueType="num">
                                      <p:cBhvr>
                                        <p:cTn id="73"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74"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0" presetClass="entr" presetSubtype="0" fill="hold" grpId="0" nodeType="clickEffect">
                                  <p:stCondLst>
                                    <p:cond delay="0"/>
                                  </p:stCondLst>
                                  <p:childTnLst>
                                    <p:set>
                                      <p:cBhvr>
                                        <p:cTn id="78" dur="1" fill="hold">
                                          <p:stCondLst>
                                            <p:cond delay="0"/>
                                          </p:stCondLst>
                                        </p:cTn>
                                        <p:tgtEl>
                                          <p:spTgt spid="5">
                                            <p:txEl>
                                              <p:pRg st="1" end="1"/>
                                            </p:txEl>
                                          </p:spTgt>
                                        </p:tgtEl>
                                        <p:attrNameLst>
                                          <p:attrName>style.visibility</p:attrName>
                                        </p:attrNameLst>
                                      </p:cBhvr>
                                      <p:to>
                                        <p:strVal val="visible"/>
                                      </p:to>
                                    </p:set>
                                    <p:animEffect transition="in" filter="fade">
                                      <p:cBhvr>
                                        <p:cTn id="79" dur="1000">
                                          <p:stCondLst>
                                            <p:cond delay="0"/>
                                          </p:stCondLst>
                                        </p:cTn>
                                        <p:tgtEl>
                                          <p:spTgt spid="5">
                                            <p:txEl>
                                              <p:pRg st="1" end="1"/>
                                            </p:txEl>
                                          </p:spTgt>
                                        </p:tgtEl>
                                      </p:cBhvr>
                                    </p:animEffect>
                                    <p:anim calcmode="lin" valueType="num">
                                      <p:cBhvr>
                                        <p:cTn id="80" dur="1000" fill="hold">
                                          <p:stCondLst>
                                            <p:cond delay="0"/>
                                          </p:stCondLst>
                                        </p:cTn>
                                        <p:tgtEl>
                                          <p:spTgt spid="5">
                                            <p:txEl>
                                              <p:pRg st="1" end="1"/>
                                            </p:txEl>
                                          </p:spTgt>
                                        </p:tgtEl>
                                        <p:attrNameLst>
                                          <p:attrName>ppt_x</p:attrName>
                                        </p:attrNameLst>
                                      </p:cBhvr>
                                      <p:tavLst>
                                        <p:tav tm="0">
                                          <p:val>
                                            <p:strVal val="#ppt_x-.1"/>
                                          </p:val>
                                        </p:tav>
                                        <p:tav tm="100000">
                                          <p:val>
                                            <p:strVal val="#ppt_x"/>
                                          </p:val>
                                        </p:tav>
                                      </p:tavLst>
                                    </p:anim>
                                    <p:anim calcmode="lin" valueType="num">
                                      <p:cBhvr>
                                        <p:cTn id="81" dur="1000" fill="hold">
                                          <p:stCondLst>
                                            <p:cond delay="0"/>
                                          </p:stCondLst>
                                        </p:cTn>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0" presetClass="entr" presetSubtype="0" fill="hold" grpId="0" nodeType="clickEffect">
                                  <p:stCondLst>
                                    <p:cond delay="0"/>
                                  </p:stCondLst>
                                  <p:childTnLst>
                                    <p:set>
                                      <p:cBhvr>
                                        <p:cTn id="85" dur="1" fill="hold">
                                          <p:stCondLst>
                                            <p:cond delay="0"/>
                                          </p:stCondLst>
                                        </p:cTn>
                                        <p:tgtEl>
                                          <p:spTgt spid="5">
                                            <p:txEl>
                                              <p:pRg st="2" end="2"/>
                                            </p:txEl>
                                          </p:spTgt>
                                        </p:tgtEl>
                                        <p:attrNameLst>
                                          <p:attrName>style.visibility</p:attrName>
                                        </p:attrNameLst>
                                      </p:cBhvr>
                                      <p:to>
                                        <p:strVal val="visible"/>
                                      </p:to>
                                    </p:set>
                                    <p:animEffect transition="in" filter="fade">
                                      <p:cBhvr>
                                        <p:cTn id="86" dur="1000">
                                          <p:stCondLst>
                                            <p:cond delay="0"/>
                                          </p:stCondLst>
                                        </p:cTn>
                                        <p:tgtEl>
                                          <p:spTgt spid="5">
                                            <p:txEl>
                                              <p:pRg st="2" end="2"/>
                                            </p:txEl>
                                          </p:spTgt>
                                        </p:tgtEl>
                                      </p:cBhvr>
                                    </p:animEffect>
                                    <p:anim calcmode="lin" valueType="num">
                                      <p:cBhvr>
                                        <p:cTn id="87" dur="1000" fill="hold">
                                          <p:stCondLst>
                                            <p:cond delay="0"/>
                                          </p:stCondLst>
                                        </p:cTn>
                                        <p:tgtEl>
                                          <p:spTgt spid="5">
                                            <p:txEl>
                                              <p:pRg st="2" end="2"/>
                                            </p:txEl>
                                          </p:spTgt>
                                        </p:tgtEl>
                                        <p:attrNameLst>
                                          <p:attrName>ppt_x</p:attrName>
                                        </p:attrNameLst>
                                      </p:cBhvr>
                                      <p:tavLst>
                                        <p:tav tm="0">
                                          <p:val>
                                            <p:strVal val="#ppt_x-.1"/>
                                          </p:val>
                                        </p:tav>
                                        <p:tav tm="100000">
                                          <p:val>
                                            <p:strVal val="#ppt_x"/>
                                          </p:val>
                                        </p:tav>
                                      </p:tavLst>
                                    </p:anim>
                                    <p:anim calcmode="lin" valueType="num">
                                      <p:cBhvr>
                                        <p:cTn id="88" dur="1000" fill="hold">
                                          <p:stCondLst>
                                            <p:cond delay="0"/>
                                          </p:stCondLst>
                                        </p:cTn>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0" presetClass="entr" presetSubtype="0" fill="hold" grpId="0" nodeType="clickEffect">
                                  <p:stCondLst>
                                    <p:cond delay="0"/>
                                  </p:stCondLst>
                                  <p:childTnLst>
                                    <p:set>
                                      <p:cBhvr>
                                        <p:cTn id="92" dur="1" fill="hold">
                                          <p:stCondLst>
                                            <p:cond delay="0"/>
                                          </p:stCondLst>
                                        </p:cTn>
                                        <p:tgtEl>
                                          <p:spTgt spid="5">
                                            <p:txEl>
                                              <p:pRg st="3" end="3"/>
                                            </p:txEl>
                                          </p:spTgt>
                                        </p:tgtEl>
                                        <p:attrNameLst>
                                          <p:attrName>style.visibility</p:attrName>
                                        </p:attrNameLst>
                                      </p:cBhvr>
                                      <p:to>
                                        <p:strVal val="visible"/>
                                      </p:to>
                                    </p:set>
                                    <p:animEffect transition="in" filter="fade">
                                      <p:cBhvr>
                                        <p:cTn id="93" dur="1000">
                                          <p:stCondLst>
                                            <p:cond delay="0"/>
                                          </p:stCondLst>
                                        </p:cTn>
                                        <p:tgtEl>
                                          <p:spTgt spid="5">
                                            <p:txEl>
                                              <p:pRg st="3" end="3"/>
                                            </p:txEl>
                                          </p:spTgt>
                                        </p:tgtEl>
                                      </p:cBhvr>
                                    </p:animEffect>
                                    <p:anim calcmode="lin" valueType="num">
                                      <p:cBhvr>
                                        <p:cTn id="94" dur="1000" fill="hold">
                                          <p:stCondLst>
                                            <p:cond delay="0"/>
                                          </p:stCondLst>
                                        </p:cTn>
                                        <p:tgtEl>
                                          <p:spTgt spid="5">
                                            <p:txEl>
                                              <p:pRg st="3" end="3"/>
                                            </p:txEl>
                                          </p:spTgt>
                                        </p:tgtEl>
                                        <p:attrNameLst>
                                          <p:attrName>ppt_x</p:attrName>
                                        </p:attrNameLst>
                                      </p:cBhvr>
                                      <p:tavLst>
                                        <p:tav tm="0">
                                          <p:val>
                                            <p:strVal val="#ppt_x-.1"/>
                                          </p:val>
                                        </p:tav>
                                        <p:tav tm="100000">
                                          <p:val>
                                            <p:strVal val="#ppt_x"/>
                                          </p:val>
                                        </p:tav>
                                      </p:tavLst>
                                    </p:anim>
                                    <p:anim calcmode="lin" valueType="num">
                                      <p:cBhvr>
                                        <p:cTn id="95" dur="1000" fill="hold">
                                          <p:stCondLst>
                                            <p:cond delay="0"/>
                                          </p:stCondLst>
                                        </p:cTn>
                                        <p:tgtEl>
                                          <p:spTgt spid="5">
                                            <p:txEl>
                                              <p:pRg st="3" end="3"/>
                                            </p:txEl>
                                          </p:spTgt>
                                        </p:tgtEl>
                                        <p:attrNameLst>
                                          <p:attrName>ppt_y</p:attrName>
                                        </p:attrNameLst>
                                      </p:cBhvr>
                                      <p:tavLst>
                                        <p:tav tm="0">
                                          <p:val>
                                            <p:strVal val="#ppt_y"/>
                                          </p:val>
                                        </p:tav>
                                        <p:tav tm="100000">
                                          <p:val>
                                            <p:strVal val="#ppt_y"/>
                                          </p:val>
                                        </p:tav>
                                      </p:tavLst>
                                    </p:anim>
                                  </p:childTnLst>
                                </p:cTn>
                              </p:par>
                            </p:childTnLst>
                          </p:cTn>
                        </p:par>
                        <p:par>
                          <p:cTn id="96" fill="hold">
                            <p:stCondLst>
                              <p:cond delay="1000"/>
                            </p:stCondLst>
                            <p:childTnLst>
                              <p:par>
                                <p:cTn id="97" presetID="40" presetClass="entr" presetSubtype="0" fill="hold" grpId="0" nodeType="afterEffect">
                                  <p:stCondLst>
                                    <p:cond delay="0"/>
                                  </p:stCondLst>
                                  <p:childTnLst>
                                    <p:set>
                                      <p:cBhvr>
                                        <p:cTn id="98" dur="1" fill="hold">
                                          <p:stCondLst>
                                            <p:cond delay="0"/>
                                          </p:stCondLst>
                                        </p:cTn>
                                        <p:tgtEl>
                                          <p:spTgt spid="6">
                                            <p:bg/>
                                          </p:spTgt>
                                        </p:tgtEl>
                                        <p:attrNameLst>
                                          <p:attrName>style.visibility</p:attrName>
                                        </p:attrNameLst>
                                      </p:cBhvr>
                                      <p:to>
                                        <p:strVal val="visible"/>
                                      </p:to>
                                    </p:set>
                                    <p:animEffect transition="in" filter="fade">
                                      <p:cBhvr>
                                        <p:cTn id="99" dur="1000">
                                          <p:stCondLst>
                                            <p:cond delay="0"/>
                                          </p:stCondLst>
                                        </p:cTn>
                                        <p:tgtEl>
                                          <p:spTgt spid="6">
                                            <p:bg/>
                                          </p:spTgt>
                                        </p:tgtEl>
                                      </p:cBhvr>
                                    </p:animEffect>
                                    <p:anim calcmode="lin" valueType="num">
                                      <p:cBhvr>
                                        <p:cTn id="100" dur="1000" fill="hold">
                                          <p:stCondLst>
                                            <p:cond delay="0"/>
                                          </p:stCondLst>
                                        </p:cTn>
                                        <p:tgtEl>
                                          <p:spTgt spid="6">
                                            <p:bg/>
                                          </p:spTgt>
                                        </p:tgtEl>
                                        <p:attrNameLst>
                                          <p:attrName>ppt_x</p:attrName>
                                        </p:attrNameLst>
                                      </p:cBhvr>
                                      <p:tavLst>
                                        <p:tav tm="0">
                                          <p:val>
                                            <p:strVal val="#ppt_x-.1"/>
                                          </p:val>
                                        </p:tav>
                                        <p:tav tm="100000">
                                          <p:val>
                                            <p:strVal val="#ppt_x"/>
                                          </p:val>
                                        </p:tav>
                                      </p:tavLst>
                                    </p:anim>
                                    <p:anim calcmode="lin" valueType="num">
                                      <p:cBhvr>
                                        <p:cTn id="101" dur="1000" fill="hold">
                                          <p:stCondLst>
                                            <p:cond delay="0"/>
                                          </p:stCondLst>
                                        </p:cTn>
                                        <p:tgtEl>
                                          <p:spTgt spid="6">
                                            <p:bg/>
                                          </p:spTgt>
                                        </p:tgtEl>
                                        <p:attrNameLst>
                                          <p:attrName>ppt_y</p:attrName>
                                        </p:attrNameLst>
                                      </p:cBhvr>
                                      <p:tavLst>
                                        <p:tav tm="0">
                                          <p:val>
                                            <p:strVal val="#ppt_y"/>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0" presetClass="entr" presetSubtype="0" fill="hold" grpId="0" nodeType="clickEffect">
                                  <p:stCondLst>
                                    <p:cond delay="0"/>
                                  </p:stCondLst>
                                  <p:childTnLst>
                                    <p:set>
                                      <p:cBhvr>
                                        <p:cTn id="105" dur="1" fill="hold">
                                          <p:stCondLst>
                                            <p:cond delay="0"/>
                                          </p:stCondLst>
                                        </p:cTn>
                                        <p:tgtEl>
                                          <p:spTgt spid="6">
                                            <p:txEl>
                                              <p:pRg st="0" end="0"/>
                                            </p:txEl>
                                          </p:spTgt>
                                        </p:tgtEl>
                                        <p:attrNameLst>
                                          <p:attrName>style.visibility</p:attrName>
                                        </p:attrNameLst>
                                      </p:cBhvr>
                                      <p:to>
                                        <p:strVal val="visible"/>
                                      </p:to>
                                    </p:set>
                                    <p:animEffect transition="in" filter="fade">
                                      <p:cBhvr>
                                        <p:cTn id="106" dur="1000">
                                          <p:stCondLst>
                                            <p:cond delay="0"/>
                                          </p:stCondLst>
                                        </p:cTn>
                                        <p:tgtEl>
                                          <p:spTgt spid="6">
                                            <p:txEl>
                                              <p:pRg st="0" end="0"/>
                                            </p:txEl>
                                          </p:spTgt>
                                        </p:tgtEl>
                                      </p:cBhvr>
                                    </p:animEffect>
                                    <p:anim calcmode="lin" valueType="num">
                                      <p:cBhvr>
                                        <p:cTn id="107" dur="1000" fill="hold">
                                          <p:stCondLst>
                                            <p:cond delay="0"/>
                                          </p:stCondLst>
                                        </p:cTn>
                                        <p:tgtEl>
                                          <p:spTgt spid="6">
                                            <p:txEl>
                                              <p:pRg st="0" end="0"/>
                                            </p:txEl>
                                          </p:spTgt>
                                        </p:tgtEl>
                                        <p:attrNameLst>
                                          <p:attrName>ppt_x</p:attrName>
                                        </p:attrNameLst>
                                      </p:cBhvr>
                                      <p:tavLst>
                                        <p:tav tm="0">
                                          <p:val>
                                            <p:strVal val="#ppt_x-.1"/>
                                          </p:val>
                                        </p:tav>
                                        <p:tav tm="100000">
                                          <p:val>
                                            <p:strVal val="#ppt_x"/>
                                          </p:val>
                                        </p:tav>
                                      </p:tavLst>
                                    </p:anim>
                                    <p:anim calcmode="lin" valueType="num">
                                      <p:cBhvr>
                                        <p:cTn id="108" dur="1000" fill="hold">
                                          <p:stCondLst>
                                            <p:cond delay="0"/>
                                          </p:stCondLst>
                                        </p:cTn>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40" presetClass="entr" presetSubtype="0" fill="hold" grpId="0" nodeType="clickEffect">
                                  <p:stCondLst>
                                    <p:cond delay="0"/>
                                  </p:stCondLst>
                                  <p:childTnLst>
                                    <p:set>
                                      <p:cBhvr>
                                        <p:cTn id="112" dur="1" fill="hold">
                                          <p:stCondLst>
                                            <p:cond delay="0"/>
                                          </p:stCondLst>
                                        </p:cTn>
                                        <p:tgtEl>
                                          <p:spTgt spid="6">
                                            <p:txEl>
                                              <p:pRg st="1" end="1"/>
                                            </p:txEl>
                                          </p:spTgt>
                                        </p:tgtEl>
                                        <p:attrNameLst>
                                          <p:attrName>style.visibility</p:attrName>
                                        </p:attrNameLst>
                                      </p:cBhvr>
                                      <p:to>
                                        <p:strVal val="visible"/>
                                      </p:to>
                                    </p:set>
                                    <p:animEffect transition="in" filter="fade">
                                      <p:cBhvr>
                                        <p:cTn id="113" dur="1000">
                                          <p:stCondLst>
                                            <p:cond delay="0"/>
                                          </p:stCondLst>
                                        </p:cTn>
                                        <p:tgtEl>
                                          <p:spTgt spid="6">
                                            <p:txEl>
                                              <p:pRg st="1" end="1"/>
                                            </p:txEl>
                                          </p:spTgt>
                                        </p:tgtEl>
                                      </p:cBhvr>
                                    </p:animEffect>
                                    <p:anim calcmode="lin" valueType="num">
                                      <p:cBhvr>
                                        <p:cTn id="114" dur="1000" fill="hold">
                                          <p:stCondLst>
                                            <p:cond delay="0"/>
                                          </p:stCondLst>
                                        </p:cTn>
                                        <p:tgtEl>
                                          <p:spTgt spid="6">
                                            <p:txEl>
                                              <p:pRg st="1" end="1"/>
                                            </p:txEl>
                                          </p:spTgt>
                                        </p:tgtEl>
                                        <p:attrNameLst>
                                          <p:attrName>ppt_x</p:attrName>
                                        </p:attrNameLst>
                                      </p:cBhvr>
                                      <p:tavLst>
                                        <p:tav tm="0">
                                          <p:val>
                                            <p:strVal val="#ppt_x-.1"/>
                                          </p:val>
                                        </p:tav>
                                        <p:tav tm="100000">
                                          <p:val>
                                            <p:strVal val="#ppt_x"/>
                                          </p:val>
                                        </p:tav>
                                      </p:tavLst>
                                    </p:anim>
                                    <p:anim calcmode="lin" valueType="num">
                                      <p:cBhvr>
                                        <p:cTn id="115" dur="1000" fill="hold">
                                          <p:stCondLst>
                                            <p:cond delay="0"/>
                                          </p:stCondLst>
                                        </p:cTn>
                                        <p:tgtEl>
                                          <p:spTgt spid="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40" presetClass="entr" presetSubtype="0" fill="hold" grpId="0" nodeType="clickEffect">
                                  <p:stCondLst>
                                    <p:cond delay="0"/>
                                  </p:stCondLst>
                                  <p:childTnLst>
                                    <p:set>
                                      <p:cBhvr>
                                        <p:cTn id="119" dur="1" fill="hold">
                                          <p:stCondLst>
                                            <p:cond delay="0"/>
                                          </p:stCondLst>
                                        </p:cTn>
                                        <p:tgtEl>
                                          <p:spTgt spid="6">
                                            <p:txEl>
                                              <p:pRg st="2" end="2"/>
                                            </p:txEl>
                                          </p:spTgt>
                                        </p:tgtEl>
                                        <p:attrNameLst>
                                          <p:attrName>style.visibility</p:attrName>
                                        </p:attrNameLst>
                                      </p:cBhvr>
                                      <p:to>
                                        <p:strVal val="visible"/>
                                      </p:to>
                                    </p:set>
                                    <p:animEffect transition="in" filter="fade">
                                      <p:cBhvr>
                                        <p:cTn id="120" dur="1000">
                                          <p:stCondLst>
                                            <p:cond delay="0"/>
                                          </p:stCondLst>
                                        </p:cTn>
                                        <p:tgtEl>
                                          <p:spTgt spid="6">
                                            <p:txEl>
                                              <p:pRg st="2" end="2"/>
                                            </p:txEl>
                                          </p:spTgt>
                                        </p:tgtEl>
                                      </p:cBhvr>
                                    </p:animEffect>
                                    <p:anim calcmode="lin" valueType="num">
                                      <p:cBhvr>
                                        <p:cTn id="121" dur="1000" fill="hold">
                                          <p:stCondLst>
                                            <p:cond delay="0"/>
                                          </p:stCondLst>
                                        </p:cTn>
                                        <p:tgtEl>
                                          <p:spTgt spid="6">
                                            <p:txEl>
                                              <p:pRg st="2" end="2"/>
                                            </p:txEl>
                                          </p:spTgt>
                                        </p:tgtEl>
                                        <p:attrNameLst>
                                          <p:attrName>ppt_x</p:attrName>
                                        </p:attrNameLst>
                                      </p:cBhvr>
                                      <p:tavLst>
                                        <p:tav tm="0">
                                          <p:val>
                                            <p:strVal val="#ppt_x-.1"/>
                                          </p:val>
                                        </p:tav>
                                        <p:tav tm="100000">
                                          <p:val>
                                            <p:strVal val="#ppt_x"/>
                                          </p:val>
                                        </p:tav>
                                      </p:tavLst>
                                    </p:anim>
                                    <p:anim calcmode="lin" valueType="num">
                                      <p:cBhvr>
                                        <p:cTn id="122" dur="1000" fill="hold">
                                          <p:stCondLst>
                                            <p:cond delay="0"/>
                                          </p:stCondLst>
                                        </p:cTn>
                                        <p:tgtEl>
                                          <p:spTgt spid="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40" presetClass="entr" presetSubtype="0" fill="hold" grpId="0" nodeType="clickEffect">
                                  <p:stCondLst>
                                    <p:cond delay="0"/>
                                  </p:stCondLst>
                                  <p:childTnLst>
                                    <p:set>
                                      <p:cBhvr>
                                        <p:cTn id="126" dur="1" fill="hold">
                                          <p:stCondLst>
                                            <p:cond delay="0"/>
                                          </p:stCondLst>
                                        </p:cTn>
                                        <p:tgtEl>
                                          <p:spTgt spid="6">
                                            <p:txEl>
                                              <p:pRg st="3" end="3"/>
                                            </p:txEl>
                                          </p:spTgt>
                                        </p:tgtEl>
                                        <p:attrNameLst>
                                          <p:attrName>style.visibility</p:attrName>
                                        </p:attrNameLst>
                                      </p:cBhvr>
                                      <p:to>
                                        <p:strVal val="visible"/>
                                      </p:to>
                                    </p:set>
                                    <p:animEffect transition="in" filter="fade">
                                      <p:cBhvr>
                                        <p:cTn id="127" dur="1000">
                                          <p:stCondLst>
                                            <p:cond delay="0"/>
                                          </p:stCondLst>
                                        </p:cTn>
                                        <p:tgtEl>
                                          <p:spTgt spid="6">
                                            <p:txEl>
                                              <p:pRg st="3" end="3"/>
                                            </p:txEl>
                                          </p:spTgt>
                                        </p:tgtEl>
                                      </p:cBhvr>
                                    </p:animEffect>
                                    <p:anim calcmode="lin" valueType="num">
                                      <p:cBhvr>
                                        <p:cTn id="128" dur="1000" fill="hold">
                                          <p:stCondLst>
                                            <p:cond delay="0"/>
                                          </p:stCondLst>
                                        </p:cTn>
                                        <p:tgtEl>
                                          <p:spTgt spid="6">
                                            <p:txEl>
                                              <p:pRg st="3" end="3"/>
                                            </p:txEl>
                                          </p:spTgt>
                                        </p:tgtEl>
                                        <p:attrNameLst>
                                          <p:attrName>ppt_x</p:attrName>
                                        </p:attrNameLst>
                                      </p:cBhvr>
                                      <p:tavLst>
                                        <p:tav tm="0">
                                          <p:val>
                                            <p:strVal val="#ppt_x-.1"/>
                                          </p:val>
                                        </p:tav>
                                        <p:tav tm="100000">
                                          <p:val>
                                            <p:strVal val="#ppt_x"/>
                                          </p:val>
                                        </p:tav>
                                      </p:tavLst>
                                    </p:anim>
                                    <p:anim calcmode="lin" valueType="num">
                                      <p:cBhvr>
                                        <p:cTn id="129" dur="1000" fill="hold">
                                          <p:stCondLst>
                                            <p:cond delay="0"/>
                                          </p:stCondLst>
                                        </p:cTn>
                                        <p:tgtEl>
                                          <p:spTgt spid="6">
                                            <p:txEl>
                                              <p:pRg st="3" end="3"/>
                                            </p:txEl>
                                          </p:spTgt>
                                        </p:tgtEl>
                                        <p:attrNameLst>
                                          <p:attrName>ppt_y</p:attrName>
                                        </p:attrNameLst>
                                      </p:cBhvr>
                                      <p:tavLst>
                                        <p:tav tm="0">
                                          <p:val>
                                            <p:strVal val="#ppt_y"/>
                                          </p:val>
                                        </p:tav>
                                        <p:tav tm="100000">
                                          <p:val>
                                            <p:strVal val="#ppt_y"/>
                                          </p:val>
                                        </p:tav>
                                      </p:tavLst>
                                    </p:anim>
                                  </p:childTnLst>
                                </p:cTn>
                              </p:par>
                            </p:childTnLst>
                          </p:cTn>
                        </p:par>
                        <p:par>
                          <p:cTn id="130" fill="hold">
                            <p:stCondLst>
                              <p:cond delay="1000"/>
                            </p:stCondLst>
                            <p:childTnLst>
                              <p:par>
                                <p:cTn id="131" presetID="40" presetClass="entr" presetSubtype="0" fill="hold" grpId="0" nodeType="afterEffect">
                                  <p:stCondLst>
                                    <p:cond delay="0"/>
                                  </p:stCondLst>
                                  <p:childTnLst>
                                    <p:set>
                                      <p:cBhvr>
                                        <p:cTn id="132" dur="1" fill="hold">
                                          <p:stCondLst>
                                            <p:cond delay="0"/>
                                          </p:stCondLst>
                                        </p:cTn>
                                        <p:tgtEl>
                                          <p:spTgt spid="8">
                                            <p:bg/>
                                          </p:spTgt>
                                        </p:tgtEl>
                                        <p:attrNameLst>
                                          <p:attrName>style.visibility</p:attrName>
                                        </p:attrNameLst>
                                      </p:cBhvr>
                                      <p:to>
                                        <p:strVal val="visible"/>
                                      </p:to>
                                    </p:set>
                                    <p:animEffect transition="in" filter="fade">
                                      <p:cBhvr>
                                        <p:cTn id="133" dur="1000">
                                          <p:stCondLst>
                                            <p:cond delay="0"/>
                                          </p:stCondLst>
                                        </p:cTn>
                                        <p:tgtEl>
                                          <p:spTgt spid="8">
                                            <p:bg/>
                                          </p:spTgt>
                                        </p:tgtEl>
                                      </p:cBhvr>
                                    </p:animEffect>
                                    <p:anim calcmode="lin" valueType="num">
                                      <p:cBhvr>
                                        <p:cTn id="134"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5"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0" presetClass="entr" presetSubtype="0" fill="hold" grpId="0" nodeType="clickEffect">
                                  <p:stCondLst>
                                    <p:cond delay="0"/>
                                  </p:stCondLst>
                                  <p:childTnLst>
                                    <p:set>
                                      <p:cBhvr>
                                        <p:cTn id="139" dur="1" fill="hold">
                                          <p:stCondLst>
                                            <p:cond delay="0"/>
                                          </p:stCondLst>
                                        </p:cTn>
                                        <p:tgtEl>
                                          <p:spTgt spid="8">
                                            <p:txEl>
                                              <p:pRg st="0" end="0"/>
                                            </p:txEl>
                                          </p:spTgt>
                                        </p:tgtEl>
                                        <p:attrNameLst>
                                          <p:attrName>style.visibility</p:attrName>
                                        </p:attrNameLst>
                                      </p:cBhvr>
                                      <p:to>
                                        <p:strVal val="visible"/>
                                      </p:to>
                                    </p:set>
                                    <p:animEffect transition="in" filter="fade">
                                      <p:cBhvr>
                                        <p:cTn id="140" dur="1000">
                                          <p:stCondLst>
                                            <p:cond delay="0"/>
                                          </p:stCondLst>
                                        </p:cTn>
                                        <p:tgtEl>
                                          <p:spTgt spid="8">
                                            <p:txEl>
                                              <p:pRg st="0" end="0"/>
                                            </p:txEl>
                                          </p:spTgt>
                                        </p:tgtEl>
                                      </p:cBhvr>
                                    </p:animEffect>
                                    <p:anim calcmode="lin" valueType="num">
                                      <p:cBhvr>
                                        <p:cTn id="141"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142"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40" presetClass="entr" presetSubtype="0" fill="hold" grpId="0" nodeType="clickEffect">
                                  <p:stCondLst>
                                    <p:cond delay="0"/>
                                  </p:stCondLst>
                                  <p:childTnLst>
                                    <p:set>
                                      <p:cBhvr>
                                        <p:cTn id="146" dur="1" fill="hold">
                                          <p:stCondLst>
                                            <p:cond delay="0"/>
                                          </p:stCondLst>
                                        </p:cTn>
                                        <p:tgtEl>
                                          <p:spTgt spid="8">
                                            <p:txEl>
                                              <p:pRg st="1" end="1"/>
                                            </p:txEl>
                                          </p:spTgt>
                                        </p:tgtEl>
                                        <p:attrNameLst>
                                          <p:attrName>style.visibility</p:attrName>
                                        </p:attrNameLst>
                                      </p:cBhvr>
                                      <p:to>
                                        <p:strVal val="visible"/>
                                      </p:to>
                                    </p:set>
                                    <p:animEffect transition="in" filter="fade">
                                      <p:cBhvr>
                                        <p:cTn id="147" dur="1000">
                                          <p:stCondLst>
                                            <p:cond delay="0"/>
                                          </p:stCondLst>
                                        </p:cTn>
                                        <p:tgtEl>
                                          <p:spTgt spid="8">
                                            <p:txEl>
                                              <p:pRg st="1" end="1"/>
                                            </p:txEl>
                                          </p:spTgt>
                                        </p:tgtEl>
                                      </p:cBhvr>
                                    </p:animEffect>
                                    <p:anim calcmode="lin" valueType="num">
                                      <p:cBhvr>
                                        <p:cTn id="148" dur="1000" fill="hold">
                                          <p:stCondLst>
                                            <p:cond delay="0"/>
                                          </p:stCondLst>
                                        </p:cTn>
                                        <p:tgtEl>
                                          <p:spTgt spid="8">
                                            <p:txEl>
                                              <p:pRg st="1" end="1"/>
                                            </p:txEl>
                                          </p:spTgt>
                                        </p:tgtEl>
                                        <p:attrNameLst>
                                          <p:attrName>ppt_x</p:attrName>
                                        </p:attrNameLst>
                                      </p:cBhvr>
                                      <p:tavLst>
                                        <p:tav tm="0">
                                          <p:val>
                                            <p:strVal val="#ppt_x-.1"/>
                                          </p:val>
                                        </p:tav>
                                        <p:tav tm="100000">
                                          <p:val>
                                            <p:strVal val="#ppt_x"/>
                                          </p:val>
                                        </p:tav>
                                      </p:tavLst>
                                    </p:anim>
                                    <p:anim calcmode="lin" valueType="num">
                                      <p:cBhvr>
                                        <p:cTn id="149" dur="1000" fill="hold">
                                          <p:stCondLst>
                                            <p:cond delay="0"/>
                                          </p:stCondLst>
                                        </p:cTn>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40" presetClass="entr" presetSubtype="0" fill="hold" grpId="0" nodeType="clickEffect">
                                  <p:stCondLst>
                                    <p:cond delay="0"/>
                                  </p:stCondLst>
                                  <p:childTnLst>
                                    <p:set>
                                      <p:cBhvr>
                                        <p:cTn id="153" dur="1" fill="hold">
                                          <p:stCondLst>
                                            <p:cond delay="0"/>
                                          </p:stCondLst>
                                        </p:cTn>
                                        <p:tgtEl>
                                          <p:spTgt spid="8">
                                            <p:txEl>
                                              <p:pRg st="2" end="2"/>
                                            </p:txEl>
                                          </p:spTgt>
                                        </p:tgtEl>
                                        <p:attrNameLst>
                                          <p:attrName>style.visibility</p:attrName>
                                        </p:attrNameLst>
                                      </p:cBhvr>
                                      <p:to>
                                        <p:strVal val="visible"/>
                                      </p:to>
                                    </p:set>
                                    <p:animEffect transition="in" filter="fade">
                                      <p:cBhvr>
                                        <p:cTn id="154" dur="1000">
                                          <p:stCondLst>
                                            <p:cond delay="0"/>
                                          </p:stCondLst>
                                        </p:cTn>
                                        <p:tgtEl>
                                          <p:spTgt spid="8">
                                            <p:txEl>
                                              <p:pRg st="2" end="2"/>
                                            </p:txEl>
                                          </p:spTgt>
                                        </p:tgtEl>
                                      </p:cBhvr>
                                    </p:animEffect>
                                    <p:anim calcmode="lin" valueType="num">
                                      <p:cBhvr>
                                        <p:cTn id="155" dur="1000" fill="hold">
                                          <p:stCondLst>
                                            <p:cond delay="0"/>
                                          </p:stCondLst>
                                        </p:cTn>
                                        <p:tgtEl>
                                          <p:spTgt spid="8">
                                            <p:txEl>
                                              <p:pRg st="2" end="2"/>
                                            </p:txEl>
                                          </p:spTgt>
                                        </p:tgtEl>
                                        <p:attrNameLst>
                                          <p:attrName>ppt_x</p:attrName>
                                        </p:attrNameLst>
                                      </p:cBhvr>
                                      <p:tavLst>
                                        <p:tav tm="0">
                                          <p:val>
                                            <p:strVal val="#ppt_x-.1"/>
                                          </p:val>
                                        </p:tav>
                                        <p:tav tm="100000">
                                          <p:val>
                                            <p:strVal val="#ppt_x"/>
                                          </p:val>
                                        </p:tav>
                                      </p:tavLst>
                                    </p:anim>
                                    <p:anim calcmode="lin" valueType="num">
                                      <p:cBhvr>
                                        <p:cTn id="156" dur="1000" fill="hold">
                                          <p:stCondLst>
                                            <p:cond delay="0"/>
                                          </p:stCondLst>
                                        </p:cTn>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7" fill="hold">
                      <p:stCondLst>
                        <p:cond delay="indefinite"/>
                      </p:stCondLst>
                      <p:childTnLst>
                        <p:par>
                          <p:cTn id="158" fill="hold">
                            <p:stCondLst>
                              <p:cond delay="0"/>
                            </p:stCondLst>
                            <p:childTnLst>
                              <p:par>
                                <p:cTn id="159" presetID="40" presetClass="entr" presetSubtype="0" fill="hold" grpId="0" nodeType="clickEffect">
                                  <p:stCondLst>
                                    <p:cond delay="0"/>
                                  </p:stCondLst>
                                  <p:childTnLst>
                                    <p:set>
                                      <p:cBhvr>
                                        <p:cTn id="160" dur="1" fill="hold">
                                          <p:stCondLst>
                                            <p:cond delay="0"/>
                                          </p:stCondLst>
                                        </p:cTn>
                                        <p:tgtEl>
                                          <p:spTgt spid="8">
                                            <p:txEl>
                                              <p:pRg st="3" end="3"/>
                                            </p:txEl>
                                          </p:spTgt>
                                        </p:tgtEl>
                                        <p:attrNameLst>
                                          <p:attrName>style.visibility</p:attrName>
                                        </p:attrNameLst>
                                      </p:cBhvr>
                                      <p:to>
                                        <p:strVal val="visible"/>
                                      </p:to>
                                    </p:set>
                                    <p:animEffect transition="in" filter="fade">
                                      <p:cBhvr>
                                        <p:cTn id="161" dur="1000">
                                          <p:stCondLst>
                                            <p:cond delay="0"/>
                                          </p:stCondLst>
                                        </p:cTn>
                                        <p:tgtEl>
                                          <p:spTgt spid="8">
                                            <p:txEl>
                                              <p:pRg st="3" end="3"/>
                                            </p:txEl>
                                          </p:spTgt>
                                        </p:tgtEl>
                                      </p:cBhvr>
                                    </p:animEffect>
                                    <p:anim calcmode="lin" valueType="num">
                                      <p:cBhvr>
                                        <p:cTn id="162" dur="1000" fill="hold">
                                          <p:stCondLst>
                                            <p:cond delay="0"/>
                                          </p:stCondLst>
                                        </p:cTn>
                                        <p:tgtEl>
                                          <p:spTgt spid="8">
                                            <p:txEl>
                                              <p:pRg st="3" end="3"/>
                                            </p:txEl>
                                          </p:spTgt>
                                        </p:tgtEl>
                                        <p:attrNameLst>
                                          <p:attrName>ppt_x</p:attrName>
                                        </p:attrNameLst>
                                      </p:cBhvr>
                                      <p:tavLst>
                                        <p:tav tm="0">
                                          <p:val>
                                            <p:strVal val="#ppt_x-.1"/>
                                          </p:val>
                                        </p:tav>
                                        <p:tav tm="100000">
                                          <p:val>
                                            <p:strVal val="#ppt_x"/>
                                          </p:val>
                                        </p:tav>
                                      </p:tavLst>
                                    </p:anim>
                                    <p:anim calcmode="lin" valueType="num">
                                      <p:cBhvr>
                                        <p:cTn id="163" dur="1000" fill="hold">
                                          <p:stCondLst>
                                            <p:cond delay="0"/>
                                          </p:stCondLst>
                                        </p:cTn>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P spid="5" grpId="0" build="p" animBg="1"/>
      <p:bldP spid="6" grpId="0" build="p" animBg="1"/>
      <p:bldP spid="8"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966913"/>
            <a:ext cx="4114800" cy="700087"/>
          </a:xfrm>
          <a:solidFill>
            <a:schemeClr val="accent5"/>
          </a:solidFill>
          <a:ln>
            <a:solidFill>
              <a:schemeClr val="tx1"/>
            </a:solidFill>
          </a:ln>
        </p:spPr>
        <p:txBody>
          <a:bodyPr/>
          <a:lstStyle/>
          <a:p>
            <a:pPr marL="0" indent="0" eaLnBrk="1" hangingPunct="1">
              <a:buFont typeface="Wingdings" pitchFamily="2" charset="2"/>
              <a:buNone/>
              <a:defRPr/>
            </a:pPr>
            <a:r>
              <a:rPr lang="ru-RU" sz="2000" dirty="0" smtClean="0"/>
              <a:t>1</a:t>
            </a:r>
            <a:r>
              <a:rPr lang="ru-RU" sz="2000" dirty="0"/>
              <a:t>) </a:t>
            </a:r>
            <a:r>
              <a:rPr lang="uk-UA" sz="2000" dirty="0" smtClean="0"/>
              <a:t>загальних положень методики розслідування злочинів</a:t>
            </a:r>
            <a:r>
              <a:rPr lang="ru-RU" sz="2000" dirty="0" smtClean="0"/>
              <a:t>	</a:t>
            </a:r>
            <a:endParaRPr lang="uk-UA" altLang="ru-RU" sz="2000" b="1" i="1" dirty="0"/>
          </a:p>
        </p:txBody>
      </p:sp>
      <p:sp>
        <p:nvSpPr>
          <p:cNvPr id="3" name="Rectangle 2"/>
          <p:cNvSpPr>
            <a:spLocks noGrp="1" noChangeArrowheads="1"/>
          </p:cNvSpPr>
          <p:nvPr>
            <p:ph type="title"/>
          </p:nvPr>
        </p:nvSpPr>
        <p:spPr>
          <a:xfrm>
            <a:off x="152400" y="838200"/>
            <a:ext cx="8839200" cy="1066800"/>
          </a:xfrm>
        </p:spPr>
        <p:txBody>
          <a:bodyPr/>
          <a:lstStyle/>
          <a:p>
            <a:pPr algn="ctr" eaLnBrk="1" hangingPunct="1"/>
            <a:r>
              <a:rPr lang="ru-RU" altLang="ru-RU" sz="2600" b="1" smtClean="0">
                <a:solidFill>
                  <a:srgbClr val="FF0000"/>
                </a:solidFill>
              </a:rPr>
              <a:t>Криміналістична методика як розділ науки складається з двох основних частин:</a:t>
            </a:r>
            <a:r>
              <a:rPr lang="ru-RU" altLang="ru-RU" sz="2400" b="1" smtClean="0">
                <a:solidFill>
                  <a:srgbClr val="FF0000"/>
                </a:solidFill>
              </a:rPr>
              <a:t/>
            </a:r>
            <a:br>
              <a:rPr lang="ru-RU" altLang="ru-RU" sz="2400" b="1" smtClean="0">
                <a:solidFill>
                  <a:srgbClr val="FF0000"/>
                </a:solidFill>
              </a:rPr>
            </a:br>
            <a:endParaRPr lang="uk-UA" altLang="ru-RU" sz="2400" b="1" smtClean="0">
              <a:solidFill>
                <a:srgbClr val="FF0000"/>
              </a:solidFill>
            </a:endParaRPr>
          </a:p>
        </p:txBody>
      </p:sp>
      <p:sp>
        <p:nvSpPr>
          <p:cNvPr id="5" name="Rectangle 3"/>
          <p:cNvSpPr txBox="1">
            <a:spLocks noChangeArrowheads="1"/>
          </p:cNvSpPr>
          <p:nvPr/>
        </p:nvSpPr>
        <p:spPr bwMode="auto">
          <a:xfrm>
            <a:off x="4724400" y="1981200"/>
            <a:ext cx="4114800" cy="68580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en-US" sz="2000" kern="0" dirty="0"/>
              <a:t>2</a:t>
            </a:r>
            <a:r>
              <a:rPr lang="ru-RU" sz="2000" kern="0" dirty="0" smtClean="0"/>
              <a:t>) </a:t>
            </a:r>
            <a:r>
              <a:rPr lang="uk-UA" sz="2000" kern="0" dirty="0"/>
              <a:t>о</a:t>
            </a:r>
            <a:r>
              <a:rPr lang="uk-UA" sz="2000" kern="0" dirty="0" smtClean="0"/>
              <a:t>кремих (спеціальних)</a:t>
            </a:r>
            <a:r>
              <a:rPr lang="ru-RU" sz="2000" kern="0" dirty="0" smtClean="0"/>
              <a:t> методик </a:t>
            </a:r>
            <a:r>
              <a:rPr lang="uk-UA" sz="2000" kern="0" dirty="0" smtClean="0"/>
              <a:t>розслідування злочинів</a:t>
            </a:r>
            <a:r>
              <a:rPr lang="ru-RU" sz="2000" kern="0" dirty="0" smtClean="0"/>
              <a:t>	</a:t>
            </a:r>
            <a:endParaRPr lang="uk-UA" altLang="ru-RU" sz="2000" b="1" i="1" kern="0" dirty="0"/>
          </a:p>
        </p:txBody>
      </p:sp>
      <p:sp>
        <p:nvSpPr>
          <p:cNvPr id="6" name="Rectangle 3"/>
          <p:cNvSpPr txBox="1">
            <a:spLocks noChangeArrowheads="1"/>
          </p:cNvSpPr>
          <p:nvPr/>
        </p:nvSpPr>
        <p:spPr bwMode="auto">
          <a:xfrm>
            <a:off x="304800" y="3048000"/>
            <a:ext cx="4114800" cy="365760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1800" dirty="0" smtClean="0"/>
              <a:t>включає дані вивчення загальних закономірностей організації і проведення розслідування, об’єкт дослідження, завдання і принципи криміналістичної методики, місце у системі криміналістики, загальну характеристику структури окремих методик розслідування, які застосовуються відносно спеціальних груп злочинів, а також їх наукову обґрунтованість і взаємозв’язок з іншими галузями знань</a:t>
            </a:r>
            <a:r>
              <a:rPr lang="ru-RU" sz="2000" kern="0" dirty="0" smtClean="0"/>
              <a:t>	</a:t>
            </a:r>
            <a:endParaRPr lang="uk-UA" altLang="ru-RU" sz="2000" b="1" i="1" kern="0" dirty="0"/>
          </a:p>
        </p:txBody>
      </p:sp>
      <p:sp>
        <p:nvSpPr>
          <p:cNvPr id="7" name="Rectangle 3"/>
          <p:cNvSpPr txBox="1">
            <a:spLocks noChangeArrowheads="1"/>
          </p:cNvSpPr>
          <p:nvPr/>
        </p:nvSpPr>
        <p:spPr bwMode="auto">
          <a:xfrm>
            <a:off x="4724400" y="3048000"/>
            <a:ext cx="4114800" cy="3663950"/>
          </a:xfrm>
          <a:prstGeom prst="rect">
            <a:avLst/>
          </a:prstGeom>
          <a:solidFill>
            <a:schemeClr val="accent5"/>
          </a:solidFill>
          <a:ln>
            <a:solidFill>
              <a:schemeClr val="tx1"/>
            </a:solidFill>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1800" dirty="0" smtClean="0"/>
              <a:t>вивчають криміналістичну класифікацію злочинів, методику їх розслідування, структуру окремих методик розслідування, визначають те типове, що характерне для розслідування злочинів визначеного виду чи групи, але вони не містять і не можуть містити всіх рекомендацій з розслідування кожного посягання, що належить до цього виду чи групи.</a:t>
            </a:r>
            <a:endParaRPr lang="uk-UA" altLang="ru-RU" sz="1800" b="1" i="1" kern="0" dirty="0"/>
          </a:p>
        </p:txBody>
      </p:sp>
      <p:sp>
        <p:nvSpPr>
          <p:cNvPr id="4" name="Стрелка вниз 3"/>
          <p:cNvSpPr/>
          <p:nvPr/>
        </p:nvSpPr>
        <p:spPr>
          <a:xfrm>
            <a:off x="2247900" y="26670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8" name="Стрелка вниз 7"/>
          <p:cNvSpPr/>
          <p:nvPr/>
        </p:nvSpPr>
        <p:spPr>
          <a:xfrm>
            <a:off x="6781800" y="2667000"/>
            <a:ext cx="2286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par>
                                <p:cTn id="17" presetID="22" presetClass="entr" presetSubtype="4"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00"/>
                                        <p:tgtEl>
                                          <p:spTgt spid="3"/>
                                        </p:tgtEl>
                                      </p:cBhvr>
                                    </p:animEffect>
                                  </p:childTnLst>
                                </p:cTn>
                              </p:par>
                            </p:childTnLst>
                          </p:cTn>
                        </p:par>
                        <p:par>
                          <p:cTn id="20" fill="hold">
                            <p:stCondLst>
                              <p:cond delay="1000"/>
                            </p:stCondLst>
                            <p:childTnLst>
                              <p:par>
                                <p:cTn id="21" presetID="40" presetClass="entr" presetSubtype="0" fill="hold" grpId="0" nodeType="afterEffect">
                                  <p:stCondLst>
                                    <p:cond delay="0"/>
                                  </p:stCondLst>
                                  <p:childTnLst>
                                    <p:set>
                                      <p:cBhvr>
                                        <p:cTn id="22" dur="1" fill="hold">
                                          <p:stCondLst>
                                            <p:cond delay="0"/>
                                          </p:stCondLst>
                                        </p:cTn>
                                        <p:tgtEl>
                                          <p:spTgt spid="5">
                                            <p:bg/>
                                          </p:spTgt>
                                        </p:tgtEl>
                                        <p:attrNameLst>
                                          <p:attrName>style.visibility</p:attrName>
                                        </p:attrNameLst>
                                      </p:cBhvr>
                                      <p:to>
                                        <p:strVal val="visible"/>
                                      </p:to>
                                    </p:set>
                                    <p:animEffect transition="in" filter="fade">
                                      <p:cBhvr>
                                        <p:cTn id="23" dur="1000">
                                          <p:stCondLst>
                                            <p:cond delay="0"/>
                                          </p:stCondLst>
                                        </p:cTn>
                                        <p:tgtEl>
                                          <p:spTgt spid="5">
                                            <p:bg/>
                                          </p:spTgt>
                                        </p:tgtEl>
                                      </p:cBhvr>
                                    </p:animEffect>
                                    <p:anim calcmode="lin" valueType="num">
                                      <p:cBhvr>
                                        <p:cTn id="24"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25"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fade">
                                      <p:cBhvr>
                                        <p:cTn id="30" dur="1000">
                                          <p:stCondLst>
                                            <p:cond delay="0"/>
                                          </p:stCondLst>
                                        </p:cTn>
                                        <p:tgtEl>
                                          <p:spTgt spid="5">
                                            <p:txEl>
                                              <p:pRg st="0" end="0"/>
                                            </p:txEl>
                                          </p:spTgt>
                                        </p:tgtEl>
                                      </p:cBhvr>
                                    </p:animEffect>
                                    <p:anim calcmode="lin" valueType="num">
                                      <p:cBhvr>
                                        <p:cTn id="31"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32"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33" fill="hold">
                            <p:stCondLst>
                              <p:cond delay="1000"/>
                            </p:stCondLst>
                            <p:childTnLst>
                              <p:par>
                                <p:cTn id="34" presetID="40" presetClass="entr" presetSubtype="0" fill="hold" grpId="0" nodeType="afterEffect">
                                  <p:stCondLst>
                                    <p:cond delay="0"/>
                                  </p:stCondLst>
                                  <p:childTnLst>
                                    <p:set>
                                      <p:cBhvr>
                                        <p:cTn id="35" dur="1" fill="hold">
                                          <p:stCondLst>
                                            <p:cond delay="0"/>
                                          </p:stCondLst>
                                        </p:cTn>
                                        <p:tgtEl>
                                          <p:spTgt spid="6">
                                            <p:bg/>
                                          </p:spTgt>
                                        </p:tgtEl>
                                        <p:attrNameLst>
                                          <p:attrName>style.visibility</p:attrName>
                                        </p:attrNameLst>
                                      </p:cBhvr>
                                      <p:to>
                                        <p:strVal val="visible"/>
                                      </p:to>
                                    </p:set>
                                    <p:animEffect transition="in" filter="fade">
                                      <p:cBhvr>
                                        <p:cTn id="36" dur="1000">
                                          <p:stCondLst>
                                            <p:cond delay="0"/>
                                          </p:stCondLst>
                                        </p:cTn>
                                        <p:tgtEl>
                                          <p:spTgt spid="6">
                                            <p:bg/>
                                          </p:spTgt>
                                        </p:tgtEl>
                                      </p:cBhvr>
                                    </p:animEffect>
                                    <p:anim calcmode="lin" valueType="num">
                                      <p:cBhvr>
                                        <p:cTn id="37" dur="1000" fill="hold">
                                          <p:stCondLst>
                                            <p:cond delay="0"/>
                                          </p:stCondLst>
                                        </p:cTn>
                                        <p:tgtEl>
                                          <p:spTgt spid="6">
                                            <p:bg/>
                                          </p:spTgt>
                                        </p:tgtEl>
                                        <p:attrNameLst>
                                          <p:attrName>ppt_x</p:attrName>
                                        </p:attrNameLst>
                                      </p:cBhvr>
                                      <p:tavLst>
                                        <p:tav tm="0">
                                          <p:val>
                                            <p:strVal val="#ppt_x-.1"/>
                                          </p:val>
                                        </p:tav>
                                        <p:tav tm="100000">
                                          <p:val>
                                            <p:strVal val="#ppt_x"/>
                                          </p:val>
                                        </p:tav>
                                      </p:tavLst>
                                    </p:anim>
                                    <p:anim calcmode="lin" valueType="num">
                                      <p:cBhvr>
                                        <p:cTn id="38" dur="1000" fill="hold">
                                          <p:stCondLst>
                                            <p:cond delay="0"/>
                                          </p:stCondLst>
                                        </p:cTn>
                                        <p:tgtEl>
                                          <p:spTgt spid="6">
                                            <p:bg/>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0" presetClass="entr" presetSubtype="0" fill="hold" grpId="0" nodeType="clickEffect">
                                  <p:stCondLst>
                                    <p:cond delay="0"/>
                                  </p:stCondLst>
                                  <p:childTnLst>
                                    <p:set>
                                      <p:cBhvr>
                                        <p:cTn id="42" dur="1" fill="hold">
                                          <p:stCondLst>
                                            <p:cond delay="0"/>
                                          </p:stCondLst>
                                        </p:cTn>
                                        <p:tgtEl>
                                          <p:spTgt spid="6">
                                            <p:txEl>
                                              <p:pRg st="0" end="0"/>
                                            </p:txEl>
                                          </p:spTgt>
                                        </p:tgtEl>
                                        <p:attrNameLst>
                                          <p:attrName>style.visibility</p:attrName>
                                        </p:attrNameLst>
                                      </p:cBhvr>
                                      <p:to>
                                        <p:strVal val="visible"/>
                                      </p:to>
                                    </p:set>
                                    <p:animEffect transition="in" filter="fade">
                                      <p:cBhvr>
                                        <p:cTn id="43" dur="1000">
                                          <p:stCondLst>
                                            <p:cond delay="0"/>
                                          </p:stCondLst>
                                        </p:cTn>
                                        <p:tgtEl>
                                          <p:spTgt spid="6">
                                            <p:txEl>
                                              <p:pRg st="0" end="0"/>
                                            </p:txEl>
                                          </p:spTgt>
                                        </p:tgtEl>
                                      </p:cBhvr>
                                    </p:animEffect>
                                    <p:anim calcmode="lin" valueType="num">
                                      <p:cBhvr>
                                        <p:cTn id="44" dur="1000" fill="hold">
                                          <p:stCondLst>
                                            <p:cond delay="0"/>
                                          </p:stCondLst>
                                        </p:cTn>
                                        <p:tgtEl>
                                          <p:spTgt spid="6">
                                            <p:txEl>
                                              <p:pRg st="0" end="0"/>
                                            </p:txEl>
                                          </p:spTgt>
                                        </p:tgtEl>
                                        <p:attrNameLst>
                                          <p:attrName>ppt_x</p:attrName>
                                        </p:attrNameLst>
                                      </p:cBhvr>
                                      <p:tavLst>
                                        <p:tav tm="0">
                                          <p:val>
                                            <p:strVal val="#ppt_x-.1"/>
                                          </p:val>
                                        </p:tav>
                                        <p:tav tm="100000">
                                          <p:val>
                                            <p:strVal val="#ppt_x"/>
                                          </p:val>
                                        </p:tav>
                                      </p:tavLst>
                                    </p:anim>
                                    <p:anim calcmode="lin" valueType="num">
                                      <p:cBhvr>
                                        <p:cTn id="45" dur="1000" fill="hold">
                                          <p:stCondLst>
                                            <p:cond delay="0"/>
                                          </p:stCondLst>
                                        </p:cTn>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46" fill="hold">
                            <p:stCondLst>
                              <p:cond delay="1000"/>
                            </p:stCondLst>
                            <p:childTnLst>
                              <p:par>
                                <p:cTn id="47" presetID="40" presetClass="entr" presetSubtype="0" fill="hold" grpId="0" nodeType="afterEffect">
                                  <p:stCondLst>
                                    <p:cond delay="0"/>
                                  </p:stCondLst>
                                  <p:childTnLst>
                                    <p:set>
                                      <p:cBhvr>
                                        <p:cTn id="48" dur="1" fill="hold">
                                          <p:stCondLst>
                                            <p:cond delay="0"/>
                                          </p:stCondLst>
                                        </p:cTn>
                                        <p:tgtEl>
                                          <p:spTgt spid="7">
                                            <p:bg/>
                                          </p:spTgt>
                                        </p:tgtEl>
                                        <p:attrNameLst>
                                          <p:attrName>style.visibility</p:attrName>
                                        </p:attrNameLst>
                                      </p:cBhvr>
                                      <p:to>
                                        <p:strVal val="visible"/>
                                      </p:to>
                                    </p:set>
                                    <p:animEffect transition="in" filter="fade">
                                      <p:cBhvr>
                                        <p:cTn id="49" dur="1000">
                                          <p:stCondLst>
                                            <p:cond delay="0"/>
                                          </p:stCondLst>
                                        </p:cTn>
                                        <p:tgtEl>
                                          <p:spTgt spid="7">
                                            <p:bg/>
                                          </p:spTgt>
                                        </p:tgtEl>
                                      </p:cBhvr>
                                    </p:animEffect>
                                    <p:anim calcmode="lin" valueType="num">
                                      <p:cBhvr>
                                        <p:cTn id="50" dur="1000" fill="hold">
                                          <p:stCondLst>
                                            <p:cond delay="0"/>
                                          </p:stCondLst>
                                        </p:cTn>
                                        <p:tgtEl>
                                          <p:spTgt spid="7">
                                            <p:bg/>
                                          </p:spTgt>
                                        </p:tgtEl>
                                        <p:attrNameLst>
                                          <p:attrName>ppt_x</p:attrName>
                                        </p:attrNameLst>
                                      </p:cBhvr>
                                      <p:tavLst>
                                        <p:tav tm="0">
                                          <p:val>
                                            <p:strVal val="#ppt_x-.1"/>
                                          </p:val>
                                        </p:tav>
                                        <p:tav tm="100000">
                                          <p:val>
                                            <p:strVal val="#ppt_x"/>
                                          </p:val>
                                        </p:tav>
                                      </p:tavLst>
                                    </p:anim>
                                    <p:anim calcmode="lin" valueType="num">
                                      <p:cBhvr>
                                        <p:cTn id="51" dur="1000" fill="hold">
                                          <p:stCondLst>
                                            <p:cond delay="0"/>
                                          </p:stCondLst>
                                        </p:cTn>
                                        <p:tgtEl>
                                          <p:spTgt spid="7">
                                            <p:bg/>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childTnLst>
                                    <p:set>
                                      <p:cBhvr>
                                        <p:cTn id="55" dur="1" fill="hold">
                                          <p:stCondLst>
                                            <p:cond delay="0"/>
                                          </p:stCondLst>
                                        </p:cTn>
                                        <p:tgtEl>
                                          <p:spTgt spid="7">
                                            <p:txEl>
                                              <p:pRg st="0" end="0"/>
                                            </p:txEl>
                                          </p:spTgt>
                                        </p:tgtEl>
                                        <p:attrNameLst>
                                          <p:attrName>style.visibility</p:attrName>
                                        </p:attrNameLst>
                                      </p:cBhvr>
                                      <p:to>
                                        <p:strVal val="visible"/>
                                      </p:to>
                                    </p:set>
                                    <p:animEffect transition="in" filter="fade">
                                      <p:cBhvr>
                                        <p:cTn id="56" dur="1000">
                                          <p:stCondLst>
                                            <p:cond delay="0"/>
                                          </p:stCondLst>
                                        </p:cTn>
                                        <p:tgtEl>
                                          <p:spTgt spid="7">
                                            <p:txEl>
                                              <p:pRg st="0" end="0"/>
                                            </p:txEl>
                                          </p:spTgt>
                                        </p:tgtEl>
                                      </p:cBhvr>
                                    </p:animEffect>
                                    <p:anim calcmode="lin" valueType="num">
                                      <p:cBhvr>
                                        <p:cTn id="57" dur="1000" fill="hold">
                                          <p:stCondLst>
                                            <p:cond delay="0"/>
                                          </p:stCondLst>
                                        </p:cTn>
                                        <p:tgtEl>
                                          <p:spTgt spid="7">
                                            <p:txEl>
                                              <p:pRg st="0" end="0"/>
                                            </p:txEl>
                                          </p:spTgt>
                                        </p:tgtEl>
                                        <p:attrNameLst>
                                          <p:attrName>ppt_x</p:attrName>
                                        </p:attrNameLst>
                                      </p:cBhvr>
                                      <p:tavLst>
                                        <p:tav tm="0">
                                          <p:val>
                                            <p:strVal val="#ppt_x-.1"/>
                                          </p:val>
                                        </p:tav>
                                        <p:tav tm="100000">
                                          <p:val>
                                            <p:strVal val="#ppt_x"/>
                                          </p:val>
                                        </p:tav>
                                      </p:tavLst>
                                    </p:anim>
                                    <p:anim calcmode="lin" valueType="num">
                                      <p:cBhvr>
                                        <p:cTn id="58" dur="1000" fill="hold">
                                          <p:stCondLst>
                                            <p:cond delay="0"/>
                                          </p:stCondLst>
                                        </p:cTn>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P spid="5" grpId="0" build="p" animBg="1"/>
      <p:bldP spid="6" grpId="0" build="p" animBg="1"/>
      <p:bldP spid="7"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839200" cy="762000"/>
          </a:xfrm>
        </p:spPr>
        <p:txBody>
          <a:bodyPr/>
          <a:lstStyle/>
          <a:p>
            <a:pPr algn="ctr" eaLnBrk="1" hangingPunct="1"/>
            <a:r>
              <a:rPr lang="ru-RU" altLang="ru-RU" sz="2600" b="1" smtClean="0">
                <a:solidFill>
                  <a:srgbClr val="FF0000"/>
                </a:solidFill>
              </a:rPr>
              <a:t>Принципи методики розслідування окремих видів злочинів будуються на:</a:t>
            </a:r>
            <a:endParaRPr lang="uk-UA" altLang="ru-RU" sz="2400" b="1" smtClean="0">
              <a:solidFill>
                <a:srgbClr val="FF0000"/>
              </a:solidFill>
            </a:endParaRPr>
          </a:p>
        </p:txBody>
      </p:sp>
      <p:sp>
        <p:nvSpPr>
          <p:cNvPr id="8" name="Rectangle 3"/>
          <p:cNvSpPr txBox="1">
            <a:spLocks noChangeArrowheads="1"/>
          </p:cNvSpPr>
          <p:nvPr/>
        </p:nvSpPr>
        <p:spPr bwMode="auto">
          <a:xfrm>
            <a:off x="304800" y="1295400"/>
            <a:ext cx="8610600" cy="5334000"/>
          </a:xfrm>
          <a:prstGeom prst="rect">
            <a:avLst/>
          </a:prstGeom>
          <a:solidFill>
            <a:schemeClr val="accent5"/>
          </a:solidFill>
          <a:ln>
            <a:noFill/>
          </a:ln>
          <a:effectLst/>
          <a:extLst>
            <a:ext uri="{91240B29-F687-4F45-9708-019B960494DF}"/>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000" dirty="0" smtClean="0"/>
              <a:t>1) суворій відповідності вимогам закону;</a:t>
            </a:r>
          </a:p>
          <a:p>
            <a:pPr marL="0" indent="0">
              <a:buFont typeface="Wingdings" pitchFamily="2" charset="2"/>
              <a:buNone/>
              <a:defRPr/>
            </a:pPr>
            <a:r>
              <a:rPr lang="uk-UA" sz="2000" dirty="0" smtClean="0"/>
              <a:t>2) науковій обґрунтованості;</a:t>
            </a:r>
          </a:p>
          <a:p>
            <a:pPr marL="0" indent="0">
              <a:buFont typeface="Wingdings" pitchFamily="2" charset="2"/>
              <a:buNone/>
              <a:defRPr/>
            </a:pPr>
            <a:r>
              <a:rPr lang="uk-UA" sz="2000" dirty="0" smtClean="0"/>
              <a:t>3) обумовленості її характеру і змісту колом обставин, що належать встановленню;</a:t>
            </a:r>
          </a:p>
          <a:p>
            <a:pPr marL="0" indent="0">
              <a:buFont typeface="Wingdings" pitchFamily="2" charset="2"/>
              <a:buNone/>
              <a:defRPr/>
            </a:pPr>
            <a:r>
              <a:rPr lang="uk-UA" sz="2000" dirty="0" smtClean="0"/>
              <a:t>4) етапності розслідування, що відображають особливості виявлення і збирання доказової інформації на початку  розслідування  кримінального правопорушення, і проведення </a:t>
            </a:r>
            <a:r>
              <a:rPr lang="uk-UA" sz="2000" dirty="0" err="1" smtClean="0"/>
              <a:t>першопочаткових</a:t>
            </a:r>
            <a:r>
              <a:rPr lang="uk-UA" sz="2000" dirty="0" smtClean="0"/>
              <a:t> слідчих дій;</a:t>
            </a:r>
          </a:p>
          <a:p>
            <a:pPr marL="0" indent="0">
              <a:buFont typeface="Wingdings" pitchFamily="2" charset="2"/>
              <a:buNone/>
              <a:defRPr/>
            </a:pPr>
            <a:r>
              <a:rPr lang="uk-UA" sz="2000" dirty="0" smtClean="0"/>
              <a:t>5) залежності від слідчих ситуацій, що створюються;</a:t>
            </a:r>
          </a:p>
          <a:p>
            <a:pPr marL="0" indent="0">
              <a:buFont typeface="Wingdings" pitchFamily="2" charset="2"/>
              <a:buNone/>
              <a:defRPr/>
            </a:pPr>
            <a:r>
              <a:rPr lang="uk-UA" sz="2000" dirty="0" smtClean="0"/>
              <a:t>6) забезпеченні оптимальної послідовності проведення необхідних слідчих дій, що гарантують повноту і всебічність розслідування;</a:t>
            </a:r>
          </a:p>
          <a:p>
            <a:pPr marL="0" indent="0">
              <a:buFont typeface="Wingdings" pitchFamily="2" charset="2"/>
              <a:buNone/>
              <a:defRPr/>
            </a:pPr>
            <a:r>
              <a:rPr lang="uk-UA" sz="2000" dirty="0" smtClean="0"/>
              <a:t>7) принципі об’єктивності, що передбачає забезпечення обвинуваченому права на захист;</a:t>
            </a:r>
          </a:p>
          <a:p>
            <a:pPr marL="0" indent="0">
              <a:buFont typeface="Wingdings" pitchFamily="2" charset="2"/>
              <a:buNone/>
              <a:defRPr/>
            </a:pPr>
            <a:r>
              <a:rPr lang="uk-UA" sz="2000" dirty="0" smtClean="0"/>
              <a:t>8) комплексному використанні засобів і можливостей для швидкого, повного і економічного вирішення загальних і спеціальних завдань розслідування.</a:t>
            </a:r>
            <a:endParaRPr lang="uk-UA" altLang="ru-RU" sz="20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1000">
                                          <p:stCondLst>
                                            <p:cond delay="0"/>
                                          </p:stCondLst>
                                        </p:cTn>
                                        <p:tgtEl>
                                          <p:spTgt spid="8">
                                            <p:txEl>
                                              <p:pRg st="1" end="1"/>
                                            </p:txEl>
                                          </p:spTgt>
                                        </p:tgtEl>
                                      </p:cBhvr>
                                    </p:animEffect>
                                    <p:anim calcmode="lin" valueType="num">
                                      <p:cBhvr>
                                        <p:cTn id="26" dur="1000" fill="hold">
                                          <p:stCondLst>
                                            <p:cond delay="0"/>
                                          </p:stCondLst>
                                        </p:cTn>
                                        <p:tgtEl>
                                          <p:spTgt spid="8">
                                            <p:txEl>
                                              <p:pRg st="1" end="1"/>
                                            </p:txEl>
                                          </p:spTgt>
                                        </p:tgtEl>
                                        <p:attrNameLst>
                                          <p:attrName>ppt_x</p:attrName>
                                        </p:attrNameLst>
                                      </p:cBhvr>
                                      <p:tavLst>
                                        <p:tav tm="0">
                                          <p:val>
                                            <p:strVal val="#ppt_x-.1"/>
                                          </p:val>
                                        </p:tav>
                                        <p:tav tm="100000">
                                          <p:val>
                                            <p:strVal val="#ppt_x"/>
                                          </p:val>
                                        </p:tav>
                                      </p:tavLst>
                                    </p:anim>
                                    <p:anim calcmode="lin" valueType="num">
                                      <p:cBhvr>
                                        <p:cTn id="27" dur="1000" fill="hold">
                                          <p:stCondLst>
                                            <p:cond delay="0"/>
                                          </p:stCondLst>
                                        </p:cTn>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0" presetClass="entr" presetSubtype="0" fill="hold" grpId="0"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1000">
                                          <p:stCondLst>
                                            <p:cond delay="0"/>
                                          </p:stCondLst>
                                        </p:cTn>
                                        <p:tgtEl>
                                          <p:spTgt spid="8">
                                            <p:txEl>
                                              <p:pRg st="2" end="2"/>
                                            </p:txEl>
                                          </p:spTgt>
                                        </p:tgtEl>
                                      </p:cBhvr>
                                    </p:animEffect>
                                    <p:anim calcmode="lin" valueType="num">
                                      <p:cBhvr>
                                        <p:cTn id="33" dur="1000" fill="hold">
                                          <p:stCondLst>
                                            <p:cond delay="0"/>
                                          </p:stCondLst>
                                        </p:cTn>
                                        <p:tgtEl>
                                          <p:spTgt spid="8">
                                            <p:txEl>
                                              <p:pRg st="2" end="2"/>
                                            </p:txEl>
                                          </p:spTgt>
                                        </p:tgtEl>
                                        <p:attrNameLst>
                                          <p:attrName>ppt_x</p:attrName>
                                        </p:attrNameLst>
                                      </p:cBhvr>
                                      <p:tavLst>
                                        <p:tav tm="0">
                                          <p:val>
                                            <p:strVal val="#ppt_x-.1"/>
                                          </p:val>
                                        </p:tav>
                                        <p:tav tm="100000">
                                          <p:val>
                                            <p:strVal val="#ppt_x"/>
                                          </p:val>
                                        </p:tav>
                                      </p:tavLst>
                                    </p:anim>
                                    <p:anim calcmode="lin" valueType="num">
                                      <p:cBhvr>
                                        <p:cTn id="34" dur="1000" fill="hold">
                                          <p:stCondLst>
                                            <p:cond delay="0"/>
                                          </p:stCondLst>
                                        </p:cTn>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childTnLst>
                                    <p:set>
                                      <p:cBhvr>
                                        <p:cTn id="38" dur="1" fill="hold">
                                          <p:stCondLst>
                                            <p:cond delay="0"/>
                                          </p:stCondLst>
                                        </p:cTn>
                                        <p:tgtEl>
                                          <p:spTgt spid="8">
                                            <p:txEl>
                                              <p:pRg st="3" end="3"/>
                                            </p:txEl>
                                          </p:spTgt>
                                        </p:tgtEl>
                                        <p:attrNameLst>
                                          <p:attrName>style.visibility</p:attrName>
                                        </p:attrNameLst>
                                      </p:cBhvr>
                                      <p:to>
                                        <p:strVal val="visible"/>
                                      </p:to>
                                    </p:set>
                                    <p:animEffect transition="in" filter="fade">
                                      <p:cBhvr>
                                        <p:cTn id="39" dur="1000">
                                          <p:stCondLst>
                                            <p:cond delay="0"/>
                                          </p:stCondLst>
                                        </p:cTn>
                                        <p:tgtEl>
                                          <p:spTgt spid="8">
                                            <p:txEl>
                                              <p:pRg st="3" end="3"/>
                                            </p:txEl>
                                          </p:spTgt>
                                        </p:tgtEl>
                                      </p:cBhvr>
                                    </p:animEffect>
                                    <p:anim calcmode="lin" valueType="num">
                                      <p:cBhvr>
                                        <p:cTn id="40" dur="1000" fill="hold">
                                          <p:stCondLst>
                                            <p:cond delay="0"/>
                                          </p:stCondLst>
                                        </p:cTn>
                                        <p:tgtEl>
                                          <p:spTgt spid="8">
                                            <p:txEl>
                                              <p:pRg st="3" end="3"/>
                                            </p:txEl>
                                          </p:spTgt>
                                        </p:tgtEl>
                                        <p:attrNameLst>
                                          <p:attrName>ppt_x</p:attrName>
                                        </p:attrNameLst>
                                      </p:cBhvr>
                                      <p:tavLst>
                                        <p:tav tm="0">
                                          <p:val>
                                            <p:strVal val="#ppt_x-.1"/>
                                          </p:val>
                                        </p:tav>
                                        <p:tav tm="100000">
                                          <p:val>
                                            <p:strVal val="#ppt_x"/>
                                          </p:val>
                                        </p:tav>
                                      </p:tavLst>
                                    </p:anim>
                                    <p:anim calcmode="lin" valueType="num">
                                      <p:cBhvr>
                                        <p:cTn id="41" dur="1000" fill="hold">
                                          <p:stCondLst>
                                            <p:cond delay="0"/>
                                          </p:stCondLst>
                                        </p:cTn>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0" presetClass="entr" presetSubtype="0" fill="hold" grpId="0" nodeType="clickEffect">
                                  <p:stCondLst>
                                    <p:cond delay="0"/>
                                  </p:stCondLst>
                                  <p:childTnLst>
                                    <p:set>
                                      <p:cBhvr>
                                        <p:cTn id="45" dur="1" fill="hold">
                                          <p:stCondLst>
                                            <p:cond delay="0"/>
                                          </p:stCondLst>
                                        </p:cTn>
                                        <p:tgtEl>
                                          <p:spTgt spid="8">
                                            <p:txEl>
                                              <p:pRg st="4" end="4"/>
                                            </p:txEl>
                                          </p:spTgt>
                                        </p:tgtEl>
                                        <p:attrNameLst>
                                          <p:attrName>style.visibility</p:attrName>
                                        </p:attrNameLst>
                                      </p:cBhvr>
                                      <p:to>
                                        <p:strVal val="visible"/>
                                      </p:to>
                                    </p:set>
                                    <p:animEffect transition="in" filter="fade">
                                      <p:cBhvr>
                                        <p:cTn id="46" dur="1000">
                                          <p:stCondLst>
                                            <p:cond delay="0"/>
                                          </p:stCondLst>
                                        </p:cTn>
                                        <p:tgtEl>
                                          <p:spTgt spid="8">
                                            <p:txEl>
                                              <p:pRg st="4" end="4"/>
                                            </p:txEl>
                                          </p:spTgt>
                                        </p:tgtEl>
                                      </p:cBhvr>
                                    </p:animEffect>
                                    <p:anim calcmode="lin" valueType="num">
                                      <p:cBhvr>
                                        <p:cTn id="47" dur="1000" fill="hold">
                                          <p:stCondLst>
                                            <p:cond delay="0"/>
                                          </p:stCondLst>
                                        </p:cTn>
                                        <p:tgtEl>
                                          <p:spTgt spid="8">
                                            <p:txEl>
                                              <p:pRg st="4" end="4"/>
                                            </p:txEl>
                                          </p:spTgt>
                                        </p:tgtEl>
                                        <p:attrNameLst>
                                          <p:attrName>ppt_x</p:attrName>
                                        </p:attrNameLst>
                                      </p:cBhvr>
                                      <p:tavLst>
                                        <p:tav tm="0">
                                          <p:val>
                                            <p:strVal val="#ppt_x-.1"/>
                                          </p:val>
                                        </p:tav>
                                        <p:tav tm="100000">
                                          <p:val>
                                            <p:strVal val="#ppt_x"/>
                                          </p:val>
                                        </p:tav>
                                      </p:tavLst>
                                    </p:anim>
                                    <p:anim calcmode="lin" valueType="num">
                                      <p:cBhvr>
                                        <p:cTn id="48" dur="1000" fill="hold">
                                          <p:stCondLst>
                                            <p:cond delay="0"/>
                                          </p:stCondLst>
                                        </p:cTn>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0" presetClass="entr" presetSubtype="0" fill="hold" grpId="0" nodeType="clickEffect">
                                  <p:stCondLst>
                                    <p:cond delay="0"/>
                                  </p:stCondLst>
                                  <p:childTnLst>
                                    <p:set>
                                      <p:cBhvr>
                                        <p:cTn id="52" dur="1" fill="hold">
                                          <p:stCondLst>
                                            <p:cond delay="0"/>
                                          </p:stCondLst>
                                        </p:cTn>
                                        <p:tgtEl>
                                          <p:spTgt spid="8">
                                            <p:txEl>
                                              <p:pRg st="5" end="5"/>
                                            </p:txEl>
                                          </p:spTgt>
                                        </p:tgtEl>
                                        <p:attrNameLst>
                                          <p:attrName>style.visibility</p:attrName>
                                        </p:attrNameLst>
                                      </p:cBhvr>
                                      <p:to>
                                        <p:strVal val="visible"/>
                                      </p:to>
                                    </p:set>
                                    <p:animEffect transition="in" filter="fade">
                                      <p:cBhvr>
                                        <p:cTn id="53" dur="1000">
                                          <p:stCondLst>
                                            <p:cond delay="0"/>
                                          </p:stCondLst>
                                        </p:cTn>
                                        <p:tgtEl>
                                          <p:spTgt spid="8">
                                            <p:txEl>
                                              <p:pRg st="5" end="5"/>
                                            </p:txEl>
                                          </p:spTgt>
                                        </p:tgtEl>
                                      </p:cBhvr>
                                    </p:animEffect>
                                    <p:anim calcmode="lin" valueType="num">
                                      <p:cBhvr>
                                        <p:cTn id="54" dur="1000" fill="hold">
                                          <p:stCondLst>
                                            <p:cond delay="0"/>
                                          </p:stCondLst>
                                        </p:cTn>
                                        <p:tgtEl>
                                          <p:spTgt spid="8">
                                            <p:txEl>
                                              <p:pRg st="5" end="5"/>
                                            </p:txEl>
                                          </p:spTgt>
                                        </p:tgtEl>
                                        <p:attrNameLst>
                                          <p:attrName>ppt_x</p:attrName>
                                        </p:attrNameLst>
                                      </p:cBhvr>
                                      <p:tavLst>
                                        <p:tav tm="0">
                                          <p:val>
                                            <p:strVal val="#ppt_x-.1"/>
                                          </p:val>
                                        </p:tav>
                                        <p:tav tm="100000">
                                          <p:val>
                                            <p:strVal val="#ppt_x"/>
                                          </p:val>
                                        </p:tav>
                                      </p:tavLst>
                                    </p:anim>
                                    <p:anim calcmode="lin" valueType="num">
                                      <p:cBhvr>
                                        <p:cTn id="55" dur="1000" fill="hold">
                                          <p:stCondLst>
                                            <p:cond delay="0"/>
                                          </p:stCondLst>
                                        </p:cTn>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0" presetClass="entr" presetSubtype="0" fill="hold" grpId="0" nodeType="clickEffect">
                                  <p:stCondLst>
                                    <p:cond delay="0"/>
                                  </p:stCondLst>
                                  <p:childTnLst>
                                    <p:set>
                                      <p:cBhvr>
                                        <p:cTn id="59" dur="1" fill="hold">
                                          <p:stCondLst>
                                            <p:cond delay="0"/>
                                          </p:stCondLst>
                                        </p:cTn>
                                        <p:tgtEl>
                                          <p:spTgt spid="8">
                                            <p:txEl>
                                              <p:pRg st="6" end="6"/>
                                            </p:txEl>
                                          </p:spTgt>
                                        </p:tgtEl>
                                        <p:attrNameLst>
                                          <p:attrName>style.visibility</p:attrName>
                                        </p:attrNameLst>
                                      </p:cBhvr>
                                      <p:to>
                                        <p:strVal val="visible"/>
                                      </p:to>
                                    </p:set>
                                    <p:animEffect transition="in" filter="fade">
                                      <p:cBhvr>
                                        <p:cTn id="60" dur="1000">
                                          <p:stCondLst>
                                            <p:cond delay="0"/>
                                          </p:stCondLst>
                                        </p:cTn>
                                        <p:tgtEl>
                                          <p:spTgt spid="8">
                                            <p:txEl>
                                              <p:pRg st="6" end="6"/>
                                            </p:txEl>
                                          </p:spTgt>
                                        </p:tgtEl>
                                      </p:cBhvr>
                                    </p:animEffect>
                                    <p:anim calcmode="lin" valueType="num">
                                      <p:cBhvr>
                                        <p:cTn id="61" dur="1000" fill="hold">
                                          <p:stCondLst>
                                            <p:cond delay="0"/>
                                          </p:stCondLst>
                                        </p:cTn>
                                        <p:tgtEl>
                                          <p:spTgt spid="8">
                                            <p:txEl>
                                              <p:pRg st="6" end="6"/>
                                            </p:txEl>
                                          </p:spTgt>
                                        </p:tgtEl>
                                        <p:attrNameLst>
                                          <p:attrName>ppt_x</p:attrName>
                                        </p:attrNameLst>
                                      </p:cBhvr>
                                      <p:tavLst>
                                        <p:tav tm="0">
                                          <p:val>
                                            <p:strVal val="#ppt_x-.1"/>
                                          </p:val>
                                        </p:tav>
                                        <p:tav tm="100000">
                                          <p:val>
                                            <p:strVal val="#ppt_x"/>
                                          </p:val>
                                        </p:tav>
                                      </p:tavLst>
                                    </p:anim>
                                    <p:anim calcmode="lin" valueType="num">
                                      <p:cBhvr>
                                        <p:cTn id="62" dur="1000" fill="hold">
                                          <p:stCondLst>
                                            <p:cond delay="0"/>
                                          </p:stCondLst>
                                        </p:cTn>
                                        <p:tgtEl>
                                          <p:spTgt spid="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0" presetClass="entr" presetSubtype="0" fill="hold" grpId="0" nodeType="clickEffect">
                                  <p:stCondLst>
                                    <p:cond delay="0"/>
                                  </p:stCondLst>
                                  <p:childTnLst>
                                    <p:set>
                                      <p:cBhvr>
                                        <p:cTn id="66" dur="1" fill="hold">
                                          <p:stCondLst>
                                            <p:cond delay="0"/>
                                          </p:stCondLst>
                                        </p:cTn>
                                        <p:tgtEl>
                                          <p:spTgt spid="8">
                                            <p:txEl>
                                              <p:pRg st="7" end="7"/>
                                            </p:txEl>
                                          </p:spTgt>
                                        </p:tgtEl>
                                        <p:attrNameLst>
                                          <p:attrName>style.visibility</p:attrName>
                                        </p:attrNameLst>
                                      </p:cBhvr>
                                      <p:to>
                                        <p:strVal val="visible"/>
                                      </p:to>
                                    </p:set>
                                    <p:animEffect transition="in" filter="fade">
                                      <p:cBhvr>
                                        <p:cTn id="67" dur="1000">
                                          <p:stCondLst>
                                            <p:cond delay="0"/>
                                          </p:stCondLst>
                                        </p:cTn>
                                        <p:tgtEl>
                                          <p:spTgt spid="8">
                                            <p:txEl>
                                              <p:pRg st="7" end="7"/>
                                            </p:txEl>
                                          </p:spTgt>
                                        </p:tgtEl>
                                      </p:cBhvr>
                                    </p:animEffect>
                                    <p:anim calcmode="lin" valueType="num">
                                      <p:cBhvr>
                                        <p:cTn id="68" dur="1000" fill="hold">
                                          <p:stCondLst>
                                            <p:cond delay="0"/>
                                          </p:stCondLst>
                                        </p:cTn>
                                        <p:tgtEl>
                                          <p:spTgt spid="8">
                                            <p:txEl>
                                              <p:pRg st="7" end="7"/>
                                            </p:txEl>
                                          </p:spTgt>
                                        </p:tgtEl>
                                        <p:attrNameLst>
                                          <p:attrName>ppt_x</p:attrName>
                                        </p:attrNameLst>
                                      </p:cBhvr>
                                      <p:tavLst>
                                        <p:tav tm="0">
                                          <p:val>
                                            <p:strVal val="#ppt_x-.1"/>
                                          </p:val>
                                        </p:tav>
                                        <p:tav tm="100000">
                                          <p:val>
                                            <p:strVal val="#ppt_x"/>
                                          </p:val>
                                        </p:tav>
                                      </p:tavLst>
                                    </p:anim>
                                    <p:anim calcmode="lin" valueType="num">
                                      <p:cBhvr>
                                        <p:cTn id="69" dur="1000" fill="hold">
                                          <p:stCondLst>
                                            <p:cond delay="0"/>
                                          </p:stCondLst>
                                        </p:cTn>
                                        <p:tgtEl>
                                          <p:spTgt spid="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839200" cy="762000"/>
          </a:xfrm>
        </p:spPr>
        <p:txBody>
          <a:bodyPr/>
          <a:lstStyle/>
          <a:p>
            <a:pPr algn="ctr" eaLnBrk="1" hangingPunct="1"/>
            <a:r>
              <a:rPr lang="ru-RU" altLang="ru-RU" sz="2400" b="1" smtClean="0">
                <a:solidFill>
                  <a:srgbClr val="FF0000"/>
                </a:solidFill>
              </a:rPr>
              <a:t>Структура окремих (спеціальних) методик розслідування різних видів  злочинів включає:</a:t>
            </a:r>
            <a:endParaRPr lang="uk-UA" altLang="ru-RU" sz="2400" b="1" smtClean="0">
              <a:solidFill>
                <a:srgbClr val="FF0000"/>
              </a:solidFill>
            </a:endParaRPr>
          </a:p>
        </p:txBody>
      </p:sp>
      <p:sp>
        <p:nvSpPr>
          <p:cNvPr id="8" name="Rectangle 3"/>
          <p:cNvSpPr txBox="1">
            <a:spLocks noChangeArrowheads="1"/>
          </p:cNvSpPr>
          <p:nvPr/>
        </p:nvSpPr>
        <p:spPr bwMode="auto">
          <a:xfrm>
            <a:off x="304800" y="1524000"/>
            <a:ext cx="8610600" cy="5105400"/>
          </a:xfrm>
          <a:prstGeom prst="rect">
            <a:avLst/>
          </a:prstGeom>
          <a:solidFill>
            <a:schemeClr val="accent5"/>
          </a:solidFill>
          <a:ln>
            <a:noFill/>
          </a:ln>
          <a:effectLst/>
          <a:extLst>
            <a:ext uri="{91240B29-F687-4F45-9708-019B960494DF}"/>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 криміналістичну характеристику цього виду злочину;</a:t>
            </a:r>
          </a:p>
          <a:p>
            <a:pPr marL="0" indent="0">
              <a:buFont typeface="Wingdings" pitchFamily="2" charset="2"/>
              <a:buNone/>
              <a:defRPr/>
            </a:pPr>
            <a:r>
              <a:rPr lang="uk-UA" sz="2400" b="1" dirty="0" smtClean="0"/>
              <a:t>	• обставини, що належить з’ясувати (доказати);</a:t>
            </a:r>
          </a:p>
          <a:p>
            <a:pPr marL="0" indent="0">
              <a:buFont typeface="Wingdings" pitchFamily="2" charset="2"/>
              <a:buNone/>
              <a:defRPr/>
            </a:pPr>
            <a:r>
              <a:rPr lang="uk-UA" sz="2400" b="1" dirty="0" smtClean="0"/>
              <a:t>	• </a:t>
            </a:r>
            <a:r>
              <a:rPr lang="uk-UA" sz="2400" b="1" dirty="0" err="1" smtClean="0"/>
              <a:t>першопочаткові</a:t>
            </a:r>
            <a:r>
              <a:rPr lang="uk-UA" sz="2400" b="1" dirty="0" smtClean="0"/>
              <a:t> слідчі дії і оперативно-розшукові заходи;</a:t>
            </a:r>
          </a:p>
          <a:p>
            <a:pPr marL="0" indent="0">
              <a:buFont typeface="Wingdings" pitchFamily="2" charset="2"/>
              <a:buNone/>
              <a:defRPr/>
            </a:pPr>
            <a:r>
              <a:rPr lang="uk-UA" sz="2400" b="1" dirty="0" smtClean="0"/>
              <a:t>	• описання типових слідчих ситуацій на стадії виявлення злочину та етапах його розслідування;</a:t>
            </a:r>
          </a:p>
          <a:p>
            <a:pPr marL="0" indent="0">
              <a:buFont typeface="Wingdings" pitchFamily="2" charset="2"/>
              <a:buNone/>
              <a:defRPr/>
            </a:pPr>
            <a:r>
              <a:rPr lang="uk-UA" sz="2400" b="1" dirty="0" smtClean="0"/>
              <a:t>	• побудову слідчих версій;</a:t>
            </a:r>
          </a:p>
          <a:p>
            <a:pPr marL="0" indent="0">
              <a:buFont typeface="Wingdings" pitchFamily="2" charset="2"/>
              <a:buNone/>
              <a:defRPr/>
            </a:pPr>
            <a:r>
              <a:rPr lang="uk-UA" sz="2400" b="1" dirty="0" smtClean="0"/>
              <a:t>	• організацію планування розслідування;</a:t>
            </a:r>
          </a:p>
          <a:p>
            <a:pPr marL="0" indent="0">
              <a:buFont typeface="Wingdings" pitchFamily="2" charset="2"/>
              <a:buNone/>
              <a:defRPr/>
            </a:pPr>
            <a:r>
              <a:rPr lang="uk-UA" sz="2400" b="1" dirty="0" smtClean="0"/>
              <a:t>	• профілактичні дії слідчого при розслідуванні конкретного злочину.</a:t>
            </a:r>
            <a:endParaRPr lang="uk-UA" altLang="ru-RU" sz="24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1000">
                                          <p:stCondLst>
                                            <p:cond delay="0"/>
                                          </p:stCondLst>
                                        </p:cTn>
                                        <p:tgtEl>
                                          <p:spTgt spid="8">
                                            <p:txEl>
                                              <p:pRg st="1" end="1"/>
                                            </p:txEl>
                                          </p:spTgt>
                                        </p:tgtEl>
                                      </p:cBhvr>
                                    </p:animEffect>
                                    <p:anim calcmode="lin" valueType="num">
                                      <p:cBhvr>
                                        <p:cTn id="26" dur="1000" fill="hold">
                                          <p:stCondLst>
                                            <p:cond delay="0"/>
                                          </p:stCondLst>
                                        </p:cTn>
                                        <p:tgtEl>
                                          <p:spTgt spid="8">
                                            <p:txEl>
                                              <p:pRg st="1" end="1"/>
                                            </p:txEl>
                                          </p:spTgt>
                                        </p:tgtEl>
                                        <p:attrNameLst>
                                          <p:attrName>ppt_x</p:attrName>
                                        </p:attrNameLst>
                                      </p:cBhvr>
                                      <p:tavLst>
                                        <p:tav tm="0">
                                          <p:val>
                                            <p:strVal val="#ppt_x-.1"/>
                                          </p:val>
                                        </p:tav>
                                        <p:tav tm="100000">
                                          <p:val>
                                            <p:strVal val="#ppt_x"/>
                                          </p:val>
                                        </p:tav>
                                      </p:tavLst>
                                    </p:anim>
                                    <p:anim calcmode="lin" valueType="num">
                                      <p:cBhvr>
                                        <p:cTn id="27" dur="1000" fill="hold">
                                          <p:stCondLst>
                                            <p:cond delay="0"/>
                                          </p:stCondLst>
                                        </p:cTn>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0" presetClass="entr" presetSubtype="0" fill="hold" grpId="0" nodeType="clickEffect">
                                  <p:stCondLst>
                                    <p:cond delay="0"/>
                                  </p:stCondLst>
                                  <p:childTnLst>
                                    <p:set>
                                      <p:cBhvr>
                                        <p:cTn id="31" dur="1" fill="hold">
                                          <p:stCondLst>
                                            <p:cond delay="0"/>
                                          </p:stCondLst>
                                        </p:cTn>
                                        <p:tgtEl>
                                          <p:spTgt spid="8">
                                            <p:txEl>
                                              <p:pRg st="2" end="2"/>
                                            </p:txEl>
                                          </p:spTgt>
                                        </p:tgtEl>
                                        <p:attrNameLst>
                                          <p:attrName>style.visibility</p:attrName>
                                        </p:attrNameLst>
                                      </p:cBhvr>
                                      <p:to>
                                        <p:strVal val="visible"/>
                                      </p:to>
                                    </p:set>
                                    <p:animEffect transition="in" filter="fade">
                                      <p:cBhvr>
                                        <p:cTn id="32" dur="1000">
                                          <p:stCondLst>
                                            <p:cond delay="0"/>
                                          </p:stCondLst>
                                        </p:cTn>
                                        <p:tgtEl>
                                          <p:spTgt spid="8">
                                            <p:txEl>
                                              <p:pRg st="2" end="2"/>
                                            </p:txEl>
                                          </p:spTgt>
                                        </p:tgtEl>
                                      </p:cBhvr>
                                    </p:animEffect>
                                    <p:anim calcmode="lin" valueType="num">
                                      <p:cBhvr>
                                        <p:cTn id="33" dur="1000" fill="hold">
                                          <p:stCondLst>
                                            <p:cond delay="0"/>
                                          </p:stCondLst>
                                        </p:cTn>
                                        <p:tgtEl>
                                          <p:spTgt spid="8">
                                            <p:txEl>
                                              <p:pRg st="2" end="2"/>
                                            </p:txEl>
                                          </p:spTgt>
                                        </p:tgtEl>
                                        <p:attrNameLst>
                                          <p:attrName>ppt_x</p:attrName>
                                        </p:attrNameLst>
                                      </p:cBhvr>
                                      <p:tavLst>
                                        <p:tav tm="0">
                                          <p:val>
                                            <p:strVal val="#ppt_x-.1"/>
                                          </p:val>
                                        </p:tav>
                                        <p:tav tm="100000">
                                          <p:val>
                                            <p:strVal val="#ppt_x"/>
                                          </p:val>
                                        </p:tav>
                                      </p:tavLst>
                                    </p:anim>
                                    <p:anim calcmode="lin" valueType="num">
                                      <p:cBhvr>
                                        <p:cTn id="34" dur="1000" fill="hold">
                                          <p:stCondLst>
                                            <p:cond delay="0"/>
                                          </p:stCondLst>
                                        </p:cTn>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childTnLst>
                                    <p:set>
                                      <p:cBhvr>
                                        <p:cTn id="38" dur="1" fill="hold">
                                          <p:stCondLst>
                                            <p:cond delay="0"/>
                                          </p:stCondLst>
                                        </p:cTn>
                                        <p:tgtEl>
                                          <p:spTgt spid="8">
                                            <p:txEl>
                                              <p:pRg st="3" end="3"/>
                                            </p:txEl>
                                          </p:spTgt>
                                        </p:tgtEl>
                                        <p:attrNameLst>
                                          <p:attrName>style.visibility</p:attrName>
                                        </p:attrNameLst>
                                      </p:cBhvr>
                                      <p:to>
                                        <p:strVal val="visible"/>
                                      </p:to>
                                    </p:set>
                                    <p:animEffect transition="in" filter="fade">
                                      <p:cBhvr>
                                        <p:cTn id="39" dur="1000">
                                          <p:stCondLst>
                                            <p:cond delay="0"/>
                                          </p:stCondLst>
                                        </p:cTn>
                                        <p:tgtEl>
                                          <p:spTgt spid="8">
                                            <p:txEl>
                                              <p:pRg st="3" end="3"/>
                                            </p:txEl>
                                          </p:spTgt>
                                        </p:tgtEl>
                                      </p:cBhvr>
                                    </p:animEffect>
                                    <p:anim calcmode="lin" valueType="num">
                                      <p:cBhvr>
                                        <p:cTn id="40" dur="1000" fill="hold">
                                          <p:stCondLst>
                                            <p:cond delay="0"/>
                                          </p:stCondLst>
                                        </p:cTn>
                                        <p:tgtEl>
                                          <p:spTgt spid="8">
                                            <p:txEl>
                                              <p:pRg st="3" end="3"/>
                                            </p:txEl>
                                          </p:spTgt>
                                        </p:tgtEl>
                                        <p:attrNameLst>
                                          <p:attrName>ppt_x</p:attrName>
                                        </p:attrNameLst>
                                      </p:cBhvr>
                                      <p:tavLst>
                                        <p:tav tm="0">
                                          <p:val>
                                            <p:strVal val="#ppt_x-.1"/>
                                          </p:val>
                                        </p:tav>
                                        <p:tav tm="100000">
                                          <p:val>
                                            <p:strVal val="#ppt_x"/>
                                          </p:val>
                                        </p:tav>
                                      </p:tavLst>
                                    </p:anim>
                                    <p:anim calcmode="lin" valueType="num">
                                      <p:cBhvr>
                                        <p:cTn id="41" dur="1000" fill="hold">
                                          <p:stCondLst>
                                            <p:cond delay="0"/>
                                          </p:stCondLst>
                                        </p:cTn>
                                        <p:tgtEl>
                                          <p:spTgt spid="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0" presetClass="entr" presetSubtype="0" fill="hold" grpId="0" nodeType="clickEffect">
                                  <p:stCondLst>
                                    <p:cond delay="0"/>
                                  </p:stCondLst>
                                  <p:childTnLst>
                                    <p:set>
                                      <p:cBhvr>
                                        <p:cTn id="45" dur="1" fill="hold">
                                          <p:stCondLst>
                                            <p:cond delay="0"/>
                                          </p:stCondLst>
                                        </p:cTn>
                                        <p:tgtEl>
                                          <p:spTgt spid="8">
                                            <p:txEl>
                                              <p:pRg st="4" end="4"/>
                                            </p:txEl>
                                          </p:spTgt>
                                        </p:tgtEl>
                                        <p:attrNameLst>
                                          <p:attrName>style.visibility</p:attrName>
                                        </p:attrNameLst>
                                      </p:cBhvr>
                                      <p:to>
                                        <p:strVal val="visible"/>
                                      </p:to>
                                    </p:set>
                                    <p:animEffect transition="in" filter="fade">
                                      <p:cBhvr>
                                        <p:cTn id="46" dur="1000">
                                          <p:stCondLst>
                                            <p:cond delay="0"/>
                                          </p:stCondLst>
                                        </p:cTn>
                                        <p:tgtEl>
                                          <p:spTgt spid="8">
                                            <p:txEl>
                                              <p:pRg st="4" end="4"/>
                                            </p:txEl>
                                          </p:spTgt>
                                        </p:tgtEl>
                                      </p:cBhvr>
                                    </p:animEffect>
                                    <p:anim calcmode="lin" valueType="num">
                                      <p:cBhvr>
                                        <p:cTn id="47" dur="1000" fill="hold">
                                          <p:stCondLst>
                                            <p:cond delay="0"/>
                                          </p:stCondLst>
                                        </p:cTn>
                                        <p:tgtEl>
                                          <p:spTgt spid="8">
                                            <p:txEl>
                                              <p:pRg st="4" end="4"/>
                                            </p:txEl>
                                          </p:spTgt>
                                        </p:tgtEl>
                                        <p:attrNameLst>
                                          <p:attrName>ppt_x</p:attrName>
                                        </p:attrNameLst>
                                      </p:cBhvr>
                                      <p:tavLst>
                                        <p:tav tm="0">
                                          <p:val>
                                            <p:strVal val="#ppt_x-.1"/>
                                          </p:val>
                                        </p:tav>
                                        <p:tav tm="100000">
                                          <p:val>
                                            <p:strVal val="#ppt_x"/>
                                          </p:val>
                                        </p:tav>
                                      </p:tavLst>
                                    </p:anim>
                                    <p:anim calcmode="lin" valueType="num">
                                      <p:cBhvr>
                                        <p:cTn id="48" dur="1000" fill="hold">
                                          <p:stCondLst>
                                            <p:cond delay="0"/>
                                          </p:stCondLst>
                                        </p:cTn>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0" presetClass="entr" presetSubtype="0" fill="hold" grpId="0" nodeType="clickEffect">
                                  <p:stCondLst>
                                    <p:cond delay="0"/>
                                  </p:stCondLst>
                                  <p:childTnLst>
                                    <p:set>
                                      <p:cBhvr>
                                        <p:cTn id="52" dur="1" fill="hold">
                                          <p:stCondLst>
                                            <p:cond delay="0"/>
                                          </p:stCondLst>
                                        </p:cTn>
                                        <p:tgtEl>
                                          <p:spTgt spid="8">
                                            <p:txEl>
                                              <p:pRg st="5" end="5"/>
                                            </p:txEl>
                                          </p:spTgt>
                                        </p:tgtEl>
                                        <p:attrNameLst>
                                          <p:attrName>style.visibility</p:attrName>
                                        </p:attrNameLst>
                                      </p:cBhvr>
                                      <p:to>
                                        <p:strVal val="visible"/>
                                      </p:to>
                                    </p:set>
                                    <p:animEffect transition="in" filter="fade">
                                      <p:cBhvr>
                                        <p:cTn id="53" dur="1000">
                                          <p:stCondLst>
                                            <p:cond delay="0"/>
                                          </p:stCondLst>
                                        </p:cTn>
                                        <p:tgtEl>
                                          <p:spTgt spid="8">
                                            <p:txEl>
                                              <p:pRg st="5" end="5"/>
                                            </p:txEl>
                                          </p:spTgt>
                                        </p:tgtEl>
                                      </p:cBhvr>
                                    </p:animEffect>
                                    <p:anim calcmode="lin" valueType="num">
                                      <p:cBhvr>
                                        <p:cTn id="54" dur="1000" fill="hold">
                                          <p:stCondLst>
                                            <p:cond delay="0"/>
                                          </p:stCondLst>
                                        </p:cTn>
                                        <p:tgtEl>
                                          <p:spTgt spid="8">
                                            <p:txEl>
                                              <p:pRg st="5" end="5"/>
                                            </p:txEl>
                                          </p:spTgt>
                                        </p:tgtEl>
                                        <p:attrNameLst>
                                          <p:attrName>ppt_x</p:attrName>
                                        </p:attrNameLst>
                                      </p:cBhvr>
                                      <p:tavLst>
                                        <p:tav tm="0">
                                          <p:val>
                                            <p:strVal val="#ppt_x-.1"/>
                                          </p:val>
                                        </p:tav>
                                        <p:tav tm="100000">
                                          <p:val>
                                            <p:strVal val="#ppt_x"/>
                                          </p:val>
                                        </p:tav>
                                      </p:tavLst>
                                    </p:anim>
                                    <p:anim calcmode="lin" valueType="num">
                                      <p:cBhvr>
                                        <p:cTn id="55" dur="1000" fill="hold">
                                          <p:stCondLst>
                                            <p:cond delay="0"/>
                                          </p:stCondLst>
                                        </p:cTn>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0" presetClass="entr" presetSubtype="0" fill="hold" grpId="0" nodeType="clickEffect">
                                  <p:stCondLst>
                                    <p:cond delay="0"/>
                                  </p:stCondLst>
                                  <p:childTnLst>
                                    <p:set>
                                      <p:cBhvr>
                                        <p:cTn id="59" dur="1" fill="hold">
                                          <p:stCondLst>
                                            <p:cond delay="0"/>
                                          </p:stCondLst>
                                        </p:cTn>
                                        <p:tgtEl>
                                          <p:spTgt spid="8">
                                            <p:txEl>
                                              <p:pRg st="6" end="6"/>
                                            </p:txEl>
                                          </p:spTgt>
                                        </p:tgtEl>
                                        <p:attrNameLst>
                                          <p:attrName>style.visibility</p:attrName>
                                        </p:attrNameLst>
                                      </p:cBhvr>
                                      <p:to>
                                        <p:strVal val="visible"/>
                                      </p:to>
                                    </p:set>
                                    <p:animEffect transition="in" filter="fade">
                                      <p:cBhvr>
                                        <p:cTn id="60" dur="1000">
                                          <p:stCondLst>
                                            <p:cond delay="0"/>
                                          </p:stCondLst>
                                        </p:cTn>
                                        <p:tgtEl>
                                          <p:spTgt spid="8">
                                            <p:txEl>
                                              <p:pRg st="6" end="6"/>
                                            </p:txEl>
                                          </p:spTgt>
                                        </p:tgtEl>
                                      </p:cBhvr>
                                    </p:animEffect>
                                    <p:anim calcmode="lin" valueType="num">
                                      <p:cBhvr>
                                        <p:cTn id="61" dur="1000" fill="hold">
                                          <p:stCondLst>
                                            <p:cond delay="0"/>
                                          </p:stCondLst>
                                        </p:cTn>
                                        <p:tgtEl>
                                          <p:spTgt spid="8">
                                            <p:txEl>
                                              <p:pRg st="6" end="6"/>
                                            </p:txEl>
                                          </p:spTgt>
                                        </p:tgtEl>
                                        <p:attrNameLst>
                                          <p:attrName>ppt_x</p:attrName>
                                        </p:attrNameLst>
                                      </p:cBhvr>
                                      <p:tavLst>
                                        <p:tav tm="0">
                                          <p:val>
                                            <p:strVal val="#ppt_x-.1"/>
                                          </p:val>
                                        </p:tav>
                                        <p:tav tm="100000">
                                          <p:val>
                                            <p:strVal val="#ppt_x"/>
                                          </p:val>
                                        </p:tav>
                                      </p:tavLst>
                                    </p:anim>
                                    <p:anim calcmode="lin" valueType="num">
                                      <p:cBhvr>
                                        <p:cTn id="62" dur="1000" fill="hold">
                                          <p:stCondLst>
                                            <p:cond delay="0"/>
                                          </p:stCondLst>
                                        </p:cTn>
                                        <p:tgtEl>
                                          <p:spTgt spid="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323850" y="1484313"/>
            <a:ext cx="8280400" cy="4752975"/>
          </a:xfrm>
        </p:spPr>
        <p:txBody>
          <a:bodyPr/>
          <a:lstStyle/>
          <a:p>
            <a:pPr eaLnBrk="1" hangingPunct="1">
              <a:lnSpc>
                <a:spcPct val="90000"/>
              </a:lnSpc>
              <a:buFont typeface="Wingdings" pitchFamily="2" charset="2"/>
              <a:buNone/>
            </a:pPr>
            <a:r>
              <a:rPr lang="ru-RU" altLang="ru-RU" b="1" i="1" smtClean="0"/>
              <a:t>   </a:t>
            </a:r>
            <a:r>
              <a:rPr lang="uk-UA" altLang="ru-RU" b="1" i="1" smtClean="0"/>
              <a:t>Заключним розділом системи криміналістичної науки й відповідно навчального курсу є </a:t>
            </a:r>
            <a:r>
              <a:rPr lang="uk-UA" altLang="ru-RU" b="1" i="1" smtClean="0">
                <a:solidFill>
                  <a:srgbClr val="FF0000"/>
                </a:solidFill>
              </a:rPr>
              <a:t>криміналістична методика </a:t>
            </a:r>
            <a:r>
              <a:rPr lang="uk-UA" altLang="ru-RU" b="1" i="1" smtClean="0"/>
              <a:t>або,       як її інакше називають, </a:t>
            </a:r>
            <a:r>
              <a:rPr lang="uk-UA" altLang="ru-RU" b="1" i="1" smtClean="0">
                <a:solidFill>
                  <a:srgbClr val="FF0000"/>
                </a:solidFill>
              </a:rPr>
              <a:t>методика розкриття, розслідування й попередження окремих видів злочинів</a:t>
            </a:r>
            <a:r>
              <a:rPr lang="uk-UA" altLang="ru-RU" b="1" i="1" smtClean="0"/>
              <a:t> - убивств, крадіжок, підпалів і т.п.</a:t>
            </a:r>
            <a:endParaRPr lang="uk-UA" altLang="ru-RU" smtClean="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stCondLst>
                                            <p:cond delay="0"/>
                                          </p:stCondLst>
                                        </p:cTn>
                                        <p:tgtEl>
                                          <p:spTgt spid="3075">
                                            <p:txEl>
                                              <p:pRg st="0" end="0"/>
                                            </p:txEl>
                                          </p:spTgt>
                                        </p:tgtEl>
                                      </p:cBhvr>
                                    </p:animEffect>
                                    <p:anim calcmode="lin" valueType="num">
                                      <p:cBhvr>
                                        <p:cTn id="8" dur="1000" fill="hold">
                                          <p:stCondLst>
                                            <p:cond delay="0"/>
                                          </p:stCondLst>
                                        </p:cTn>
                                        <p:tgtEl>
                                          <p:spTgt spid="3075">
                                            <p:txEl>
                                              <p:pRg st="0" end="0"/>
                                            </p:txEl>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2819400"/>
          </a:xfrm>
        </p:spPr>
        <p:txBody>
          <a:bodyPr/>
          <a:lstStyle/>
          <a:p>
            <a:pPr eaLnBrk="1" hangingPunct="1"/>
            <a:r>
              <a:rPr lang="uk-UA" altLang="ru-RU" sz="2300" b="1" smtClean="0">
                <a:solidFill>
                  <a:srgbClr val="FF0000"/>
                </a:solidFill>
              </a:rPr>
              <a:t>Криміналістична характеристика </a:t>
            </a:r>
            <a:r>
              <a:rPr lang="uk-UA" altLang="ru-RU" sz="2300" b="1" smtClean="0"/>
              <a:t>– це інформативно-абстрактна система відомостей про відображення окремих особливостей певного виду злочину, який містить сліди, окремі елементи та ознаки складу злочину, що мають значення для виявлення і розкриття таких діянь криміналістичними засобами, прийомами та методами</a:t>
            </a:r>
          </a:p>
        </p:txBody>
      </p:sp>
      <p:sp>
        <p:nvSpPr>
          <p:cNvPr id="4" name="Rectangle 2"/>
          <p:cNvSpPr txBox="1">
            <a:spLocks noChangeArrowheads="1"/>
          </p:cNvSpPr>
          <p:nvPr/>
        </p:nvSpPr>
        <p:spPr bwMode="auto">
          <a:xfrm>
            <a:off x="3630613" y="3052763"/>
            <a:ext cx="1905000" cy="4191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defRPr/>
            </a:pPr>
            <a:r>
              <a:rPr lang="uk-UA" altLang="ru-RU" sz="2300" b="1" kern="0" dirty="0" smtClean="0">
                <a:solidFill>
                  <a:srgbClr val="FF0000"/>
                </a:solidFill>
              </a:rPr>
              <a:t>Елементи:</a:t>
            </a:r>
            <a:endParaRPr lang="uk-UA" altLang="ru-RU" sz="2300" b="1" kern="0" dirty="0"/>
          </a:p>
        </p:txBody>
      </p:sp>
      <p:sp>
        <p:nvSpPr>
          <p:cNvPr id="5" name="Rectangle 2"/>
          <p:cNvSpPr txBox="1">
            <a:spLocks noChangeArrowheads="1"/>
          </p:cNvSpPr>
          <p:nvPr/>
        </p:nvSpPr>
        <p:spPr bwMode="auto">
          <a:xfrm>
            <a:off x="201613" y="3506788"/>
            <a:ext cx="8763000" cy="3122612"/>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defRPr/>
            </a:pPr>
            <a:r>
              <a:rPr lang="ru-RU" altLang="ru-RU" sz="2000" b="1" kern="0" dirty="0" smtClean="0"/>
              <a:t>	</a:t>
            </a:r>
            <a:r>
              <a:rPr lang="uk-UA" altLang="ru-RU" sz="2000" b="1" kern="0" dirty="0" smtClean="0"/>
              <a:t>• суб’єкт (особа) злочину;</a:t>
            </a:r>
          </a:p>
          <a:p>
            <a:pPr>
              <a:defRPr/>
            </a:pPr>
            <a:r>
              <a:rPr lang="uk-UA" altLang="ru-RU" sz="2000" b="1" kern="0" dirty="0" smtClean="0"/>
              <a:t>	• спосіб скоєння злочину;</a:t>
            </a:r>
          </a:p>
          <a:p>
            <a:pPr>
              <a:defRPr/>
            </a:pPr>
            <a:r>
              <a:rPr lang="uk-UA" altLang="ru-RU" sz="2000" b="1" kern="0" dirty="0" smtClean="0"/>
              <a:t>	• </a:t>
            </a:r>
            <a:r>
              <a:rPr lang="uk-UA" altLang="ru-RU" sz="2000" b="1" kern="0" dirty="0"/>
              <a:t>особа </a:t>
            </a:r>
            <a:r>
              <a:rPr lang="uk-UA" altLang="ru-RU" sz="2000" b="1" kern="0" dirty="0" smtClean="0"/>
              <a:t>потерпілого;</a:t>
            </a:r>
          </a:p>
          <a:p>
            <a:pPr>
              <a:defRPr/>
            </a:pPr>
            <a:r>
              <a:rPr lang="uk-UA" altLang="ru-RU" sz="2000" b="1" kern="0" dirty="0"/>
              <a:t>	 • </a:t>
            </a:r>
            <a:r>
              <a:rPr lang="uk-UA" altLang="ru-RU" sz="2000" b="1" kern="0" dirty="0" smtClean="0"/>
              <a:t>об’єкт (предмет) посягання;</a:t>
            </a:r>
          </a:p>
          <a:p>
            <a:pPr>
              <a:defRPr/>
            </a:pPr>
            <a:r>
              <a:rPr lang="uk-UA" altLang="ru-RU" sz="2000" b="1" kern="0" dirty="0" smtClean="0"/>
              <a:t>	• </a:t>
            </a:r>
            <a:r>
              <a:rPr lang="uk-UA" altLang="ru-RU" sz="2000" b="1" kern="0" dirty="0" err="1" smtClean="0"/>
              <a:t>слідова</a:t>
            </a:r>
            <a:r>
              <a:rPr lang="uk-UA" altLang="ru-RU" sz="2000" b="1" kern="0" dirty="0" smtClean="0"/>
              <a:t> картина (обстановка) вчинення злочину;</a:t>
            </a:r>
          </a:p>
          <a:p>
            <a:pPr>
              <a:defRPr/>
            </a:pPr>
            <a:r>
              <a:rPr lang="uk-UA" altLang="ru-RU" sz="2000" b="1" kern="0" dirty="0" smtClean="0"/>
              <a:t>	• </a:t>
            </a:r>
            <a:r>
              <a:rPr lang="ru-RU" altLang="ru-RU" sz="2000" b="1" kern="0" dirty="0" err="1"/>
              <a:t>наслідки</a:t>
            </a:r>
            <a:r>
              <a:rPr lang="ru-RU" altLang="ru-RU" sz="2000" b="1" kern="0" dirty="0"/>
              <a:t> у </a:t>
            </a:r>
            <a:r>
              <a:rPr lang="ru-RU" altLang="ru-RU" sz="2000" b="1" kern="0" dirty="0" err="1"/>
              <a:t>вигляді</a:t>
            </a:r>
            <a:r>
              <a:rPr lang="ru-RU" altLang="ru-RU" sz="2000" b="1" kern="0" dirty="0"/>
              <a:t> будь-</a:t>
            </a:r>
            <a:r>
              <a:rPr lang="ru-RU" altLang="ru-RU" sz="2000" b="1" kern="0" dirty="0" err="1"/>
              <a:t>яких</a:t>
            </a:r>
            <a:r>
              <a:rPr lang="ru-RU" altLang="ru-RU" sz="2000" b="1" kern="0" dirty="0"/>
              <a:t> </a:t>
            </a:r>
            <a:r>
              <a:rPr lang="ru-RU" altLang="ru-RU" sz="2000" b="1" kern="0" dirty="0" err="1"/>
              <a:t>змін</a:t>
            </a:r>
            <a:r>
              <a:rPr lang="ru-RU" altLang="ru-RU" sz="2000" b="1" kern="0" dirty="0"/>
              <a:t>, </a:t>
            </a:r>
            <a:r>
              <a:rPr lang="ru-RU" altLang="ru-RU" sz="2000" b="1" kern="0" dirty="0" err="1"/>
              <a:t>викликаних</a:t>
            </a:r>
            <a:r>
              <a:rPr lang="ru-RU" altLang="ru-RU" sz="2000" b="1" kern="0" dirty="0"/>
              <a:t> </a:t>
            </a:r>
            <a:r>
              <a:rPr lang="ru-RU" altLang="ru-RU" sz="2000" b="1" kern="0" dirty="0" err="1"/>
              <a:t>злочином</a:t>
            </a:r>
            <a:r>
              <a:rPr lang="uk-UA" altLang="ru-RU" sz="2000" b="1" kern="0" dirty="0" smtClean="0"/>
              <a:t>.</a:t>
            </a:r>
          </a:p>
          <a:p>
            <a:pPr>
              <a:defRPr/>
            </a:pPr>
            <a:endParaRPr lang="uk-UA" altLang="ru-RU" sz="2000" b="1" kern="0" dirty="0" smtClean="0"/>
          </a:p>
          <a:p>
            <a:pPr algn="ctr">
              <a:defRPr/>
            </a:pPr>
            <a:r>
              <a:rPr lang="uk-UA" altLang="ru-RU" sz="2000" b="1" kern="0" dirty="0" smtClean="0"/>
              <a:t>До криміналістичної характеристики можуть входити і інші елементи складу злочину, але їх зміст повинен повністю випливати з конкретних груп (видів) злочинів</a:t>
            </a:r>
            <a:r>
              <a:rPr lang="ru-RU" altLang="ru-RU" sz="2000" b="1" kern="0" dirty="0" smtClean="0"/>
              <a:t>.</a:t>
            </a:r>
            <a:endParaRPr lang="uk-UA" altLang="ru-RU" sz="2000" b="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533400"/>
            <a:ext cx="8818563" cy="762000"/>
          </a:xfrm>
        </p:spPr>
        <p:txBody>
          <a:bodyPr/>
          <a:lstStyle/>
          <a:p>
            <a:pPr algn="ctr" eaLnBrk="1" hangingPunct="1"/>
            <a:r>
              <a:rPr lang="ru-RU" altLang="ru-RU" sz="2400" b="1" smtClean="0">
                <a:solidFill>
                  <a:srgbClr val="FF0000"/>
                </a:solidFill>
              </a:rPr>
              <a:t>До істотних ознак і елементів криміналістичної характеристики прийнято відносити:</a:t>
            </a:r>
            <a:endParaRPr lang="uk-UA" altLang="ru-RU" sz="2400" b="1" smtClean="0"/>
          </a:p>
        </p:txBody>
      </p:sp>
      <p:sp>
        <p:nvSpPr>
          <p:cNvPr id="5" name="Rectangle 2"/>
          <p:cNvSpPr txBox="1">
            <a:spLocks noChangeArrowheads="1"/>
          </p:cNvSpPr>
          <p:nvPr/>
        </p:nvSpPr>
        <p:spPr bwMode="auto">
          <a:xfrm>
            <a:off x="228600" y="1295400"/>
            <a:ext cx="8763000" cy="53340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defRPr/>
            </a:pPr>
            <a:r>
              <a:rPr lang="uk-UA" altLang="ru-RU" sz="2400" b="1" kern="0" dirty="0" smtClean="0"/>
              <a:t>	1. Виділення окремих відомостей </a:t>
            </a:r>
            <a:r>
              <a:rPr lang="uk-UA" altLang="ru-RU" sz="2400" b="1" kern="0" dirty="0" err="1" smtClean="0"/>
              <a:t>криміналістично</a:t>
            </a:r>
            <a:r>
              <a:rPr lang="uk-UA" altLang="ru-RU" sz="2400" b="1" kern="0" dirty="0" smtClean="0"/>
              <a:t> значущих ознак конкретного виду злочину. </a:t>
            </a:r>
          </a:p>
          <a:p>
            <a:pPr algn="ctr">
              <a:defRPr/>
            </a:pPr>
            <a:r>
              <a:rPr lang="uk-UA" altLang="ru-RU" sz="2400" b="1" kern="0" dirty="0" smtClean="0">
                <a:solidFill>
                  <a:srgbClr val="FF0000"/>
                </a:solidFill>
              </a:rPr>
              <a:t>Тобто, щоб </a:t>
            </a:r>
          </a:p>
          <a:p>
            <a:pPr>
              <a:defRPr/>
            </a:pPr>
            <a:r>
              <a:rPr lang="uk-UA" altLang="ru-RU" sz="2400" b="1" kern="0" dirty="0"/>
              <a:t>	</a:t>
            </a:r>
            <a:r>
              <a:rPr lang="uk-UA" altLang="ru-RU" sz="2400" b="1" kern="0" dirty="0" smtClean="0">
                <a:solidFill>
                  <a:srgbClr val="FF0000"/>
                </a:solidFill>
              </a:rPr>
              <a:t>одні</a:t>
            </a:r>
            <a:r>
              <a:rPr lang="uk-UA" altLang="ru-RU" sz="2400" b="1" kern="0" dirty="0" smtClean="0"/>
              <a:t> з них – це були ознаки, що мають значення для кримінально-правової кваліфікації злочинів та правильного вирішення кримінального провадження;</a:t>
            </a:r>
          </a:p>
          <a:p>
            <a:pPr>
              <a:defRPr/>
            </a:pPr>
            <a:r>
              <a:rPr lang="uk-UA" altLang="ru-RU" sz="2400" b="1" kern="0" dirty="0"/>
              <a:t>	</a:t>
            </a:r>
            <a:r>
              <a:rPr lang="uk-UA" altLang="ru-RU" sz="2400" b="1" kern="0" dirty="0" smtClean="0">
                <a:solidFill>
                  <a:srgbClr val="FF0000"/>
                </a:solidFill>
              </a:rPr>
              <a:t>інші</a:t>
            </a:r>
            <a:r>
              <a:rPr lang="uk-UA" altLang="ru-RU" sz="2400" b="1" kern="0" dirty="0" smtClean="0"/>
              <a:t> – для прийняття кримінальних процесуальних рішень (наприклад, для вибору запобіжних заходів); </a:t>
            </a:r>
          </a:p>
          <a:p>
            <a:pPr>
              <a:defRPr/>
            </a:pPr>
            <a:r>
              <a:rPr lang="uk-UA" altLang="ru-RU" sz="2400" b="1" kern="0" dirty="0"/>
              <a:t>	</a:t>
            </a:r>
            <a:r>
              <a:rPr lang="uk-UA" altLang="ru-RU" sz="2400" b="1" kern="0" dirty="0" smtClean="0">
                <a:solidFill>
                  <a:srgbClr val="FF0000"/>
                </a:solidFill>
              </a:rPr>
              <a:t>треті</a:t>
            </a:r>
            <a:r>
              <a:rPr lang="uk-UA" altLang="ru-RU" sz="2400" b="1" kern="0" dirty="0" smtClean="0"/>
              <a:t> – для розслідування; </a:t>
            </a:r>
          </a:p>
          <a:p>
            <a:pPr>
              <a:defRPr/>
            </a:pPr>
            <a:r>
              <a:rPr lang="uk-UA" altLang="ru-RU" sz="2400" b="1" kern="0" dirty="0"/>
              <a:t>	</a:t>
            </a:r>
            <a:r>
              <a:rPr lang="uk-UA" altLang="ru-RU" sz="2400" b="1" kern="0" dirty="0" smtClean="0">
                <a:solidFill>
                  <a:srgbClr val="FF0000"/>
                </a:solidFill>
              </a:rPr>
              <a:t>четверті</a:t>
            </a:r>
            <a:r>
              <a:rPr lang="uk-UA" altLang="ru-RU" sz="2400" b="1" kern="0" dirty="0" smtClean="0"/>
              <a:t> – для їх попередження та ін.</a:t>
            </a:r>
          </a:p>
          <a:p>
            <a:pPr>
              <a:defRPr/>
            </a:pPr>
            <a:endParaRPr lang="uk-UA" altLang="ru-RU" sz="2000" b="1" kern="0" dirty="0"/>
          </a:p>
        </p:txBody>
      </p:sp>
      <p:cxnSp>
        <p:nvCxnSpPr>
          <p:cNvPr id="8" name="Прямая со стрелкой 7"/>
          <p:cNvCxnSpPr/>
          <p:nvPr/>
        </p:nvCxnSpPr>
        <p:spPr>
          <a:xfrm>
            <a:off x="6477000" y="6477000"/>
            <a:ext cx="1905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533400"/>
            <a:ext cx="8818563" cy="762000"/>
          </a:xfrm>
        </p:spPr>
        <p:txBody>
          <a:bodyPr/>
          <a:lstStyle/>
          <a:p>
            <a:pPr algn="ctr" eaLnBrk="1" hangingPunct="1"/>
            <a:r>
              <a:rPr lang="ru-RU" altLang="ru-RU" sz="2400" b="1" smtClean="0">
                <a:solidFill>
                  <a:srgbClr val="FF0000"/>
                </a:solidFill>
              </a:rPr>
              <a:t>До істотних ознак і елементів криміналістичної характеристики прийнято відносити:</a:t>
            </a:r>
            <a:endParaRPr lang="uk-UA" altLang="ru-RU" sz="2400" b="1" smtClean="0"/>
          </a:p>
        </p:txBody>
      </p:sp>
      <p:sp>
        <p:nvSpPr>
          <p:cNvPr id="5" name="Rectangle 2"/>
          <p:cNvSpPr txBox="1">
            <a:spLocks noChangeArrowheads="1"/>
          </p:cNvSpPr>
          <p:nvPr/>
        </p:nvSpPr>
        <p:spPr bwMode="auto">
          <a:xfrm>
            <a:off x="228600" y="1524000"/>
            <a:ext cx="8763000" cy="51054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defRPr/>
            </a:pPr>
            <a:r>
              <a:rPr lang="uk-UA" altLang="ru-RU" sz="2400" b="1" kern="0" dirty="0" smtClean="0"/>
              <a:t>	</a:t>
            </a:r>
            <a:r>
              <a:rPr lang="ru-RU" altLang="ru-RU" sz="2400" b="1" kern="0" dirty="0" smtClean="0"/>
              <a:t>2</a:t>
            </a:r>
            <a:r>
              <a:rPr lang="ru-RU" altLang="ru-RU" sz="2400" b="1" kern="0" dirty="0"/>
              <a:t>. </a:t>
            </a:r>
            <a:r>
              <a:rPr lang="ru-RU" altLang="ru-RU" sz="2400" b="1" kern="0" dirty="0" err="1"/>
              <a:t>Встановлення</a:t>
            </a:r>
            <a:r>
              <a:rPr lang="ru-RU" altLang="ru-RU" sz="2400" b="1" kern="0" dirty="0"/>
              <a:t> </a:t>
            </a:r>
            <a:r>
              <a:rPr lang="ru-RU" altLang="ru-RU" sz="2400" b="1" kern="0" dirty="0" err="1"/>
              <a:t>системи</a:t>
            </a:r>
            <a:r>
              <a:rPr lang="ru-RU" altLang="ru-RU" sz="2400" b="1" kern="0" dirty="0"/>
              <a:t> </a:t>
            </a:r>
            <a:r>
              <a:rPr lang="ru-RU" altLang="ru-RU" sz="2400" b="1" kern="0" dirty="0" err="1"/>
              <a:t>відомостей</a:t>
            </a:r>
            <a:r>
              <a:rPr lang="ru-RU" altLang="ru-RU" sz="2400" b="1" kern="0" dirty="0"/>
              <a:t> про </a:t>
            </a:r>
            <a:r>
              <a:rPr lang="ru-RU" altLang="ru-RU" sz="2400" b="1" kern="0" dirty="0" err="1"/>
              <a:t>відображення</a:t>
            </a:r>
            <a:r>
              <a:rPr lang="ru-RU" altLang="ru-RU" sz="2400" b="1" kern="0" dirty="0"/>
              <a:t> </a:t>
            </a:r>
            <a:r>
              <a:rPr lang="ru-RU" altLang="ru-RU" sz="2400" b="1" kern="0" dirty="0" err="1"/>
              <a:t>окремих</a:t>
            </a:r>
            <a:r>
              <a:rPr lang="ru-RU" altLang="ru-RU" sz="2400" b="1" kern="0" dirty="0"/>
              <a:t> </a:t>
            </a:r>
            <a:r>
              <a:rPr lang="ru-RU" altLang="ru-RU" sz="2400" b="1" kern="0" dirty="0" err="1"/>
              <a:t>особливостей</a:t>
            </a:r>
            <a:r>
              <a:rPr lang="ru-RU" altLang="ru-RU" sz="2400" b="1" kern="0" dirty="0"/>
              <a:t> </a:t>
            </a:r>
            <a:r>
              <a:rPr lang="ru-RU" altLang="ru-RU" sz="2400" b="1" kern="0" dirty="0" err="1"/>
              <a:t>певного</a:t>
            </a:r>
            <a:r>
              <a:rPr lang="ru-RU" altLang="ru-RU" sz="2400" b="1" kern="0" dirty="0"/>
              <a:t> виду </a:t>
            </a:r>
            <a:r>
              <a:rPr lang="ru-RU" altLang="ru-RU" sz="2400" b="1" kern="0" dirty="0" err="1"/>
              <a:t>злочинів</a:t>
            </a:r>
            <a:r>
              <a:rPr lang="ru-RU" altLang="ru-RU" sz="2400" b="1" kern="0" dirty="0"/>
              <a:t>. </a:t>
            </a:r>
          </a:p>
          <a:p>
            <a:pPr>
              <a:defRPr/>
            </a:pPr>
            <a:r>
              <a:rPr lang="uk-UA" altLang="ru-RU" sz="2400" b="1" kern="0" dirty="0" smtClean="0"/>
              <a:t> </a:t>
            </a:r>
          </a:p>
          <a:p>
            <a:pPr>
              <a:defRPr/>
            </a:pPr>
            <a:r>
              <a:rPr lang="uk-UA" altLang="ru-RU" sz="2400" b="1" kern="0" dirty="0" smtClean="0"/>
              <a:t>	</a:t>
            </a:r>
            <a:r>
              <a:rPr lang="uk-UA" altLang="ru-RU" sz="2000" b="1" kern="0" dirty="0"/>
              <a:t>Це ознаки, що складають зміст криміналістичної характеристики, які стосуються як обставин скоєння і приховування злочину, так і попередніх, супровідних ознак і тих, що </a:t>
            </a:r>
            <a:r>
              <a:rPr lang="uk-UA" altLang="ru-RU" sz="2000" b="1" kern="0" dirty="0" err="1"/>
              <a:t>послідували</a:t>
            </a:r>
            <a:r>
              <a:rPr lang="uk-UA" altLang="ru-RU" sz="2000" b="1" kern="0" dirty="0"/>
              <a:t> за злочином.</a:t>
            </a:r>
          </a:p>
          <a:p>
            <a:pPr>
              <a:defRPr/>
            </a:pPr>
            <a:r>
              <a:rPr lang="uk-UA" altLang="ru-RU" sz="2000" b="1" kern="0" dirty="0" smtClean="0"/>
              <a:t>	Останні </a:t>
            </a:r>
            <a:r>
              <a:rPr lang="uk-UA" altLang="ru-RU" sz="2000" b="1" kern="0" dirty="0"/>
              <a:t>відіграють важливу роль у виявленні прихованих </a:t>
            </a:r>
            <a:r>
              <a:rPr lang="uk-UA" altLang="ru-RU" sz="2000" b="1" kern="0" dirty="0" smtClean="0"/>
              <a:t>злочинів, </a:t>
            </a:r>
            <a:r>
              <a:rPr lang="uk-UA" altLang="ru-RU" sz="2000" b="1" kern="0" dirty="0"/>
              <a:t>особи, що переховується, а також невідомих злочинців.</a:t>
            </a:r>
          </a:p>
          <a:p>
            <a:pPr>
              <a:defRPr/>
            </a:pPr>
            <a:r>
              <a:rPr lang="uk-UA" altLang="ru-RU" sz="2000" b="1" kern="0" dirty="0" smtClean="0"/>
              <a:t>	Проте </a:t>
            </a:r>
            <a:r>
              <a:rPr lang="uk-UA" altLang="ru-RU" sz="2000" b="1" kern="0" dirty="0"/>
              <a:t>криміналістична характеристика злочинів ширша за їх кримінально-правову та кримінальну процесуальну характеристики, оскільки вона містить не тільки систему обставин, які мають кримінально-правове значення, а й низку допоміжних чинників, що розглядаються як система, що складається з окремих елементів складу злочину</a:t>
            </a:r>
            <a:r>
              <a:rPr lang="uk-UA" altLang="ru-RU" sz="2000" b="1" kern="0" dirty="0" smtClean="0"/>
              <a:t>.</a:t>
            </a:r>
            <a:endParaRPr lang="uk-UA" altLang="ru-RU" sz="2000" b="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839200" cy="762000"/>
          </a:xfrm>
        </p:spPr>
        <p:txBody>
          <a:bodyPr/>
          <a:lstStyle/>
          <a:p>
            <a:pPr algn="ctr" eaLnBrk="1" hangingPunct="1"/>
            <a:r>
              <a:rPr lang="ru-RU" altLang="ru-RU" sz="2400" b="1" smtClean="0">
                <a:solidFill>
                  <a:srgbClr val="FF0000"/>
                </a:solidFill>
              </a:rPr>
              <a:t>Елементи криміналістичної характеристики</a:t>
            </a:r>
            <a:br>
              <a:rPr lang="ru-RU" altLang="ru-RU" sz="2400" b="1" smtClean="0">
                <a:solidFill>
                  <a:srgbClr val="FF0000"/>
                </a:solidFill>
              </a:rPr>
            </a:br>
            <a:r>
              <a:rPr lang="ru-RU" altLang="ru-RU" sz="2400" b="1" smtClean="0">
                <a:solidFill>
                  <a:srgbClr val="FF0000"/>
                </a:solidFill>
              </a:rPr>
              <a:t>окремих видів  злочинів:</a:t>
            </a:r>
            <a:endParaRPr lang="uk-UA" altLang="ru-RU" sz="2400" b="1" smtClean="0">
              <a:solidFill>
                <a:srgbClr val="FF0000"/>
              </a:solidFill>
            </a:endParaRPr>
          </a:p>
        </p:txBody>
      </p:sp>
      <p:sp>
        <p:nvSpPr>
          <p:cNvPr id="8" name="Rectangle 3"/>
          <p:cNvSpPr txBox="1">
            <a:spLocks noChangeArrowheads="1"/>
          </p:cNvSpPr>
          <p:nvPr/>
        </p:nvSpPr>
        <p:spPr bwMode="auto">
          <a:xfrm>
            <a:off x="304800" y="1524000"/>
            <a:ext cx="8610600" cy="2438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200" dirty="0"/>
              <a:t>а) </a:t>
            </a:r>
            <a:r>
              <a:rPr lang="ru-RU" sz="2200" b="1" i="1" dirty="0">
                <a:solidFill>
                  <a:srgbClr val="FF0000"/>
                </a:solidFill>
              </a:rPr>
              <a:t>особа </a:t>
            </a:r>
            <a:r>
              <a:rPr lang="uk-UA" sz="2200" b="1" i="1" dirty="0" smtClean="0">
                <a:solidFill>
                  <a:srgbClr val="FF0000"/>
                </a:solidFill>
              </a:rPr>
              <a:t>злочинця,</a:t>
            </a:r>
            <a:r>
              <a:rPr lang="uk-UA" sz="2200" b="1" dirty="0" smtClean="0">
                <a:solidFill>
                  <a:srgbClr val="FF0000"/>
                </a:solidFill>
              </a:rPr>
              <a:t> </a:t>
            </a:r>
            <a:r>
              <a:rPr lang="uk-UA" sz="2200" dirty="0" smtClean="0"/>
              <a:t>яка характеризується фізичними, соціально-демографічними даними; категорії посадових матеріально відповідальних осіб та інших осіб, які можуть бути причетними до злочину; чинники, що мали вплив на формування і здійснення злочинної мети, створення злочинної групи, розподіл ролей між співучасниками тощо;</a:t>
            </a:r>
            <a:endParaRPr lang="uk-UA" altLang="ru-RU" sz="2200" b="1" i="1" kern="0" dirty="0"/>
          </a:p>
        </p:txBody>
      </p:sp>
      <p:sp>
        <p:nvSpPr>
          <p:cNvPr id="4" name="Rectangle 3"/>
          <p:cNvSpPr txBox="1">
            <a:spLocks noChangeArrowheads="1"/>
          </p:cNvSpPr>
          <p:nvPr/>
        </p:nvSpPr>
        <p:spPr bwMode="auto">
          <a:xfrm>
            <a:off x="304800" y="4114800"/>
            <a:ext cx="8610600" cy="2438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200" dirty="0"/>
              <a:t>б) </a:t>
            </a:r>
            <a:r>
              <a:rPr lang="uk-UA" sz="2200" b="1" i="1" dirty="0" smtClean="0">
                <a:solidFill>
                  <a:srgbClr val="FF0000"/>
                </a:solidFill>
              </a:rPr>
              <a:t>способи готування до злочину </a:t>
            </a:r>
            <a:r>
              <a:rPr lang="uk-UA" sz="2200" dirty="0" smtClean="0"/>
              <a:t>(пошук відповідних знарядь злочину, заходи щодо створення лишку сировини, готової продукції, резерву грошових коштів та ін.); </a:t>
            </a:r>
            <a:r>
              <a:rPr lang="uk-UA" sz="2200" b="1" i="1" dirty="0" smtClean="0">
                <a:solidFill>
                  <a:srgbClr val="FF0000"/>
                </a:solidFill>
              </a:rPr>
              <a:t>способи вчинення злочину</a:t>
            </a:r>
            <a:r>
              <a:rPr lang="uk-UA" sz="2200" dirty="0" smtClean="0"/>
              <a:t> (ненасильницькі дії, заходи щодо заволодіння майном, його вилучення, збуту, реалізації); </a:t>
            </a:r>
            <a:r>
              <a:rPr lang="uk-UA" sz="2200" b="1" i="1" dirty="0" smtClean="0">
                <a:solidFill>
                  <a:srgbClr val="FF0000"/>
                </a:solidFill>
              </a:rPr>
              <a:t>способи приховування злочину</a:t>
            </a:r>
            <a:r>
              <a:rPr lang="uk-UA" sz="2200" dirty="0" smtClean="0"/>
              <a:t>, маскування злочинних дій;</a:t>
            </a:r>
            <a:endParaRPr lang="uk-UA" altLang="ru-RU" sz="22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839200" cy="762000"/>
          </a:xfrm>
        </p:spPr>
        <p:txBody>
          <a:bodyPr/>
          <a:lstStyle/>
          <a:p>
            <a:pPr algn="ctr" eaLnBrk="1" hangingPunct="1"/>
            <a:r>
              <a:rPr lang="ru-RU" altLang="ru-RU" sz="2400" b="1" smtClean="0">
                <a:solidFill>
                  <a:srgbClr val="FF0000"/>
                </a:solidFill>
              </a:rPr>
              <a:t>Елементи криміналістичної характеристики</a:t>
            </a:r>
            <a:br>
              <a:rPr lang="ru-RU" altLang="ru-RU" sz="2400" b="1" smtClean="0">
                <a:solidFill>
                  <a:srgbClr val="FF0000"/>
                </a:solidFill>
              </a:rPr>
            </a:br>
            <a:r>
              <a:rPr lang="ru-RU" altLang="ru-RU" sz="2400" b="1" smtClean="0">
                <a:solidFill>
                  <a:srgbClr val="FF0000"/>
                </a:solidFill>
              </a:rPr>
              <a:t>окремих видів  злочинів:</a:t>
            </a:r>
            <a:endParaRPr lang="uk-UA" altLang="ru-RU" sz="2400" b="1" smtClean="0">
              <a:solidFill>
                <a:srgbClr val="FF0000"/>
              </a:solidFill>
            </a:endParaRPr>
          </a:p>
        </p:txBody>
      </p:sp>
      <p:sp>
        <p:nvSpPr>
          <p:cNvPr id="8" name="Rectangle 3"/>
          <p:cNvSpPr txBox="1">
            <a:spLocks noChangeArrowheads="1"/>
          </p:cNvSpPr>
          <p:nvPr/>
        </p:nvSpPr>
        <p:spPr bwMode="auto">
          <a:xfrm>
            <a:off x="304800" y="1524000"/>
            <a:ext cx="8610600" cy="1219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200" dirty="0"/>
              <a:t>в) </a:t>
            </a:r>
            <a:r>
              <a:rPr lang="ru-RU" sz="2200" b="1" i="1" dirty="0">
                <a:solidFill>
                  <a:srgbClr val="FF0000"/>
                </a:solidFill>
              </a:rPr>
              <a:t>особа </a:t>
            </a:r>
            <a:r>
              <a:rPr lang="uk-UA" sz="2200" b="1" i="1" dirty="0" smtClean="0">
                <a:solidFill>
                  <a:srgbClr val="FF0000"/>
                </a:solidFill>
              </a:rPr>
              <a:t>потерпілого </a:t>
            </a:r>
            <a:r>
              <a:rPr lang="uk-UA" sz="2200" dirty="0" smtClean="0"/>
              <a:t>(демографічні дані, відомості про спосіб життя, риси характеру, звички, зв'язки і стосунки, ознаки </a:t>
            </a:r>
            <a:r>
              <a:rPr lang="uk-UA" sz="2200" dirty="0" err="1" smtClean="0"/>
              <a:t>віктимності</a:t>
            </a:r>
            <a:r>
              <a:rPr lang="uk-UA" sz="2200" dirty="0" smtClean="0"/>
              <a:t> тощо</a:t>
            </a:r>
            <a:r>
              <a:rPr lang="ru-RU" sz="2200" dirty="0" smtClean="0"/>
              <a:t>);</a:t>
            </a:r>
            <a:endParaRPr lang="uk-UA" altLang="ru-RU" sz="2200" b="1" i="1" kern="0" dirty="0"/>
          </a:p>
        </p:txBody>
      </p:sp>
      <p:sp>
        <p:nvSpPr>
          <p:cNvPr id="4" name="Rectangle 3"/>
          <p:cNvSpPr txBox="1">
            <a:spLocks noChangeArrowheads="1"/>
          </p:cNvSpPr>
          <p:nvPr/>
        </p:nvSpPr>
        <p:spPr bwMode="auto">
          <a:xfrm>
            <a:off x="304800" y="3200400"/>
            <a:ext cx="8610600" cy="33528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200" dirty="0"/>
              <a:t>г) </a:t>
            </a:r>
            <a:r>
              <a:rPr lang="ru-RU" sz="2200" b="1" i="1" dirty="0" smtClean="0">
                <a:solidFill>
                  <a:srgbClr val="FF0000"/>
                </a:solidFill>
              </a:rPr>
              <a:t>об</a:t>
            </a:r>
            <a:r>
              <a:rPr lang="en-US" sz="2200" b="1" i="1" dirty="0" smtClean="0">
                <a:solidFill>
                  <a:srgbClr val="FF0000"/>
                </a:solidFill>
              </a:rPr>
              <a:t>’</a:t>
            </a:r>
            <a:r>
              <a:rPr lang="uk-UA" sz="2200" b="1" i="1" dirty="0" err="1" smtClean="0">
                <a:solidFill>
                  <a:srgbClr val="FF0000"/>
                </a:solidFill>
              </a:rPr>
              <a:t>єкт</a:t>
            </a:r>
            <a:r>
              <a:rPr lang="uk-UA" sz="2200" b="1" i="1" dirty="0" smtClean="0">
                <a:solidFill>
                  <a:srgbClr val="FF0000"/>
                </a:solidFill>
              </a:rPr>
              <a:t> (</a:t>
            </a:r>
            <a:r>
              <a:rPr lang="ru-RU" sz="2200" b="1" i="1" dirty="0" smtClean="0">
                <a:solidFill>
                  <a:srgbClr val="FF0000"/>
                </a:solidFill>
              </a:rPr>
              <a:t>предмет) </a:t>
            </a:r>
            <a:r>
              <a:rPr lang="uk-UA" sz="2200" b="1" i="1" dirty="0" smtClean="0">
                <a:solidFill>
                  <a:srgbClr val="FF0000"/>
                </a:solidFill>
              </a:rPr>
              <a:t>посягання</a:t>
            </a:r>
            <a:r>
              <a:rPr lang="ru-RU" sz="2200" b="1" i="1" dirty="0" smtClean="0">
                <a:solidFill>
                  <a:srgbClr val="FF0000"/>
                </a:solidFill>
              </a:rPr>
              <a:t>: </a:t>
            </a:r>
            <a:r>
              <a:rPr lang="uk-UA" sz="2200" dirty="0" smtClean="0"/>
              <a:t>грошові кошти, цінні папери, матеріальні цінності у вигляді сировини, палива, матеріалів, напівфабрикатів, готових виробів з урахуванням їх споживчої цінності, які можуть бути віднесені до різних джерел посягання (підзвітні цінності, невраховані цінності, створені при їх виробництві за рахунок лишку, який надійшов зі сторони (сторонні цінності), від співучасників, майно, приховане від оподаткування)</a:t>
            </a:r>
            <a:endParaRPr lang="uk-UA" altLang="ru-RU" sz="22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839200" cy="762000"/>
          </a:xfrm>
        </p:spPr>
        <p:txBody>
          <a:bodyPr/>
          <a:lstStyle/>
          <a:p>
            <a:pPr algn="ctr" eaLnBrk="1" hangingPunct="1"/>
            <a:r>
              <a:rPr lang="ru-RU" altLang="ru-RU" sz="2400" b="1" smtClean="0">
                <a:solidFill>
                  <a:srgbClr val="FF0000"/>
                </a:solidFill>
              </a:rPr>
              <a:t>Елементи криміналістичної характеристики</a:t>
            </a:r>
            <a:br>
              <a:rPr lang="ru-RU" altLang="ru-RU" sz="2400" b="1" smtClean="0">
                <a:solidFill>
                  <a:srgbClr val="FF0000"/>
                </a:solidFill>
              </a:rPr>
            </a:br>
            <a:r>
              <a:rPr lang="ru-RU" altLang="ru-RU" sz="2400" b="1" smtClean="0">
                <a:solidFill>
                  <a:srgbClr val="FF0000"/>
                </a:solidFill>
              </a:rPr>
              <a:t>окремих видів  злочинів:</a:t>
            </a:r>
            <a:endParaRPr lang="uk-UA" altLang="ru-RU" sz="2400" b="1" smtClean="0">
              <a:solidFill>
                <a:srgbClr val="FF0000"/>
              </a:solidFill>
            </a:endParaRPr>
          </a:p>
        </p:txBody>
      </p:sp>
      <p:sp>
        <p:nvSpPr>
          <p:cNvPr id="8" name="Rectangle 3"/>
          <p:cNvSpPr txBox="1">
            <a:spLocks noChangeArrowheads="1"/>
          </p:cNvSpPr>
          <p:nvPr/>
        </p:nvSpPr>
        <p:spPr bwMode="auto">
          <a:xfrm>
            <a:off x="304800" y="1524000"/>
            <a:ext cx="8610600" cy="2438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ru-RU" sz="2200" dirty="0"/>
              <a:t>г) </a:t>
            </a:r>
            <a:r>
              <a:rPr lang="ru-RU" sz="2200" b="1" i="1" dirty="0">
                <a:solidFill>
                  <a:srgbClr val="FF0000"/>
                </a:solidFill>
              </a:rPr>
              <a:t>обстановка </a:t>
            </a:r>
            <a:r>
              <a:rPr lang="uk-UA" sz="2200" b="1" i="1" dirty="0" smtClean="0">
                <a:solidFill>
                  <a:srgbClr val="FF0000"/>
                </a:solidFill>
              </a:rPr>
              <a:t>вчинення злочину</a:t>
            </a:r>
            <a:r>
              <a:rPr lang="uk-UA" sz="2200" dirty="0" smtClean="0"/>
              <a:t>: місце як частина матеріального середовища, що включає, окрім приміщення та ділянки місцевості, сукупність різних предметів. До обстановки належать також чинники регулятивного характеру, що визначають порядок діяльності, фактори поведінки людей у побуті і трудовій діяльності</a:t>
            </a:r>
            <a:endParaRPr lang="uk-UA" altLang="ru-RU" sz="2200" b="1" i="1" kern="0" dirty="0"/>
          </a:p>
        </p:txBody>
      </p:sp>
      <p:sp>
        <p:nvSpPr>
          <p:cNvPr id="4" name="Rectangle 3"/>
          <p:cNvSpPr txBox="1">
            <a:spLocks noChangeArrowheads="1"/>
          </p:cNvSpPr>
          <p:nvPr/>
        </p:nvSpPr>
        <p:spPr bwMode="auto">
          <a:xfrm>
            <a:off x="304800" y="4114800"/>
            <a:ext cx="8610600" cy="2438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t>	</a:t>
            </a:r>
            <a:r>
              <a:rPr lang="uk-UA" sz="2200" dirty="0" smtClean="0"/>
              <a:t>д) </a:t>
            </a:r>
            <a:r>
              <a:rPr lang="uk-UA" sz="2200" b="1" i="1" dirty="0" smtClean="0">
                <a:solidFill>
                  <a:srgbClr val="FF0000"/>
                </a:solidFill>
              </a:rPr>
              <a:t>наслідки</a:t>
            </a:r>
            <a:r>
              <a:rPr lang="uk-UA" sz="2200" dirty="0" smtClean="0">
                <a:solidFill>
                  <a:srgbClr val="FF0000"/>
                </a:solidFill>
              </a:rPr>
              <a:t> </a:t>
            </a:r>
            <a:r>
              <a:rPr lang="uk-UA" sz="2200" b="1" i="1" dirty="0" smtClean="0">
                <a:solidFill>
                  <a:srgbClr val="FF0000"/>
                </a:solidFill>
              </a:rPr>
              <a:t>у вигляді будь-яких змін, викликаних злочином</a:t>
            </a:r>
            <a:r>
              <a:rPr lang="uk-UA" sz="2200" dirty="0" smtClean="0"/>
              <a:t>, виражені у фізичній матеріальній шкоді, відображеній у матеріальній обстановці злочину (характерні сліди пошкоджень, викликані злочинними діями, їх локалізація і взаємозв'язок), та моральній шкоді, заподіяній злочином</a:t>
            </a:r>
            <a:endParaRPr lang="uk-UA" altLang="ru-RU" sz="22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9937" name="Picture 2" descr="D:\Мои документы\Витя Универ-работа\электронные издания по криминалистике\Електронний підручник\Pictures\ris39.gif"/>
          <p:cNvPicPr>
            <a:picLocks noChangeAspect="1" noChangeArrowheads="1"/>
          </p:cNvPicPr>
          <p:nvPr/>
        </p:nvPicPr>
        <p:blipFill>
          <a:blip r:embed="rId2"/>
          <a:srcRect/>
          <a:stretch>
            <a:fillRect/>
          </a:stretch>
        </p:blipFill>
        <p:spPr bwMode="auto">
          <a:xfrm>
            <a:off x="85725" y="98425"/>
            <a:ext cx="8753475" cy="5740400"/>
          </a:xfrm>
          <a:prstGeom prst="rect">
            <a:avLst/>
          </a:prstGeom>
          <a:noFill/>
          <a:ln w="9525">
            <a:noFill/>
            <a:miter lim="800000"/>
            <a:headEnd/>
            <a:tailEnd/>
          </a:ln>
        </p:spPr>
      </p:pic>
      <p:sp>
        <p:nvSpPr>
          <p:cNvPr id="7" name="Rectangle 2"/>
          <p:cNvSpPr>
            <a:spLocks noGrp="1" noChangeArrowheads="1"/>
          </p:cNvSpPr>
          <p:nvPr>
            <p:ph type="title"/>
          </p:nvPr>
        </p:nvSpPr>
        <p:spPr>
          <a:xfrm>
            <a:off x="114300" y="5943600"/>
            <a:ext cx="8839200" cy="762000"/>
          </a:xfrm>
        </p:spPr>
        <p:txBody>
          <a:bodyPr/>
          <a:lstStyle/>
          <a:p>
            <a:pPr algn="ctr" eaLnBrk="1" hangingPunct="1"/>
            <a:r>
              <a:rPr lang="ru-RU" altLang="ru-RU" sz="2400" b="1" smtClean="0">
                <a:solidFill>
                  <a:srgbClr val="FF0000"/>
                </a:solidFill>
              </a:rPr>
              <a:t>Загальна структура зв'язків елементів криміналістичної характеристики злочинів</a:t>
            </a:r>
            <a:endParaRPr lang="uk-UA" altLang="ru-RU" sz="2400" b="1" smtClean="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1066800"/>
          </a:xfrm>
        </p:spPr>
        <p:txBody>
          <a:bodyPr/>
          <a:lstStyle/>
          <a:p>
            <a:pPr algn="ctr" eaLnBrk="1" hangingPunct="1"/>
            <a:r>
              <a:rPr lang="ru-RU" altLang="ru-RU" sz="3600" b="1" smtClean="0">
                <a:solidFill>
                  <a:srgbClr val="FF0000"/>
                </a:solidFill>
              </a:rPr>
              <a:t>Ситуаційні особливості етапів розслідування:</a:t>
            </a:r>
            <a:endParaRPr lang="uk-UA" altLang="ru-RU" sz="3600" b="1" smtClean="0">
              <a:solidFill>
                <a:srgbClr val="FF0000"/>
              </a:solidFill>
            </a:endParaRPr>
          </a:p>
        </p:txBody>
      </p:sp>
      <p:sp>
        <p:nvSpPr>
          <p:cNvPr id="8" name="Rectangle 3"/>
          <p:cNvSpPr txBox="1">
            <a:spLocks noChangeArrowheads="1"/>
          </p:cNvSpPr>
          <p:nvPr/>
        </p:nvSpPr>
        <p:spPr bwMode="auto">
          <a:xfrm>
            <a:off x="1524000" y="2209800"/>
            <a:ext cx="7010400" cy="2438400"/>
          </a:xfrm>
          <a:prstGeom prst="rect">
            <a:avLst/>
          </a:prstGeom>
          <a:noFill/>
          <a:ln w="9525">
            <a:noFill/>
            <a:miter lim="800000"/>
            <a:headEnd/>
            <a:tailEnd/>
          </a:ln>
        </p:spPr>
        <p:txBody>
          <a:bodyPr/>
          <a:lstStyle/>
          <a:p>
            <a:pPr>
              <a:spcBef>
                <a:spcPct val="20000"/>
              </a:spcBef>
              <a:buClr>
                <a:schemeClr val="bg2"/>
              </a:buClr>
              <a:buSzPct val="75000"/>
              <a:buFont typeface="Wingdings" pitchFamily="2" charset="2"/>
              <a:buNone/>
            </a:pPr>
            <a:r>
              <a:rPr lang="ru-RU" sz="4400" b="1"/>
              <a:t>- первісний етап; </a:t>
            </a:r>
          </a:p>
          <a:p>
            <a:pPr>
              <a:spcBef>
                <a:spcPct val="20000"/>
              </a:spcBef>
              <a:buClr>
                <a:schemeClr val="bg2"/>
              </a:buClr>
              <a:buSzPct val="75000"/>
              <a:buFont typeface="Wingdings" pitchFamily="2" charset="2"/>
              <a:buNone/>
            </a:pPr>
            <a:r>
              <a:rPr lang="ru-RU" sz="4400" b="1"/>
              <a:t>- наступний етап;</a:t>
            </a:r>
          </a:p>
          <a:p>
            <a:pPr>
              <a:spcBef>
                <a:spcPct val="20000"/>
              </a:spcBef>
              <a:buClr>
                <a:schemeClr val="bg2"/>
              </a:buClr>
              <a:buSzPct val="75000"/>
              <a:buFont typeface="Wingdings" pitchFamily="2" charset="2"/>
              <a:buNone/>
            </a:pPr>
            <a:r>
              <a:rPr lang="ru-RU" sz="4400" b="1"/>
              <a:t>- заключний етап. </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Effect transition="in" filter="fade">
                                      <p:cBhvr>
                                        <p:cTn id="11" dur="1000">
                                          <p:stCondLst>
                                            <p:cond delay="0"/>
                                          </p:stCondLst>
                                        </p:cTn>
                                        <p:tgtEl>
                                          <p:spTgt spid="8">
                                            <p:txEl>
                                              <p:pRg st="0" end="0"/>
                                            </p:txEl>
                                          </p:spTgt>
                                        </p:tgtEl>
                                      </p:cBhvr>
                                    </p:animEffect>
                                    <p:anim calcmode="lin" valueType="num">
                                      <p:cBhvr>
                                        <p:cTn id="12"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1" end="1"/>
                                            </p:txEl>
                                          </p:spTgt>
                                        </p:tgtEl>
                                        <p:attrNameLst>
                                          <p:attrName>style.visibility</p:attrName>
                                        </p:attrNameLst>
                                      </p:cBhvr>
                                      <p:to>
                                        <p:strVal val="visible"/>
                                      </p:to>
                                    </p:set>
                                    <p:animEffect transition="in" filter="fade">
                                      <p:cBhvr>
                                        <p:cTn id="18" dur="1000">
                                          <p:stCondLst>
                                            <p:cond delay="0"/>
                                          </p:stCondLst>
                                        </p:cTn>
                                        <p:tgtEl>
                                          <p:spTgt spid="8">
                                            <p:txEl>
                                              <p:pRg st="1" end="1"/>
                                            </p:txEl>
                                          </p:spTgt>
                                        </p:tgtEl>
                                      </p:cBhvr>
                                    </p:animEffect>
                                    <p:anim calcmode="lin" valueType="num">
                                      <p:cBhvr>
                                        <p:cTn id="19" dur="1000" fill="hold">
                                          <p:stCondLst>
                                            <p:cond delay="0"/>
                                          </p:stCondLst>
                                        </p:cTn>
                                        <p:tgtEl>
                                          <p:spTgt spid="8">
                                            <p:txEl>
                                              <p:pRg st="1" end="1"/>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fade">
                                      <p:cBhvr>
                                        <p:cTn id="25" dur="1000">
                                          <p:stCondLst>
                                            <p:cond delay="0"/>
                                          </p:stCondLst>
                                        </p:cTn>
                                        <p:tgtEl>
                                          <p:spTgt spid="8">
                                            <p:txEl>
                                              <p:pRg st="2" end="2"/>
                                            </p:txEl>
                                          </p:spTgt>
                                        </p:tgtEl>
                                      </p:cBhvr>
                                    </p:animEffect>
                                    <p:anim calcmode="lin" valueType="num">
                                      <p:cBhvr>
                                        <p:cTn id="26" dur="1000" fill="hold">
                                          <p:stCondLst>
                                            <p:cond delay="0"/>
                                          </p:stCondLst>
                                        </p:cTn>
                                        <p:tgtEl>
                                          <p:spTgt spid="8">
                                            <p:txEl>
                                              <p:pRg st="2" end="2"/>
                                            </p:txEl>
                                          </p:spTgt>
                                        </p:tgtEl>
                                        <p:attrNameLst>
                                          <p:attrName>ppt_x</p:attrName>
                                        </p:attrNameLst>
                                      </p:cBhvr>
                                      <p:tavLst>
                                        <p:tav tm="0">
                                          <p:val>
                                            <p:strVal val="#ppt_x-.1"/>
                                          </p:val>
                                        </p:tav>
                                        <p:tav tm="100000">
                                          <p:val>
                                            <p:strVal val="#ppt_x"/>
                                          </p:val>
                                        </p:tav>
                                      </p:tavLst>
                                    </p:anim>
                                    <p:anim calcmode="lin" valueType="num">
                                      <p:cBhvr>
                                        <p:cTn id="27" dur="1000" fill="hold">
                                          <p:stCondLst>
                                            <p:cond delay="0"/>
                                          </p:stCondLst>
                                        </p:cTn>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Первісний етап:</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10600" cy="18288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200" dirty="0" smtClean="0"/>
              <a:t>на основі первинної інформації, а також додаткових даних (якщо була перевірочна діяльність) висуваються можливі слідчі версії й складається план розслідування</a:t>
            </a:r>
            <a:endParaRPr lang="uk-UA" altLang="ru-RU" sz="2200" b="1" i="1" kern="0" dirty="0"/>
          </a:p>
        </p:txBody>
      </p:sp>
      <p:sp>
        <p:nvSpPr>
          <p:cNvPr id="4" name="Rectangle 3"/>
          <p:cNvSpPr txBox="1">
            <a:spLocks noChangeArrowheads="1"/>
          </p:cNvSpPr>
          <p:nvPr/>
        </p:nvSpPr>
        <p:spPr bwMode="auto">
          <a:xfrm>
            <a:off x="333375" y="3886200"/>
            <a:ext cx="8610600" cy="22098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000" dirty="0" smtClean="0"/>
              <a:t>ф</a:t>
            </a:r>
            <a:r>
              <a:rPr lang="uk-UA" sz="2200" dirty="0" smtClean="0"/>
              <a:t>актичні </a:t>
            </a:r>
            <a:r>
              <a:rPr lang="uk-UA" sz="2200" dirty="0"/>
              <a:t>дані на зазначеній стадії одержують шляхом первісних слідчих дій, які, виходячи зі специфічних завдань (виявлення всіх ознак злочину, виявлення й затримка винного по гарячих слідах), необхідно провести на самому початку розслідування у відносно обмежений строк. Усі або частина цих дій можуть бути й невідкладними.</a:t>
            </a:r>
            <a:endParaRPr lang="uk-UA" altLang="ru-RU" sz="2200" b="1" i="1" kern="0" dirty="0"/>
          </a:p>
        </p:txBody>
      </p:sp>
      <p:sp>
        <p:nvSpPr>
          <p:cNvPr id="2" name="Стрелка вниз 1"/>
          <p:cNvSpPr/>
          <p:nvPr/>
        </p:nvSpPr>
        <p:spPr>
          <a:xfrm>
            <a:off x="4300538" y="3048000"/>
            <a:ext cx="7239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Типові слідчі ситуації первісного етапу:</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10600" cy="18288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200" dirty="0" smtClean="0"/>
              <a:t>1. </a:t>
            </a:r>
            <a:r>
              <a:rPr lang="uk-UA" sz="2200" dirty="0"/>
              <a:t>Є</a:t>
            </a:r>
            <a:r>
              <a:rPr lang="uk-UA" sz="2200" dirty="0" smtClean="0"/>
              <a:t> </a:t>
            </a:r>
            <a:r>
              <a:rPr lang="uk-UA" sz="2200" dirty="0"/>
              <a:t>відомості про подію злочину й про нібито </a:t>
            </a:r>
            <a:r>
              <a:rPr lang="uk-UA" sz="2200" dirty="0" smtClean="0"/>
              <a:t>винну </a:t>
            </a:r>
            <a:r>
              <a:rPr lang="uk-UA" sz="2200" dirty="0"/>
              <a:t>у ньому </a:t>
            </a:r>
            <a:r>
              <a:rPr lang="uk-UA" sz="2200" dirty="0" smtClean="0"/>
              <a:t>особу </a:t>
            </a:r>
            <a:r>
              <a:rPr lang="uk-UA" sz="2200" dirty="0"/>
              <a:t>(головним чином від потерпілих), але ще не ясно, чи дійсно  була ця подія, чи </a:t>
            </a:r>
            <a:r>
              <a:rPr lang="uk-UA" sz="2200" dirty="0" smtClean="0"/>
              <a:t>мала  вона </a:t>
            </a:r>
            <a:r>
              <a:rPr lang="uk-UA" sz="2200" dirty="0"/>
              <a:t>злочинний характер і </a:t>
            </a:r>
            <a:r>
              <a:rPr lang="uk-UA" sz="2200" dirty="0" smtClean="0"/>
              <a:t>чи  причетна до неї </a:t>
            </a:r>
            <a:r>
              <a:rPr lang="uk-UA" sz="2200" dirty="0"/>
              <a:t>зазначена особа (зґвалтування, грабіж, розбій, </a:t>
            </a:r>
            <a:r>
              <a:rPr lang="uk-UA" sz="2200" dirty="0" smtClean="0"/>
              <a:t>давання </a:t>
            </a:r>
            <a:r>
              <a:rPr lang="uk-UA" sz="2200" dirty="0"/>
              <a:t>й одержання хабара і </a:t>
            </a:r>
            <a:r>
              <a:rPr lang="uk-UA" sz="2200" dirty="0" err="1" smtClean="0"/>
              <a:t>т.ін</a:t>
            </a:r>
            <a:r>
              <a:rPr lang="uk-UA" sz="2200" dirty="0" smtClean="0"/>
              <a:t>.). </a:t>
            </a:r>
            <a:endParaRPr lang="uk-UA" sz="2200" dirty="0"/>
          </a:p>
        </p:txBody>
      </p:sp>
      <p:sp>
        <p:nvSpPr>
          <p:cNvPr id="4" name="Rectangle 3"/>
          <p:cNvSpPr txBox="1">
            <a:spLocks noChangeArrowheads="1"/>
          </p:cNvSpPr>
          <p:nvPr/>
        </p:nvSpPr>
        <p:spPr bwMode="auto">
          <a:xfrm>
            <a:off x="358775" y="4267200"/>
            <a:ext cx="8610600" cy="22860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ru-RU" sz="2000" dirty="0" err="1" smtClean="0"/>
              <a:t>встановлення</a:t>
            </a:r>
            <a:r>
              <a:rPr lang="ru-RU" sz="2000" dirty="0" smtClean="0"/>
              <a:t> </a:t>
            </a:r>
            <a:r>
              <a:rPr lang="ru-RU" sz="2000" dirty="0" err="1"/>
              <a:t>дійсності</a:t>
            </a:r>
            <a:r>
              <a:rPr lang="ru-RU" sz="2000" dirty="0"/>
              <a:t> </a:t>
            </a:r>
            <a:r>
              <a:rPr lang="ru-RU" sz="2000" dirty="0" err="1"/>
              <a:t>події</a:t>
            </a:r>
            <a:r>
              <a:rPr lang="ru-RU" sz="2000" dirty="0"/>
              <a:t>, </a:t>
            </a:r>
            <a:r>
              <a:rPr lang="ru-RU" sz="2000" dirty="0" err="1"/>
              <a:t>його</a:t>
            </a:r>
            <a:r>
              <a:rPr lang="ru-RU" sz="2000" dirty="0"/>
              <a:t> </a:t>
            </a:r>
            <a:r>
              <a:rPr lang="ru-RU" sz="2000" dirty="0" err="1"/>
              <a:t>конкретних</a:t>
            </a:r>
            <a:r>
              <a:rPr lang="ru-RU" sz="2000" dirty="0"/>
              <a:t> </a:t>
            </a:r>
            <a:r>
              <a:rPr lang="ru-RU" sz="2000" dirty="0" err="1"/>
              <a:t>обставин</a:t>
            </a:r>
            <a:r>
              <a:rPr lang="ru-RU" sz="2000" dirty="0"/>
              <a:t>, </a:t>
            </a:r>
            <a:r>
              <a:rPr lang="ru-RU" sz="2000" dirty="0" err="1"/>
              <a:t>причетності</a:t>
            </a:r>
            <a:r>
              <a:rPr lang="ru-RU" sz="2000" dirty="0"/>
              <a:t> до </a:t>
            </a:r>
            <a:r>
              <a:rPr lang="ru-RU" sz="2000" dirty="0" err="1"/>
              <a:t>нього</a:t>
            </a:r>
            <a:r>
              <a:rPr lang="ru-RU" sz="2000" dirty="0"/>
              <a:t> </a:t>
            </a:r>
            <a:r>
              <a:rPr lang="ru-RU" sz="2000" dirty="0" err="1"/>
              <a:t>запідозреного</a:t>
            </a:r>
            <a:r>
              <a:rPr lang="ru-RU" sz="2000" dirty="0"/>
              <a:t> особи. При </a:t>
            </a:r>
            <a:r>
              <a:rPr lang="ru-RU" sz="2000" dirty="0" err="1"/>
              <a:t>цьому</a:t>
            </a:r>
            <a:r>
              <a:rPr lang="ru-RU" sz="2000" dirty="0"/>
              <a:t> </a:t>
            </a:r>
            <a:r>
              <a:rPr lang="ru-RU" sz="2000" dirty="0" err="1"/>
              <a:t>велике</a:t>
            </a:r>
            <a:r>
              <a:rPr lang="ru-RU" sz="2000" dirty="0"/>
              <a:t> </a:t>
            </a:r>
            <a:r>
              <a:rPr lang="ru-RU" sz="2000" dirty="0" err="1"/>
              <a:t>значення</a:t>
            </a:r>
            <a:r>
              <a:rPr lang="ru-RU" sz="2000" dirty="0"/>
              <a:t> </a:t>
            </a:r>
            <a:r>
              <a:rPr lang="ru-RU" sz="2000" dirty="0" err="1"/>
              <a:t>має</a:t>
            </a:r>
            <a:r>
              <a:rPr lang="ru-RU" sz="2000" dirty="0"/>
              <a:t> </a:t>
            </a:r>
            <a:r>
              <a:rPr lang="ru-RU" sz="2000" dirty="0" err="1"/>
              <a:t>виявлення</a:t>
            </a:r>
            <a:r>
              <a:rPr lang="ru-RU" sz="2000" dirty="0"/>
              <a:t> </a:t>
            </a:r>
            <a:r>
              <a:rPr lang="ru-RU" sz="2000" dirty="0" err="1"/>
              <a:t>відповідних</a:t>
            </a:r>
            <a:r>
              <a:rPr lang="ru-RU" sz="2000" dirty="0"/>
              <a:t> </a:t>
            </a:r>
            <a:r>
              <a:rPr lang="ru-RU" sz="2000" dirty="0" err="1"/>
              <a:t>слідів</a:t>
            </a:r>
            <a:r>
              <a:rPr lang="ru-RU" sz="2000" dirty="0"/>
              <a:t>, </a:t>
            </a:r>
            <a:r>
              <a:rPr lang="ru-RU" sz="2000" dirty="0" err="1"/>
              <a:t>речовинних</a:t>
            </a:r>
            <a:r>
              <a:rPr lang="ru-RU" sz="2000" dirty="0"/>
              <a:t> </a:t>
            </a:r>
            <a:r>
              <a:rPr lang="ru-RU" sz="2000" dirty="0" err="1"/>
              <a:t>доказів</a:t>
            </a:r>
            <a:r>
              <a:rPr lang="ru-RU" sz="2000" dirty="0"/>
              <a:t> і </a:t>
            </a:r>
            <a:r>
              <a:rPr lang="ru-RU" sz="2000" dirty="0" err="1"/>
              <a:t>особливостей</a:t>
            </a:r>
            <a:r>
              <a:rPr lang="ru-RU" sz="2000" dirty="0"/>
              <a:t> </a:t>
            </a:r>
            <a:r>
              <a:rPr lang="ru-RU" sz="2000" dirty="0" err="1"/>
              <a:t>взаємин</a:t>
            </a:r>
            <a:r>
              <a:rPr lang="ru-RU" sz="2000" dirty="0"/>
              <a:t> </a:t>
            </a:r>
            <a:r>
              <a:rPr lang="ru-RU" sz="2000" dirty="0" err="1"/>
              <a:t>між</a:t>
            </a:r>
            <a:r>
              <a:rPr lang="ru-RU" sz="2000" dirty="0"/>
              <a:t> </a:t>
            </a:r>
            <a:r>
              <a:rPr lang="ru-RU" sz="2000" dirty="0" err="1"/>
              <a:t>учасниками</a:t>
            </a:r>
            <a:r>
              <a:rPr lang="ru-RU" sz="2000" dirty="0"/>
              <a:t> </a:t>
            </a:r>
            <a:r>
              <a:rPr lang="ru-RU" sz="2000" dirty="0" err="1"/>
              <a:t>даного</a:t>
            </a:r>
            <a:r>
              <a:rPr lang="ru-RU" sz="2000" dirty="0"/>
              <a:t> </a:t>
            </a:r>
            <a:r>
              <a:rPr lang="ru-RU" sz="2000" dirty="0" err="1"/>
              <a:t>події</a:t>
            </a:r>
            <a:r>
              <a:rPr lang="ru-RU" sz="2000" dirty="0"/>
              <a:t>. При </a:t>
            </a:r>
            <a:r>
              <a:rPr lang="ru-RU" sz="2000" dirty="0" err="1"/>
              <a:t>необхідності</a:t>
            </a:r>
            <a:r>
              <a:rPr lang="ru-RU" sz="2000" dirty="0"/>
              <a:t> </a:t>
            </a:r>
            <a:r>
              <a:rPr lang="ru-RU" sz="2000" dirty="0" err="1"/>
              <a:t>підозрювана</a:t>
            </a:r>
            <a:r>
              <a:rPr lang="ru-RU" sz="2000" dirty="0"/>
              <a:t> особа </a:t>
            </a:r>
            <a:r>
              <a:rPr lang="ru-RU" sz="2000" dirty="0" err="1"/>
              <a:t>затримується</a:t>
            </a:r>
            <a:r>
              <a:rPr lang="ru-RU" sz="2000" dirty="0"/>
              <a:t>.</a:t>
            </a:r>
          </a:p>
        </p:txBody>
      </p:sp>
      <p:sp>
        <p:nvSpPr>
          <p:cNvPr id="2" name="Стрелка вниз 1"/>
          <p:cNvSpPr/>
          <p:nvPr/>
        </p:nvSpPr>
        <p:spPr>
          <a:xfrm>
            <a:off x="4049713" y="3513138"/>
            <a:ext cx="500062" cy="754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Rectangle 2"/>
          <p:cNvSpPr txBox="1">
            <a:spLocks noChangeArrowheads="1"/>
          </p:cNvSpPr>
          <p:nvPr/>
        </p:nvSpPr>
        <p:spPr bwMode="auto">
          <a:xfrm>
            <a:off x="180975" y="3055938"/>
            <a:ext cx="8763000" cy="4572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lgn="ctr">
              <a:defRPr/>
            </a:pPr>
            <a:r>
              <a:rPr lang="ru-RU" altLang="ru-RU" sz="2400" b="1" kern="0" dirty="0" err="1" smtClean="0">
                <a:solidFill>
                  <a:srgbClr val="FF0000"/>
                </a:solidFill>
              </a:rPr>
              <a:t>Напрямок</a:t>
            </a:r>
            <a:r>
              <a:rPr lang="ru-RU" altLang="ru-RU" sz="2400" b="1" kern="0" dirty="0" smtClean="0">
                <a:solidFill>
                  <a:srgbClr val="FF0000"/>
                </a:solidFill>
              </a:rPr>
              <a:t> </a:t>
            </a:r>
            <a:r>
              <a:rPr lang="ru-RU" altLang="ru-RU" sz="2400" b="1" kern="0" dirty="0" err="1" smtClean="0">
                <a:solidFill>
                  <a:srgbClr val="FF0000"/>
                </a:solidFill>
              </a:rPr>
              <a:t>розслідування</a:t>
            </a:r>
            <a:r>
              <a:rPr lang="ru-RU" altLang="ru-RU" sz="2400" b="1" kern="0" dirty="0" smtClean="0">
                <a:solidFill>
                  <a:srgbClr val="FF0000"/>
                </a:solidFill>
              </a:rPr>
              <a:t>:</a:t>
            </a:r>
            <a:endParaRPr lang="uk-UA" altLang="ru-RU" sz="2400" b="1" kern="0" dirty="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par>
                                <p:cTn id="34" presetID="22" presetClass="entr" presetSubtype="4"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52400" y="381000"/>
            <a:ext cx="8839200" cy="685800"/>
          </a:xfrm>
        </p:spPr>
        <p:txBody>
          <a:bodyPr/>
          <a:lstStyle/>
          <a:p>
            <a:pPr algn="ctr" eaLnBrk="1" hangingPunct="1"/>
            <a:r>
              <a:rPr lang="uk-UA" altLang="ru-RU" sz="3800" b="1" smtClean="0">
                <a:solidFill>
                  <a:srgbClr val="FF0000"/>
                </a:solidFill>
              </a:rPr>
              <a:t>Методика розслідування злочинів -</a:t>
            </a:r>
          </a:p>
        </p:txBody>
      </p:sp>
      <p:sp>
        <p:nvSpPr>
          <p:cNvPr id="377859" name="Rectangle 3"/>
          <p:cNvSpPr>
            <a:spLocks noGrp="1" noChangeArrowheads="1"/>
          </p:cNvSpPr>
          <p:nvPr>
            <p:ph type="body" idx="1"/>
          </p:nvPr>
        </p:nvSpPr>
        <p:spPr>
          <a:xfrm>
            <a:off x="323850" y="1484313"/>
            <a:ext cx="8515350" cy="2478087"/>
          </a:xfrm>
          <a:solidFill>
            <a:schemeClr val="accent5"/>
          </a:solidFill>
        </p:spPr>
        <p:txBody>
          <a:bodyPr/>
          <a:lstStyle/>
          <a:p>
            <a:pPr marL="0" indent="0" eaLnBrk="1" hangingPunct="1">
              <a:buFont typeface="Wingdings" pitchFamily="2" charset="2"/>
              <a:buNone/>
              <a:defRPr/>
            </a:pPr>
            <a:r>
              <a:rPr lang="uk-UA" sz="2400" b="1" dirty="0" smtClean="0"/>
              <a:t>це самостійний розділ науки криміналістики. </a:t>
            </a:r>
          </a:p>
          <a:p>
            <a:pPr marL="0" indent="0" eaLnBrk="1" hangingPunct="1">
              <a:buFont typeface="Wingdings" pitchFamily="2" charset="2"/>
              <a:buNone/>
              <a:defRPr/>
            </a:pPr>
            <a:r>
              <a:rPr lang="uk-UA" sz="2400" b="1" dirty="0" smtClean="0">
                <a:solidFill>
                  <a:srgbClr val="FF0000"/>
                </a:solidFill>
              </a:rPr>
              <a:t>Розслідування злочинів </a:t>
            </a:r>
            <a:r>
              <a:rPr lang="uk-UA" sz="2400" b="1" dirty="0" smtClean="0"/>
              <a:t>– це специфічна діяльність, пізнавальна і організаційно-тактична, сутність якої обумовлена особливостями формування доказової інформації в установленому законом порядку її отримання і використання.</a:t>
            </a:r>
            <a:endParaRPr lang="uk-UA" altLang="ru-RU" sz="2400" b="1" i="1" dirty="0"/>
          </a:p>
        </p:txBody>
      </p:sp>
      <p:sp>
        <p:nvSpPr>
          <p:cNvPr id="4" name="Rectangle 3"/>
          <p:cNvSpPr txBox="1">
            <a:spLocks noChangeArrowheads="1"/>
          </p:cNvSpPr>
          <p:nvPr/>
        </p:nvSpPr>
        <p:spPr bwMode="auto">
          <a:xfrm>
            <a:off x="304800" y="4267200"/>
            <a:ext cx="8515350" cy="2478088"/>
          </a:xfrm>
          <a:prstGeom prst="rect">
            <a:avLst/>
          </a:prstGeom>
          <a:solidFill>
            <a:schemeClr val="accent5"/>
          </a:solidFill>
          <a:ln>
            <a:noFill/>
          </a:ln>
          <a:effectLst/>
          <a:extLst>
            <a:ext uri="{91240B29-F687-4F45-9708-019B960494DF}"/>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dirty="0" smtClean="0">
                <a:solidFill>
                  <a:srgbClr val="FF0000"/>
                </a:solidFill>
              </a:rPr>
              <a:t>Методика розслідування окремих видів злочинів </a:t>
            </a:r>
            <a:r>
              <a:rPr lang="uk-UA" sz="2400" b="1" dirty="0" smtClean="0"/>
              <a:t>тісно пов’язана з </a:t>
            </a:r>
            <a:r>
              <a:rPr lang="uk-UA" sz="2400" b="1" u="sng" dirty="0" smtClean="0"/>
              <a:t>криміналістичною технікою </a:t>
            </a:r>
            <a:r>
              <a:rPr lang="uk-UA" sz="2400" b="1" dirty="0" smtClean="0"/>
              <a:t>і </a:t>
            </a:r>
            <a:r>
              <a:rPr lang="uk-UA" sz="2400" b="1" u="sng" dirty="0" smtClean="0"/>
              <a:t>криміналістичною тактикою</a:t>
            </a:r>
            <a:r>
              <a:rPr lang="uk-UA" sz="2400" b="1" dirty="0" smtClean="0"/>
              <a:t>, з яких вона черпає певні дані, способи і прийоми формування методів розслідування, розкриття і попередження злочинів.</a:t>
            </a:r>
            <a:endParaRPr lang="uk-UA" sz="2400" b="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wipe(down)">
                                      <p:cBhvr>
                                        <p:cTn id="7" dur="500"/>
                                        <p:tgtEl>
                                          <p:spTgt spid="377858"/>
                                        </p:tgtEl>
                                      </p:cBhvr>
                                    </p:animEffect>
                                  </p:childTnLst>
                                </p:cTn>
                              </p:par>
                            </p:childTnLst>
                          </p:cTn>
                        </p:par>
                        <p:par>
                          <p:cTn id="8" fill="hold" nodeType="afterGroup">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377859">
                                            <p:bg/>
                                          </p:spTgt>
                                        </p:tgtEl>
                                        <p:attrNameLst>
                                          <p:attrName>style.visibility</p:attrName>
                                        </p:attrNameLst>
                                      </p:cBhvr>
                                      <p:to>
                                        <p:strVal val="visible"/>
                                      </p:to>
                                    </p:set>
                                    <p:animEffect transition="in" filter="fade">
                                      <p:cBhvr>
                                        <p:cTn id="11" dur="1000">
                                          <p:stCondLst>
                                            <p:cond delay="0"/>
                                          </p:stCondLst>
                                        </p:cTn>
                                        <p:tgtEl>
                                          <p:spTgt spid="377859">
                                            <p:bg/>
                                          </p:spTgt>
                                        </p:tgtEl>
                                      </p:cBhvr>
                                    </p:animEffect>
                                    <p:anim calcmode="lin" valueType="num">
                                      <p:cBhvr>
                                        <p:cTn id="12"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377859">
                                            <p:txEl>
                                              <p:pRg st="0" end="0"/>
                                            </p:txEl>
                                          </p:spTgt>
                                        </p:tgtEl>
                                        <p:attrNameLst>
                                          <p:attrName>style.visibility</p:attrName>
                                        </p:attrNameLst>
                                      </p:cBhvr>
                                      <p:to>
                                        <p:strVal val="visible"/>
                                      </p:to>
                                    </p:set>
                                    <p:animEffect transition="in" filter="fade">
                                      <p:cBhvr>
                                        <p:cTn id="18" dur="1000">
                                          <p:stCondLst>
                                            <p:cond delay="0"/>
                                          </p:stCondLst>
                                        </p:cTn>
                                        <p:tgtEl>
                                          <p:spTgt spid="377859">
                                            <p:txEl>
                                              <p:pRg st="0" end="0"/>
                                            </p:txEl>
                                          </p:spTgt>
                                        </p:tgtEl>
                                      </p:cBhvr>
                                    </p:animEffect>
                                    <p:anim calcmode="lin" valueType="num">
                                      <p:cBhvr>
                                        <p:cTn id="19"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childTnLst>
                                    <p:set>
                                      <p:cBhvr>
                                        <p:cTn id="24" dur="1" fill="hold">
                                          <p:stCondLst>
                                            <p:cond delay="0"/>
                                          </p:stCondLst>
                                        </p:cTn>
                                        <p:tgtEl>
                                          <p:spTgt spid="377859">
                                            <p:txEl>
                                              <p:pRg st="1" end="1"/>
                                            </p:txEl>
                                          </p:spTgt>
                                        </p:tgtEl>
                                        <p:attrNameLst>
                                          <p:attrName>style.visibility</p:attrName>
                                        </p:attrNameLst>
                                      </p:cBhvr>
                                      <p:to>
                                        <p:strVal val="visible"/>
                                      </p:to>
                                    </p:set>
                                    <p:animEffect transition="in" filter="fade">
                                      <p:cBhvr>
                                        <p:cTn id="25" dur="1000">
                                          <p:stCondLst>
                                            <p:cond delay="0"/>
                                          </p:stCondLst>
                                        </p:cTn>
                                        <p:tgtEl>
                                          <p:spTgt spid="377859">
                                            <p:txEl>
                                              <p:pRg st="1" end="1"/>
                                            </p:txEl>
                                          </p:spTgt>
                                        </p:tgtEl>
                                      </p:cBhvr>
                                    </p:animEffect>
                                    <p:anim calcmode="lin" valueType="num">
                                      <p:cBhvr>
                                        <p:cTn id="26"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7"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par>
                          <p:cTn id="28" fill="hold">
                            <p:stCondLst>
                              <p:cond delay="1000"/>
                            </p:stCondLst>
                            <p:childTnLst>
                              <p:par>
                                <p:cTn id="29" presetID="40" presetClass="entr" presetSubtype="0" fill="hold" grpId="0" nodeType="afterEffect">
                                  <p:stCondLst>
                                    <p:cond delay="0"/>
                                  </p:stCondLst>
                                  <p:childTnLst>
                                    <p:set>
                                      <p:cBhvr>
                                        <p:cTn id="30" dur="1" fill="hold">
                                          <p:stCondLst>
                                            <p:cond delay="0"/>
                                          </p:stCondLst>
                                        </p:cTn>
                                        <p:tgtEl>
                                          <p:spTgt spid="4">
                                            <p:bg/>
                                          </p:spTgt>
                                        </p:tgtEl>
                                        <p:attrNameLst>
                                          <p:attrName>style.visibility</p:attrName>
                                        </p:attrNameLst>
                                      </p:cBhvr>
                                      <p:to>
                                        <p:strVal val="visible"/>
                                      </p:to>
                                    </p:set>
                                    <p:animEffect transition="in" filter="fade">
                                      <p:cBhvr>
                                        <p:cTn id="31" dur="1000">
                                          <p:stCondLst>
                                            <p:cond delay="0"/>
                                          </p:stCondLst>
                                        </p:cTn>
                                        <p:tgtEl>
                                          <p:spTgt spid="4">
                                            <p:bg/>
                                          </p:spTgt>
                                        </p:tgtEl>
                                      </p:cBhvr>
                                    </p:animEffect>
                                    <p:anim calcmode="lin" valueType="num">
                                      <p:cBhvr>
                                        <p:cTn id="32"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childTnLst>
                                    <p:set>
                                      <p:cBhvr>
                                        <p:cTn id="37" dur="1" fill="hold">
                                          <p:stCondLst>
                                            <p:cond delay="0"/>
                                          </p:stCondLst>
                                        </p:cTn>
                                        <p:tgtEl>
                                          <p:spTgt spid="4">
                                            <p:txEl>
                                              <p:pRg st="0" end="0"/>
                                            </p:txEl>
                                          </p:spTgt>
                                        </p:tgtEl>
                                        <p:attrNameLst>
                                          <p:attrName>style.visibility</p:attrName>
                                        </p:attrNameLst>
                                      </p:cBhvr>
                                      <p:to>
                                        <p:strVal val="visible"/>
                                      </p:to>
                                    </p:set>
                                    <p:animEffect transition="in" filter="fade">
                                      <p:cBhvr>
                                        <p:cTn id="38" dur="1000">
                                          <p:stCondLst>
                                            <p:cond delay="0"/>
                                          </p:stCondLst>
                                        </p:cTn>
                                        <p:tgtEl>
                                          <p:spTgt spid="4">
                                            <p:txEl>
                                              <p:pRg st="0" end="0"/>
                                            </p:txEl>
                                          </p:spTgt>
                                        </p:tgtEl>
                                      </p:cBhvr>
                                    </p:animEffect>
                                    <p:anim calcmode="lin" valueType="num">
                                      <p:cBhvr>
                                        <p:cTn id="39"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40"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59" grpId="0" build="p" animBg="1"/>
      <p:bldP spid="4"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Типові слідчі ситуації первісного етапу:</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10600" cy="2014538"/>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a:t>2</a:t>
            </a:r>
            <a:r>
              <a:rPr lang="uk-UA" sz="2400" dirty="0" smtClean="0"/>
              <a:t>. Встановлення </a:t>
            </a:r>
            <a:r>
              <a:rPr lang="uk-UA" sz="2400" dirty="0"/>
              <a:t>дійсності події, </a:t>
            </a:r>
            <a:r>
              <a:rPr lang="uk-UA" sz="2400" dirty="0" smtClean="0"/>
              <a:t>її </a:t>
            </a:r>
            <a:r>
              <a:rPr lang="uk-UA" sz="2400" dirty="0"/>
              <a:t>конкретних обставин, причетності до </a:t>
            </a:r>
            <a:r>
              <a:rPr lang="uk-UA" sz="2400" dirty="0" smtClean="0"/>
              <a:t>неї підозрюваного. </a:t>
            </a:r>
            <a:r>
              <a:rPr lang="uk-UA" sz="2400" dirty="0"/>
              <a:t>При цьому велике значення має виявлення відповідних слідів, </a:t>
            </a:r>
            <a:r>
              <a:rPr lang="uk-UA" sz="2400" dirty="0" smtClean="0"/>
              <a:t>речових </a:t>
            </a:r>
            <a:r>
              <a:rPr lang="uk-UA" sz="2400" dirty="0"/>
              <a:t>доказів і особливостей взаємин між учасниками </a:t>
            </a:r>
            <a:r>
              <a:rPr lang="uk-UA" sz="2400" dirty="0" smtClean="0"/>
              <a:t>даної </a:t>
            </a:r>
            <a:r>
              <a:rPr lang="uk-UA" sz="2400" dirty="0"/>
              <a:t>події. При необхідності </a:t>
            </a:r>
            <a:r>
              <a:rPr lang="uk-UA" sz="2400" dirty="0" smtClean="0"/>
              <a:t>підозрюваний </a:t>
            </a:r>
            <a:r>
              <a:rPr lang="uk-UA" sz="2400" dirty="0"/>
              <a:t>затримується.</a:t>
            </a:r>
          </a:p>
          <a:p>
            <a:pPr marL="0" indent="0">
              <a:buFont typeface="Wingdings" pitchFamily="2" charset="2"/>
              <a:buNone/>
              <a:defRPr/>
            </a:pPr>
            <a:endParaRPr lang="uk-UA" sz="2200" dirty="0"/>
          </a:p>
        </p:txBody>
      </p:sp>
      <p:sp>
        <p:nvSpPr>
          <p:cNvPr id="4" name="Rectangle 3"/>
          <p:cNvSpPr txBox="1">
            <a:spLocks noChangeArrowheads="1"/>
          </p:cNvSpPr>
          <p:nvPr/>
        </p:nvSpPr>
        <p:spPr bwMode="auto">
          <a:xfrm>
            <a:off x="358775" y="4572000"/>
            <a:ext cx="8610600" cy="17526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smtClean="0"/>
              <a:t>з'ясування безпосередніх і основних причин події й ступені впливу на виникнення основних причин кожного із зазначених осіб, виявлення основних винних і доведення їх провини</a:t>
            </a:r>
            <a:endParaRPr lang="uk-UA" sz="2400" dirty="0"/>
          </a:p>
        </p:txBody>
      </p:sp>
      <p:sp>
        <p:nvSpPr>
          <p:cNvPr id="2" name="Стрелка вниз 1"/>
          <p:cNvSpPr/>
          <p:nvPr/>
        </p:nvSpPr>
        <p:spPr>
          <a:xfrm>
            <a:off x="4138613" y="3817938"/>
            <a:ext cx="500062" cy="754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Rectangle 2"/>
          <p:cNvSpPr txBox="1">
            <a:spLocks noChangeArrowheads="1"/>
          </p:cNvSpPr>
          <p:nvPr/>
        </p:nvSpPr>
        <p:spPr bwMode="auto">
          <a:xfrm>
            <a:off x="180975" y="3233738"/>
            <a:ext cx="8763000" cy="4572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lgn="ctr">
              <a:defRPr/>
            </a:pPr>
            <a:r>
              <a:rPr lang="ru-RU" altLang="ru-RU" sz="2400" b="1" kern="0" dirty="0" err="1" smtClean="0">
                <a:solidFill>
                  <a:srgbClr val="FF0000"/>
                </a:solidFill>
              </a:rPr>
              <a:t>Напрямок</a:t>
            </a:r>
            <a:r>
              <a:rPr lang="ru-RU" altLang="ru-RU" sz="2400" b="1" kern="0" dirty="0" smtClean="0">
                <a:solidFill>
                  <a:srgbClr val="FF0000"/>
                </a:solidFill>
              </a:rPr>
              <a:t> </a:t>
            </a:r>
            <a:r>
              <a:rPr lang="ru-RU" altLang="ru-RU" sz="2400" b="1" kern="0" dirty="0" err="1" smtClean="0">
                <a:solidFill>
                  <a:srgbClr val="FF0000"/>
                </a:solidFill>
              </a:rPr>
              <a:t>розслідування</a:t>
            </a:r>
            <a:r>
              <a:rPr lang="ru-RU" altLang="ru-RU" sz="2400" b="1" kern="0" dirty="0" smtClean="0">
                <a:solidFill>
                  <a:srgbClr val="FF0000"/>
                </a:solidFill>
              </a:rPr>
              <a:t>:</a:t>
            </a:r>
            <a:endParaRPr lang="uk-UA" altLang="ru-RU" sz="2400" b="1" kern="0" dirty="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par>
                                <p:cTn id="34" presetID="22" presetClass="entr" presetSubtype="4"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Типові слідчі ситуації первісного етапу:</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32825" cy="24384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200" dirty="0"/>
              <a:t>3. </a:t>
            </a:r>
            <a:r>
              <a:rPr lang="uk-UA" sz="2200" dirty="0" smtClean="0"/>
              <a:t>Встановлена </a:t>
            </a:r>
            <a:r>
              <a:rPr lang="uk-UA" sz="2200" dirty="0"/>
              <a:t>подія з ознаками злочину, </a:t>
            </a:r>
            <a:r>
              <a:rPr lang="uk-UA" sz="2200" dirty="0" smtClean="0"/>
              <a:t>вчинити який та </a:t>
            </a:r>
            <a:r>
              <a:rPr lang="uk-UA" sz="2200" dirty="0"/>
              <a:t>скористатися його результатами могли тільки особи з певного кола </a:t>
            </a:r>
            <a:r>
              <a:rPr lang="uk-UA" sz="2200" dirty="0" smtClean="0"/>
              <a:t>за своїм положенням </a:t>
            </a:r>
            <a:r>
              <a:rPr lang="uk-UA" sz="2200" dirty="0"/>
              <a:t>(підроблені видаткові документи, безтоварні операції, знищення облікових документів </a:t>
            </a:r>
            <a:r>
              <a:rPr lang="uk-UA" sz="2200" dirty="0" smtClean="0"/>
              <a:t>та </a:t>
            </a:r>
            <a:r>
              <a:rPr lang="uk-UA" sz="2200" dirty="0"/>
              <a:t>ін.) або для </a:t>
            </a:r>
            <a:r>
              <a:rPr lang="uk-UA" sz="2200" dirty="0" smtClean="0"/>
              <a:t>вчинення якого </a:t>
            </a:r>
            <a:r>
              <a:rPr lang="uk-UA" sz="2200" dirty="0"/>
              <a:t>потрібні особливі професійні навички й знання (виготовлення фальшивих грошей, цінних паперів, </a:t>
            </a:r>
            <a:r>
              <a:rPr lang="uk-UA" sz="2200" dirty="0" smtClean="0"/>
              <a:t>злам </a:t>
            </a:r>
            <a:r>
              <a:rPr lang="uk-UA" sz="2200" dirty="0"/>
              <a:t>сховища з використанням складних методів і т.д. ).</a:t>
            </a:r>
          </a:p>
          <a:p>
            <a:pPr marL="0" indent="0">
              <a:buFont typeface="Wingdings" pitchFamily="2" charset="2"/>
              <a:buNone/>
              <a:defRPr/>
            </a:pPr>
            <a:endParaRPr lang="uk-UA" sz="2200" dirty="0"/>
          </a:p>
        </p:txBody>
      </p:sp>
      <p:sp>
        <p:nvSpPr>
          <p:cNvPr id="4" name="Rectangle 3"/>
          <p:cNvSpPr txBox="1">
            <a:spLocks noChangeArrowheads="1"/>
          </p:cNvSpPr>
          <p:nvPr/>
        </p:nvSpPr>
        <p:spPr bwMode="auto">
          <a:xfrm>
            <a:off x="406400" y="5065713"/>
            <a:ext cx="8610600" cy="1563687"/>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200" dirty="0" smtClean="0"/>
              <a:t>дослідження поведінки, пов'язаної з досліджуваною подією, кожного із підозрюваних, характеру їх відносин до виявлених даних, встановлення факту використання ким-небудь із них результатів злочину</a:t>
            </a:r>
            <a:endParaRPr lang="uk-UA" sz="2200" dirty="0"/>
          </a:p>
        </p:txBody>
      </p:sp>
      <p:sp>
        <p:nvSpPr>
          <p:cNvPr id="2" name="Стрелка вниз 1"/>
          <p:cNvSpPr/>
          <p:nvPr/>
        </p:nvSpPr>
        <p:spPr>
          <a:xfrm>
            <a:off x="4160838" y="4310063"/>
            <a:ext cx="500062" cy="7556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Rectangle 2"/>
          <p:cNvSpPr txBox="1">
            <a:spLocks noChangeArrowheads="1"/>
          </p:cNvSpPr>
          <p:nvPr/>
        </p:nvSpPr>
        <p:spPr bwMode="auto">
          <a:xfrm>
            <a:off x="290513" y="3852863"/>
            <a:ext cx="8763000" cy="4572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lgn="ctr">
              <a:defRPr/>
            </a:pPr>
            <a:r>
              <a:rPr lang="ru-RU" altLang="ru-RU" sz="2400" b="1" kern="0" dirty="0" err="1" smtClean="0">
                <a:solidFill>
                  <a:srgbClr val="FF0000"/>
                </a:solidFill>
              </a:rPr>
              <a:t>Напрямок</a:t>
            </a:r>
            <a:r>
              <a:rPr lang="ru-RU" altLang="ru-RU" sz="2400" b="1" kern="0" dirty="0" smtClean="0">
                <a:solidFill>
                  <a:srgbClr val="FF0000"/>
                </a:solidFill>
              </a:rPr>
              <a:t> </a:t>
            </a:r>
            <a:r>
              <a:rPr lang="ru-RU" altLang="ru-RU" sz="2400" b="1" kern="0" dirty="0" err="1" smtClean="0">
                <a:solidFill>
                  <a:srgbClr val="FF0000"/>
                </a:solidFill>
              </a:rPr>
              <a:t>розслідування</a:t>
            </a:r>
            <a:r>
              <a:rPr lang="ru-RU" altLang="ru-RU" sz="2400" b="1" kern="0" dirty="0" smtClean="0">
                <a:solidFill>
                  <a:srgbClr val="FF0000"/>
                </a:solidFill>
              </a:rPr>
              <a:t>:</a:t>
            </a:r>
            <a:endParaRPr lang="uk-UA" altLang="ru-RU" sz="2400" b="1" kern="0" dirty="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par>
                                <p:cTn id="34" presetID="22" presetClass="entr" presetSubtype="4"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Типові слідчі ситуації первісного етапу:</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32825" cy="15240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a:t>4. </a:t>
            </a:r>
            <a:r>
              <a:rPr lang="uk-UA" sz="2400" dirty="0" smtClean="0"/>
              <a:t>Встановлена </a:t>
            </a:r>
            <a:r>
              <a:rPr lang="uk-UA" sz="2400" dirty="0"/>
              <a:t>подія з ознаками злочину, але відсутні або майже відсутні відомості про винну особу (крадіжка, таємні вбивства й ін.).</a:t>
            </a:r>
          </a:p>
          <a:p>
            <a:pPr marL="0" indent="0">
              <a:buFont typeface="Wingdings" pitchFamily="2" charset="2"/>
              <a:buNone/>
              <a:defRPr/>
            </a:pPr>
            <a:endParaRPr lang="uk-UA" sz="2200" dirty="0"/>
          </a:p>
        </p:txBody>
      </p:sp>
      <p:sp>
        <p:nvSpPr>
          <p:cNvPr id="4" name="Rectangle 3"/>
          <p:cNvSpPr txBox="1">
            <a:spLocks noChangeArrowheads="1"/>
          </p:cNvSpPr>
          <p:nvPr/>
        </p:nvSpPr>
        <p:spPr bwMode="auto">
          <a:xfrm>
            <a:off x="373063" y="4267200"/>
            <a:ext cx="8610600" cy="1981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smtClean="0"/>
              <a:t>з </a:t>
            </a:r>
            <a:r>
              <a:rPr lang="uk-UA" sz="2400" dirty="0"/>
              <a:t>використанням типових версій виявлення максимальної кількості даних, що характеризують злочинця, </a:t>
            </a:r>
            <a:r>
              <a:rPr lang="uk-UA" sz="2400" dirty="0" smtClean="0"/>
              <a:t>район </a:t>
            </a:r>
            <a:r>
              <a:rPr lang="uk-UA" sz="2400" dirty="0"/>
              <a:t>його можливого знаходження, </a:t>
            </a:r>
            <a:r>
              <a:rPr lang="uk-UA" sz="2400" dirty="0" smtClean="0"/>
              <a:t>просіювання </a:t>
            </a:r>
            <a:r>
              <a:rPr lang="uk-UA" sz="2400" dirty="0"/>
              <a:t>виявлених </a:t>
            </a:r>
            <a:r>
              <a:rPr lang="uk-UA" sz="2400" dirty="0" smtClean="0"/>
              <a:t>підозрюваних, встановлення </a:t>
            </a:r>
            <a:r>
              <a:rPr lang="uk-UA" sz="2400" dirty="0"/>
              <a:t>й затримка винної </a:t>
            </a:r>
            <a:r>
              <a:rPr lang="uk-UA" sz="2400" dirty="0" smtClean="0"/>
              <a:t>особи</a:t>
            </a:r>
            <a:endParaRPr lang="uk-UA" sz="2400" dirty="0"/>
          </a:p>
        </p:txBody>
      </p:sp>
      <p:sp>
        <p:nvSpPr>
          <p:cNvPr id="2" name="Стрелка вниз 1"/>
          <p:cNvSpPr/>
          <p:nvPr/>
        </p:nvSpPr>
        <p:spPr>
          <a:xfrm>
            <a:off x="4156075" y="3352800"/>
            <a:ext cx="501650" cy="7540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Rectangle 2"/>
          <p:cNvSpPr txBox="1">
            <a:spLocks noChangeArrowheads="1"/>
          </p:cNvSpPr>
          <p:nvPr/>
        </p:nvSpPr>
        <p:spPr bwMode="auto">
          <a:xfrm>
            <a:off x="276225" y="2895600"/>
            <a:ext cx="8763000" cy="4572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lgn="ctr">
              <a:defRPr/>
            </a:pPr>
            <a:r>
              <a:rPr lang="ru-RU" altLang="ru-RU" sz="2400" b="1" kern="0" dirty="0" err="1" smtClean="0">
                <a:solidFill>
                  <a:srgbClr val="FF0000"/>
                </a:solidFill>
              </a:rPr>
              <a:t>Напрямок</a:t>
            </a:r>
            <a:r>
              <a:rPr lang="ru-RU" altLang="ru-RU" sz="2400" b="1" kern="0" dirty="0" smtClean="0">
                <a:solidFill>
                  <a:srgbClr val="FF0000"/>
                </a:solidFill>
              </a:rPr>
              <a:t> </a:t>
            </a:r>
            <a:r>
              <a:rPr lang="ru-RU" altLang="ru-RU" sz="2400" b="1" kern="0" dirty="0" err="1" smtClean="0">
                <a:solidFill>
                  <a:srgbClr val="FF0000"/>
                </a:solidFill>
              </a:rPr>
              <a:t>розслідування</a:t>
            </a:r>
            <a:r>
              <a:rPr lang="ru-RU" altLang="ru-RU" sz="2400" b="1" kern="0" dirty="0" smtClean="0">
                <a:solidFill>
                  <a:srgbClr val="FF0000"/>
                </a:solidFill>
              </a:rPr>
              <a:t>:</a:t>
            </a:r>
            <a:endParaRPr lang="uk-UA" altLang="ru-RU" sz="2400" b="1" kern="0" dirty="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par>
                                <p:cTn id="34" presetID="22" presetClass="entr" presetSubtype="4" fill="hold" grpId="0" nodeType="with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457200"/>
            <a:ext cx="8763000" cy="457200"/>
          </a:xfrm>
        </p:spPr>
        <p:txBody>
          <a:bodyPr/>
          <a:lstStyle/>
          <a:p>
            <a:pPr algn="ctr" eaLnBrk="1" hangingPunct="1"/>
            <a:r>
              <a:rPr lang="ru-RU" altLang="ru-RU" sz="2400" b="1" smtClean="0">
                <a:solidFill>
                  <a:srgbClr val="FF0000"/>
                </a:solidFill>
              </a:rPr>
              <a:t>Наступний етап розслідування:</a:t>
            </a:r>
            <a:endParaRPr lang="uk-UA" altLang="ru-RU" sz="2400" b="1" smtClean="0">
              <a:solidFill>
                <a:srgbClr val="FF0000"/>
              </a:solidFill>
            </a:endParaRPr>
          </a:p>
        </p:txBody>
      </p:sp>
      <p:sp>
        <p:nvSpPr>
          <p:cNvPr id="8" name="Rectangle 3"/>
          <p:cNvSpPr txBox="1">
            <a:spLocks noChangeArrowheads="1"/>
          </p:cNvSpPr>
          <p:nvPr/>
        </p:nvSpPr>
        <p:spPr bwMode="auto">
          <a:xfrm>
            <a:off x="344488" y="1219200"/>
            <a:ext cx="8632825" cy="1219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smtClean="0"/>
              <a:t>характер типових слідчих ситуацій на наступному етапі розслідування в основному визначається результатами первісних слідчих дій</a:t>
            </a:r>
            <a:endParaRPr lang="uk-UA" sz="2200" dirty="0"/>
          </a:p>
        </p:txBody>
      </p:sp>
      <p:sp>
        <p:nvSpPr>
          <p:cNvPr id="4" name="Rectangle 3"/>
          <p:cNvSpPr txBox="1">
            <a:spLocks noChangeArrowheads="1"/>
          </p:cNvSpPr>
          <p:nvPr/>
        </p:nvSpPr>
        <p:spPr bwMode="auto">
          <a:xfrm>
            <a:off x="373063" y="3581400"/>
            <a:ext cx="8610600" cy="30480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dirty="0" smtClean="0"/>
              <a:t>	1</a:t>
            </a:r>
            <a:r>
              <a:rPr lang="uk-UA" sz="2400" dirty="0"/>
              <a:t>) розшук </a:t>
            </a:r>
            <a:r>
              <a:rPr lang="uk-UA" sz="2400" dirty="0" smtClean="0"/>
              <a:t>вже </a:t>
            </a:r>
            <a:r>
              <a:rPr lang="uk-UA" sz="2400" dirty="0"/>
              <a:t>встановленого злочинця;</a:t>
            </a:r>
          </a:p>
          <a:p>
            <a:pPr marL="0" indent="0">
              <a:buFont typeface="Wingdings" pitchFamily="2" charset="2"/>
              <a:buNone/>
              <a:defRPr/>
            </a:pPr>
            <a:r>
              <a:rPr lang="uk-UA" sz="2400" dirty="0" smtClean="0"/>
              <a:t>	2</a:t>
            </a:r>
            <a:r>
              <a:rPr lang="uk-UA" sz="2400" dirty="0"/>
              <a:t>) розшук </a:t>
            </a:r>
            <a:r>
              <a:rPr lang="uk-UA" sz="2400" dirty="0" smtClean="0"/>
              <a:t>все </a:t>
            </a:r>
            <a:r>
              <a:rPr lang="uk-UA" sz="2400" dirty="0"/>
              <a:t>ще невстановленого злочинця;</a:t>
            </a:r>
          </a:p>
          <a:p>
            <a:pPr marL="0" indent="0">
              <a:buFont typeface="Wingdings" pitchFamily="2" charset="2"/>
              <a:buNone/>
              <a:defRPr/>
            </a:pPr>
            <a:r>
              <a:rPr lang="uk-UA" sz="2400" dirty="0" smtClean="0"/>
              <a:t>	3</a:t>
            </a:r>
            <a:r>
              <a:rPr lang="uk-UA" sz="2400" dirty="0"/>
              <a:t>) збирання додаткових фактичних </a:t>
            </a:r>
            <a:r>
              <a:rPr lang="uk-UA" sz="2400" dirty="0" smtClean="0"/>
              <a:t>даних, </a:t>
            </a:r>
            <a:r>
              <a:rPr lang="uk-UA" sz="2400" dirty="0"/>
              <a:t>що викривають </a:t>
            </a:r>
            <a:r>
              <a:rPr lang="uk-UA" sz="2400" dirty="0" smtClean="0"/>
              <a:t>вже </a:t>
            </a:r>
            <a:r>
              <a:rPr lang="uk-UA" sz="2400" dirty="0"/>
              <a:t>затриманого злочинця, </a:t>
            </a:r>
            <a:r>
              <a:rPr lang="uk-UA" sz="2400" dirty="0" smtClean="0"/>
              <a:t>вручення йому повідомлення про підозру </a:t>
            </a:r>
            <a:r>
              <a:rPr lang="uk-UA" sz="2400" dirty="0"/>
              <a:t>і </a:t>
            </a:r>
            <a:r>
              <a:rPr lang="uk-UA" sz="2400" dirty="0" err="1" smtClean="0"/>
              <a:t>т.ін</a:t>
            </a:r>
            <a:r>
              <a:rPr lang="uk-UA" sz="2400" dirty="0" smtClean="0"/>
              <a:t>. </a:t>
            </a:r>
            <a:endParaRPr lang="uk-UA" sz="2400" dirty="0"/>
          </a:p>
          <a:p>
            <a:pPr marL="0" indent="0" algn="ctr">
              <a:buFont typeface="Wingdings" pitchFamily="2" charset="2"/>
              <a:buNone/>
              <a:defRPr/>
            </a:pPr>
            <a:r>
              <a:rPr lang="uk-UA" sz="2400" dirty="0"/>
              <a:t>Відповідно визначаються комплекс необхідних слідчих і оперативно-розшукових дій і їх черговість.</a:t>
            </a:r>
          </a:p>
        </p:txBody>
      </p:sp>
      <p:sp>
        <p:nvSpPr>
          <p:cNvPr id="2" name="Стрелка вниз 1"/>
          <p:cNvSpPr/>
          <p:nvPr/>
        </p:nvSpPr>
        <p:spPr>
          <a:xfrm>
            <a:off x="4092575" y="2895600"/>
            <a:ext cx="50165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6" name="Rectangle 2"/>
          <p:cNvSpPr txBox="1">
            <a:spLocks noChangeArrowheads="1"/>
          </p:cNvSpPr>
          <p:nvPr/>
        </p:nvSpPr>
        <p:spPr bwMode="auto">
          <a:xfrm>
            <a:off x="276225" y="2438400"/>
            <a:ext cx="8763000" cy="457200"/>
          </a:xfrm>
          <a:prstGeom prst="rect">
            <a:avLst/>
          </a:prstGeom>
          <a:noFill/>
          <a:ln>
            <a:noFill/>
          </a:ln>
          <a:effectLst/>
          <a:extLst>
            <a:ext uri="{909E8E84-426E-40DD-AFC4-6F175D3DCCD1}"/>
            <a:ext uri="{91240B29-F687-4F45-9708-019B960494DF}"/>
            <a:ext uri="{AF507438-7753-43E0-B8FC-AC1667EBCBE1}"/>
          </a:extLst>
        </p:spPr>
        <p:txBody>
          <a:bodyPr anchor="ctr"/>
          <a:lst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a:lstStyle>
          <a:p>
            <a:pPr algn="ctr">
              <a:defRPr/>
            </a:pPr>
            <a:r>
              <a:rPr lang="ru-RU" altLang="ru-RU" sz="2400" b="1" kern="0" dirty="0" err="1" smtClean="0">
                <a:solidFill>
                  <a:srgbClr val="FF0000"/>
                </a:solidFill>
              </a:rPr>
              <a:t>Напрямок</a:t>
            </a:r>
            <a:r>
              <a:rPr lang="ru-RU" altLang="ru-RU" sz="2400" b="1" kern="0" dirty="0" smtClean="0">
                <a:solidFill>
                  <a:srgbClr val="FF0000"/>
                </a:solidFill>
              </a:rPr>
              <a:t> </a:t>
            </a:r>
            <a:r>
              <a:rPr lang="ru-RU" altLang="ru-RU" sz="2400" b="1" kern="0" dirty="0" err="1" smtClean="0">
                <a:solidFill>
                  <a:srgbClr val="FF0000"/>
                </a:solidFill>
              </a:rPr>
              <a:t>розслідування</a:t>
            </a:r>
            <a:r>
              <a:rPr lang="ru-RU" altLang="ru-RU" sz="2400" b="1" kern="0" dirty="0" smtClean="0">
                <a:solidFill>
                  <a:srgbClr val="FF0000"/>
                </a:solidFill>
              </a:rPr>
              <a:t>:</a:t>
            </a:r>
            <a:endParaRPr lang="uk-UA" altLang="ru-RU" sz="2400" b="1" kern="0" dirty="0">
              <a:solidFill>
                <a:srgbClr val="FF0000"/>
              </a:solidFill>
            </a:endParaRP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childTnLst>
                                    <p:set>
                                      <p:cBhvr>
                                        <p:cTn id="37" dur="1" fill="hold">
                                          <p:stCondLst>
                                            <p:cond delay="0"/>
                                          </p:stCondLst>
                                        </p:cTn>
                                        <p:tgtEl>
                                          <p:spTgt spid="4">
                                            <p:txEl>
                                              <p:pRg st="1" end="1"/>
                                            </p:txEl>
                                          </p:spTgt>
                                        </p:tgtEl>
                                        <p:attrNameLst>
                                          <p:attrName>style.visibility</p:attrName>
                                        </p:attrNameLst>
                                      </p:cBhvr>
                                      <p:to>
                                        <p:strVal val="visible"/>
                                      </p:to>
                                    </p:set>
                                    <p:animEffect transition="in" filter="fade">
                                      <p:cBhvr>
                                        <p:cTn id="38" dur="1000">
                                          <p:stCondLst>
                                            <p:cond delay="0"/>
                                          </p:stCondLst>
                                        </p:cTn>
                                        <p:tgtEl>
                                          <p:spTgt spid="4">
                                            <p:txEl>
                                              <p:pRg st="1" end="1"/>
                                            </p:txEl>
                                          </p:spTgt>
                                        </p:tgtEl>
                                      </p:cBhvr>
                                    </p:animEffect>
                                    <p:anim calcmode="lin" valueType="num">
                                      <p:cBhvr>
                                        <p:cTn id="39" dur="1000" fill="hold">
                                          <p:stCondLst>
                                            <p:cond delay="0"/>
                                          </p:stCondLst>
                                        </p:cTn>
                                        <p:tgtEl>
                                          <p:spTgt spid="4">
                                            <p:txEl>
                                              <p:pRg st="1" end="1"/>
                                            </p:txEl>
                                          </p:spTgt>
                                        </p:tgtEl>
                                        <p:attrNameLst>
                                          <p:attrName>ppt_x</p:attrName>
                                        </p:attrNameLst>
                                      </p:cBhvr>
                                      <p:tavLst>
                                        <p:tav tm="0">
                                          <p:val>
                                            <p:strVal val="#ppt_x-.1"/>
                                          </p:val>
                                        </p:tav>
                                        <p:tav tm="100000">
                                          <p:val>
                                            <p:strVal val="#ppt_x"/>
                                          </p:val>
                                        </p:tav>
                                      </p:tavLst>
                                    </p:anim>
                                    <p:anim calcmode="lin" valueType="num">
                                      <p:cBhvr>
                                        <p:cTn id="40" dur="1000" fill="hold">
                                          <p:stCondLst>
                                            <p:cond delay="0"/>
                                          </p:stCondLst>
                                        </p:cTn>
                                        <p:tgtEl>
                                          <p:spTgt spid="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0" presetClass="entr" presetSubtype="0" fill="hold" grpId="0" nodeType="clickEffect">
                                  <p:stCondLst>
                                    <p:cond delay="0"/>
                                  </p:stCondLst>
                                  <p:childTnLst>
                                    <p:set>
                                      <p:cBhvr>
                                        <p:cTn id="44" dur="1" fill="hold">
                                          <p:stCondLst>
                                            <p:cond delay="0"/>
                                          </p:stCondLst>
                                        </p:cTn>
                                        <p:tgtEl>
                                          <p:spTgt spid="4">
                                            <p:txEl>
                                              <p:pRg st="2" end="2"/>
                                            </p:txEl>
                                          </p:spTgt>
                                        </p:tgtEl>
                                        <p:attrNameLst>
                                          <p:attrName>style.visibility</p:attrName>
                                        </p:attrNameLst>
                                      </p:cBhvr>
                                      <p:to>
                                        <p:strVal val="visible"/>
                                      </p:to>
                                    </p:set>
                                    <p:animEffect transition="in" filter="fade">
                                      <p:cBhvr>
                                        <p:cTn id="45" dur="1000">
                                          <p:stCondLst>
                                            <p:cond delay="0"/>
                                          </p:stCondLst>
                                        </p:cTn>
                                        <p:tgtEl>
                                          <p:spTgt spid="4">
                                            <p:txEl>
                                              <p:pRg st="2" end="2"/>
                                            </p:txEl>
                                          </p:spTgt>
                                        </p:tgtEl>
                                      </p:cBhvr>
                                    </p:animEffect>
                                    <p:anim calcmode="lin" valueType="num">
                                      <p:cBhvr>
                                        <p:cTn id="46" dur="1000" fill="hold">
                                          <p:stCondLst>
                                            <p:cond delay="0"/>
                                          </p:stCondLst>
                                        </p:cTn>
                                        <p:tgtEl>
                                          <p:spTgt spid="4">
                                            <p:txEl>
                                              <p:pRg st="2" end="2"/>
                                            </p:txEl>
                                          </p:spTgt>
                                        </p:tgtEl>
                                        <p:attrNameLst>
                                          <p:attrName>ppt_x</p:attrName>
                                        </p:attrNameLst>
                                      </p:cBhvr>
                                      <p:tavLst>
                                        <p:tav tm="0">
                                          <p:val>
                                            <p:strVal val="#ppt_x-.1"/>
                                          </p:val>
                                        </p:tav>
                                        <p:tav tm="100000">
                                          <p:val>
                                            <p:strVal val="#ppt_x"/>
                                          </p:val>
                                        </p:tav>
                                      </p:tavLst>
                                    </p:anim>
                                    <p:anim calcmode="lin" valueType="num">
                                      <p:cBhvr>
                                        <p:cTn id="47" dur="1000" fill="hold">
                                          <p:stCondLst>
                                            <p:cond delay="0"/>
                                          </p:stCondLst>
                                        </p:cTn>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0" presetClass="entr" presetSubtype="0"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fade">
                                      <p:cBhvr>
                                        <p:cTn id="52" dur="1000">
                                          <p:stCondLst>
                                            <p:cond delay="0"/>
                                          </p:stCondLst>
                                        </p:cTn>
                                        <p:tgtEl>
                                          <p:spTgt spid="4">
                                            <p:txEl>
                                              <p:pRg st="3" end="3"/>
                                            </p:txEl>
                                          </p:spTgt>
                                        </p:tgtEl>
                                      </p:cBhvr>
                                    </p:animEffect>
                                    <p:anim calcmode="lin" valueType="num">
                                      <p:cBhvr>
                                        <p:cTn id="53" dur="1000" fill="hold">
                                          <p:stCondLst>
                                            <p:cond delay="0"/>
                                          </p:stCondLst>
                                        </p:cTn>
                                        <p:tgtEl>
                                          <p:spTgt spid="4">
                                            <p:txEl>
                                              <p:pRg st="3" end="3"/>
                                            </p:txEl>
                                          </p:spTgt>
                                        </p:tgtEl>
                                        <p:attrNameLst>
                                          <p:attrName>ppt_x</p:attrName>
                                        </p:attrNameLst>
                                      </p:cBhvr>
                                      <p:tavLst>
                                        <p:tav tm="0">
                                          <p:val>
                                            <p:strVal val="#ppt_x-.1"/>
                                          </p:val>
                                        </p:tav>
                                        <p:tav tm="100000">
                                          <p:val>
                                            <p:strVal val="#ppt_x"/>
                                          </p:val>
                                        </p:tav>
                                      </p:tavLst>
                                    </p:anim>
                                    <p:anim calcmode="lin" valueType="num">
                                      <p:cBhvr>
                                        <p:cTn id="54" dur="1000" fill="hold">
                                          <p:stCondLst>
                                            <p:cond delay="0"/>
                                          </p:stCondLst>
                                        </p:cTn>
                                        <p:tgtEl>
                                          <p:spTgt spid="4">
                                            <p:txEl>
                                              <p:pRg st="3" end="3"/>
                                            </p:txEl>
                                          </p:spTgt>
                                        </p:tgtEl>
                                        <p:attrNameLst>
                                          <p:attrName>ppt_y</p:attrName>
                                        </p:attrNameLst>
                                      </p:cBhvr>
                                      <p:tavLst>
                                        <p:tav tm="0">
                                          <p:val>
                                            <p:strVal val="#ppt_y"/>
                                          </p:val>
                                        </p:tav>
                                        <p:tav tm="100000">
                                          <p:val>
                                            <p:strVal val="#ppt_y"/>
                                          </p:val>
                                        </p:tav>
                                      </p:tavLst>
                                    </p:anim>
                                  </p:childTnLst>
                                </p:cTn>
                              </p:par>
                              <p:par>
                                <p:cTn id="55" presetID="22" presetClass="entr" presetSubtype="4"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wipe(down)">
                                      <p:cBhvr>
                                        <p:cTn id="5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34938" y="381000"/>
            <a:ext cx="8763000" cy="457200"/>
          </a:xfrm>
        </p:spPr>
        <p:txBody>
          <a:bodyPr/>
          <a:lstStyle/>
          <a:p>
            <a:pPr algn="ctr" eaLnBrk="1" hangingPunct="1"/>
            <a:r>
              <a:rPr lang="uk-UA" altLang="ru-RU" sz="2400" b="1" smtClean="0">
                <a:solidFill>
                  <a:srgbClr val="FF0000"/>
                </a:solidFill>
              </a:rPr>
              <a:t>Заключний етап розслідування</a:t>
            </a:r>
            <a:r>
              <a:rPr lang="ru-RU" altLang="ru-RU" sz="2400" b="1" smtClean="0">
                <a:solidFill>
                  <a:srgbClr val="FF0000"/>
                </a:solidFill>
              </a:rPr>
              <a:t>:</a:t>
            </a:r>
            <a:endParaRPr lang="uk-UA" altLang="ru-RU" sz="2400" b="1" smtClean="0">
              <a:solidFill>
                <a:srgbClr val="FF0000"/>
              </a:solidFill>
            </a:endParaRPr>
          </a:p>
        </p:txBody>
      </p:sp>
      <p:sp>
        <p:nvSpPr>
          <p:cNvPr id="8" name="Rectangle 3"/>
          <p:cNvSpPr txBox="1">
            <a:spLocks noChangeArrowheads="1"/>
          </p:cNvSpPr>
          <p:nvPr/>
        </p:nvSpPr>
        <p:spPr bwMode="auto">
          <a:xfrm>
            <a:off x="174625" y="914400"/>
            <a:ext cx="8667750" cy="16002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lgn="ctr">
              <a:buFont typeface="Wingdings" pitchFamily="2" charset="2"/>
              <a:buNone/>
              <a:defRPr/>
            </a:pPr>
            <a:r>
              <a:rPr lang="uk-UA" sz="2000" dirty="0">
                <a:solidFill>
                  <a:srgbClr val="FF0000"/>
                </a:solidFill>
              </a:rPr>
              <a:t>т</a:t>
            </a:r>
            <a:r>
              <a:rPr lang="uk-UA" sz="2000" dirty="0" smtClean="0">
                <a:solidFill>
                  <a:srgbClr val="FF0000"/>
                </a:solidFill>
              </a:rPr>
              <a:t>ипові слідчі ситуації </a:t>
            </a:r>
            <a:r>
              <a:rPr lang="uk-UA" sz="2000" dirty="0" smtClean="0"/>
              <a:t>й </a:t>
            </a:r>
            <a:r>
              <a:rPr lang="uk-UA" sz="2000" dirty="0" smtClean="0">
                <a:solidFill>
                  <a:srgbClr val="FF0000"/>
                </a:solidFill>
              </a:rPr>
              <a:t>напрямок подальшого розслідування </a:t>
            </a:r>
            <a:r>
              <a:rPr lang="uk-UA" sz="2000" dirty="0" smtClean="0"/>
              <a:t>на завершальному етапі головним чином пов'язані з якістю й повнотою даних, покладених в основу обвинувачення, відношенням обвинувачуваного до зібраних доказів, нових обставин, що відкрилися при допиті підозрюваного</a:t>
            </a:r>
            <a:endParaRPr lang="uk-UA" sz="2000" dirty="0"/>
          </a:p>
        </p:txBody>
      </p:sp>
      <p:sp>
        <p:nvSpPr>
          <p:cNvPr id="4" name="Rectangle 3"/>
          <p:cNvSpPr txBox="1">
            <a:spLocks noChangeArrowheads="1"/>
          </p:cNvSpPr>
          <p:nvPr/>
        </p:nvSpPr>
        <p:spPr bwMode="auto">
          <a:xfrm>
            <a:off x="174625" y="2895600"/>
            <a:ext cx="8667750" cy="13716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000" dirty="0" smtClean="0">
                <a:solidFill>
                  <a:srgbClr val="FF0000"/>
                </a:solidFill>
              </a:rPr>
              <a:t>1. Визнання підозрюваним своєї вини при наявності переконливих і достатніх доказів. </a:t>
            </a:r>
          </a:p>
          <a:p>
            <a:pPr marL="0" indent="0" algn="ctr">
              <a:buFont typeface="Wingdings" pitchFamily="2" charset="2"/>
              <a:buNone/>
              <a:defRPr/>
            </a:pPr>
            <a:r>
              <a:rPr lang="uk-UA" sz="2000" dirty="0" smtClean="0"/>
              <a:t>У цьому випадку основним напрямком подальшого розслідування є підготовка й виконання вимог, пов'язаних із закінченням розслідування </a:t>
            </a:r>
            <a:endParaRPr lang="uk-UA" sz="2000" dirty="0"/>
          </a:p>
        </p:txBody>
      </p:sp>
      <p:sp>
        <p:nvSpPr>
          <p:cNvPr id="2" name="Стрелка вниз 1"/>
          <p:cNvSpPr/>
          <p:nvPr/>
        </p:nvSpPr>
        <p:spPr>
          <a:xfrm>
            <a:off x="3870325" y="2536825"/>
            <a:ext cx="381000" cy="3587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Rectangle 3"/>
          <p:cNvSpPr txBox="1">
            <a:spLocks noChangeArrowheads="1"/>
          </p:cNvSpPr>
          <p:nvPr/>
        </p:nvSpPr>
        <p:spPr bwMode="auto">
          <a:xfrm>
            <a:off x="174625" y="4572000"/>
            <a:ext cx="8667750" cy="2133600"/>
          </a:xfrm>
          <a:prstGeom prst="rect">
            <a:avLst/>
          </a:prstGeom>
          <a:solidFill>
            <a:schemeClr val="accent5"/>
          </a:solidFill>
          <a:ln w="9525">
            <a:solidFill>
              <a:schemeClr val="tx1"/>
            </a:solidFill>
            <a:miter lim="800000"/>
            <a:headEnd/>
            <a:tailEnd/>
          </a:ln>
          <a:effectLst/>
          <a:extLst>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ru-RU" sz="2000" dirty="0" smtClean="0">
                <a:solidFill>
                  <a:srgbClr val="FF0000"/>
                </a:solidFill>
              </a:rPr>
              <a:t>2</a:t>
            </a:r>
            <a:r>
              <a:rPr lang="ru-RU" sz="2000" dirty="0">
                <a:solidFill>
                  <a:srgbClr val="FF0000"/>
                </a:solidFill>
              </a:rPr>
              <a:t>. </a:t>
            </a:r>
            <a:r>
              <a:rPr lang="uk-UA" sz="2000" dirty="0" smtClean="0">
                <a:solidFill>
                  <a:srgbClr val="FF0000"/>
                </a:solidFill>
              </a:rPr>
              <a:t>Ситуації, в яких при наявності переконливих і досить повних доказів винності, підозрювані частково або повністю не визнають своєї </a:t>
            </a:r>
            <a:r>
              <a:rPr lang="ru-RU" sz="2000" dirty="0" smtClean="0">
                <a:solidFill>
                  <a:srgbClr val="FF0000"/>
                </a:solidFill>
              </a:rPr>
              <a:t>вини</a:t>
            </a:r>
            <a:r>
              <a:rPr lang="ru-RU" sz="2000" dirty="0">
                <a:solidFill>
                  <a:srgbClr val="FF0000"/>
                </a:solidFill>
              </a:rPr>
              <a:t>. </a:t>
            </a:r>
          </a:p>
          <a:p>
            <a:pPr marL="0" indent="0" algn="ctr">
              <a:buFont typeface="Wingdings" pitchFamily="2" charset="2"/>
              <a:buNone/>
              <a:defRPr/>
            </a:pPr>
            <a:r>
              <a:rPr lang="uk-UA" sz="2000" dirty="0" smtClean="0"/>
              <a:t>Основний напрямок подальшого розслідування зв'язується з перевіркою й з'ясуванням додаткових обставин і можливим новим пред'явленням обвинувачення або з виконанням вимог, пов'язаних із закінченням розслідування</a:t>
            </a:r>
            <a:r>
              <a:rPr lang="ru-RU" sz="2000" dirty="0" smtClean="0"/>
              <a:t>. </a:t>
            </a:r>
            <a:endParaRPr lang="ru-RU" sz="200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8">
                                            <p:bg/>
                                          </p:spTgt>
                                        </p:tgtEl>
                                        <p:attrNameLst>
                                          <p:attrName>style.visibility</p:attrName>
                                        </p:attrNameLst>
                                      </p:cBhvr>
                                      <p:to>
                                        <p:strVal val="visible"/>
                                      </p:to>
                                    </p:set>
                                    <p:animEffect transition="in" filter="fade">
                                      <p:cBhvr>
                                        <p:cTn id="11" dur="1000">
                                          <p:stCondLst>
                                            <p:cond delay="0"/>
                                          </p:stCondLst>
                                        </p:cTn>
                                        <p:tgtEl>
                                          <p:spTgt spid="8">
                                            <p:bg/>
                                          </p:spTgt>
                                        </p:tgtEl>
                                      </p:cBhvr>
                                    </p:animEffect>
                                    <p:anim calcmode="lin" valueType="num">
                                      <p:cBhvr>
                                        <p:cTn id="12" dur="1000" fill="hold">
                                          <p:stCondLst>
                                            <p:cond delay="0"/>
                                          </p:stCondLst>
                                        </p:cTn>
                                        <p:tgtEl>
                                          <p:spTgt spid="8">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8">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fade">
                                      <p:cBhvr>
                                        <p:cTn id="18" dur="1000">
                                          <p:stCondLst>
                                            <p:cond delay="0"/>
                                          </p:stCondLst>
                                        </p:cTn>
                                        <p:tgtEl>
                                          <p:spTgt spid="8">
                                            <p:txEl>
                                              <p:pRg st="0" end="0"/>
                                            </p:txEl>
                                          </p:spTgt>
                                        </p:tgtEl>
                                      </p:cBhvr>
                                    </p:animEffect>
                                    <p:anim calcmode="lin" valueType="num">
                                      <p:cBhvr>
                                        <p:cTn id="19" dur="1000" fill="hold">
                                          <p:stCondLst>
                                            <p:cond delay="0"/>
                                          </p:stCondLst>
                                        </p:cTn>
                                        <p:tgtEl>
                                          <p:spTgt spid="8">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4">
                                            <p:bg/>
                                          </p:spTgt>
                                        </p:tgtEl>
                                        <p:attrNameLst>
                                          <p:attrName>style.visibility</p:attrName>
                                        </p:attrNameLst>
                                      </p:cBhvr>
                                      <p:to>
                                        <p:strVal val="visible"/>
                                      </p:to>
                                    </p:set>
                                    <p:animEffect transition="in" filter="fade">
                                      <p:cBhvr>
                                        <p:cTn id="24" dur="1000">
                                          <p:stCondLst>
                                            <p:cond delay="0"/>
                                          </p:stCondLst>
                                        </p:cTn>
                                        <p:tgtEl>
                                          <p:spTgt spid="4">
                                            <p:bg/>
                                          </p:spTgt>
                                        </p:tgtEl>
                                      </p:cBhvr>
                                    </p:animEffect>
                                    <p:anim calcmode="lin" valueType="num">
                                      <p:cBhvr>
                                        <p:cTn id="25" dur="1000" fill="hold">
                                          <p:stCondLst>
                                            <p:cond delay="0"/>
                                          </p:stCondLst>
                                        </p:cTn>
                                        <p:tgtEl>
                                          <p:spTgt spid="4">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4">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Effect transition="in" filter="fade">
                                      <p:cBhvr>
                                        <p:cTn id="31" dur="1000">
                                          <p:stCondLst>
                                            <p:cond delay="0"/>
                                          </p:stCondLst>
                                        </p:cTn>
                                        <p:tgtEl>
                                          <p:spTgt spid="4">
                                            <p:txEl>
                                              <p:pRg st="0" end="0"/>
                                            </p:txEl>
                                          </p:spTgt>
                                        </p:tgtEl>
                                      </p:cBhvr>
                                    </p:animEffect>
                                    <p:anim calcmode="lin" valueType="num">
                                      <p:cBhvr>
                                        <p:cTn id="32" dur="1000" fill="hold">
                                          <p:stCondLst>
                                            <p:cond delay="0"/>
                                          </p:stCondLst>
                                        </p:cTn>
                                        <p:tgtEl>
                                          <p:spTgt spid="4">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childTnLst>
                                    <p:set>
                                      <p:cBhvr>
                                        <p:cTn id="37" dur="1" fill="hold">
                                          <p:stCondLst>
                                            <p:cond delay="0"/>
                                          </p:stCondLst>
                                        </p:cTn>
                                        <p:tgtEl>
                                          <p:spTgt spid="4">
                                            <p:txEl>
                                              <p:pRg st="1" end="1"/>
                                            </p:txEl>
                                          </p:spTgt>
                                        </p:tgtEl>
                                        <p:attrNameLst>
                                          <p:attrName>style.visibility</p:attrName>
                                        </p:attrNameLst>
                                      </p:cBhvr>
                                      <p:to>
                                        <p:strVal val="visible"/>
                                      </p:to>
                                    </p:set>
                                    <p:animEffect transition="in" filter="fade">
                                      <p:cBhvr>
                                        <p:cTn id="38" dur="1000">
                                          <p:stCondLst>
                                            <p:cond delay="0"/>
                                          </p:stCondLst>
                                        </p:cTn>
                                        <p:tgtEl>
                                          <p:spTgt spid="4">
                                            <p:txEl>
                                              <p:pRg st="1" end="1"/>
                                            </p:txEl>
                                          </p:spTgt>
                                        </p:tgtEl>
                                      </p:cBhvr>
                                    </p:animEffect>
                                    <p:anim calcmode="lin" valueType="num">
                                      <p:cBhvr>
                                        <p:cTn id="39" dur="1000" fill="hold">
                                          <p:stCondLst>
                                            <p:cond delay="0"/>
                                          </p:stCondLst>
                                        </p:cTn>
                                        <p:tgtEl>
                                          <p:spTgt spid="4">
                                            <p:txEl>
                                              <p:pRg st="1" end="1"/>
                                            </p:txEl>
                                          </p:spTgt>
                                        </p:tgtEl>
                                        <p:attrNameLst>
                                          <p:attrName>ppt_x</p:attrName>
                                        </p:attrNameLst>
                                      </p:cBhvr>
                                      <p:tavLst>
                                        <p:tav tm="0">
                                          <p:val>
                                            <p:strVal val="#ppt_x-.1"/>
                                          </p:val>
                                        </p:tav>
                                        <p:tav tm="100000">
                                          <p:val>
                                            <p:strVal val="#ppt_x"/>
                                          </p:val>
                                        </p:tav>
                                      </p:tavLst>
                                    </p:anim>
                                    <p:anim calcmode="lin" valueType="num">
                                      <p:cBhvr>
                                        <p:cTn id="40" dur="1000" fill="hold">
                                          <p:stCondLst>
                                            <p:cond delay="0"/>
                                          </p:stCondLst>
                                        </p:cTn>
                                        <p:tgtEl>
                                          <p:spTgt spid="4">
                                            <p:txEl>
                                              <p:pRg st="1" end="1"/>
                                            </p:txEl>
                                          </p:spTgt>
                                        </p:tgtEl>
                                        <p:attrNameLst>
                                          <p:attrName>ppt_y</p:attrName>
                                        </p:attrNameLst>
                                      </p:cBhvr>
                                      <p:tavLst>
                                        <p:tav tm="0">
                                          <p:val>
                                            <p:strVal val="#ppt_y"/>
                                          </p:val>
                                        </p:tav>
                                        <p:tav tm="100000">
                                          <p:val>
                                            <p:strVal val="#ppt_y"/>
                                          </p:val>
                                        </p:tav>
                                      </p:tavLst>
                                    </p:anim>
                                  </p:childTnLst>
                                </p:cTn>
                              </p:par>
                            </p:childTnLst>
                          </p:cTn>
                        </p:par>
                        <p:par>
                          <p:cTn id="41" fill="hold">
                            <p:stCondLst>
                              <p:cond delay="1000"/>
                            </p:stCondLst>
                            <p:childTnLst>
                              <p:par>
                                <p:cTn id="42" presetID="40" presetClass="entr" presetSubtype="0" fill="hold" grpId="0" nodeType="afterEffect">
                                  <p:stCondLst>
                                    <p:cond delay="0"/>
                                  </p:stCondLst>
                                  <p:childTnLst>
                                    <p:set>
                                      <p:cBhvr>
                                        <p:cTn id="43" dur="1" fill="hold">
                                          <p:stCondLst>
                                            <p:cond delay="0"/>
                                          </p:stCondLst>
                                        </p:cTn>
                                        <p:tgtEl>
                                          <p:spTgt spid="7">
                                            <p:bg/>
                                          </p:spTgt>
                                        </p:tgtEl>
                                        <p:attrNameLst>
                                          <p:attrName>style.visibility</p:attrName>
                                        </p:attrNameLst>
                                      </p:cBhvr>
                                      <p:to>
                                        <p:strVal val="visible"/>
                                      </p:to>
                                    </p:set>
                                    <p:animEffect transition="in" filter="fade">
                                      <p:cBhvr>
                                        <p:cTn id="44" dur="1000">
                                          <p:stCondLst>
                                            <p:cond delay="0"/>
                                          </p:stCondLst>
                                        </p:cTn>
                                        <p:tgtEl>
                                          <p:spTgt spid="7">
                                            <p:bg/>
                                          </p:spTgt>
                                        </p:tgtEl>
                                      </p:cBhvr>
                                    </p:animEffect>
                                    <p:anim calcmode="lin" valueType="num">
                                      <p:cBhvr>
                                        <p:cTn id="45" dur="1000" fill="hold">
                                          <p:stCondLst>
                                            <p:cond delay="0"/>
                                          </p:stCondLst>
                                        </p:cTn>
                                        <p:tgtEl>
                                          <p:spTgt spid="7">
                                            <p:bg/>
                                          </p:spTgt>
                                        </p:tgtEl>
                                        <p:attrNameLst>
                                          <p:attrName>ppt_x</p:attrName>
                                        </p:attrNameLst>
                                      </p:cBhvr>
                                      <p:tavLst>
                                        <p:tav tm="0">
                                          <p:val>
                                            <p:strVal val="#ppt_x-.1"/>
                                          </p:val>
                                        </p:tav>
                                        <p:tav tm="100000">
                                          <p:val>
                                            <p:strVal val="#ppt_x"/>
                                          </p:val>
                                        </p:tav>
                                      </p:tavLst>
                                    </p:anim>
                                    <p:anim calcmode="lin" valueType="num">
                                      <p:cBhvr>
                                        <p:cTn id="46" dur="1000" fill="hold">
                                          <p:stCondLst>
                                            <p:cond delay="0"/>
                                          </p:stCondLst>
                                        </p:cTn>
                                        <p:tgtEl>
                                          <p:spTgt spid="7">
                                            <p:bg/>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0" presetClass="entr" presetSubtype="0" fill="hold" grpId="0" nodeType="clickEffect">
                                  <p:stCondLst>
                                    <p:cond delay="0"/>
                                  </p:stCondLst>
                                  <p:childTnLst>
                                    <p:set>
                                      <p:cBhvr>
                                        <p:cTn id="50" dur="1" fill="hold">
                                          <p:stCondLst>
                                            <p:cond delay="0"/>
                                          </p:stCondLst>
                                        </p:cTn>
                                        <p:tgtEl>
                                          <p:spTgt spid="7">
                                            <p:txEl>
                                              <p:pRg st="0" end="0"/>
                                            </p:txEl>
                                          </p:spTgt>
                                        </p:tgtEl>
                                        <p:attrNameLst>
                                          <p:attrName>style.visibility</p:attrName>
                                        </p:attrNameLst>
                                      </p:cBhvr>
                                      <p:to>
                                        <p:strVal val="visible"/>
                                      </p:to>
                                    </p:set>
                                    <p:animEffect transition="in" filter="fade">
                                      <p:cBhvr>
                                        <p:cTn id="51" dur="1000">
                                          <p:stCondLst>
                                            <p:cond delay="0"/>
                                          </p:stCondLst>
                                        </p:cTn>
                                        <p:tgtEl>
                                          <p:spTgt spid="7">
                                            <p:txEl>
                                              <p:pRg st="0" end="0"/>
                                            </p:txEl>
                                          </p:spTgt>
                                        </p:tgtEl>
                                      </p:cBhvr>
                                    </p:animEffect>
                                    <p:anim calcmode="lin" valueType="num">
                                      <p:cBhvr>
                                        <p:cTn id="52" dur="1000" fill="hold">
                                          <p:stCondLst>
                                            <p:cond delay="0"/>
                                          </p:stCondLst>
                                        </p:cTn>
                                        <p:tgtEl>
                                          <p:spTgt spid="7">
                                            <p:txEl>
                                              <p:pRg st="0" end="0"/>
                                            </p:txEl>
                                          </p:spTgt>
                                        </p:tgtEl>
                                        <p:attrNameLst>
                                          <p:attrName>ppt_x</p:attrName>
                                        </p:attrNameLst>
                                      </p:cBhvr>
                                      <p:tavLst>
                                        <p:tav tm="0">
                                          <p:val>
                                            <p:strVal val="#ppt_x-.1"/>
                                          </p:val>
                                        </p:tav>
                                        <p:tav tm="100000">
                                          <p:val>
                                            <p:strVal val="#ppt_x"/>
                                          </p:val>
                                        </p:tav>
                                      </p:tavLst>
                                    </p:anim>
                                    <p:anim calcmode="lin" valueType="num">
                                      <p:cBhvr>
                                        <p:cTn id="53" dur="1000" fill="hold">
                                          <p:stCondLst>
                                            <p:cond delay="0"/>
                                          </p:stCondLst>
                                        </p:cTn>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0" presetClass="entr" presetSubtype="0" fill="hold" grpId="0" nodeType="clickEffect">
                                  <p:stCondLst>
                                    <p:cond delay="0"/>
                                  </p:stCondLst>
                                  <p:childTnLst>
                                    <p:set>
                                      <p:cBhvr>
                                        <p:cTn id="57" dur="1" fill="hold">
                                          <p:stCondLst>
                                            <p:cond delay="0"/>
                                          </p:stCondLst>
                                        </p:cTn>
                                        <p:tgtEl>
                                          <p:spTgt spid="7">
                                            <p:txEl>
                                              <p:pRg st="1" end="1"/>
                                            </p:txEl>
                                          </p:spTgt>
                                        </p:tgtEl>
                                        <p:attrNameLst>
                                          <p:attrName>style.visibility</p:attrName>
                                        </p:attrNameLst>
                                      </p:cBhvr>
                                      <p:to>
                                        <p:strVal val="visible"/>
                                      </p:to>
                                    </p:set>
                                    <p:animEffect transition="in" filter="fade">
                                      <p:cBhvr>
                                        <p:cTn id="58" dur="1000">
                                          <p:stCondLst>
                                            <p:cond delay="0"/>
                                          </p:stCondLst>
                                        </p:cTn>
                                        <p:tgtEl>
                                          <p:spTgt spid="7">
                                            <p:txEl>
                                              <p:pRg st="1" end="1"/>
                                            </p:txEl>
                                          </p:spTgt>
                                        </p:tgtEl>
                                      </p:cBhvr>
                                    </p:animEffect>
                                    <p:anim calcmode="lin" valueType="num">
                                      <p:cBhvr>
                                        <p:cTn id="59" dur="1000" fill="hold">
                                          <p:stCondLst>
                                            <p:cond delay="0"/>
                                          </p:stCondLst>
                                        </p:cTn>
                                        <p:tgtEl>
                                          <p:spTgt spid="7">
                                            <p:txEl>
                                              <p:pRg st="1" end="1"/>
                                            </p:txEl>
                                          </p:spTgt>
                                        </p:tgtEl>
                                        <p:attrNameLst>
                                          <p:attrName>ppt_x</p:attrName>
                                        </p:attrNameLst>
                                      </p:cBhvr>
                                      <p:tavLst>
                                        <p:tav tm="0">
                                          <p:val>
                                            <p:strVal val="#ppt_x-.1"/>
                                          </p:val>
                                        </p:tav>
                                        <p:tav tm="100000">
                                          <p:val>
                                            <p:strVal val="#ppt_x"/>
                                          </p:val>
                                        </p:tav>
                                      </p:tavLst>
                                    </p:anim>
                                    <p:anim calcmode="lin" valueType="num">
                                      <p:cBhvr>
                                        <p:cTn id="60" dur="1000" fill="hold">
                                          <p:stCondLst>
                                            <p:cond delay="0"/>
                                          </p:stCondLst>
                                        </p:cTn>
                                        <p:tgtEl>
                                          <p:spTgt spid="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build="p" animBg="1"/>
      <p:bldP spid="4" grpId="0" build="p" animBg="1"/>
      <p:bldP spid="7"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52400" y="381000"/>
            <a:ext cx="8839200" cy="685800"/>
          </a:xfrm>
        </p:spPr>
        <p:txBody>
          <a:bodyPr/>
          <a:lstStyle/>
          <a:p>
            <a:pPr algn="ctr" eaLnBrk="1" hangingPunct="1"/>
            <a:r>
              <a:rPr lang="uk-UA" altLang="ru-RU" sz="3800" b="1" smtClean="0">
                <a:solidFill>
                  <a:srgbClr val="FF0000"/>
                </a:solidFill>
              </a:rPr>
              <a:t>Методика -</a:t>
            </a:r>
          </a:p>
        </p:txBody>
      </p:sp>
      <p:sp>
        <p:nvSpPr>
          <p:cNvPr id="377859" name="Rectangle 3"/>
          <p:cNvSpPr>
            <a:spLocks noGrp="1" noChangeArrowheads="1"/>
          </p:cNvSpPr>
          <p:nvPr>
            <p:ph type="body" idx="1"/>
          </p:nvPr>
        </p:nvSpPr>
        <p:spPr>
          <a:xfrm>
            <a:off x="304800" y="1219200"/>
            <a:ext cx="8591550" cy="2743200"/>
          </a:xfrm>
          <a:solidFill>
            <a:schemeClr val="accent5"/>
          </a:solidFill>
        </p:spPr>
        <p:txBody>
          <a:bodyPr/>
          <a:lstStyle/>
          <a:p>
            <a:pPr marL="0" indent="0" eaLnBrk="1" hangingPunct="1">
              <a:buFont typeface="Wingdings" pitchFamily="2" charset="2"/>
              <a:buNone/>
              <a:defRPr/>
            </a:pPr>
            <a:r>
              <a:rPr lang="uk-UA" sz="2400" b="1" dirty="0" smtClean="0"/>
              <a:t>це сукупність способів, методів, правил, прийомів для систематичного, послідовного, найбільш ефективного проведення будь-якого конкретного дослідження. </a:t>
            </a:r>
            <a:r>
              <a:rPr lang="uk-UA" sz="2400" b="1" dirty="0" smtClean="0">
                <a:solidFill>
                  <a:srgbClr val="FF0000"/>
                </a:solidFill>
              </a:rPr>
              <a:t>Методика</a:t>
            </a:r>
            <a:r>
              <a:rPr lang="uk-UA" sz="2400" b="1" dirty="0" smtClean="0"/>
              <a:t> розробляє порядок проведення слідчих дій, рекомендує необхідні технічні засоби і прийоми для досягнення необхідних результатів, організаційні заходи, вказує специфіку слідчих дій.</a:t>
            </a:r>
            <a:endParaRPr lang="uk-UA" altLang="ru-RU" sz="2400" b="1" i="1" dirty="0"/>
          </a:p>
        </p:txBody>
      </p:sp>
      <p:sp>
        <p:nvSpPr>
          <p:cNvPr id="5" name="Rectangle 3"/>
          <p:cNvSpPr txBox="1">
            <a:spLocks noChangeArrowheads="1"/>
          </p:cNvSpPr>
          <p:nvPr/>
        </p:nvSpPr>
        <p:spPr bwMode="auto">
          <a:xfrm>
            <a:off x="304800" y="4267200"/>
            <a:ext cx="8591550" cy="2352675"/>
          </a:xfrm>
          <a:prstGeom prst="rect">
            <a:avLst/>
          </a:prstGeom>
          <a:solidFill>
            <a:schemeClr val="accent5"/>
          </a:solidFill>
          <a:ln>
            <a:noFill/>
          </a:ln>
          <a:effectLst/>
          <a:extLst>
            <a:ext uri="{91240B29-F687-4F45-9708-019B960494DF}"/>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kern="0" dirty="0" smtClean="0"/>
              <a:t>Вивчення особливостей, пов’язаних зі скоєнням і розслідуванням різних видів злочинів, розробка науково обґрунтованих рекомендацій і найбільш</a:t>
            </a:r>
          </a:p>
          <a:p>
            <a:pPr marL="0" indent="0">
              <a:buFont typeface="Wingdings" pitchFamily="2" charset="2"/>
              <a:buNone/>
              <a:defRPr/>
            </a:pPr>
            <a:r>
              <a:rPr lang="uk-UA" sz="2400" b="1" kern="0" dirty="0" smtClean="0"/>
              <a:t>раціональної організації проведення розслідування складають </a:t>
            </a:r>
            <a:r>
              <a:rPr lang="uk-UA" sz="2400" b="1" kern="0" dirty="0" smtClean="0">
                <a:solidFill>
                  <a:srgbClr val="FF0000"/>
                </a:solidFill>
              </a:rPr>
              <a:t>предмет</a:t>
            </a:r>
            <a:r>
              <a:rPr lang="uk-UA" sz="2400" b="1" kern="0" dirty="0" smtClean="0"/>
              <a:t> і </a:t>
            </a:r>
            <a:r>
              <a:rPr lang="uk-UA" sz="2400" b="1" kern="0" dirty="0" smtClean="0">
                <a:solidFill>
                  <a:srgbClr val="FF0000"/>
                </a:solidFill>
              </a:rPr>
              <a:t>завдання</a:t>
            </a:r>
            <a:r>
              <a:rPr lang="uk-UA" sz="2400" b="1" kern="0" dirty="0" smtClean="0"/>
              <a:t> методики розслідування злочинів.</a:t>
            </a:r>
            <a:endParaRPr lang="uk-UA" altLang="ru-RU" sz="24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wipe(down)">
                                      <p:cBhvr>
                                        <p:cTn id="7" dur="500"/>
                                        <p:tgtEl>
                                          <p:spTgt spid="377858"/>
                                        </p:tgtEl>
                                      </p:cBhvr>
                                    </p:animEffect>
                                  </p:childTnLst>
                                </p:cTn>
                              </p:par>
                            </p:childTnLst>
                          </p:cTn>
                        </p:par>
                        <p:par>
                          <p:cTn id="8" fill="hold" nodeType="afterGroup">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377859">
                                            <p:bg/>
                                          </p:spTgt>
                                        </p:tgtEl>
                                        <p:attrNameLst>
                                          <p:attrName>style.visibility</p:attrName>
                                        </p:attrNameLst>
                                      </p:cBhvr>
                                      <p:to>
                                        <p:strVal val="visible"/>
                                      </p:to>
                                    </p:set>
                                    <p:animEffect transition="in" filter="fade">
                                      <p:cBhvr>
                                        <p:cTn id="11" dur="1000">
                                          <p:stCondLst>
                                            <p:cond delay="0"/>
                                          </p:stCondLst>
                                        </p:cTn>
                                        <p:tgtEl>
                                          <p:spTgt spid="377859">
                                            <p:bg/>
                                          </p:spTgt>
                                        </p:tgtEl>
                                      </p:cBhvr>
                                    </p:animEffect>
                                    <p:anim calcmode="lin" valueType="num">
                                      <p:cBhvr>
                                        <p:cTn id="12"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377859">
                                            <p:txEl>
                                              <p:pRg st="0" end="0"/>
                                            </p:txEl>
                                          </p:spTgt>
                                        </p:tgtEl>
                                        <p:attrNameLst>
                                          <p:attrName>style.visibility</p:attrName>
                                        </p:attrNameLst>
                                      </p:cBhvr>
                                      <p:to>
                                        <p:strVal val="visible"/>
                                      </p:to>
                                    </p:set>
                                    <p:animEffect transition="in" filter="fade">
                                      <p:cBhvr>
                                        <p:cTn id="18" dur="1000">
                                          <p:stCondLst>
                                            <p:cond delay="0"/>
                                          </p:stCondLst>
                                        </p:cTn>
                                        <p:tgtEl>
                                          <p:spTgt spid="377859">
                                            <p:txEl>
                                              <p:pRg st="0" end="0"/>
                                            </p:txEl>
                                          </p:spTgt>
                                        </p:tgtEl>
                                      </p:cBhvr>
                                    </p:animEffect>
                                    <p:anim calcmode="lin" valueType="num">
                                      <p:cBhvr>
                                        <p:cTn id="19"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5">
                                            <p:bg/>
                                          </p:spTgt>
                                        </p:tgtEl>
                                        <p:attrNameLst>
                                          <p:attrName>style.visibility</p:attrName>
                                        </p:attrNameLst>
                                      </p:cBhvr>
                                      <p:to>
                                        <p:strVal val="visible"/>
                                      </p:to>
                                    </p:set>
                                    <p:animEffect transition="in" filter="fade">
                                      <p:cBhvr>
                                        <p:cTn id="24" dur="1000">
                                          <p:stCondLst>
                                            <p:cond delay="0"/>
                                          </p:stCondLst>
                                        </p:cTn>
                                        <p:tgtEl>
                                          <p:spTgt spid="5">
                                            <p:bg/>
                                          </p:spTgt>
                                        </p:tgtEl>
                                      </p:cBhvr>
                                    </p:animEffect>
                                    <p:anim calcmode="lin" valueType="num">
                                      <p:cBhvr>
                                        <p:cTn id="25"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1000">
                                          <p:stCondLst>
                                            <p:cond delay="0"/>
                                          </p:stCondLst>
                                        </p:cTn>
                                        <p:tgtEl>
                                          <p:spTgt spid="5">
                                            <p:txEl>
                                              <p:pRg st="0" end="0"/>
                                            </p:txEl>
                                          </p:spTgt>
                                        </p:tgtEl>
                                      </p:cBhvr>
                                    </p:animEffect>
                                    <p:anim calcmode="lin" valueType="num">
                                      <p:cBhvr>
                                        <p:cTn id="32"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childTnLst>
                                    <p:set>
                                      <p:cBhvr>
                                        <p:cTn id="37" dur="1" fill="hold">
                                          <p:stCondLst>
                                            <p:cond delay="0"/>
                                          </p:stCondLst>
                                        </p:cTn>
                                        <p:tgtEl>
                                          <p:spTgt spid="5">
                                            <p:txEl>
                                              <p:pRg st="1" end="1"/>
                                            </p:txEl>
                                          </p:spTgt>
                                        </p:tgtEl>
                                        <p:attrNameLst>
                                          <p:attrName>style.visibility</p:attrName>
                                        </p:attrNameLst>
                                      </p:cBhvr>
                                      <p:to>
                                        <p:strVal val="visible"/>
                                      </p:to>
                                    </p:set>
                                    <p:animEffect transition="in" filter="fade">
                                      <p:cBhvr>
                                        <p:cTn id="38" dur="1000">
                                          <p:stCondLst>
                                            <p:cond delay="0"/>
                                          </p:stCondLst>
                                        </p:cTn>
                                        <p:tgtEl>
                                          <p:spTgt spid="5">
                                            <p:txEl>
                                              <p:pRg st="1" end="1"/>
                                            </p:txEl>
                                          </p:spTgt>
                                        </p:tgtEl>
                                      </p:cBhvr>
                                    </p:animEffect>
                                    <p:anim calcmode="lin" valueType="num">
                                      <p:cBhvr>
                                        <p:cTn id="39" dur="1000" fill="hold">
                                          <p:stCondLst>
                                            <p:cond delay="0"/>
                                          </p:stCondLst>
                                        </p:cTn>
                                        <p:tgtEl>
                                          <p:spTgt spid="5">
                                            <p:txEl>
                                              <p:pRg st="1" end="1"/>
                                            </p:txEl>
                                          </p:spTgt>
                                        </p:tgtEl>
                                        <p:attrNameLst>
                                          <p:attrName>ppt_x</p:attrName>
                                        </p:attrNameLst>
                                      </p:cBhvr>
                                      <p:tavLst>
                                        <p:tav tm="0">
                                          <p:val>
                                            <p:strVal val="#ppt_x-.1"/>
                                          </p:val>
                                        </p:tav>
                                        <p:tav tm="100000">
                                          <p:val>
                                            <p:strVal val="#ppt_x"/>
                                          </p:val>
                                        </p:tav>
                                      </p:tavLst>
                                    </p:anim>
                                    <p:anim calcmode="lin" valueType="num">
                                      <p:cBhvr>
                                        <p:cTn id="40" dur="1000" fill="hold">
                                          <p:stCondLst>
                                            <p:cond delay="0"/>
                                          </p:stCondLst>
                                        </p:cTn>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59" grpId="0" build="p" animBg="1"/>
      <p:bldP spid="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52400" y="381000"/>
            <a:ext cx="8839200" cy="685800"/>
          </a:xfrm>
        </p:spPr>
        <p:txBody>
          <a:bodyPr/>
          <a:lstStyle/>
          <a:p>
            <a:pPr algn="ctr" eaLnBrk="1" hangingPunct="1"/>
            <a:r>
              <a:rPr lang="uk-UA" altLang="ru-RU" sz="3800" b="1" smtClean="0">
                <a:solidFill>
                  <a:srgbClr val="FF0000"/>
                </a:solidFill>
              </a:rPr>
              <a:t>Методика -</a:t>
            </a:r>
          </a:p>
        </p:txBody>
      </p:sp>
      <p:sp>
        <p:nvSpPr>
          <p:cNvPr id="377859" name="Rectangle 3"/>
          <p:cNvSpPr>
            <a:spLocks noGrp="1" noChangeArrowheads="1"/>
          </p:cNvSpPr>
          <p:nvPr>
            <p:ph type="body" idx="1"/>
          </p:nvPr>
        </p:nvSpPr>
        <p:spPr>
          <a:xfrm>
            <a:off x="304800" y="1219200"/>
            <a:ext cx="8591550" cy="2743200"/>
          </a:xfrm>
          <a:solidFill>
            <a:schemeClr val="accent5"/>
          </a:solidFill>
        </p:spPr>
        <p:txBody>
          <a:bodyPr/>
          <a:lstStyle/>
          <a:p>
            <a:pPr marL="0" indent="0" eaLnBrk="1" hangingPunct="1">
              <a:buFont typeface="Wingdings" pitchFamily="2" charset="2"/>
              <a:buNone/>
              <a:defRPr/>
            </a:pPr>
            <a:r>
              <a:rPr lang="uk-UA" sz="2400" b="1" dirty="0" smtClean="0"/>
              <a:t>це сукупність способів, методів, правил, прийомів для систематичного, послідовного, найбільш ефективного проведення будь-якого конкретного дослідження. </a:t>
            </a:r>
            <a:r>
              <a:rPr lang="uk-UA" sz="2400" b="1" dirty="0" smtClean="0">
                <a:solidFill>
                  <a:srgbClr val="FF0000"/>
                </a:solidFill>
              </a:rPr>
              <a:t>Методика</a:t>
            </a:r>
            <a:r>
              <a:rPr lang="uk-UA" sz="2400" b="1" dirty="0" smtClean="0"/>
              <a:t> розробляє порядок проведення слідчих дій, рекомендує необхідні технічні засоби і прийоми для досягнення необхідних результатів, організаційні заходи, вказує специфіку слідчих дій.</a:t>
            </a:r>
            <a:endParaRPr lang="uk-UA" altLang="ru-RU" sz="2400" b="1" i="1" dirty="0"/>
          </a:p>
        </p:txBody>
      </p:sp>
      <p:sp>
        <p:nvSpPr>
          <p:cNvPr id="5" name="Rectangle 3"/>
          <p:cNvSpPr txBox="1">
            <a:spLocks noChangeArrowheads="1"/>
          </p:cNvSpPr>
          <p:nvPr/>
        </p:nvSpPr>
        <p:spPr bwMode="auto">
          <a:xfrm>
            <a:off x="304800" y="4267200"/>
            <a:ext cx="8591550" cy="2352675"/>
          </a:xfrm>
          <a:prstGeom prst="rect">
            <a:avLst/>
          </a:prstGeom>
          <a:solidFill>
            <a:schemeClr val="accent5"/>
          </a:solidFill>
          <a:ln>
            <a:noFill/>
          </a:ln>
          <a:effectLst/>
          <a:extLst>
            <a:ext uri="{91240B29-F687-4F45-9708-019B960494DF}"/>
            <a:ext uri="{AF507438-7753-43E0-B8FC-AC1667EBCBE1}"/>
          </a:extLst>
        </p:spPr>
        <p:txBody>
          <a:bodyPr/>
          <a:lst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a:lstStyle>
          <a:p>
            <a:pPr marL="0" indent="0">
              <a:buFont typeface="Wingdings" pitchFamily="2" charset="2"/>
              <a:buNone/>
              <a:defRPr/>
            </a:pPr>
            <a:r>
              <a:rPr lang="uk-UA" sz="2400" b="1" kern="0" dirty="0" smtClean="0"/>
              <a:t>Вивчення особливостей, пов’язаних зі скоєнням і розслідуванням різних видів злочинів, розробка науково обґрунтованих рекомендацій і найбільш</a:t>
            </a:r>
          </a:p>
          <a:p>
            <a:pPr marL="0" indent="0">
              <a:buFont typeface="Wingdings" pitchFamily="2" charset="2"/>
              <a:buNone/>
              <a:defRPr/>
            </a:pPr>
            <a:r>
              <a:rPr lang="uk-UA" sz="2400" b="1" kern="0" dirty="0" smtClean="0"/>
              <a:t>раціональної організації проведення розслідування складають </a:t>
            </a:r>
            <a:r>
              <a:rPr lang="uk-UA" sz="2400" b="1" kern="0" dirty="0" smtClean="0">
                <a:solidFill>
                  <a:srgbClr val="FF0000"/>
                </a:solidFill>
              </a:rPr>
              <a:t>предмет</a:t>
            </a:r>
            <a:r>
              <a:rPr lang="uk-UA" sz="2400" b="1" kern="0" dirty="0" smtClean="0"/>
              <a:t> і </a:t>
            </a:r>
            <a:r>
              <a:rPr lang="uk-UA" sz="2400" b="1" kern="0" dirty="0" smtClean="0">
                <a:solidFill>
                  <a:srgbClr val="FF0000"/>
                </a:solidFill>
              </a:rPr>
              <a:t>завдання</a:t>
            </a:r>
            <a:r>
              <a:rPr lang="uk-UA" sz="2400" b="1" kern="0" dirty="0" smtClean="0"/>
              <a:t> методики розслідування злочинів.</a:t>
            </a:r>
            <a:endParaRPr lang="uk-UA" altLang="ru-RU" sz="2400" b="1" i="1" kern="0"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wipe(down)">
                                      <p:cBhvr>
                                        <p:cTn id="7" dur="500"/>
                                        <p:tgtEl>
                                          <p:spTgt spid="377858"/>
                                        </p:tgtEl>
                                      </p:cBhvr>
                                    </p:animEffect>
                                  </p:childTnLst>
                                </p:cTn>
                              </p:par>
                            </p:childTnLst>
                          </p:cTn>
                        </p:par>
                        <p:par>
                          <p:cTn id="8" fill="hold" nodeType="afterGroup">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377859">
                                            <p:bg/>
                                          </p:spTgt>
                                        </p:tgtEl>
                                        <p:attrNameLst>
                                          <p:attrName>style.visibility</p:attrName>
                                        </p:attrNameLst>
                                      </p:cBhvr>
                                      <p:to>
                                        <p:strVal val="visible"/>
                                      </p:to>
                                    </p:set>
                                    <p:animEffect transition="in" filter="fade">
                                      <p:cBhvr>
                                        <p:cTn id="11" dur="1000">
                                          <p:stCondLst>
                                            <p:cond delay="0"/>
                                          </p:stCondLst>
                                        </p:cTn>
                                        <p:tgtEl>
                                          <p:spTgt spid="377859">
                                            <p:bg/>
                                          </p:spTgt>
                                        </p:tgtEl>
                                      </p:cBhvr>
                                    </p:animEffect>
                                    <p:anim calcmode="lin" valueType="num">
                                      <p:cBhvr>
                                        <p:cTn id="12"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377859">
                                            <p:txEl>
                                              <p:pRg st="0" end="0"/>
                                            </p:txEl>
                                          </p:spTgt>
                                        </p:tgtEl>
                                        <p:attrNameLst>
                                          <p:attrName>style.visibility</p:attrName>
                                        </p:attrNameLst>
                                      </p:cBhvr>
                                      <p:to>
                                        <p:strVal val="visible"/>
                                      </p:to>
                                    </p:set>
                                    <p:animEffect transition="in" filter="fade">
                                      <p:cBhvr>
                                        <p:cTn id="18" dur="1000">
                                          <p:stCondLst>
                                            <p:cond delay="0"/>
                                          </p:stCondLst>
                                        </p:cTn>
                                        <p:tgtEl>
                                          <p:spTgt spid="377859">
                                            <p:txEl>
                                              <p:pRg st="0" end="0"/>
                                            </p:txEl>
                                          </p:spTgt>
                                        </p:tgtEl>
                                      </p:cBhvr>
                                    </p:animEffect>
                                    <p:anim calcmode="lin" valueType="num">
                                      <p:cBhvr>
                                        <p:cTn id="19"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1000"/>
                            </p:stCondLst>
                            <p:childTnLst>
                              <p:par>
                                <p:cTn id="22" presetID="40" presetClass="entr" presetSubtype="0" fill="hold" grpId="0" nodeType="afterEffect">
                                  <p:stCondLst>
                                    <p:cond delay="0"/>
                                  </p:stCondLst>
                                  <p:childTnLst>
                                    <p:set>
                                      <p:cBhvr>
                                        <p:cTn id="23" dur="1" fill="hold">
                                          <p:stCondLst>
                                            <p:cond delay="0"/>
                                          </p:stCondLst>
                                        </p:cTn>
                                        <p:tgtEl>
                                          <p:spTgt spid="5">
                                            <p:bg/>
                                          </p:spTgt>
                                        </p:tgtEl>
                                        <p:attrNameLst>
                                          <p:attrName>style.visibility</p:attrName>
                                        </p:attrNameLst>
                                      </p:cBhvr>
                                      <p:to>
                                        <p:strVal val="visible"/>
                                      </p:to>
                                    </p:set>
                                    <p:animEffect transition="in" filter="fade">
                                      <p:cBhvr>
                                        <p:cTn id="24" dur="1000">
                                          <p:stCondLst>
                                            <p:cond delay="0"/>
                                          </p:stCondLst>
                                        </p:cTn>
                                        <p:tgtEl>
                                          <p:spTgt spid="5">
                                            <p:bg/>
                                          </p:spTgt>
                                        </p:tgtEl>
                                      </p:cBhvr>
                                    </p:animEffect>
                                    <p:anim calcmode="lin" valueType="num">
                                      <p:cBhvr>
                                        <p:cTn id="25" dur="1000" fill="hold">
                                          <p:stCondLst>
                                            <p:cond delay="0"/>
                                          </p:stCondLst>
                                        </p:cTn>
                                        <p:tgtEl>
                                          <p:spTgt spid="5">
                                            <p:bg/>
                                          </p:spTgt>
                                        </p:tgtEl>
                                        <p:attrNameLst>
                                          <p:attrName>ppt_x</p:attrName>
                                        </p:attrNameLst>
                                      </p:cBhvr>
                                      <p:tavLst>
                                        <p:tav tm="0">
                                          <p:val>
                                            <p:strVal val="#ppt_x-.1"/>
                                          </p:val>
                                        </p:tav>
                                        <p:tav tm="100000">
                                          <p:val>
                                            <p:strVal val="#ppt_x"/>
                                          </p:val>
                                        </p:tav>
                                      </p:tavLst>
                                    </p:anim>
                                    <p:anim calcmode="lin" valueType="num">
                                      <p:cBhvr>
                                        <p:cTn id="26" dur="1000" fill="hold">
                                          <p:stCondLst>
                                            <p:cond delay="0"/>
                                          </p:stCondLst>
                                        </p:cTn>
                                        <p:tgtEl>
                                          <p:spTgt spid="5">
                                            <p:bg/>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0" presetClass="entr" presetSubtype="0" fill="hold" grpId="0"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animEffect transition="in" filter="fade">
                                      <p:cBhvr>
                                        <p:cTn id="31" dur="1000">
                                          <p:stCondLst>
                                            <p:cond delay="0"/>
                                          </p:stCondLst>
                                        </p:cTn>
                                        <p:tgtEl>
                                          <p:spTgt spid="5">
                                            <p:txEl>
                                              <p:pRg st="0" end="0"/>
                                            </p:txEl>
                                          </p:spTgt>
                                        </p:tgtEl>
                                      </p:cBhvr>
                                    </p:animEffect>
                                    <p:anim calcmode="lin" valueType="num">
                                      <p:cBhvr>
                                        <p:cTn id="32" dur="1000" fill="hold">
                                          <p:stCondLst>
                                            <p:cond delay="0"/>
                                          </p:stCondLst>
                                        </p:cTn>
                                        <p:tgtEl>
                                          <p:spTgt spid="5">
                                            <p:txEl>
                                              <p:pRg st="0" end="0"/>
                                            </p:txEl>
                                          </p:spTgt>
                                        </p:tgtEl>
                                        <p:attrNameLst>
                                          <p:attrName>ppt_x</p:attrName>
                                        </p:attrNameLst>
                                      </p:cBhvr>
                                      <p:tavLst>
                                        <p:tav tm="0">
                                          <p:val>
                                            <p:strVal val="#ppt_x-.1"/>
                                          </p:val>
                                        </p:tav>
                                        <p:tav tm="100000">
                                          <p:val>
                                            <p:strVal val="#ppt_x"/>
                                          </p:val>
                                        </p:tav>
                                      </p:tavLst>
                                    </p:anim>
                                    <p:anim calcmode="lin" valueType="num">
                                      <p:cBhvr>
                                        <p:cTn id="33" dur="1000" fill="hold">
                                          <p:stCondLst>
                                            <p:cond delay="0"/>
                                          </p:stCondLst>
                                        </p:cTn>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childTnLst>
                                    <p:set>
                                      <p:cBhvr>
                                        <p:cTn id="37" dur="1" fill="hold">
                                          <p:stCondLst>
                                            <p:cond delay="0"/>
                                          </p:stCondLst>
                                        </p:cTn>
                                        <p:tgtEl>
                                          <p:spTgt spid="5">
                                            <p:txEl>
                                              <p:pRg st="1" end="1"/>
                                            </p:txEl>
                                          </p:spTgt>
                                        </p:tgtEl>
                                        <p:attrNameLst>
                                          <p:attrName>style.visibility</p:attrName>
                                        </p:attrNameLst>
                                      </p:cBhvr>
                                      <p:to>
                                        <p:strVal val="visible"/>
                                      </p:to>
                                    </p:set>
                                    <p:animEffect transition="in" filter="fade">
                                      <p:cBhvr>
                                        <p:cTn id="38" dur="1000">
                                          <p:stCondLst>
                                            <p:cond delay="0"/>
                                          </p:stCondLst>
                                        </p:cTn>
                                        <p:tgtEl>
                                          <p:spTgt spid="5">
                                            <p:txEl>
                                              <p:pRg st="1" end="1"/>
                                            </p:txEl>
                                          </p:spTgt>
                                        </p:tgtEl>
                                      </p:cBhvr>
                                    </p:animEffect>
                                    <p:anim calcmode="lin" valueType="num">
                                      <p:cBhvr>
                                        <p:cTn id="39" dur="1000" fill="hold">
                                          <p:stCondLst>
                                            <p:cond delay="0"/>
                                          </p:stCondLst>
                                        </p:cTn>
                                        <p:tgtEl>
                                          <p:spTgt spid="5">
                                            <p:txEl>
                                              <p:pRg st="1" end="1"/>
                                            </p:txEl>
                                          </p:spTgt>
                                        </p:tgtEl>
                                        <p:attrNameLst>
                                          <p:attrName>ppt_x</p:attrName>
                                        </p:attrNameLst>
                                      </p:cBhvr>
                                      <p:tavLst>
                                        <p:tav tm="0">
                                          <p:val>
                                            <p:strVal val="#ppt_x-.1"/>
                                          </p:val>
                                        </p:tav>
                                        <p:tav tm="100000">
                                          <p:val>
                                            <p:strVal val="#ppt_x"/>
                                          </p:val>
                                        </p:tav>
                                      </p:tavLst>
                                    </p:anim>
                                    <p:anim calcmode="lin" valueType="num">
                                      <p:cBhvr>
                                        <p:cTn id="40" dur="1000" fill="hold">
                                          <p:stCondLst>
                                            <p:cond delay="0"/>
                                          </p:stCondLst>
                                        </p:cTn>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59" grpId="0" build="p" animBg="1"/>
      <p:bldP spid="5"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52400" y="381000"/>
            <a:ext cx="8839200" cy="685800"/>
          </a:xfrm>
        </p:spPr>
        <p:txBody>
          <a:bodyPr/>
          <a:lstStyle/>
          <a:p>
            <a:pPr algn="ctr" eaLnBrk="1" hangingPunct="1"/>
            <a:r>
              <a:rPr lang="uk-UA" altLang="ru-RU" sz="3800" b="1" smtClean="0">
                <a:solidFill>
                  <a:srgbClr val="FF0000"/>
                </a:solidFill>
              </a:rPr>
              <a:t>Криміналістична методика -</a:t>
            </a:r>
          </a:p>
        </p:txBody>
      </p:sp>
      <p:sp>
        <p:nvSpPr>
          <p:cNvPr id="377859" name="Rectangle 3"/>
          <p:cNvSpPr>
            <a:spLocks noGrp="1" noChangeArrowheads="1"/>
          </p:cNvSpPr>
          <p:nvPr>
            <p:ph type="body" idx="1"/>
          </p:nvPr>
        </p:nvSpPr>
        <p:spPr>
          <a:xfrm>
            <a:off x="304800" y="1219200"/>
            <a:ext cx="8591550" cy="5105400"/>
          </a:xfrm>
          <a:solidFill>
            <a:schemeClr val="accent5"/>
          </a:solidFill>
        </p:spPr>
        <p:txBody>
          <a:bodyPr/>
          <a:lstStyle/>
          <a:p>
            <a:pPr marL="0" indent="0" eaLnBrk="1" hangingPunct="1">
              <a:buFont typeface="Wingdings" pitchFamily="2" charset="2"/>
              <a:buNone/>
              <a:defRPr/>
            </a:pPr>
            <a:r>
              <a:rPr lang="uk-UA" sz="2800" b="1" dirty="0" smtClean="0"/>
              <a:t>це розділ науки криміналістики, який представляє собою сукупність технічних засобів, тактичних прийомів, методичних рекомендацій (</a:t>
            </a:r>
            <a:r>
              <a:rPr lang="uk-UA" sz="2800" b="1" i="1" dirty="0" smtClean="0"/>
              <a:t>правил</a:t>
            </a:r>
            <a:r>
              <a:rPr lang="uk-UA" sz="2800" b="1" dirty="0" smtClean="0"/>
              <a:t>) і наукових положень</a:t>
            </a:r>
          </a:p>
          <a:p>
            <a:pPr marL="0" indent="0" eaLnBrk="1" hangingPunct="1">
              <a:buFont typeface="Wingdings" pitchFamily="2" charset="2"/>
              <a:buNone/>
              <a:defRPr/>
            </a:pPr>
            <a:r>
              <a:rPr lang="uk-UA" sz="2800" b="1" dirty="0" smtClean="0"/>
              <a:t>(</a:t>
            </a:r>
            <a:r>
              <a:rPr lang="uk-UA" sz="2800" b="1" i="1" dirty="0" smtClean="0"/>
              <a:t>закономірностей, принципів</a:t>
            </a:r>
            <a:r>
              <a:rPr lang="uk-UA" sz="2800" b="1" dirty="0" smtClean="0"/>
              <a:t>), розроблених на їх основі практичних рекомендацій (</a:t>
            </a:r>
            <a:r>
              <a:rPr lang="uk-UA" sz="2800" b="1" i="1" dirty="0" smtClean="0"/>
              <a:t>алгоритмів, програм</a:t>
            </a:r>
            <a:r>
              <a:rPr lang="uk-UA" sz="2800" b="1" dirty="0" smtClean="0"/>
              <a:t>), які повинні забезпечити оптимальну організацію розслідування і попередження окремих видів злочинів із суворим дотриманням вимог законності.</a:t>
            </a:r>
            <a:endParaRPr lang="uk-UA" altLang="ru-RU" sz="2800" b="1" i="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wipe(down)">
                                      <p:cBhvr>
                                        <p:cTn id="7" dur="500"/>
                                        <p:tgtEl>
                                          <p:spTgt spid="377858"/>
                                        </p:tgtEl>
                                      </p:cBhvr>
                                    </p:animEffect>
                                  </p:childTnLst>
                                </p:cTn>
                              </p:par>
                            </p:childTnLst>
                          </p:cTn>
                        </p:par>
                        <p:par>
                          <p:cTn id="8" fill="hold" nodeType="afterGroup">
                            <p:stCondLst>
                              <p:cond delay="500"/>
                            </p:stCondLst>
                            <p:childTnLst>
                              <p:par>
                                <p:cTn id="9" presetID="40" presetClass="entr" presetSubtype="0" fill="hold" grpId="0" nodeType="afterEffect">
                                  <p:stCondLst>
                                    <p:cond delay="0"/>
                                  </p:stCondLst>
                                  <p:childTnLst>
                                    <p:set>
                                      <p:cBhvr>
                                        <p:cTn id="10" dur="1" fill="hold">
                                          <p:stCondLst>
                                            <p:cond delay="0"/>
                                          </p:stCondLst>
                                        </p:cTn>
                                        <p:tgtEl>
                                          <p:spTgt spid="377859">
                                            <p:bg/>
                                          </p:spTgt>
                                        </p:tgtEl>
                                        <p:attrNameLst>
                                          <p:attrName>style.visibility</p:attrName>
                                        </p:attrNameLst>
                                      </p:cBhvr>
                                      <p:to>
                                        <p:strVal val="visible"/>
                                      </p:to>
                                    </p:set>
                                    <p:animEffect transition="in" filter="fade">
                                      <p:cBhvr>
                                        <p:cTn id="11" dur="1000">
                                          <p:stCondLst>
                                            <p:cond delay="0"/>
                                          </p:stCondLst>
                                        </p:cTn>
                                        <p:tgtEl>
                                          <p:spTgt spid="377859">
                                            <p:bg/>
                                          </p:spTgt>
                                        </p:tgtEl>
                                      </p:cBhvr>
                                    </p:animEffect>
                                    <p:anim calcmode="lin" valueType="num">
                                      <p:cBhvr>
                                        <p:cTn id="12"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13"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0" presetClass="entr" presetSubtype="0" fill="hold" grpId="0" nodeType="clickEffect">
                                  <p:stCondLst>
                                    <p:cond delay="0"/>
                                  </p:stCondLst>
                                  <p:childTnLst>
                                    <p:set>
                                      <p:cBhvr>
                                        <p:cTn id="17" dur="1" fill="hold">
                                          <p:stCondLst>
                                            <p:cond delay="0"/>
                                          </p:stCondLst>
                                        </p:cTn>
                                        <p:tgtEl>
                                          <p:spTgt spid="377859">
                                            <p:txEl>
                                              <p:pRg st="0" end="0"/>
                                            </p:txEl>
                                          </p:spTgt>
                                        </p:tgtEl>
                                        <p:attrNameLst>
                                          <p:attrName>style.visibility</p:attrName>
                                        </p:attrNameLst>
                                      </p:cBhvr>
                                      <p:to>
                                        <p:strVal val="visible"/>
                                      </p:to>
                                    </p:set>
                                    <p:animEffect transition="in" filter="fade">
                                      <p:cBhvr>
                                        <p:cTn id="18" dur="1000">
                                          <p:stCondLst>
                                            <p:cond delay="0"/>
                                          </p:stCondLst>
                                        </p:cTn>
                                        <p:tgtEl>
                                          <p:spTgt spid="377859">
                                            <p:txEl>
                                              <p:pRg st="0" end="0"/>
                                            </p:txEl>
                                          </p:spTgt>
                                        </p:tgtEl>
                                      </p:cBhvr>
                                    </p:animEffect>
                                    <p:anim calcmode="lin" valueType="num">
                                      <p:cBhvr>
                                        <p:cTn id="19"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20"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childTnLst>
                                    <p:set>
                                      <p:cBhvr>
                                        <p:cTn id="24" dur="1" fill="hold">
                                          <p:stCondLst>
                                            <p:cond delay="0"/>
                                          </p:stCondLst>
                                        </p:cTn>
                                        <p:tgtEl>
                                          <p:spTgt spid="377859">
                                            <p:txEl>
                                              <p:pRg st="1" end="1"/>
                                            </p:txEl>
                                          </p:spTgt>
                                        </p:tgtEl>
                                        <p:attrNameLst>
                                          <p:attrName>style.visibility</p:attrName>
                                        </p:attrNameLst>
                                      </p:cBhvr>
                                      <p:to>
                                        <p:strVal val="visible"/>
                                      </p:to>
                                    </p:set>
                                    <p:animEffect transition="in" filter="fade">
                                      <p:cBhvr>
                                        <p:cTn id="25" dur="1000">
                                          <p:stCondLst>
                                            <p:cond delay="0"/>
                                          </p:stCondLst>
                                        </p:cTn>
                                        <p:tgtEl>
                                          <p:spTgt spid="377859">
                                            <p:txEl>
                                              <p:pRg st="1" end="1"/>
                                            </p:txEl>
                                          </p:spTgt>
                                        </p:tgtEl>
                                      </p:cBhvr>
                                    </p:animEffect>
                                    <p:anim calcmode="lin" valueType="num">
                                      <p:cBhvr>
                                        <p:cTn id="26"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7"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59"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228600" y="914400"/>
            <a:ext cx="8686800" cy="5334000"/>
          </a:xfrm>
          <a:solidFill>
            <a:schemeClr val="accent5"/>
          </a:solidFill>
        </p:spPr>
        <p:txBody>
          <a:bodyPr/>
          <a:lstStyle/>
          <a:p>
            <a:pPr marL="0" indent="0" eaLnBrk="1" hangingPunct="1">
              <a:buFont typeface="Wingdings" pitchFamily="2" charset="2"/>
              <a:buNone/>
              <a:defRPr/>
            </a:pPr>
            <a:r>
              <a:rPr lang="uk-UA" b="1" dirty="0" smtClean="0"/>
              <a:t>Система методики розслідування злочинів відповідає побудові </a:t>
            </a:r>
            <a:r>
              <a:rPr lang="uk-UA" b="1" dirty="0" smtClean="0">
                <a:solidFill>
                  <a:srgbClr val="FF0000"/>
                </a:solidFill>
              </a:rPr>
              <a:t>особливих частин </a:t>
            </a:r>
            <a:r>
              <a:rPr lang="uk-UA" b="1" dirty="0" smtClean="0"/>
              <a:t>наук кримінального права та кримінального процесу. Така однотипність систем визначається спільністю об’єктів, що вивчаються ними, єдністю завдань кримінально-правової боротьби зі злочинністю та впливом </a:t>
            </a:r>
            <a:r>
              <a:rPr lang="uk-UA" b="1" dirty="0" err="1" smtClean="0"/>
              <a:t>міжнаукових</a:t>
            </a:r>
            <a:r>
              <a:rPr lang="uk-UA" b="1" dirty="0" smtClean="0"/>
              <a:t> зв’язків.</a:t>
            </a:r>
            <a:endParaRPr lang="uk-UA" altLang="ru-RU" b="1" i="1"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295400"/>
            <a:ext cx="8610600" cy="5334000"/>
          </a:xfrm>
          <a:solidFill>
            <a:schemeClr val="accent5"/>
          </a:solidFill>
        </p:spPr>
        <p:txBody>
          <a:bodyPr/>
          <a:lstStyle/>
          <a:p>
            <a:pPr marL="0" indent="0" eaLnBrk="1" hangingPunct="1">
              <a:buFont typeface="Wingdings" pitchFamily="2" charset="2"/>
              <a:buNone/>
              <a:defRPr/>
            </a:pPr>
            <a:r>
              <a:rPr lang="uk-UA" sz="2000" b="1" dirty="0" smtClean="0"/>
              <a:t>	1. Методичне значення кримінально-правового поняття складу злочину і криміналістичної характеристики злочину.</a:t>
            </a:r>
          </a:p>
          <a:p>
            <a:pPr marL="0" indent="0" eaLnBrk="1" hangingPunct="1">
              <a:buFont typeface="Wingdings" pitchFamily="2" charset="2"/>
              <a:buNone/>
              <a:defRPr/>
            </a:pPr>
            <a:r>
              <a:rPr lang="uk-UA" sz="2000" b="1" dirty="0" smtClean="0"/>
              <a:t>	2. Методичне значення кримінального процесуального поняття предмету доказування і криміналістичного поняття обставин, що мають значення для кримінального провадження.</a:t>
            </a:r>
          </a:p>
          <a:p>
            <a:pPr marL="0" indent="0" eaLnBrk="1" hangingPunct="1">
              <a:buFont typeface="Wingdings" pitchFamily="2" charset="2"/>
              <a:buNone/>
              <a:defRPr/>
            </a:pPr>
            <a:r>
              <a:rPr lang="uk-UA" sz="2000" b="1" dirty="0" smtClean="0"/>
              <a:t>	3. Відображення поетапності розслідування при конструюванні методики.</a:t>
            </a:r>
          </a:p>
          <a:p>
            <a:pPr marL="0" indent="0" eaLnBrk="1" hangingPunct="1">
              <a:buFont typeface="Wingdings" pitchFamily="2" charset="2"/>
              <a:buNone/>
              <a:defRPr/>
            </a:pPr>
            <a:r>
              <a:rPr lang="uk-UA" sz="2000" b="1" dirty="0" smtClean="0"/>
              <a:t>	4. Методичне значення питань організації розслідування.</a:t>
            </a:r>
          </a:p>
          <a:p>
            <a:pPr marL="0" indent="0" eaLnBrk="1" hangingPunct="1">
              <a:buFont typeface="Wingdings" pitchFamily="2" charset="2"/>
              <a:buNone/>
              <a:defRPr/>
            </a:pPr>
            <a:r>
              <a:rPr lang="uk-UA" sz="2000" b="1" dirty="0" smtClean="0"/>
              <a:t>	5. Побудову версій і планування розслідування в діяльності правоохоронних органів з розкриття (розслідування) злочинів.</a:t>
            </a:r>
          </a:p>
          <a:p>
            <a:pPr marL="0" indent="0" eaLnBrk="1" hangingPunct="1">
              <a:buFont typeface="Wingdings" pitchFamily="2" charset="2"/>
              <a:buNone/>
              <a:defRPr/>
            </a:pPr>
            <a:r>
              <a:rPr lang="uk-UA" sz="2000" b="1" dirty="0" smtClean="0"/>
              <a:t>	6. Використання спеціальних знань у рамках методики розкриття (розслідування) злочинів.</a:t>
            </a:r>
          </a:p>
          <a:p>
            <a:pPr marL="0" indent="0" eaLnBrk="1" hangingPunct="1">
              <a:buFont typeface="Wingdings" pitchFamily="2" charset="2"/>
              <a:buNone/>
              <a:defRPr/>
            </a:pPr>
            <a:r>
              <a:rPr lang="uk-UA" sz="2000" b="1" dirty="0" smtClean="0"/>
              <a:t>	7. Зв’язок методики розкриття (розслідування) злочинів і методики їх попередження.</a:t>
            </a:r>
            <a:endParaRPr lang="uk-UA" altLang="ru-RU" sz="2000" b="1" i="1" dirty="0"/>
          </a:p>
        </p:txBody>
      </p:sp>
      <p:sp>
        <p:nvSpPr>
          <p:cNvPr id="3" name="Rectangle 2"/>
          <p:cNvSpPr>
            <a:spLocks noGrp="1" noChangeArrowheads="1"/>
          </p:cNvSpPr>
          <p:nvPr>
            <p:ph type="title"/>
          </p:nvPr>
        </p:nvSpPr>
        <p:spPr>
          <a:xfrm>
            <a:off x="152400" y="381000"/>
            <a:ext cx="8839200" cy="685800"/>
          </a:xfrm>
        </p:spPr>
        <p:txBody>
          <a:bodyPr/>
          <a:lstStyle/>
          <a:p>
            <a:pPr algn="ctr" eaLnBrk="1" hangingPunct="1"/>
            <a:r>
              <a:rPr lang="uk-UA" altLang="ru-RU" sz="2000" b="1" smtClean="0">
                <a:solidFill>
                  <a:srgbClr val="FF0000"/>
                </a:solidFill>
              </a:rPr>
              <a:t>Структура побудови системи криміналістичної методики розслідування злочинів включає такі проблеми:</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childTnLst>
                                    <p:set>
                                      <p:cBhvr>
                                        <p:cTn id="41" dur="1" fill="hold">
                                          <p:stCondLst>
                                            <p:cond delay="0"/>
                                          </p:stCondLst>
                                        </p:cTn>
                                        <p:tgtEl>
                                          <p:spTgt spid="377859">
                                            <p:txEl>
                                              <p:pRg st="4" end="4"/>
                                            </p:txEl>
                                          </p:spTgt>
                                        </p:tgtEl>
                                        <p:attrNameLst>
                                          <p:attrName>style.visibility</p:attrName>
                                        </p:attrNameLst>
                                      </p:cBhvr>
                                      <p:to>
                                        <p:strVal val="visible"/>
                                      </p:to>
                                    </p:set>
                                    <p:animEffect transition="in" filter="fade">
                                      <p:cBhvr>
                                        <p:cTn id="42" dur="1000">
                                          <p:stCondLst>
                                            <p:cond delay="0"/>
                                          </p:stCondLst>
                                        </p:cTn>
                                        <p:tgtEl>
                                          <p:spTgt spid="377859">
                                            <p:txEl>
                                              <p:pRg st="4" end="4"/>
                                            </p:txEl>
                                          </p:spTgt>
                                        </p:tgtEl>
                                      </p:cBhvr>
                                    </p:animEffect>
                                    <p:anim calcmode="lin" valueType="num">
                                      <p:cBhvr>
                                        <p:cTn id="43" dur="1000" fill="hold">
                                          <p:stCondLst>
                                            <p:cond delay="0"/>
                                          </p:stCondLst>
                                        </p:cTn>
                                        <p:tgtEl>
                                          <p:spTgt spid="377859">
                                            <p:txEl>
                                              <p:pRg st="4" end="4"/>
                                            </p:txEl>
                                          </p:spTgt>
                                        </p:tgtEl>
                                        <p:attrNameLst>
                                          <p:attrName>ppt_x</p:attrName>
                                        </p:attrNameLst>
                                      </p:cBhvr>
                                      <p:tavLst>
                                        <p:tav tm="0">
                                          <p:val>
                                            <p:strVal val="#ppt_x-.1"/>
                                          </p:val>
                                        </p:tav>
                                        <p:tav tm="100000">
                                          <p:val>
                                            <p:strVal val="#ppt_x"/>
                                          </p:val>
                                        </p:tav>
                                      </p:tavLst>
                                    </p:anim>
                                    <p:anim calcmode="lin" valueType="num">
                                      <p:cBhvr>
                                        <p:cTn id="44" dur="1000" fill="hold">
                                          <p:stCondLst>
                                            <p:cond delay="0"/>
                                          </p:stCondLst>
                                        </p:cTn>
                                        <p:tgtEl>
                                          <p:spTgt spid="377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childTnLst>
                                    <p:set>
                                      <p:cBhvr>
                                        <p:cTn id="48" dur="1" fill="hold">
                                          <p:stCondLst>
                                            <p:cond delay="0"/>
                                          </p:stCondLst>
                                        </p:cTn>
                                        <p:tgtEl>
                                          <p:spTgt spid="377859">
                                            <p:txEl>
                                              <p:pRg st="5" end="5"/>
                                            </p:txEl>
                                          </p:spTgt>
                                        </p:tgtEl>
                                        <p:attrNameLst>
                                          <p:attrName>style.visibility</p:attrName>
                                        </p:attrNameLst>
                                      </p:cBhvr>
                                      <p:to>
                                        <p:strVal val="visible"/>
                                      </p:to>
                                    </p:set>
                                    <p:animEffect transition="in" filter="fade">
                                      <p:cBhvr>
                                        <p:cTn id="49" dur="1000">
                                          <p:stCondLst>
                                            <p:cond delay="0"/>
                                          </p:stCondLst>
                                        </p:cTn>
                                        <p:tgtEl>
                                          <p:spTgt spid="377859">
                                            <p:txEl>
                                              <p:pRg st="5" end="5"/>
                                            </p:txEl>
                                          </p:spTgt>
                                        </p:tgtEl>
                                      </p:cBhvr>
                                    </p:animEffect>
                                    <p:anim calcmode="lin" valueType="num">
                                      <p:cBhvr>
                                        <p:cTn id="50" dur="1000" fill="hold">
                                          <p:stCondLst>
                                            <p:cond delay="0"/>
                                          </p:stCondLst>
                                        </p:cTn>
                                        <p:tgtEl>
                                          <p:spTgt spid="377859">
                                            <p:txEl>
                                              <p:pRg st="5" end="5"/>
                                            </p:txEl>
                                          </p:spTgt>
                                        </p:tgtEl>
                                        <p:attrNameLst>
                                          <p:attrName>ppt_x</p:attrName>
                                        </p:attrNameLst>
                                      </p:cBhvr>
                                      <p:tavLst>
                                        <p:tav tm="0">
                                          <p:val>
                                            <p:strVal val="#ppt_x-.1"/>
                                          </p:val>
                                        </p:tav>
                                        <p:tav tm="100000">
                                          <p:val>
                                            <p:strVal val="#ppt_x"/>
                                          </p:val>
                                        </p:tav>
                                      </p:tavLst>
                                    </p:anim>
                                    <p:anim calcmode="lin" valueType="num">
                                      <p:cBhvr>
                                        <p:cTn id="51" dur="1000" fill="hold">
                                          <p:stCondLst>
                                            <p:cond delay="0"/>
                                          </p:stCondLst>
                                        </p:cTn>
                                        <p:tgtEl>
                                          <p:spTgt spid="3778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0" presetClass="entr" presetSubtype="0" fill="hold" grpId="0" nodeType="clickEffect">
                                  <p:stCondLst>
                                    <p:cond delay="0"/>
                                  </p:stCondLst>
                                  <p:childTnLst>
                                    <p:set>
                                      <p:cBhvr>
                                        <p:cTn id="55" dur="1" fill="hold">
                                          <p:stCondLst>
                                            <p:cond delay="0"/>
                                          </p:stCondLst>
                                        </p:cTn>
                                        <p:tgtEl>
                                          <p:spTgt spid="377859">
                                            <p:txEl>
                                              <p:pRg st="6" end="6"/>
                                            </p:txEl>
                                          </p:spTgt>
                                        </p:tgtEl>
                                        <p:attrNameLst>
                                          <p:attrName>style.visibility</p:attrName>
                                        </p:attrNameLst>
                                      </p:cBhvr>
                                      <p:to>
                                        <p:strVal val="visible"/>
                                      </p:to>
                                    </p:set>
                                    <p:animEffect transition="in" filter="fade">
                                      <p:cBhvr>
                                        <p:cTn id="56" dur="1000">
                                          <p:stCondLst>
                                            <p:cond delay="0"/>
                                          </p:stCondLst>
                                        </p:cTn>
                                        <p:tgtEl>
                                          <p:spTgt spid="377859">
                                            <p:txEl>
                                              <p:pRg st="6" end="6"/>
                                            </p:txEl>
                                          </p:spTgt>
                                        </p:tgtEl>
                                      </p:cBhvr>
                                    </p:animEffect>
                                    <p:anim calcmode="lin" valueType="num">
                                      <p:cBhvr>
                                        <p:cTn id="57" dur="1000" fill="hold">
                                          <p:stCondLst>
                                            <p:cond delay="0"/>
                                          </p:stCondLst>
                                        </p:cTn>
                                        <p:tgtEl>
                                          <p:spTgt spid="377859">
                                            <p:txEl>
                                              <p:pRg st="6" end="6"/>
                                            </p:txEl>
                                          </p:spTgt>
                                        </p:tgtEl>
                                        <p:attrNameLst>
                                          <p:attrName>ppt_x</p:attrName>
                                        </p:attrNameLst>
                                      </p:cBhvr>
                                      <p:tavLst>
                                        <p:tav tm="0">
                                          <p:val>
                                            <p:strVal val="#ppt_x-.1"/>
                                          </p:val>
                                        </p:tav>
                                        <p:tav tm="100000">
                                          <p:val>
                                            <p:strVal val="#ppt_x"/>
                                          </p:val>
                                        </p:tav>
                                      </p:tavLst>
                                    </p:anim>
                                    <p:anim calcmode="lin" valueType="num">
                                      <p:cBhvr>
                                        <p:cTn id="58" dur="1000" fill="hold">
                                          <p:stCondLst>
                                            <p:cond delay="0"/>
                                          </p:stCondLst>
                                        </p:cTn>
                                        <p:tgtEl>
                                          <p:spTgt spid="377859">
                                            <p:txEl>
                                              <p:pRg st="6" end="6"/>
                                            </p:txEl>
                                          </p:spTgt>
                                        </p:tgtEl>
                                        <p:attrNameLst>
                                          <p:attrName>ppt_y</p:attrName>
                                        </p:attrNameLst>
                                      </p:cBhvr>
                                      <p:tavLst>
                                        <p:tav tm="0">
                                          <p:val>
                                            <p:strVal val="#ppt_y"/>
                                          </p:val>
                                        </p:tav>
                                        <p:tav tm="100000">
                                          <p:val>
                                            <p:strVal val="#ppt_y"/>
                                          </p:val>
                                        </p:tav>
                                      </p:tavLst>
                                    </p:anim>
                                  </p:childTnLst>
                                </p:cTn>
                              </p:par>
                              <p:par>
                                <p:cTn id="59" presetID="22" presetClass="entr" presetSubtype="4" fill="hold" grpId="0" nodeType="with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wipe(down)">
                                      <p:cBhvr>
                                        <p:cTn id="6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7859" name="Rectangle 3"/>
          <p:cNvSpPr>
            <a:spLocks noGrp="1" noChangeArrowheads="1"/>
          </p:cNvSpPr>
          <p:nvPr>
            <p:ph type="body" idx="1"/>
          </p:nvPr>
        </p:nvSpPr>
        <p:spPr>
          <a:xfrm>
            <a:off x="304800" y="1828800"/>
            <a:ext cx="8534400" cy="4800600"/>
          </a:xfrm>
          <a:solidFill>
            <a:schemeClr val="accent5"/>
          </a:solidFill>
        </p:spPr>
        <p:txBody>
          <a:bodyPr/>
          <a:lstStyle/>
          <a:p>
            <a:pPr marL="0" indent="0" eaLnBrk="1" hangingPunct="1">
              <a:buFont typeface="Wingdings" pitchFamily="2" charset="2"/>
              <a:buNone/>
              <a:defRPr/>
            </a:pPr>
            <a:r>
              <a:rPr lang="uk-UA" sz="2400" b="1" dirty="0" smtClean="0"/>
              <a:t>   1. Вивчення способів, які застосовуються злочинцями при скоєнні окремих видів злочинів.</a:t>
            </a:r>
          </a:p>
          <a:p>
            <a:pPr marL="0" indent="0" eaLnBrk="1" hangingPunct="1">
              <a:buFont typeface="Wingdings" pitchFamily="2" charset="2"/>
              <a:buNone/>
              <a:defRPr/>
            </a:pPr>
            <a:r>
              <a:rPr lang="uk-UA" sz="2400" b="1" dirty="0" smtClean="0"/>
              <a:t>   2. Вивчення і узагальнення версій, що зустрічаються в розшуковій і слідчій практиці.</a:t>
            </a:r>
          </a:p>
          <a:p>
            <a:pPr marL="0" indent="0" eaLnBrk="1" hangingPunct="1">
              <a:buFont typeface="Wingdings" pitchFamily="2" charset="2"/>
              <a:buNone/>
              <a:defRPr/>
            </a:pPr>
            <a:r>
              <a:rPr lang="uk-UA" sz="2400" b="1" dirty="0" smtClean="0"/>
              <a:t>   3. Визначення початкових слідчих дій і послідовності їх проведення (розслідування по «гарячих слідах»).</a:t>
            </a:r>
          </a:p>
          <a:p>
            <a:pPr marL="0" indent="0" eaLnBrk="1" hangingPunct="1">
              <a:buFont typeface="Wingdings" pitchFamily="2" charset="2"/>
              <a:buNone/>
              <a:defRPr/>
            </a:pPr>
            <a:r>
              <a:rPr lang="uk-UA" sz="2400" b="1" dirty="0" smtClean="0"/>
              <a:t>   4. Встановлення кола осіб, що скоїли злочин.</a:t>
            </a:r>
          </a:p>
          <a:p>
            <a:pPr marL="0" indent="0" eaLnBrk="1" hangingPunct="1">
              <a:buFont typeface="Wingdings" pitchFamily="2" charset="2"/>
              <a:buNone/>
              <a:defRPr/>
            </a:pPr>
            <a:r>
              <a:rPr lang="uk-UA" sz="2400" b="1" dirty="0" smtClean="0"/>
              <a:t>   5. Встановлення свідків злочину.</a:t>
            </a:r>
          </a:p>
          <a:p>
            <a:pPr marL="0" indent="0" eaLnBrk="1" hangingPunct="1">
              <a:buFont typeface="Wingdings" pitchFamily="2" charset="2"/>
              <a:buNone/>
              <a:defRPr/>
            </a:pPr>
            <a:r>
              <a:rPr lang="ru-RU" sz="2400" b="1" dirty="0" smtClean="0"/>
              <a:t>   6. </a:t>
            </a:r>
            <a:r>
              <a:rPr lang="ru-RU" sz="2400" b="1" dirty="0" err="1" smtClean="0"/>
              <a:t>Встановлення</a:t>
            </a:r>
            <a:r>
              <a:rPr lang="ru-RU" sz="2400" b="1" dirty="0" smtClean="0"/>
              <a:t> оптимального </a:t>
            </a:r>
            <a:r>
              <a:rPr lang="ru-RU" sz="2400" b="1" dirty="0" err="1" smtClean="0"/>
              <a:t>зв’язку</a:t>
            </a:r>
            <a:r>
              <a:rPr lang="ru-RU" sz="2400" b="1" dirty="0" smtClean="0"/>
              <a:t> </a:t>
            </a:r>
            <a:r>
              <a:rPr lang="ru-RU" sz="2400" b="1" dirty="0" err="1" smtClean="0"/>
              <a:t>між</a:t>
            </a:r>
            <a:r>
              <a:rPr lang="ru-RU" sz="2400" b="1" dirty="0" smtClean="0"/>
              <a:t> </a:t>
            </a:r>
            <a:r>
              <a:rPr lang="ru-RU" sz="2400" b="1" dirty="0" err="1" smtClean="0"/>
              <a:t>слідчою</a:t>
            </a:r>
            <a:r>
              <a:rPr lang="ru-RU" sz="2400" b="1" dirty="0" smtClean="0"/>
              <a:t> і оперативно-</a:t>
            </a:r>
            <a:r>
              <a:rPr lang="ru-RU" sz="2400" b="1" dirty="0" err="1" smtClean="0"/>
              <a:t>розшуковою</a:t>
            </a:r>
            <a:r>
              <a:rPr lang="ru-RU" sz="2400" b="1" dirty="0" smtClean="0"/>
              <a:t> </a:t>
            </a:r>
            <a:r>
              <a:rPr lang="ru-RU" sz="2400" b="1" dirty="0" err="1" smtClean="0"/>
              <a:t>роботою</a:t>
            </a:r>
            <a:r>
              <a:rPr lang="ru-RU" sz="2400" b="1" dirty="0" smtClean="0"/>
              <a:t> з </a:t>
            </a:r>
            <a:r>
              <a:rPr lang="ru-RU" sz="2400" b="1" dirty="0" err="1" smtClean="0"/>
              <a:t>розкриття</a:t>
            </a:r>
            <a:r>
              <a:rPr lang="ru-RU" sz="2400" b="1" dirty="0" smtClean="0"/>
              <a:t> </a:t>
            </a:r>
            <a:r>
              <a:rPr lang="ru-RU" sz="2400" b="1" dirty="0" err="1" smtClean="0"/>
              <a:t>злочинів</a:t>
            </a:r>
            <a:r>
              <a:rPr lang="ru-RU" sz="2400" b="1" dirty="0" smtClean="0"/>
              <a:t>.</a:t>
            </a:r>
            <a:endParaRPr lang="uk-UA" sz="2400" b="1" dirty="0"/>
          </a:p>
        </p:txBody>
      </p:sp>
      <p:sp>
        <p:nvSpPr>
          <p:cNvPr id="3" name="Rectangle 2"/>
          <p:cNvSpPr>
            <a:spLocks noGrp="1" noChangeArrowheads="1"/>
          </p:cNvSpPr>
          <p:nvPr>
            <p:ph type="title"/>
          </p:nvPr>
        </p:nvSpPr>
        <p:spPr>
          <a:xfrm>
            <a:off x="152400" y="838200"/>
            <a:ext cx="8839200" cy="685800"/>
          </a:xfrm>
        </p:spPr>
        <p:txBody>
          <a:bodyPr/>
          <a:lstStyle/>
          <a:p>
            <a:pPr algn="ctr" eaLnBrk="1" hangingPunct="1"/>
            <a:r>
              <a:rPr lang="ru-RU" altLang="ru-RU" sz="2400" b="1" smtClean="0">
                <a:solidFill>
                  <a:srgbClr val="FF0000"/>
                </a:solidFill>
              </a:rPr>
              <a:t>З цієї системи методики </a:t>
            </a:r>
            <a:r>
              <a:rPr lang="uk-UA" altLang="ru-RU" sz="2400" b="1" smtClean="0">
                <a:solidFill>
                  <a:srgbClr val="FF0000"/>
                </a:solidFill>
              </a:rPr>
              <a:t>розслідування випливають наступні основні завдання </a:t>
            </a:r>
            <a:r>
              <a:rPr lang="ru-RU" altLang="ru-RU" sz="2400" b="1" smtClean="0">
                <a:solidFill>
                  <a:srgbClr val="FF0000"/>
                </a:solidFill>
              </a:rPr>
              <a:t>методики</a:t>
            </a:r>
            <a:r>
              <a:rPr lang="uk-UA" altLang="ru-RU" sz="2400" b="1" smtClean="0">
                <a:solidFill>
                  <a:srgbClr val="FF0000"/>
                </a:solidFill>
              </a:rPr>
              <a:t>:</a:t>
            </a:r>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77859">
                                            <p:bg/>
                                          </p:spTgt>
                                        </p:tgtEl>
                                        <p:attrNameLst>
                                          <p:attrName>style.visibility</p:attrName>
                                        </p:attrNameLst>
                                      </p:cBhvr>
                                      <p:to>
                                        <p:strVal val="visible"/>
                                      </p:to>
                                    </p:set>
                                    <p:animEffect transition="in" filter="fade">
                                      <p:cBhvr>
                                        <p:cTn id="7" dur="1000">
                                          <p:stCondLst>
                                            <p:cond delay="0"/>
                                          </p:stCondLst>
                                        </p:cTn>
                                        <p:tgtEl>
                                          <p:spTgt spid="377859">
                                            <p:bg/>
                                          </p:spTgt>
                                        </p:tgtEl>
                                      </p:cBhvr>
                                    </p:animEffect>
                                    <p:anim calcmode="lin" valueType="num">
                                      <p:cBhvr>
                                        <p:cTn id="8" dur="1000" fill="hold">
                                          <p:stCondLst>
                                            <p:cond delay="0"/>
                                          </p:stCondLst>
                                        </p:cTn>
                                        <p:tgtEl>
                                          <p:spTgt spid="377859">
                                            <p:bg/>
                                          </p:spTgt>
                                        </p:tgtEl>
                                        <p:attrNameLst>
                                          <p:attrName>ppt_x</p:attrName>
                                        </p:attrNameLst>
                                      </p:cBhvr>
                                      <p:tavLst>
                                        <p:tav tm="0">
                                          <p:val>
                                            <p:strVal val="#ppt_x-.1"/>
                                          </p:val>
                                        </p:tav>
                                        <p:tav tm="100000">
                                          <p:val>
                                            <p:strVal val="#ppt_x"/>
                                          </p:val>
                                        </p:tav>
                                      </p:tavLst>
                                    </p:anim>
                                    <p:anim calcmode="lin" valueType="num">
                                      <p:cBhvr>
                                        <p:cTn id="9" dur="1000" fill="hold">
                                          <p:stCondLst>
                                            <p:cond delay="0"/>
                                          </p:stCondLst>
                                        </p:cTn>
                                        <p:tgtEl>
                                          <p:spTgt spid="377859">
                                            <p:bg/>
                                          </p:spTgt>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childTnLst>
                                    <p:set>
                                      <p:cBhvr>
                                        <p:cTn id="13" dur="1" fill="hold">
                                          <p:stCondLst>
                                            <p:cond delay="0"/>
                                          </p:stCondLst>
                                        </p:cTn>
                                        <p:tgtEl>
                                          <p:spTgt spid="377859">
                                            <p:txEl>
                                              <p:pRg st="0" end="0"/>
                                            </p:txEl>
                                          </p:spTgt>
                                        </p:tgtEl>
                                        <p:attrNameLst>
                                          <p:attrName>style.visibility</p:attrName>
                                        </p:attrNameLst>
                                      </p:cBhvr>
                                      <p:to>
                                        <p:strVal val="visible"/>
                                      </p:to>
                                    </p:set>
                                    <p:animEffect transition="in" filter="fade">
                                      <p:cBhvr>
                                        <p:cTn id="14" dur="1000">
                                          <p:stCondLst>
                                            <p:cond delay="0"/>
                                          </p:stCondLst>
                                        </p:cTn>
                                        <p:tgtEl>
                                          <p:spTgt spid="377859">
                                            <p:txEl>
                                              <p:pRg st="0" end="0"/>
                                            </p:txEl>
                                          </p:spTgt>
                                        </p:tgtEl>
                                      </p:cBhvr>
                                    </p:animEffect>
                                    <p:anim calcmode="lin" valueType="num">
                                      <p:cBhvr>
                                        <p:cTn id="15" dur="1000" fill="hold">
                                          <p:stCondLst>
                                            <p:cond delay="0"/>
                                          </p:stCondLst>
                                        </p:cTn>
                                        <p:tgtEl>
                                          <p:spTgt spid="377859">
                                            <p:txEl>
                                              <p:pRg st="0" end="0"/>
                                            </p:txEl>
                                          </p:spTgt>
                                        </p:tgtEl>
                                        <p:attrNameLst>
                                          <p:attrName>ppt_x</p:attrName>
                                        </p:attrNameLst>
                                      </p:cBhvr>
                                      <p:tavLst>
                                        <p:tav tm="0">
                                          <p:val>
                                            <p:strVal val="#ppt_x-.1"/>
                                          </p:val>
                                        </p:tav>
                                        <p:tav tm="100000">
                                          <p:val>
                                            <p:strVal val="#ppt_x"/>
                                          </p:val>
                                        </p:tav>
                                      </p:tavLst>
                                    </p:anim>
                                    <p:anim calcmode="lin" valueType="num">
                                      <p:cBhvr>
                                        <p:cTn id="16" dur="1000" fill="hold">
                                          <p:stCondLst>
                                            <p:cond delay="0"/>
                                          </p:stCondLst>
                                        </p:cTn>
                                        <p:tgtEl>
                                          <p:spTgt spid="3778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childTnLst>
                                    <p:set>
                                      <p:cBhvr>
                                        <p:cTn id="20" dur="1" fill="hold">
                                          <p:stCondLst>
                                            <p:cond delay="0"/>
                                          </p:stCondLst>
                                        </p:cTn>
                                        <p:tgtEl>
                                          <p:spTgt spid="377859">
                                            <p:txEl>
                                              <p:pRg st="1" end="1"/>
                                            </p:txEl>
                                          </p:spTgt>
                                        </p:tgtEl>
                                        <p:attrNameLst>
                                          <p:attrName>style.visibility</p:attrName>
                                        </p:attrNameLst>
                                      </p:cBhvr>
                                      <p:to>
                                        <p:strVal val="visible"/>
                                      </p:to>
                                    </p:set>
                                    <p:animEffect transition="in" filter="fade">
                                      <p:cBhvr>
                                        <p:cTn id="21" dur="1000">
                                          <p:stCondLst>
                                            <p:cond delay="0"/>
                                          </p:stCondLst>
                                        </p:cTn>
                                        <p:tgtEl>
                                          <p:spTgt spid="377859">
                                            <p:txEl>
                                              <p:pRg st="1" end="1"/>
                                            </p:txEl>
                                          </p:spTgt>
                                        </p:tgtEl>
                                      </p:cBhvr>
                                    </p:animEffect>
                                    <p:anim calcmode="lin" valueType="num">
                                      <p:cBhvr>
                                        <p:cTn id="22" dur="1000" fill="hold">
                                          <p:stCondLst>
                                            <p:cond delay="0"/>
                                          </p:stCondLst>
                                        </p:cTn>
                                        <p:tgtEl>
                                          <p:spTgt spid="377859">
                                            <p:txEl>
                                              <p:pRg st="1" end="1"/>
                                            </p:txEl>
                                          </p:spTgt>
                                        </p:tgtEl>
                                        <p:attrNameLst>
                                          <p:attrName>ppt_x</p:attrName>
                                        </p:attrNameLst>
                                      </p:cBhvr>
                                      <p:tavLst>
                                        <p:tav tm="0">
                                          <p:val>
                                            <p:strVal val="#ppt_x-.1"/>
                                          </p:val>
                                        </p:tav>
                                        <p:tav tm="100000">
                                          <p:val>
                                            <p:strVal val="#ppt_x"/>
                                          </p:val>
                                        </p:tav>
                                      </p:tavLst>
                                    </p:anim>
                                    <p:anim calcmode="lin" valueType="num">
                                      <p:cBhvr>
                                        <p:cTn id="23" dur="1000" fill="hold">
                                          <p:stCondLst>
                                            <p:cond delay="0"/>
                                          </p:stCondLst>
                                        </p:cTn>
                                        <p:tgtEl>
                                          <p:spTgt spid="37785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grpId="0" nodeType="clickEffect">
                                  <p:stCondLst>
                                    <p:cond delay="0"/>
                                  </p:stCondLst>
                                  <p:childTnLst>
                                    <p:set>
                                      <p:cBhvr>
                                        <p:cTn id="27" dur="1" fill="hold">
                                          <p:stCondLst>
                                            <p:cond delay="0"/>
                                          </p:stCondLst>
                                        </p:cTn>
                                        <p:tgtEl>
                                          <p:spTgt spid="377859">
                                            <p:txEl>
                                              <p:pRg st="2" end="2"/>
                                            </p:txEl>
                                          </p:spTgt>
                                        </p:tgtEl>
                                        <p:attrNameLst>
                                          <p:attrName>style.visibility</p:attrName>
                                        </p:attrNameLst>
                                      </p:cBhvr>
                                      <p:to>
                                        <p:strVal val="visible"/>
                                      </p:to>
                                    </p:set>
                                    <p:animEffect transition="in" filter="fade">
                                      <p:cBhvr>
                                        <p:cTn id="28" dur="1000">
                                          <p:stCondLst>
                                            <p:cond delay="0"/>
                                          </p:stCondLst>
                                        </p:cTn>
                                        <p:tgtEl>
                                          <p:spTgt spid="377859">
                                            <p:txEl>
                                              <p:pRg st="2" end="2"/>
                                            </p:txEl>
                                          </p:spTgt>
                                        </p:tgtEl>
                                      </p:cBhvr>
                                    </p:animEffect>
                                    <p:anim calcmode="lin" valueType="num">
                                      <p:cBhvr>
                                        <p:cTn id="29" dur="1000" fill="hold">
                                          <p:stCondLst>
                                            <p:cond delay="0"/>
                                          </p:stCondLst>
                                        </p:cTn>
                                        <p:tgtEl>
                                          <p:spTgt spid="377859">
                                            <p:txEl>
                                              <p:pRg st="2" end="2"/>
                                            </p:txEl>
                                          </p:spTgt>
                                        </p:tgtEl>
                                        <p:attrNameLst>
                                          <p:attrName>ppt_x</p:attrName>
                                        </p:attrNameLst>
                                      </p:cBhvr>
                                      <p:tavLst>
                                        <p:tav tm="0">
                                          <p:val>
                                            <p:strVal val="#ppt_x-.1"/>
                                          </p:val>
                                        </p:tav>
                                        <p:tav tm="100000">
                                          <p:val>
                                            <p:strVal val="#ppt_x"/>
                                          </p:val>
                                        </p:tav>
                                      </p:tavLst>
                                    </p:anim>
                                    <p:anim calcmode="lin" valueType="num">
                                      <p:cBhvr>
                                        <p:cTn id="30" dur="1000" fill="hold">
                                          <p:stCondLst>
                                            <p:cond delay="0"/>
                                          </p:stCondLst>
                                        </p:cTn>
                                        <p:tgtEl>
                                          <p:spTgt spid="3778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grpId="0" nodeType="clickEffect">
                                  <p:stCondLst>
                                    <p:cond delay="0"/>
                                  </p:stCondLst>
                                  <p:childTnLst>
                                    <p:set>
                                      <p:cBhvr>
                                        <p:cTn id="34" dur="1" fill="hold">
                                          <p:stCondLst>
                                            <p:cond delay="0"/>
                                          </p:stCondLst>
                                        </p:cTn>
                                        <p:tgtEl>
                                          <p:spTgt spid="377859">
                                            <p:txEl>
                                              <p:pRg st="3" end="3"/>
                                            </p:txEl>
                                          </p:spTgt>
                                        </p:tgtEl>
                                        <p:attrNameLst>
                                          <p:attrName>style.visibility</p:attrName>
                                        </p:attrNameLst>
                                      </p:cBhvr>
                                      <p:to>
                                        <p:strVal val="visible"/>
                                      </p:to>
                                    </p:set>
                                    <p:animEffect transition="in" filter="fade">
                                      <p:cBhvr>
                                        <p:cTn id="35" dur="1000">
                                          <p:stCondLst>
                                            <p:cond delay="0"/>
                                          </p:stCondLst>
                                        </p:cTn>
                                        <p:tgtEl>
                                          <p:spTgt spid="377859">
                                            <p:txEl>
                                              <p:pRg st="3" end="3"/>
                                            </p:txEl>
                                          </p:spTgt>
                                        </p:tgtEl>
                                      </p:cBhvr>
                                    </p:animEffect>
                                    <p:anim calcmode="lin" valueType="num">
                                      <p:cBhvr>
                                        <p:cTn id="36" dur="1000" fill="hold">
                                          <p:stCondLst>
                                            <p:cond delay="0"/>
                                          </p:stCondLst>
                                        </p:cTn>
                                        <p:tgtEl>
                                          <p:spTgt spid="377859">
                                            <p:txEl>
                                              <p:pRg st="3" end="3"/>
                                            </p:txEl>
                                          </p:spTgt>
                                        </p:tgtEl>
                                        <p:attrNameLst>
                                          <p:attrName>ppt_x</p:attrName>
                                        </p:attrNameLst>
                                      </p:cBhvr>
                                      <p:tavLst>
                                        <p:tav tm="0">
                                          <p:val>
                                            <p:strVal val="#ppt_x-.1"/>
                                          </p:val>
                                        </p:tav>
                                        <p:tav tm="100000">
                                          <p:val>
                                            <p:strVal val="#ppt_x"/>
                                          </p:val>
                                        </p:tav>
                                      </p:tavLst>
                                    </p:anim>
                                    <p:anim calcmode="lin" valueType="num">
                                      <p:cBhvr>
                                        <p:cTn id="37" dur="1000" fill="hold">
                                          <p:stCondLst>
                                            <p:cond delay="0"/>
                                          </p:stCondLst>
                                        </p:cTn>
                                        <p:tgtEl>
                                          <p:spTgt spid="3778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0" presetClass="entr" presetSubtype="0" fill="hold" grpId="0" nodeType="clickEffect">
                                  <p:stCondLst>
                                    <p:cond delay="0"/>
                                  </p:stCondLst>
                                  <p:childTnLst>
                                    <p:set>
                                      <p:cBhvr>
                                        <p:cTn id="41" dur="1" fill="hold">
                                          <p:stCondLst>
                                            <p:cond delay="0"/>
                                          </p:stCondLst>
                                        </p:cTn>
                                        <p:tgtEl>
                                          <p:spTgt spid="377859">
                                            <p:txEl>
                                              <p:pRg st="4" end="4"/>
                                            </p:txEl>
                                          </p:spTgt>
                                        </p:tgtEl>
                                        <p:attrNameLst>
                                          <p:attrName>style.visibility</p:attrName>
                                        </p:attrNameLst>
                                      </p:cBhvr>
                                      <p:to>
                                        <p:strVal val="visible"/>
                                      </p:to>
                                    </p:set>
                                    <p:animEffect transition="in" filter="fade">
                                      <p:cBhvr>
                                        <p:cTn id="42" dur="1000">
                                          <p:stCondLst>
                                            <p:cond delay="0"/>
                                          </p:stCondLst>
                                        </p:cTn>
                                        <p:tgtEl>
                                          <p:spTgt spid="377859">
                                            <p:txEl>
                                              <p:pRg st="4" end="4"/>
                                            </p:txEl>
                                          </p:spTgt>
                                        </p:tgtEl>
                                      </p:cBhvr>
                                    </p:animEffect>
                                    <p:anim calcmode="lin" valueType="num">
                                      <p:cBhvr>
                                        <p:cTn id="43" dur="1000" fill="hold">
                                          <p:stCondLst>
                                            <p:cond delay="0"/>
                                          </p:stCondLst>
                                        </p:cTn>
                                        <p:tgtEl>
                                          <p:spTgt spid="377859">
                                            <p:txEl>
                                              <p:pRg st="4" end="4"/>
                                            </p:txEl>
                                          </p:spTgt>
                                        </p:tgtEl>
                                        <p:attrNameLst>
                                          <p:attrName>ppt_x</p:attrName>
                                        </p:attrNameLst>
                                      </p:cBhvr>
                                      <p:tavLst>
                                        <p:tav tm="0">
                                          <p:val>
                                            <p:strVal val="#ppt_x-.1"/>
                                          </p:val>
                                        </p:tav>
                                        <p:tav tm="100000">
                                          <p:val>
                                            <p:strVal val="#ppt_x"/>
                                          </p:val>
                                        </p:tav>
                                      </p:tavLst>
                                    </p:anim>
                                    <p:anim calcmode="lin" valueType="num">
                                      <p:cBhvr>
                                        <p:cTn id="44" dur="1000" fill="hold">
                                          <p:stCondLst>
                                            <p:cond delay="0"/>
                                          </p:stCondLst>
                                        </p:cTn>
                                        <p:tgtEl>
                                          <p:spTgt spid="3778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0" presetClass="entr" presetSubtype="0" fill="hold" grpId="0" nodeType="clickEffect">
                                  <p:stCondLst>
                                    <p:cond delay="0"/>
                                  </p:stCondLst>
                                  <p:childTnLst>
                                    <p:set>
                                      <p:cBhvr>
                                        <p:cTn id="48" dur="1" fill="hold">
                                          <p:stCondLst>
                                            <p:cond delay="0"/>
                                          </p:stCondLst>
                                        </p:cTn>
                                        <p:tgtEl>
                                          <p:spTgt spid="377859">
                                            <p:txEl>
                                              <p:pRg st="5" end="5"/>
                                            </p:txEl>
                                          </p:spTgt>
                                        </p:tgtEl>
                                        <p:attrNameLst>
                                          <p:attrName>style.visibility</p:attrName>
                                        </p:attrNameLst>
                                      </p:cBhvr>
                                      <p:to>
                                        <p:strVal val="visible"/>
                                      </p:to>
                                    </p:set>
                                    <p:animEffect transition="in" filter="fade">
                                      <p:cBhvr>
                                        <p:cTn id="49" dur="1000">
                                          <p:stCondLst>
                                            <p:cond delay="0"/>
                                          </p:stCondLst>
                                        </p:cTn>
                                        <p:tgtEl>
                                          <p:spTgt spid="377859">
                                            <p:txEl>
                                              <p:pRg st="5" end="5"/>
                                            </p:txEl>
                                          </p:spTgt>
                                        </p:tgtEl>
                                      </p:cBhvr>
                                    </p:animEffect>
                                    <p:anim calcmode="lin" valueType="num">
                                      <p:cBhvr>
                                        <p:cTn id="50" dur="1000" fill="hold">
                                          <p:stCondLst>
                                            <p:cond delay="0"/>
                                          </p:stCondLst>
                                        </p:cTn>
                                        <p:tgtEl>
                                          <p:spTgt spid="377859">
                                            <p:txEl>
                                              <p:pRg st="5" end="5"/>
                                            </p:txEl>
                                          </p:spTgt>
                                        </p:tgtEl>
                                        <p:attrNameLst>
                                          <p:attrName>ppt_x</p:attrName>
                                        </p:attrNameLst>
                                      </p:cBhvr>
                                      <p:tavLst>
                                        <p:tav tm="0">
                                          <p:val>
                                            <p:strVal val="#ppt_x-.1"/>
                                          </p:val>
                                        </p:tav>
                                        <p:tav tm="100000">
                                          <p:val>
                                            <p:strVal val="#ppt_x"/>
                                          </p:val>
                                        </p:tav>
                                      </p:tavLst>
                                    </p:anim>
                                    <p:anim calcmode="lin" valueType="num">
                                      <p:cBhvr>
                                        <p:cTn id="51" dur="1000" fill="hold">
                                          <p:stCondLst>
                                            <p:cond delay="0"/>
                                          </p:stCondLst>
                                        </p:cTn>
                                        <p:tgtEl>
                                          <p:spTgt spid="377859">
                                            <p:txEl>
                                              <p:pRg st="5" end="5"/>
                                            </p:txEl>
                                          </p:spTgt>
                                        </p:tgtEl>
                                        <p:attrNameLst>
                                          <p:attrName>ppt_y</p:attrName>
                                        </p:attrNameLst>
                                      </p:cBhvr>
                                      <p:tavLst>
                                        <p:tav tm="0">
                                          <p:val>
                                            <p:strVal val="#ppt_y"/>
                                          </p:val>
                                        </p:tav>
                                        <p:tav tm="100000">
                                          <p:val>
                                            <p:strVal val="#ppt_y"/>
                                          </p:val>
                                        </p:tav>
                                      </p:tavLst>
                                    </p:anim>
                                  </p:childTnLst>
                                </p:cTn>
                              </p:par>
                              <p:par>
                                <p:cTn id="52" presetID="22" presetClass="entr" presetSubtype="4" fill="hold" grpId="0" nodeType="with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down)">
                                      <p:cBhvr>
                                        <p:cTn id="5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build="p" animBg="1"/>
      <p:bldP spid="3" grpId="0"/>
    </p:bldLst>
  </p:timing>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1051</TotalTime>
  <Words>2270</Words>
  <Application>Microsoft Office PowerPoint</Application>
  <PresentationFormat>Экран (4:3)</PresentationFormat>
  <Paragraphs>173</Paragraphs>
  <Slides>34</Slides>
  <Notes>0</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2</vt:i4>
      </vt:variant>
      <vt:variant>
        <vt:lpstr>Заголовки слайдов</vt:lpstr>
      </vt:variant>
      <vt:variant>
        <vt:i4>34</vt:i4>
      </vt:variant>
    </vt:vector>
  </HeadingPairs>
  <TitlesOfParts>
    <vt:vector size="41" baseType="lpstr">
      <vt:lpstr>Arial</vt:lpstr>
      <vt:lpstr>Wingdings</vt:lpstr>
      <vt:lpstr>Calibri</vt:lpstr>
      <vt:lpstr>Arial Black</vt:lpstr>
      <vt:lpstr>Times New Roman</vt:lpstr>
      <vt:lpstr>Пиксел</vt:lpstr>
      <vt:lpstr>Пиксел</vt:lpstr>
      <vt:lpstr>         КОНЦЕПТУАЛЬНІ ПОЛОЖЕННЯ     КРИМІНАЛІСТИЧНОЇ МЕТОДИКИ</vt:lpstr>
      <vt:lpstr>Слайд 2</vt:lpstr>
      <vt:lpstr>Методика розслідування злочинів -</vt:lpstr>
      <vt:lpstr>Методика -</vt:lpstr>
      <vt:lpstr>Методика -</vt:lpstr>
      <vt:lpstr>Криміналістична методика -</vt:lpstr>
      <vt:lpstr>Слайд 7</vt:lpstr>
      <vt:lpstr>Структура побудови системи криміналістичної методики розслідування злочинів включає такі проблеми:</vt:lpstr>
      <vt:lpstr>З цієї системи методики розслідування випливають наступні основні завдання методики:</vt:lpstr>
      <vt:lpstr>З цієї системи методики розслідування випливають наступні основні завдання методики:</vt:lpstr>
      <vt:lpstr>З цієї системи методики розслідування випливають наступні основні завдання методики:</vt:lpstr>
      <vt:lpstr>Джерелами криміналістичної методики розслідування злочинів є:</vt:lpstr>
      <vt:lpstr>Слайд 13</vt:lpstr>
      <vt:lpstr>Слайд 14</vt:lpstr>
      <vt:lpstr>У сучасній криміналістиці формування окремих методик здійснюється  за двома напрямками:</vt:lpstr>
      <vt:lpstr>Комплекси окремо-методичних рекомендацій:</vt:lpstr>
      <vt:lpstr>Криміналістична методика як розділ науки складається з двох основних частин: </vt:lpstr>
      <vt:lpstr>Принципи методики розслідування окремих видів злочинів будуються на:</vt:lpstr>
      <vt:lpstr>Структура окремих (спеціальних) методик розслідування різних видів  злочинів включає:</vt:lpstr>
      <vt:lpstr>Криміналістична характеристика – це інформативно-абстрактна система відомостей про відображення окремих особливостей певного виду злочину, який містить сліди, окремі елементи та ознаки складу злочину, що мають значення для виявлення і розкриття таких діянь криміналістичними засобами, прийомами та методами</vt:lpstr>
      <vt:lpstr>До істотних ознак і елементів криміналістичної характеристики прийнято відносити:</vt:lpstr>
      <vt:lpstr>До істотних ознак і елементів криміналістичної характеристики прийнято відносити:</vt:lpstr>
      <vt:lpstr>Елементи криміналістичної характеристики окремих видів  злочинів:</vt:lpstr>
      <vt:lpstr>Елементи криміналістичної характеристики окремих видів  злочинів:</vt:lpstr>
      <vt:lpstr>Елементи криміналістичної характеристики окремих видів  злочинів:</vt:lpstr>
      <vt:lpstr>Загальна структура зв'язків елементів криміналістичної характеристики злочинів</vt:lpstr>
      <vt:lpstr>Ситуаційні особливості етапів розслідування:</vt:lpstr>
      <vt:lpstr>Первісний етап:</vt:lpstr>
      <vt:lpstr>Типові слідчі ситуації первісного етапу:</vt:lpstr>
      <vt:lpstr>Типові слідчі ситуації первісного етапу:</vt:lpstr>
      <vt:lpstr>Типові слідчі ситуації первісного етапу:</vt:lpstr>
      <vt:lpstr>Типові слідчі ситуації первісного етапу:</vt:lpstr>
      <vt:lpstr>Наступний етап розслідування:</vt:lpstr>
      <vt:lpstr>Заключний етап розслідування: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Юля</dc:creator>
  <cp:lastModifiedBy>Customer</cp:lastModifiedBy>
  <cp:revision>84</cp:revision>
  <cp:lastPrinted>1601-01-01T00:00:00Z</cp:lastPrinted>
  <dcterms:created xsi:type="dcterms:W3CDTF">2013-04-13T20:31:20Z</dcterms:created>
  <dcterms:modified xsi:type="dcterms:W3CDTF">2018-02-01T08:56:18Z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