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
  </p:notesMasterIdLst>
  <p:sldIdLst>
    <p:sldId id="359" r:id="rId2"/>
    <p:sldId id="287" r:id="rId3"/>
    <p:sldId id="322" r:id="rId4"/>
    <p:sldId id="323" r:id="rId5"/>
    <p:sldId id="324" r:id="rId6"/>
    <p:sldId id="321" r:id="rId7"/>
    <p:sldId id="349" r:id="rId8"/>
    <p:sldId id="350" r:id="rId9"/>
    <p:sldId id="325" r:id="rId10"/>
    <p:sldId id="326" r:id="rId11"/>
    <p:sldId id="327" r:id="rId12"/>
    <p:sldId id="352" r:id="rId13"/>
    <p:sldId id="353" r:id="rId14"/>
    <p:sldId id="354" r:id="rId15"/>
    <p:sldId id="355" r:id="rId16"/>
    <p:sldId id="356" r:id="rId17"/>
    <p:sldId id="357" r:id="rId18"/>
    <p:sldId id="360" r:id="rId19"/>
    <p:sldId id="488" r:id="rId20"/>
    <p:sldId id="329" r:id="rId21"/>
    <p:sldId id="358" r:id="rId22"/>
    <p:sldId id="330" r:id="rId23"/>
    <p:sldId id="306" r:id="rId24"/>
    <p:sldId id="489"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лександр Гришун" initials="АГ" lastIdx="1" clrIdx="0">
    <p:extLst>
      <p:ext uri="{19B8F6BF-5375-455C-9EA6-DF929625EA0E}">
        <p15:presenceInfo xmlns:p15="http://schemas.microsoft.com/office/powerpoint/2012/main" userId="7d2849c6d166c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76"/>
    <a:srgbClr val="26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52"/>
      </p:cViewPr>
      <p:guideLst>
        <p:guide orient="horz" pos="379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8744A-58AD-44BD-8243-13DD9445D718}" type="datetimeFigureOut">
              <a:rPr lang="ru-RU" smtClean="0"/>
              <a:t>12.12.2023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AF16A-5DA7-497E-959C-AE03A46289D7}" type="slidenum">
              <a:rPr lang="ru-RU" smtClean="0"/>
              <a:t>‹№›</a:t>
            </a:fld>
            <a:endParaRPr lang="ru-RU"/>
          </a:p>
        </p:txBody>
      </p:sp>
    </p:spTree>
    <p:extLst>
      <p:ext uri="{BB962C8B-B14F-4D97-AF65-F5344CB8AC3E}">
        <p14:creationId xmlns:p14="http://schemas.microsoft.com/office/powerpoint/2010/main" val="50690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3FAF16A-5DA7-497E-959C-AE03A46289D7}" type="slidenum">
              <a:rPr lang="ru-RU" smtClean="0"/>
              <a:t>13</a:t>
            </a:fld>
            <a:endParaRPr lang="ru-RU"/>
          </a:p>
        </p:txBody>
      </p:sp>
    </p:spTree>
    <p:extLst>
      <p:ext uri="{BB962C8B-B14F-4D97-AF65-F5344CB8AC3E}">
        <p14:creationId xmlns:p14="http://schemas.microsoft.com/office/powerpoint/2010/main" val="262891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493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6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0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4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86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0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323934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6538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71847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0439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85489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7889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7F47D77-E995-4AFA-83C8-984967F91BAD}" type="datetimeFigureOut">
              <a:rPr lang="ru-RU" smtClean="0"/>
              <a:t>12.12.2023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422721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7F47D77-E995-4AFA-83C8-984967F91BAD}" type="datetimeFigureOut">
              <a:rPr lang="ru-RU" smtClean="0"/>
              <a:t>12.12.2023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53647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F47D77-E995-4AFA-83C8-984967F91BAD}" type="datetimeFigureOut">
              <a:rPr lang="ru-RU" smtClean="0"/>
              <a:t>12.12.2023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36133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252013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1122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3B9E1-54E9-4F20-A7CB-8F049A49D1DD}" type="slidenum">
              <a:rPr lang="ru-RU" smtClean="0"/>
              <a:t>‹№›</a:t>
            </a:fld>
            <a:endParaRPr lang="ru-RU"/>
          </a:p>
        </p:txBody>
      </p:sp>
    </p:spTree>
    <p:extLst>
      <p:ext uri="{BB962C8B-B14F-4D97-AF65-F5344CB8AC3E}">
        <p14:creationId xmlns:p14="http://schemas.microsoft.com/office/powerpoint/2010/main" val="216562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7.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hyperlink" Target="https://agravery.com/uk/posts/show/cistij-produkt-tretina-organicnih-pidpriemstv-ne-pracuut-v-umovah-voennogo-stanu"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1.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png"/><Relationship Id="rId7" Type="http://schemas.openxmlformats.org/officeDocument/2006/relationships/hyperlink" Target="https://www.facebook.com/ERAUkraine/posts/pfbid0BypiQ4NvRytkLYnF8JBdQJgyngjaZmYVTMrzp2RytpPUv8TD92awfpdYUamsgzSF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2.jp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pic>
        <p:nvPicPr>
          <p:cNvPr id="10" name="Рисунок 9"/>
          <p:cNvPicPr>
            <a:picLocks noChangeAspect="1"/>
          </p:cNvPicPr>
          <p:nvPr/>
        </p:nvPicPr>
        <p:blipFill>
          <a:blip r:embed="rId3"/>
          <a:stretch>
            <a:fillRect/>
          </a:stretch>
        </p:blipFill>
        <p:spPr>
          <a:xfrm>
            <a:off x="635962" y="-21022"/>
            <a:ext cx="5041829" cy="6916344"/>
          </a:xfrm>
          <a:prstGeom prst="rect">
            <a:avLst/>
          </a:prstGeom>
          <a:solidFill>
            <a:srgbClr val="002176"/>
          </a:solidFill>
        </p:spPr>
      </p:pic>
      <p:sp>
        <p:nvSpPr>
          <p:cNvPr id="13" name="TextBox 12"/>
          <p:cNvSpPr txBox="1"/>
          <p:nvPr/>
        </p:nvSpPr>
        <p:spPr>
          <a:xfrm>
            <a:off x="9961626" y="423308"/>
            <a:ext cx="513410" cy="252757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NEWAGRO</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5154" y="206138"/>
            <a:ext cx="1180997" cy="252331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796" y="0"/>
            <a:ext cx="3794574" cy="846617"/>
          </a:xfrm>
          <a:prstGeom prst="rect">
            <a:avLst/>
          </a:prstGeom>
        </p:spPr>
      </p:pic>
      <p:sp>
        <p:nvSpPr>
          <p:cNvPr id="4" name="Прямоугольник 3"/>
          <p:cNvSpPr/>
          <p:nvPr/>
        </p:nvSpPr>
        <p:spPr>
          <a:xfrm>
            <a:off x="635962" y="1191126"/>
            <a:ext cx="5041829" cy="413959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ru-RU" sz="2400" dirty="0">
                <a:solidFill>
                  <a:srgbClr val="002060"/>
                </a:solidFill>
                <a:latin typeface="Calibri" panose="020F0502020204030204"/>
                <a:cs typeface="Times New Roman" panose="02020603050405020304" pitchFamily="18" charset="0"/>
              </a:rPr>
              <a:t>Практична робота 6.</a:t>
            </a:r>
            <a:endParaRPr kumimoji="0" lang="ru-RU" sz="24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НАПРЯМИ ВІДРОДЖЕННЯ ТА РОЗВИТКУ ОРГАНІЧНОГО ВИРОБНИЦТВА В ЗАПОРІЗЬКІЙ ОБЛАСТІ, МОЖЛИВОСТІ ЕКСПОРТУ ПРОДОВОЛЬСТВА В КРАЇНИ ЄС ТА СВІТУ</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Викладач: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0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Батракова</a:t>
            </a: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Тетяна Іванівна, </a:t>
            </a: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к.</a:t>
            </a:r>
            <a:r>
              <a:rPr kumimoji="0" lang="uk-UA" sz="20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е.н</a:t>
            </a: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доцент кафедри фінансів, банківської справи та страхування</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14" name="Рисунок 13"/>
          <p:cNvPicPr>
            <a:picLocks noChangeAspect="1"/>
          </p:cNvPicPr>
          <p:nvPr/>
        </p:nvPicPr>
        <p:blipFill>
          <a:blip r:embed="rId6"/>
          <a:stretch>
            <a:fillRect/>
          </a:stretch>
        </p:blipFill>
        <p:spPr>
          <a:xfrm>
            <a:off x="982632" y="5275953"/>
            <a:ext cx="695391" cy="1569343"/>
          </a:xfrm>
          <a:prstGeom prst="rect">
            <a:avLst/>
          </a:prstGeom>
        </p:spPr>
      </p:pic>
      <p:sp>
        <p:nvSpPr>
          <p:cNvPr id="16" name="TextBox 15"/>
          <p:cNvSpPr txBox="1"/>
          <p:nvPr/>
        </p:nvSpPr>
        <p:spPr>
          <a:xfrm>
            <a:off x="599633" y="5305396"/>
            <a:ext cx="382999" cy="1600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a:t>
            </a:r>
            <a:endParaRPr kumimoji="0" lang="ru-RU"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146" y="5617753"/>
            <a:ext cx="1059463" cy="1056237"/>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2000" y="5002791"/>
            <a:ext cx="1130764" cy="2286159"/>
          </a:xfrm>
          <a:prstGeom prst="rect">
            <a:avLst/>
          </a:prstGeom>
        </p:spPr>
      </p:pic>
    </p:spTree>
    <p:extLst>
      <p:ext uri="{BB962C8B-B14F-4D97-AF65-F5344CB8AC3E}">
        <p14:creationId xmlns:p14="http://schemas.microsoft.com/office/powerpoint/2010/main" val="176172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432313" y="144154"/>
            <a:ext cx="8309112" cy="918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525077" y="228600"/>
            <a:ext cx="8118281" cy="71902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89110" y="2782276"/>
            <a:ext cx="3190516" cy="2924358"/>
          </a:xfrm>
          <a:prstGeom prst="triangle">
            <a:avLst>
              <a:gd name="adj" fmla="val 49771"/>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3501763"/>
            <a:ext cx="23191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внутрішній</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р</a:t>
            </a:r>
            <a:r>
              <a:rPr kumimoji="0" lang="uk-UA" sz="24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инок</a:t>
            </a: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органічної продукції</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525078" y="313014"/>
            <a:ext cx="695739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Calibri" panose="020F0502020204030204"/>
                <a:cs typeface="Times New Roman" panose="02020603050405020304" pitchFamily="18" charset="0"/>
              </a:rPr>
              <a:t>Органічна</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продукція</a:t>
            </a:r>
            <a:r>
              <a:rPr lang="ru-RU" sz="2800" b="1" dirty="0">
                <a:solidFill>
                  <a:srgbClr val="002060"/>
                </a:solidFill>
                <a:latin typeface="Calibri" panose="020F0502020204030204"/>
                <a:cs typeface="Times New Roman" panose="02020603050405020304" pitchFamily="18" charset="0"/>
              </a:rPr>
              <a:t> на ринку </a:t>
            </a:r>
            <a:r>
              <a:rPr lang="ru-RU" sz="2800" b="1" dirty="0" err="1">
                <a:solidFill>
                  <a:srgbClr val="002060"/>
                </a:solidFill>
                <a:latin typeface="Calibri" panose="020F0502020204030204"/>
                <a:cs typeface="Times New Roman" panose="02020603050405020304" pitchFamily="18" charset="0"/>
              </a:rPr>
              <a:t>України</a:t>
            </a:r>
            <a:r>
              <a:rPr lang="ru-RU" sz="2800" b="1" dirty="0">
                <a:solidFill>
                  <a:srgbClr val="002060"/>
                </a:solidFill>
                <a:latin typeface="Calibri" panose="020F0502020204030204"/>
                <a:cs typeface="Times New Roman" panose="02020603050405020304" pitchFamily="18" charset="0"/>
              </a:rPr>
              <a:t> </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6960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525078" y="1591013"/>
            <a:ext cx="8309112" cy="40055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0" i="0" dirty="0" err="1">
                <a:solidFill>
                  <a:srgbClr val="002060"/>
                </a:solidFill>
                <a:effectLst/>
                <a:latin typeface="Qanelas-Regular"/>
              </a:rPr>
              <a:t>Якщо</a:t>
            </a:r>
            <a:r>
              <a:rPr lang="ru-RU" sz="2400" b="0" i="0" dirty="0">
                <a:solidFill>
                  <a:srgbClr val="002060"/>
                </a:solidFill>
                <a:effectLst/>
                <a:latin typeface="Qanelas-Regular"/>
              </a:rPr>
              <a:t> </a:t>
            </a:r>
            <a:r>
              <a:rPr lang="ru-RU" sz="2400" b="0" i="0" dirty="0" err="1">
                <a:solidFill>
                  <a:srgbClr val="002060"/>
                </a:solidFill>
                <a:effectLst/>
                <a:latin typeface="Qanelas-Regular"/>
              </a:rPr>
              <a:t>говорити</a:t>
            </a:r>
            <a:r>
              <a:rPr lang="ru-RU" sz="2400" b="0" i="0" dirty="0">
                <a:solidFill>
                  <a:srgbClr val="002060"/>
                </a:solidFill>
                <a:effectLst/>
                <a:latin typeface="Qanelas-Regular"/>
              </a:rPr>
              <a:t> про </a:t>
            </a:r>
            <a:r>
              <a:rPr lang="ru-RU" sz="2400" b="0" i="0" dirty="0" err="1">
                <a:solidFill>
                  <a:srgbClr val="002060"/>
                </a:solidFill>
                <a:effectLst/>
                <a:latin typeface="Qanelas-Regular"/>
              </a:rPr>
              <a:t>внутрішній</a:t>
            </a:r>
            <a:r>
              <a:rPr lang="ru-RU" sz="2400" b="0" i="0" dirty="0">
                <a:solidFill>
                  <a:srgbClr val="002060"/>
                </a:solidFill>
                <a:effectLst/>
                <a:latin typeface="Qanelas-Regular"/>
              </a:rPr>
              <a:t> </a:t>
            </a:r>
            <a:r>
              <a:rPr lang="ru-RU" sz="2400" b="0" i="0" dirty="0" err="1">
                <a:solidFill>
                  <a:srgbClr val="002060"/>
                </a:solidFill>
                <a:effectLst/>
                <a:latin typeface="Qanelas-Regular"/>
              </a:rPr>
              <a:t>ринок</a:t>
            </a:r>
            <a:r>
              <a:rPr lang="ru-RU" sz="2400" b="0" i="0" dirty="0">
                <a:solidFill>
                  <a:srgbClr val="002060"/>
                </a:solidFill>
                <a:effectLst/>
                <a:latin typeface="Qanelas-Regular"/>
              </a:rPr>
              <a:t> </a:t>
            </a:r>
            <a:r>
              <a:rPr lang="ru-RU" sz="2400" b="0" i="0" dirty="0" err="1">
                <a:solidFill>
                  <a:srgbClr val="002060"/>
                </a:solidFill>
                <a:effectLst/>
                <a:latin typeface="Qanelas-Regular"/>
              </a:rPr>
              <a:t>органічної</a:t>
            </a:r>
            <a:r>
              <a:rPr lang="ru-RU" sz="2400" b="0" i="0" dirty="0">
                <a:solidFill>
                  <a:srgbClr val="002060"/>
                </a:solidFill>
                <a:effectLst/>
                <a:latin typeface="Qanelas-Regular"/>
              </a:rPr>
              <a:t> </a:t>
            </a:r>
            <a:r>
              <a:rPr lang="ru-RU" sz="2400" b="0" i="0" dirty="0" err="1">
                <a:solidFill>
                  <a:srgbClr val="002060"/>
                </a:solidFill>
                <a:effectLst/>
                <a:latin typeface="Qanelas-Regular"/>
              </a:rPr>
              <a:t>продукції</a:t>
            </a:r>
            <a:r>
              <a:rPr lang="ru-RU" sz="2400" b="0" i="0" dirty="0">
                <a:solidFill>
                  <a:srgbClr val="002060"/>
                </a:solidFill>
                <a:effectLst/>
                <a:latin typeface="Qanelas-Regular"/>
              </a:rPr>
              <a:t>, то </a:t>
            </a:r>
            <a:r>
              <a:rPr lang="ru-RU" sz="2400" b="0" i="0" dirty="0" err="1">
                <a:solidFill>
                  <a:srgbClr val="002060"/>
                </a:solidFill>
                <a:effectLst/>
                <a:latin typeface="Qanelas-Regular"/>
              </a:rPr>
              <a:t>довоєнний</a:t>
            </a:r>
            <a:r>
              <a:rPr lang="ru-RU" sz="2400" b="0" i="0" dirty="0">
                <a:solidFill>
                  <a:srgbClr val="002060"/>
                </a:solidFill>
                <a:effectLst/>
                <a:latin typeface="Qanelas-Regular"/>
              </a:rPr>
              <a:t>  2021 </a:t>
            </a:r>
            <a:r>
              <a:rPr lang="ru-RU" sz="2400" b="0" i="0" dirty="0" err="1">
                <a:solidFill>
                  <a:srgbClr val="002060"/>
                </a:solidFill>
                <a:effectLst/>
                <a:latin typeface="Qanelas-Regular"/>
              </a:rPr>
              <a:t>рік</a:t>
            </a:r>
            <a:r>
              <a:rPr lang="ru-RU" sz="2400" b="0" i="0" dirty="0">
                <a:solidFill>
                  <a:srgbClr val="002060"/>
                </a:solidFill>
                <a:effectLst/>
                <a:latin typeface="Qanelas-Regular"/>
              </a:rPr>
              <a:t>, за </a:t>
            </a:r>
            <a:r>
              <a:rPr lang="ru-RU" sz="2400" b="0" i="0" dirty="0" err="1">
                <a:solidFill>
                  <a:srgbClr val="002060"/>
                </a:solidFill>
                <a:effectLst/>
                <a:latin typeface="Qanelas-Regular"/>
              </a:rPr>
              <a:t>оціночними</a:t>
            </a:r>
            <a:r>
              <a:rPr lang="ru-RU" sz="2400" b="0" i="0" dirty="0">
                <a:solidFill>
                  <a:srgbClr val="002060"/>
                </a:solidFill>
                <a:effectLst/>
                <a:latin typeface="Qanelas-Regular"/>
              </a:rPr>
              <a:t> </a:t>
            </a:r>
            <a:r>
              <a:rPr lang="ru-RU" sz="2400" b="0" i="0" dirty="0" err="1">
                <a:solidFill>
                  <a:srgbClr val="002060"/>
                </a:solidFill>
                <a:effectLst/>
                <a:latin typeface="Qanelas-Regular"/>
              </a:rPr>
              <a:t>даними</a:t>
            </a:r>
            <a:r>
              <a:rPr lang="ru-RU" sz="2400" b="0" i="0" dirty="0">
                <a:solidFill>
                  <a:srgbClr val="002060"/>
                </a:solidFill>
                <a:effectLst/>
                <a:latin typeface="Qanelas-Regular"/>
              </a:rPr>
              <a:t>, </a:t>
            </a:r>
            <a:r>
              <a:rPr lang="ru-RU" sz="2400" b="0" i="0" dirty="0" err="1">
                <a:solidFill>
                  <a:srgbClr val="002060"/>
                </a:solidFill>
                <a:effectLst/>
                <a:latin typeface="Qanelas-Regular"/>
              </a:rPr>
              <a:t>реалізовано</a:t>
            </a:r>
            <a:r>
              <a:rPr lang="ru-RU" sz="2400" b="0" i="0" dirty="0">
                <a:solidFill>
                  <a:srgbClr val="002060"/>
                </a:solidFill>
                <a:effectLst/>
                <a:latin typeface="Qanelas-Regular"/>
              </a:rPr>
              <a:t> 9780 тонн </a:t>
            </a:r>
            <a:r>
              <a:rPr lang="ru-RU" sz="2400" b="0" i="0" dirty="0" err="1">
                <a:solidFill>
                  <a:srgbClr val="002060"/>
                </a:solidFill>
                <a:effectLst/>
                <a:latin typeface="Qanelas-Regular"/>
              </a:rPr>
              <a:t>органічної</a:t>
            </a:r>
            <a:r>
              <a:rPr lang="ru-RU" sz="2400" b="0" i="0" dirty="0">
                <a:solidFill>
                  <a:srgbClr val="002060"/>
                </a:solidFill>
                <a:effectLst/>
                <a:latin typeface="Qanelas-Regular"/>
              </a:rPr>
              <a:t> </a:t>
            </a:r>
            <a:r>
              <a:rPr lang="ru-RU" sz="2400" b="0" i="0" dirty="0" err="1">
                <a:solidFill>
                  <a:srgbClr val="002060"/>
                </a:solidFill>
                <a:effectLst/>
                <a:latin typeface="Qanelas-Regular"/>
              </a:rPr>
              <a:t>продукції</a:t>
            </a:r>
            <a:r>
              <a:rPr lang="ru-RU" sz="2400" b="0" i="0" dirty="0">
                <a:solidFill>
                  <a:srgbClr val="002060"/>
                </a:solidFill>
                <a:effectLst/>
                <a:latin typeface="Qanelas-Regular"/>
              </a:rPr>
              <a:t> </a:t>
            </a:r>
            <a:r>
              <a:rPr lang="ru-RU" sz="2400" b="0" i="0" dirty="0" err="1">
                <a:solidFill>
                  <a:srgbClr val="002060"/>
                </a:solidFill>
                <a:effectLst/>
                <a:latin typeface="Qanelas-Regular"/>
              </a:rPr>
              <a:t>власного</a:t>
            </a:r>
            <a:r>
              <a:rPr lang="ru-RU" sz="2400" b="0" i="0" dirty="0">
                <a:solidFill>
                  <a:srgbClr val="002060"/>
                </a:solidFill>
                <a:effectLst/>
                <a:latin typeface="Qanelas-Regular"/>
              </a:rPr>
              <a:t> </a:t>
            </a:r>
            <a:r>
              <a:rPr lang="ru-RU" sz="2400" b="0" i="0" dirty="0" err="1">
                <a:solidFill>
                  <a:srgbClr val="002060"/>
                </a:solidFill>
                <a:effectLst/>
                <a:latin typeface="Qanelas-Regular"/>
              </a:rPr>
              <a:t>виробництва</a:t>
            </a:r>
            <a:r>
              <a:rPr lang="ru-RU" sz="2400" b="0" i="0" dirty="0">
                <a:solidFill>
                  <a:srgbClr val="002060"/>
                </a:solidFill>
                <a:effectLst/>
                <a:latin typeface="Qanelas-Regular"/>
              </a:rPr>
              <a:t> на суму </a:t>
            </a:r>
            <a:r>
              <a:rPr lang="ru-RU" sz="2400" b="0" i="0" dirty="0" err="1">
                <a:solidFill>
                  <a:srgbClr val="002060"/>
                </a:solidFill>
                <a:effectLst/>
                <a:latin typeface="Qanelas-Regular"/>
              </a:rPr>
              <a:t>близько</a:t>
            </a:r>
            <a:r>
              <a:rPr lang="ru-RU" sz="2400" b="0" i="0" dirty="0">
                <a:solidFill>
                  <a:srgbClr val="002060"/>
                </a:solidFill>
                <a:effectLst/>
                <a:latin typeface="Qanelas-Regular"/>
              </a:rPr>
              <a:t> 900 млн грн. (</a:t>
            </a:r>
            <a:r>
              <a:rPr lang="ru-RU" sz="2400" b="0" i="0" dirty="0" err="1">
                <a:solidFill>
                  <a:srgbClr val="002060"/>
                </a:solidFill>
                <a:effectLst/>
                <a:latin typeface="Qanelas-Regular"/>
              </a:rPr>
              <a:t>еквівалент</a:t>
            </a:r>
            <a:r>
              <a:rPr lang="ru-RU" sz="2400" b="0" i="0" dirty="0">
                <a:solidFill>
                  <a:srgbClr val="002060"/>
                </a:solidFill>
                <a:effectLst/>
                <a:latin typeface="Qanelas-Regular"/>
              </a:rPr>
              <a:t> 33 млн дол. США за курсом НБУ на 31.12.2021).</a:t>
            </a:r>
            <a:endParaRPr kumimoji="0" lang="ru-RU"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10241D5D-4688-C6E5-E742-5876B689DE03}"/>
              </a:ext>
            </a:extLst>
          </p:cNvPr>
          <p:cNvPicPr>
            <a:picLocks noChangeAspect="1"/>
          </p:cNvPicPr>
          <p:nvPr/>
        </p:nvPicPr>
        <p:blipFill>
          <a:blip r:embed="rId4"/>
          <a:stretch>
            <a:fillRect/>
          </a:stretch>
        </p:blipFill>
        <p:spPr>
          <a:xfrm>
            <a:off x="0" y="144154"/>
            <a:ext cx="3304605" cy="2950377"/>
          </a:xfrm>
          <a:prstGeom prst="rect">
            <a:avLst/>
          </a:prstGeom>
        </p:spPr>
      </p:pic>
      <p:pic>
        <p:nvPicPr>
          <p:cNvPr id="7" name="Picture 10" descr="Обсяги виробництва продукції сільського господарства за січень-травень 2018  року">
            <a:extLst>
              <a:ext uri="{FF2B5EF4-FFF2-40B4-BE49-F238E27FC236}">
                <a16:creationId xmlns:a16="http://schemas.microsoft.com/office/drawing/2014/main" id="{76642D98-6785-DF6B-58F0-1D0B3FEF4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77735" y="4359965"/>
            <a:ext cx="2756453" cy="2442647"/>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17937120-D657-803F-AC5F-F0FFB898DEF4}"/>
              </a:ext>
            </a:extLst>
          </p:cNvPr>
          <p:cNvPicPr>
            <a:picLocks noChangeAspect="1"/>
          </p:cNvPicPr>
          <p:nvPr/>
        </p:nvPicPr>
        <p:blipFill>
          <a:blip r:embed="rId6"/>
          <a:stretch>
            <a:fillRect/>
          </a:stretch>
        </p:blipFill>
        <p:spPr>
          <a:xfrm>
            <a:off x="10919791" y="5962308"/>
            <a:ext cx="1272210" cy="895692"/>
          </a:xfrm>
          <a:prstGeom prst="rect">
            <a:avLst/>
          </a:prstGeom>
        </p:spPr>
      </p:pic>
    </p:spTree>
    <p:extLst>
      <p:ext uri="{BB962C8B-B14F-4D97-AF65-F5344CB8AC3E}">
        <p14:creationId xmlns:p14="http://schemas.microsoft.com/office/powerpoint/2010/main" val="1665438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87161" y="0"/>
            <a:ext cx="8504839" cy="9674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mn-cs"/>
              </a:rPr>
              <a:t>Експорт української органічної продукції</a:t>
            </a:r>
            <a:endParaRPr kumimoji="0" lang="ru-RU"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2772" y="2491976"/>
            <a:ext cx="2773839" cy="3306269"/>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643684">
            <a:off x="-3441" y="3366052"/>
            <a:ext cx="277114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lang="uk-UA" sz="2400" b="1" i="1" dirty="0">
                <a:solidFill>
                  <a:srgbClr val="002060"/>
                </a:solidFill>
                <a:latin typeface="Calibri" panose="020F0502020204030204"/>
                <a:cs typeface="Times New Roman" panose="02020603050405020304" pitchFamily="18" charset="0"/>
              </a:rPr>
              <a:t>Експорт органічної продукції</a:t>
            </a: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ED14CA4C-35CF-1A82-4A83-75BF74280371}"/>
              </a:ext>
            </a:extLst>
          </p:cNvPr>
          <p:cNvPicPr>
            <a:picLocks noChangeAspect="1"/>
          </p:cNvPicPr>
          <p:nvPr/>
        </p:nvPicPr>
        <p:blipFill>
          <a:blip r:embed="rId4"/>
          <a:stretch>
            <a:fillRect/>
          </a:stretch>
        </p:blipFill>
        <p:spPr>
          <a:xfrm>
            <a:off x="3576705" y="987287"/>
            <a:ext cx="8566801" cy="4757530"/>
          </a:xfrm>
          <a:prstGeom prst="rect">
            <a:avLst/>
          </a:prstGeom>
        </p:spPr>
      </p:pic>
      <p:pic>
        <p:nvPicPr>
          <p:cNvPr id="7" name="Рисунок 6">
            <a:extLst>
              <a:ext uri="{FF2B5EF4-FFF2-40B4-BE49-F238E27FC236}">
                <a16:creationId xmlns:a16="http://schemas.microsoft.com/office/drawing/2014/main" id="{47B05B93-DFC2-6217-00BE-C3049CDD86B7}"/>
              </a:ext>
            </a:extLst>
          </p:cNvPr>
          <p:cNvPicPr>
            <a:picLocks noChangeAspect="1"/>
          </p:cNvPicPr>
          <p:nvPr/>
        </p:nvPicPr>
        <p:blipFill>
          <a:blip r:embed="rId5"/>
          <a:stretch>
            <a:fillRect/>
          </a:stretch>
        </p:blipFill>
        <p:spPr>
          <a:xfrm rot="16200000">
            <a:off x="-300216" y="322626"/>
            <a:ext cx="2822711" cy="2177455"/>
          </a:xfrm>
          <a:prstGeom prst="rect">
            <a:avLst/>
          </a:prstGeom>
        </p:spPr>
      </p:pic>
      <p:pic>
        <p:nvPicPr>
          <p:cNvPr id="11" name="Рисунок 10">
            <a:extLst>
              <a:ext uri="{FF2B5EF4-FFF2-40B4-BE49-F238E27FC236}">
                <a16:creationId xmlns:a16="http://schemas.microsoft.com/office/drawing/2014/main" id="{FAF1A702-9426-E30A-531A-73CD1018370E}"/>
              </a:ext>
            </a:extLst>
          </p:cNvPr>
          <p:cNvPicPr>
            <a:picLocks noChangeAspect="1"/>
          </p:cNvPicPr>
          <p:nvPr/>
        </p:nvPicPr>
        <p:blipFill>
          <a:blip r:embed="rId6"/>
          <a:stretch>
            <a:fillRect/>
          </a:stretch>
        </p:blipFill>
        <p:spPr>
          <a:xfrm>
            <a:off x="1736035" y="0"/>
            <a:ext cx="1951126" cy="2758192"/>
          </a:xfrm>
          <a:prstGeom prst="rect">
            <a:avLst/>
          </a:prstGeom>
        </p:spPr>
      </p:pic>
      <p:pic>
        <p:nvPicPr>
          <p:cNvPr id="12" name="Рисунок 11">
            <a:extLst>
              <a:ext uri="{FF2B5EF4-FFF2-40B4-BE49-F238E27FC236}">
                <a16:creationId xmlns:a16="http://schemas.microsoft.com/office/drawing/2014/main" id="{385D2DA1-1D21-A015-72A2-378C8CB529F0}"/>
              </a:ext>
            </a:extLst>
          </p:cNvPr>
          <p:cNvPicPr>
            <a:picLocks noChangeAspect="1"/>
          </p:cNvPicPr>
          <p:nvPr/>
        </p:nvPicPr>
        <p:blipFill>
          <a:blip r:embed="rId7"/>
          <a:stretch>
            <a:fillRect/>
          </a:stretch>
        </p:blipFill>
        <p:spPr>
          <a:xfrm>
            <a:off x="10349949" y="5698775"/>
            <a:ext cx="1842051" cy="1140748"/>
          </a:xfrm>
          <a:prstGeom prst="rect">
            <a:avLst/>
          </a:prstGeom>
        </p:spPr>
      </p:pic>
    </p:spTree>
    <p:extLst>
      <p:ext uri="{BB962C8B-B14F-4D97-AF65-F5344CB8AC3E}">
        <p14:creationId xmlns:p14="http://schemas.microsoft.com/office/powerpoint/2010/main" val="362692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27513" y="0"/>
            <a:ext cx="9064487" cy="9674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Експорт української органічної продукції</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20260" y="2728954"/>
            <a:ext cx="2734082" cy="3001112"/>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523447">
            <a:off x="-26503" y="3366052"/>
            <a:ext cx="279420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Експорт органічної продукції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423020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5698012-656D-9A65-75E2-4538BD4C2586}"/>
              </a:ext>
            </a:extLst>
          </p:cNvPr>
          <p:cNvSpPr txBox="1"/>
          <p:nvPr/>
        </p:nvSpPr>
        <p:spPr>
          <a:xfrm>
            <a:off x="3086420" y="967411"/>
            <a:ext cx="5249197" cy="2246769"/>
          </a:xfrm>
          <a:prstGeom prst="rect">
            <a:avLst/>
          </a:prstGeom>
          <a:noFill/>
        </p:spPr>
        <p:txBody>
          <a:bodyPr wrap="square">
            <a:spAutoFit/>
          </a:bodyPr>
          <a:lstStyle/>
          <a:p>
            <a:pPr algn="just"/>
            <a:r>
              <a:rPr lang="ru-RU" sz="1400" dirty="0">
                <a:solidFill>
                  <a:srgbClr val="002060"/>
                </a:solidFill>
              </a:rPr>
              <a:t>В 2021 </a:t>
            </a:r>
            <a:r>
              <a:rPr lang="ru-RU" sz="1400" dirty="0" err="1">
                <a:solidFill>
                  <a:srgbClr val="002060"/>
                </a:solidFill>
              </a:rPr>
              <a:t>році</a:t>
            </a:r>
            <a:r>
              <a:rPr lang="ru-RU" sz="1400" dirty="0">
                <a:solidFill>
                  <a:srgbClr val="002060"/>
                </a:solidFill>
              </a:rPr>
              <a:t> </a:t>
            </a:r>
            <a:r>
              <a:rPr lang="ru-RU" sz="1400" dirty="0" err="1">
                <a:solidFill>
                  <a:srgbClr val="002060"/>
                </a:solidFill>
              </a:rPr>
              <a:t>Україна</a:t>
            </a:r>
            <a:r>
              <a:rPr lang="ru-RU" sz="1400" dirty="0">
                <a:solidFill>
                  <a:srgbClr val="002060"/>
                </a:solidFill>
              </a:rPr>
              <a:t> </a:t>
            </a:r>
            <a:r>
              <a:rPr lang="ru-RU" sz="1400" dirty="0" err="1">
                <a:solidFill>
                  <a:srgbClr val="002060"/>
                </a:solidFill>
              </a:rPr>
              <a:t>експортувала</a:t>
            </a:r>
            <a:r>
              <a:rPr lang="ru-RU" sz="1400" dirty="0">
                <a:solidFill>
                  <a:srgbClr val="002060"/>
                </a:solidFill>
              </a:rPr>
              <a:t> </a:t>
            </a:r>
            <a:r>
              <a:rPr lang="ru-RU" sz="1400" dirty="0" err="1">
                <a:solidFill>
                  <a:srgbClr val="002060"/>
                </a:solidFill>
              </a:rPr>
              <a:t>близько</a:t>
            </a:r>
            <a:r>
              <a:rPr lang="ru-RU" sz="1400" dirty="0">
                <a:solidFill>
                  <a:srgbClr val="002060"/>
                </a:solidFill>
              </a:rPr>
              <a:t> 260 000 тонн </a:t>
            </a:r>
            <a:r>
              <a:rPr lang="ru-RU" sz="1400" dirty="0" err="1">
                <a:solidFill>
                  <a:srgbClr val="002060"/>
                </a:solidFill>
              </a:rPr>
              <a:t>органічної</a:t>
            </a:r>
            <a:r>
              <a:rPr lang="ru-RU" sz="1400" dirty="0">
                <a:solidFill>
                  <a:srgbClr val="002060"/>
                </a:solidFill>
              </a:rPr>
              <a:t> </a:t>
            </a:r>
            <a:r>
              <a:rPr lang="ru-RU" sz="1400" dirty="0" err="1">
                <a:solidFill>
                  <a:srgbClr val="002060"/>
                </a:solidFill>
              </a:rPr>
              <a:t>продукції</a:t>
            </a:r>
            <a:r>
              <a:rPr lang="ru-RU" sz="1400" dirty="0">
                <a:solidFill>
                  <a:srgbClr val="002060"/>
                </a:solidFill>
              </a:rPr>
              <a:t> до </a:t>
            </a:r>
            <a:r>
              <a:rPr lang="ru-RU" sz="1400" dirty="0" err="1">
                <a:solidFill>
                  <a:srgbClr val="002060"/>
                </a:solidFill>
              </a:rPr>
              <a:t>більше</a:t>
            </a:r>
            <a:r>
              <a:rPr lang="ru-RU" sz="1400" dirty="0">
                <a:solidFill>
                  <a:srgbClr val="002060"/>
                </a:solidFill>
              </a:rPr>
              <a:t> </a:t>
            </a:r>
            <a:r>
              <a:rPr lang="ru-RU" sz="1400" dirty="0" err="1">
                <a:solidFill>
                  <a:srgbClr val="002060"/>
                </a:solidFill>
              </a:rPr>
              <a:t>ніж</a:t>
            </a:r>
            <a:r>
              <a:rPr lang="ru-RU" sz="1400" dirty="0">
                <a:solidFill>
                  <a:srgbClr val="002060"/>
                </a:solidFill>
              </a:rPr>
              <a:t> 30 </a:t>
            </a:r>
            <a:r>
              <a:rPr lang="ru-RU" sz="1400" dirty="0" err="1">
                <a:solidFill>
                  <a:srgbClr val="002060"/>
                </a:solidFill>
              </a:rPr>
              <a:t>країн</a:t>
            </a:r>
            <a:r>
              <a:rPr lang="ru-RU" sz="1400" dirty="0">
                <a:solidFill>
                  <a:srgbClr val="002060"/>
                </a:solidFill>
              </a:rPr>
              <a:t> </a:t>
            </a:r>
            <a:r>
              <a:rPr lang="ru-RU" sz="1400" dirty="0" err="1">
                <a:solidFill>
                  <a:srgbClr val="002060"/>
                </a:solidFill>
              </a:rPr>
              <a:t>світу</a:t>
            </a:r>
            <a:r>
              <a:rPr lang="ru-RU" sz="1400" dirty="0">
                <a:solidFill>
                  <a:srgbClr val="002060"/>
                </a:solidFill>
              </a:rPr>
              <a:t> на </a:t>
            </a:r>
            <a:r>
              <a:rPr lang="ru-RU" sz="1400" dirty="0" err="1">
                <a:solidFill>
                  <a:srgbClr val="002060"/>
                </a:solidFill>
              </a:rPr>
              <a:t>загальну</a:t>
            </a:r>
            <a:r>
              <a:rPr lang="ru-RU" sz="1400" dirty="0">
                <a:solidFill>
                  <a:srgbClr val="002060"/>
                </a:solidFill>
              </a:rPr>
              <a:t> суму </a:t>
            </a:r>
            <a:r>
              <a:rPr lang="ru-RU" sz="1400" dirty="0" err="1">
                <a:solidFill>
                  <a:srgbClr val="002060"/>
                </a:solidFill>
              </a:rPr>
              <a:t>близько</a:t>
            </a:r>
            <a:r>
              <a:rPr lang="ru-RU" sz="1400" dirty="0">
                <a:solidFill>
                  <a:srgbClr val="002060"/>
                </a:solidFill>
              </a:rPr>
              <a:t> 220 млн дол. США, з </a:t>
            </a:r>
            <a:r>
              <a:rPr lang="ru-RU" sz="1400" dirty="0" err="1">
                <a:solidFill>
                  <a:srgbClr val="002060"/>
                </a:solidFill>
              </a:rPr>
              <a:t>яких</a:t>
            </a:r>
            <a:r>
              <a:rPr lang="ru-RU" sz="1400" dirty="0">
                <a:solidFill>
                  <a:srgbClr val="002060"/>
                </a:solidFill>
              </a:rPr>
              <a:t> 82% </a:t>
            </a:r>
            <a:r>
              <a:rPr lang="ru-RU" sz="1400" dirty="0" err="1">
                <a:solidFill>
                  <a:srgbClr val="002060"/>
                </a:solidFill>
              </a:rPr>
              <a:t>було</a:t>
            </a:r>
            <a:r>
              <a:rPr lang="ru-RU" sz="1400" dirty="0">
                <a:solidFill>
                  <a:srgbClr val="002060"/>
                </a:solidFill>
              </a:rPr>
              <a:t> </a:t>
            </a:r>
            <a:r>
              <a:rPr lang="ru-RU" sz="1400" dirty="0" err="1">
                <a:solidFill>
                  <a:srgbClr val="002060"/>
                </a:solidFill>
              </a:rPr>
              <a:t>експортовано</a:t>
            </a:r>
            <a:r>
              <a:rPr lang="ru-RU" sz="1400" dirty="0">
                <a:solidFill>
                  <a:srgbClr val="002060"/>
                </a:solidFill>
              </a:rPr>
              <a:t> до ЄС. </a:t>
            </a:r>
            <a:r>
              <a:rPr lang="ru-RU" sz="1400" dirty="0" err="1">
                <a:solidFill>
                  <a:srgbClr val="002060"/>
                </a:solidFill>
              </a:rPr>
              <a:t>Такі</a:t>
            </a:r>
            <a:r>
              <a:rPr lang="ru-RU" sz="1400" dirty="0">
                <a:solidFill>
                  <a:srgbClr val="002060"/>
                </a:solidFill>
              </a:rPr>
              <a:t> </a:t>
            </a:r>
            <a:r>
              <a:rPr lang="ru-RU" sz="1400" dirty="0" err="1">
                <a:solidFill>
                  <a:srgbClr val="002060"/>
                </a:solidFill>
              </a:rPr>
              <a:t>цифри</a:t>
            </a:r>
            <a:r>
              <a:rPr lang="ru-RU" sz="1400" dirty="0">
                <a:solidFill>
                  <a:srgbClr val="002060"/>
                </a:solidFill>
              </a:rPr>
              <a:t> </a:t>
            </a:r>
            <a:r>
              <a:rPr lang="ru-RU" sz="1400" dirty="0" err="1">
                <a:solidFill>
                  <a:srgbClr val="002060"/>
                </a:solidFill>
              </a:rPr>
              <a:t>підтверджуються</a:t>
            </a:r>
            <a:r>
              <a:rPr lang="ru-RU" sz="1400" dirty="0">
                <a:solidFill>
                  <a:srgbClr val="002060"/>
                </a:solidFill>
              </a:rPr>
              <a:t> також </a:t>
            </a:r>
            <a:r>
              <a:rPr lang="ru-RU" sz="1400" dirty="0" err="1">
                <a:solidFill>
                  <a:srgbClr val="002060"/>
                </a:solidFill>
              </a:rPr>
              <a:t>звітом</a:t>
            </a:r>
            <a:r>
              <a:rPr lang="ru-RU" sz="1400" dirty="0">
                <a:solidFill>
                  <a:srgbClr val="002060"/>
                </a:solidFill>
              </a:rPr>
              <a:t> </a:t>
            </a:r>
            <a:r>
              <a:rPr lang="ru-RU" sz="1400" dirty="0" err="1">
                <a:solidFill>
                  <a:srgbClr val="002060"/>
                </a:solidFill>
              </a:rPr>
              <a:t>Європейської</a:t>
            </a:r>
            <a:r>
              <a:rPr lang="ru-RU" sz="1400" dirty="0">
                <a:solidFill>
                  <a:srgbClr val="002060"/>
                </a:solidFill>
              </a:rPr>
              <a:t> </a:t>
            </a:r>
            <a:r>
              <a:rPr lang="ru-RU" sz="1400" dirty="0" err="1">
                <a:solidFill>
                  <a:srgbClr val="002060"/>
                </a:solidFill>
              </a:rPr>
              <a:t>Комісії</a:t>
            </a:r>
            <a:r>
              <a:rPr lang="ru-RU" sz="1400" dirty="0">
                <a:solidFill>
                  <a:srgbClr val="002060"/>
                </a:solidFill>
              </a:rPr>
              <a:t>, </a:t>
            </a:r>
            <a:r>
              <a:rPr lang="ru-RU" sz="1400" dirty="0" err="1">
                <a:solidFill>
                  <a:srgbClr val="002060"/>
                </a:solidFill>
              </a:rPr>
              <a:t>що</a:t>
            </a:r>
            <a:r>
              <a:rPr lang="ru-RU" sz="1400" dirty="0">
                <a:solidFill>
                  <a:srgbClr val="002060"/>
                </a:solidFill>
              </a:rPr>
              <a:t> </a:t>
            </a:r>
            <a:r>
              <a:rPr lang="ru-RU" sz="1400" dirty="0" err="1">
                <a:solidFill>
                  <a:srgbClr val="002060"/>
                </a:solidFill>
              </a:rPr>
              <a:t>був</a:t>
            </a:r>
            <a:r>
              <a:rPr lang="ru-RU" sz="1400" dirty="0">
                <a:solidFill>
                  <a:srgbClr val="002060"/>
                </a:solidFill>
              </a:rPr>
              <a:t> </a:t>
            </a:r>
            <a:r>
              <a:rPr lang="ru-RU" sz="1400" dirty="0" err="1">
                <a:solidFill>
                  <a:srgbClr val="002060"/>
                </a:solidFill>
              </a:rPr>
              <a:t>оприлюднений</a:t>
            </a:r>
            <a:r>
              <a:rPr lang="ru-RU" sz="1400" dirty="0">
                <a:solidFill>
                  <a:srgbClr val="002060"/>
                </a:solidFill>
              </a:rPr>
              <a:t> в </a:t>
            </a:r>
            <a:r>
              <a:rPr lang="ru-RU" sz="1400" dirty="0" err="1">
                <a:solidFill>
                  <a:srgbClr val="002060"/>
                </a:solidFill>
              </a:rPr>
              <a:t>Органічний</a:t>
            </a:r>
            <a:r>
              <a:rPr lang="ru-RU" sz="1400" dirty="0">
                <a:solidFill>
                  <a:srgbClr val="002060"/>
                </a:solidFill>
              </a:rPr>
              <a:t> день ЄС. В 2021 </a:t>
            </a:r>
            <a:r>
              <a:rPr lang="ru-RU" sz="1400" dirty="0" err="1">
                <a:solidFill>
                  <a:srgbClr val="002060"/>
                </a:solidFill>
              </a:rPr>
              <a:t>році</a:t>
            </a:r>
            <a:r>
              <a:rPr lang="ru-RU" sz="1400" dirty="0">
                <a:solidFill>
                  <a:srgbClr val="002060"/>
                </a:solidFill>
              </a:rPr>
              <a:t> </a:t>
            </a:r>
            <a:r>
              <a:rPr lang="ru-RU" sz="1400" dirty="0" err="1">
                <a:solidFill>
                  <a:srgbClr val="002060"/>
                </a:solidFill>
              </a:rPr>
              <a:t>Україна</a:t>
            </a:r>
            <a:r>
              <a:rPr lang="ru-RU" sz="1400" dirty="0">
                <a:solidFill>
                  <a:srgbClr val="002060"/>
                </a:solidFill>
              </a:rPr>
              <a:t> </a:t>
            </a:r>
            <a:r>
              <a:rPr lang="ru-RU" sz="1400" dirty="0" err="1">
                <a:solidFill>
                  <a:srgbClr val="002060"/>
                </a:solidFill>
              </a:rPr>
              <a:t>дещо</a:t>
            </a:r>
            <a:r>
              <a:rPr lang="ru-RU" sz="1400" dirty="0">
                <a:solidFill>
                  <a:srgbClr val="002060"/>
                </a:solidFill>
              </a:rPr>
              <a:t> </a:t>
            </a:r>
            <a:r>
              <a:rPr lang="ru-RU" sz="1400" dirty="0" err="1">
                <a:solidFill>
                  <a:srgbClr val="002060"/>
                </a:solidFill>
              </a:rPr>
              <a:t>скоротила</a:t>
            </a:r>
            <a:r>
              <a:rPr lang="ru-RU" sz="1400" dirty="0">
                <a:solidFill>
                  <a:srgbClr val="002060"/>
                </a:solidFill>
              </a:rPr>
              <a:t> </a:t>
            </a:r>
            <a:r>
              <a:rPr lang="ru-RU" sz="1400" dirty="0" err="1">
                <a:solidFill>
                  <a:srgbClr val="002060"/>
                </a:solidFill>
              </a:rPr>
              <a:t>обсяги</a:t>
            </a:r>
            <a:r>
              <a:rPr lang="ru-RU" sz="1400" dirty="0">
                <a:solidFill>
                  <a:srgbClr val="002060"/>
                </a:solidFill>
              </a:rPr>
              <a:t> </a:t>
            </a:r>
            <a:r>
              <a:rPr lang="ru-RU" sz="1400" dirty="0" err="1">
                <a:solidFill>
                  <a:srgbClr val="002060"/>
                </a:solidFill>
              </a:rPr>
              <a:t>постачання</a:t>
            </a:r>
            <a:r>
              <a:rPr lang="ru-RU" sz="1400" dirty="0">
                <a:solidFill>
                  <a:srgbClr val="002060"/>
                </a:solidFill>
              </a:rPr>
              <a:t> </a:t>
            </a:r>
            <a:r>
              <a:rPr lang="ru-RU" sz="1400" dirty="0" err="1">
                <a:solidFill>
                  <a:srgbClr val="002060"/>
                </a:solidFill>
              </a:rPr>
              <a:t>органічної</a:t>
            </a:r>
            <a:r>
              <a:rPr lang="ru-RU" sz="1400" dirty="0">
                <a:solidFill>
                  <a:srgbClr val="002060"/>
                </a:solidFill>
              </a:rPr>
              <a:t> </a:t>
            </a:r>
            <a:r>
              <a:rPr lang="ru-RU" sz="1400" dirty="0" err="1">
                <a:solidFill>
                  <a:srgbClr val="002060"/>
                </a:solidFill>
              </a:rPr>
              <a:t>продукції</a:t>
            </a:r>
            <a:r>
              <a:rPr lang="ru-RU" sz="1400" dirty="0">
                <a:solidFill>
                  <a:srgbClr val="002060"/>
                </a:solidFill>
              </a:rPr>
              <a:t> до ЄС (189 239 тонн в 2021 </a:t>
            </a:r>
            <a:r>
              <a:rPr lang="ru-RU" sz="1400" dirty="0" err="1">
                <a:solidFill>
                  <a:srgbClr val="002060"/>
                </a:solidFill>
              </a:rPr>
              <a:t>проти</a:t>
            </a:r>
            <a:r>
              <a:rPr lang="ru-RU" sz="1400" dirty="0">
                <a:solidFill>
                  <a:srgbClr val="002060"/>
                </a:solidFill>
              </a:rPr>
              <a:t> 217 210 тонн в 2020 </a:t>
            </a:r>
            <a:r>
              <a:rPr lang="ru-RU" sz="1400" dirty="0" err="1">
                <a:solidFill>
                  <a:srgbClr val="002060"/>
                </a:solidFill>
              </a:rPr>
              <a:t>році</a:t>
            </a:r>
            <a:r>
              <a:rPr lang="ru-RU" sz="1400" dirty="0">
                <a:solidFill>
                  <a:srgbClr val="002060"/>
                </a:solidFill>
              </a:rPr>
              <a:t>), але все одно </a:t>
            </a:r>
            <a:r>
              <a:rPr lang="ru-RU" sz="1400" dirty="0" err="1">
                <a:solidFill>
                  <a:srgbClr val="002060"/>
                </a:solidFill>
              </a:rPr>
              <a:t>залишається</a:t>
            </a:r>
            <a:r>
              <a:rPr lang="ru-RU" sz="1400" dirty="0">
                <a:solidFill>
                  <a:srgbClr val="002060"/>
                </a:solidFill>
              </a:rPr>
              <a:t> в ТОП5 </a:t>
            </a:r>
            <a:r>
              <a:rPr lang="ru-RU" sz="1400" dirty="0" err="1">
                <a:solidFill>
                  <a:srgbClr val="002060"/>
                </a:solidFill>
              </a:rPr>
              <a:t>найбільших</a:t>
            </a:r>
            <a:r>
              <a:rPr lang="ru-RU" sz="1400" dirty="0">
                <a:solidFill>
                  <a:srgbClr val="002060"/>
                </a:solidFill>
              </a:rPr>
              <a:t> </a:t>
            </a:r>
            <a:r>
              <a:rPr lang="ru-RU" sz="1400" dirty="0" err="1">
                <a:solidFill>
                  <a:srgbClr val="002060"/>
                </a:solidFill>
              </a:rPr>
              <a:t>постачальників</a:t>
            </a:r>
            <a:r>
              <a:rPr lang="ru-RU" sz="1400" dirty="0">
                <a:solidFill>
                  <a:srgbClr val="002060"/>
                </a:solidFill>
              </a:rPr>
              <a:t> </a:t>
            </a:r>
            <a:r>
              <a:rPr lang="ru-RU" sz="1400" dirty="0" err="1">
                <a:solidFill>
                  <a:srgbClr val="002060"/>
                </a:solidFill>
              </a:rPr>
              <a:t>органічної</a:t>
            </a:r>
            <a:r>
              <a:rPr lang="ru-RU" sz="1400" dirty="0">
                <a:solidFill>
                  <a:srgbClr val="002060"/>
                </a:solidFill>
              </a:rPr>
              <a:t> </a:t>
            </a:r>
            <a:r>
              <a:rPr lang="ru-RU" sz="1400" dirty="0" err="1">
                <a:solidFill>
                  <a:srgbClr val="002060"/>
                </a:solidFill>
              </a:rPr>
              <a:t>продукції</a:t>
            </a:r>
            <a:r>
              <a:rPr lang="ru-RU" sz="1400" dirty="0">
                <a:solidFill>
                  <a:srgbClr val="002060"/>
                </a:solidFill>
              </a:rPr>
              <a:t> до ЄС. </a:t>
            </a:r>
            <a:r>
              <a:rPr lang="ru-RU" sz="1400" dirty="0" err="1">
                <a:solidFill>
                  <a:srgbClr val="002060"/>
                </a:solidFill>
              </a:rPr>
              <a:t>Загальна</a:t>
            </a:r>
            <a:r>
              <a:rPr lang="ru-RU" sz="1400" dirty="0">
                <a:solidFill>
                  <a:srgbClr val="002060"/>
                </a:solidFill>
              </a:rPr>
              <a:t> </a:t>
            </a:r>
            <a:r>
              <a:rPr lang="ru-RU" sz="1400" dirty="0" err="1">
                <a:solidFill>
                  <a:srgbClr val="002060"/>
                </a:solidFill>
              </a:rPr>
              <a:t>частка</a:t>
            </a:r>
            <a:r>
              <a:rPr lang="ru-RU" sz="1400" dirty="0">
                <a:solidFill>
                  <a:srgbClr val="002060"/>
                </a:solidFill>
              </a:rPr>
              <a:t> </a:t>
            </a:r>
            <a:r>
              <a:rPr lang="ru-RU" sz="1400" dirty="0" err="1">
                <a:solidFill>
                  <a:srgbClr val="002060"/>
                </a:solidFill>
              </a:rPr>
              <a:t>українського</a:t>
            </a:r>
            <a:r>
              <a:rPr lang="ru-RU" sz="1400" dirty="0">
                <a:solidFill>
                  <a:srgbClr val="002060"/>
                </a:solidFill>
              </a:rPr>
              <a:t> </a:t>
            </a:r>
            <a:r>
              <a:rPr lang="ru-RU" sz="1400" dirty="0" err="1">
                <a:solidFill>
                  <a:srgbClr val="002060"/>
                </a:solidFill>
              </a:rPr>
              <a:t>імпорту</a:t>
            </a:r>
            <a:r>
              <a:rPr lang="ru-RU" sz="1400" dirty="0">
                <a:solidFill>
                  <a:srgbClr val="002060"/>
                </a:solidFill>
              </a:rPr>
              <a:t>, за результатами, у 2021 </a:t>
            </a:r>
            <a:r>
              <a:rPr lang="ru-RU" sz="1400" dirty="0" err="1">
                <a:solidFill>
                  <a:srgbClr val="002060"/>
                </a:solidFill>
              </a:rPr>
              <a:t>році</a:t>
            </a:r>
            <a:r>
              <a:rPr lang="ru-RU" sz="1400" dirty="0">
                <a:solidFill>
                  <a:srgbClr val="002060"/>
                </a:solidFill>
              </a:rPr>
              <a:t> </a:t>
            </a:r>
            <a:r>
              <a:rPr lang="ru-RU" sz="1400" dirty="0" err="1">
                <a:solidFill>
                  <a:srgbClr val="002060"/>
                </a:solidFill>
              </a:rPr>
              <a:t>склала</a:t>
            </a:r>
            <a:r>
              <a:rPr lang="ru-RU" sz="1400" dirty="0">
                <a:solidFill>
                  <a:srgbClr val="002060"/>
                </a:solidFill>
              </a:rPr>
              <a:t> 6,6%.</a:t>
            </a:r>
          </a:p>
        </p:txBody>
      </p:sp>
      <p:sp>
        <p:nvSpPr>
          <p:cNvPr id="9" name="TextBox 8">
            <a:extLst>
              <a:ext uri="{FF2B5EF4-FFF2-40B4-BE49-F238E27FC236}">
                <a16:creationId xmlns:a16="http://schemas.microsoft.com/office/drawing/2014/main" id="{F702B388-1C34-13C8-07FC-4448A35981E6}"/>
              </a:ext>
            </a:extLst>
          </p:cNvPr>
          <p:cNvSpPr txBox="1"/>
          <p:nvPr/>
        </p:nvSpPr>
        <p:spPr>
          <a:xfrm>
            <a:off x="2531165" y="3214180"/>
            <a:ext cx="7805531" cy="954107"/>
          </a:xfrm>
          <a:prstGeom prst="rect">
            <a:avLst/>
          </a:prstGeom>
          <a:noFill/>
        </p:spPr>
        <p:txBody>
          <a:bodyPr wrap="square">
            <a:spAutoFit/>
          </a:bodyPr>
          <a:lstStyle/>
          <a:p>
            <a:r>
              <a:rPr lang="ru-RU" sz="1400" dirty="0" err="1">
                <a:solidFill>
                  <a:srgbClr val="002060"/>
                </a:solidFill>
              </a:rPr>
              <a:t>Найбільші</a:t>
            </a:r>
            <a:r>
              <a:rPr lang="ru-RU" sz="1400" dirty="0">
                <a:solidFill>
                  <a:srgbClr val="002060"/>
                </a:solidFill>
              </a:rPr>
              <a:t> </a:t>
            </a:r>
            <a:r>
              <a:rPr lang="ru-RU" sz="1400" dirty="0" err="1">
                <a:solidFill>
                  <a:srgbClr val="002060"/>
                </a:solidFill>
              </a:rPr>
              <a:t>країни-імпортери</a:t>
            </a:r>
            <a:r>
              <a:rPr lang="ru-RU" sz="1400" dirty="0">
                <a:solidFill>
                  <a:srgbClr val="002060"/>
                </a:solidFill>
              </a:rPr>
              <a:t> </a:t>
            </a:r>
            <a:r>
              <a:rPr lang="ru-RU" sz="1400" dirty="0" err="1">
                <a:solidFill>
                  <a:srgbClr val="002060"/>
                </a:solidFill>
              </a:rPr>
              <a:t>органічної</a:t>
            </a:r>
            <a:r>
              <a:rPr lang="ru-RU" sz="1400" dirty="0">
                <a:solidFill>
                  <a:srgbClr val="002060"/>
                </a:solidFill>
              </a:rPr>
              <a:t> </a:t>
            </a:r>
            <a:r>
              <a:rPr lang="ru-RU" sz="1400" dirty="0" err="1">
                <a:solidFill>
                  <a:srgbClr val="002060"/>
                </a:solidFill>
              </a:rPr>
              <a:t>продукції</a:t>
            </a:r>
            <a:r>
              <a:rPr lang="ru-RU" sz="1400" dirty="0">
                <a:solidFill>
                  <a:srgbClr val="002060"/>
                </a:solidFill>
              </a:rPr>
              <a:t> до ЄС: </a:t>
            </a:r>
            <a:r>
              <a:rPr lang="ru-RU" sz="1400" dirty="0" err="1">
                <a:solidFill>
                  <a:srgbClr val="002060"/>
                </a:solidFill>
              </a:rPr>
              <a:t>Еквадор</a:t>
            </a:r>
            <a:r>
              <a:rPr lang="ru-RU" sz="1400" dirty="0">
                <a:solidFill>
                  <a:srgbClr val="002060"/>
                </a:solidFill>
              </a:rPr>
              <a:t>, </a:t>
            </a:r>
            <a:r>
              <a:rPr lang="ru-RU" sz="1400" dirty="0" err="1">
                <a:solidFill>
                  <a:srgbClr val="002060"/>
                </a:solidFill>
              </a:rPr>
              <a:t>Домініканська</a:t>
            </a:r>
            <a:r>
              <a:rPr lang="ru-RU" sz="1400" dirty="0">
                <a:solidFill>
                  <a:srgbClr val="002060"/>
                </a:solidFill>
              </a:rPr>
              <a:t> </a:t>
            </a:r>
            <a:r>
              <a:rPr lang="ru-RU" sz="1400" dirty="0" err="1">
                <a:solidFill>
                  <a:srgbClr val="002060"/>
                </a:solidFill>
              </a:rPr>
              <a:t>Республіка</a:t>
            </a:r>
            <a:r>
              <a:rPr lang="ru-RU" sz="1400" dirty="0">
                <a:solidFill>
                  <a:srgbClr val="002060"/>
                </a:solidFill>
              </a:rPr>
              <a:t>, </a:t>
            </a:r>
            <a:r>
              <a:rPr lang="ru-RU" sz="1400" dirty="0" err="1">
                <a:solidFill>
                  <a:srgbClr val="002060"/>
                </a:solidFill>
              </a:rPr>
              <a:t>Індія</a:t>
            </a:r>
            <a:r>
              <a:rPr lang="ru-RU" sz="1400" dirty="0">
                <a:solidFill>
                  <a:srgbClr val="002060"/>
                </a:solidFill>
              </a:rPr>
              <a:t>, Перу, </a:t>
            </a:r>
            <a:r>
              <a:rPr lang="ru-RU" sz="1400" dirty="0" err="1">
                <a:solidFill>
                  <a:srgbClr val="002060"/>
                </a:solidFill>
              </a:rPr>
              <a:t>Україна</a:t>
            </a:r>
            <a:r>
              <a:rPr lang="ru-RU" sz="1400" dirty="0">
                <a:solidFill>
                  <a:srgbClr val="002060"/>
                </a:solidFill>
              </a:rPr>
              <a:t>, </a:t>
            </a:r>
            <a:r>
              <a:rPr lang="ru-RU" sz="1400" dirty="0" err="1">
                <a:solidFill>
                  <a:srgbClr val="002060"/>
                </a:solidFill>
              </a:rPr>
              <a:t>Туреччина</a:t>
            </a:r>
            <a:r>
              <a:rPr lang="ru-RU" sz="1400" dirty="0">
                <a:solidFill>
                  <a:srgbClr val="002060"/>
                </a:solidFill>
              </a:rPr>
              <a:t>, Велика </a:t>
            </a:r>
            <a:r>
              <a:rPr lang="ru-RU" sz="1400" dirty="0" err="1">
                <a:solidFill>
                  <a:srgbClr val="002060"/>
                </a:solidFill>
              </a:rPr>
              <a:t>Британія</a:t>
            </a:r>
            <a:r>
              <a:rPr lang="ru-RU" sz="1400" dirty="0">
                <a:solidFill>
                  <a:srgbClr val="002060"/>
                </a:solidFill>
              </a:rPr>
              <a:t>, Китай, </a:t>
            </a:r>
            <a:r>
              <a:rPr lang="ru-RU" sz="1400" dirty="0" err="1">
                <a:solidFill>
                  <a:srgbClr val="002060"/>
                </a:solidFill>
              </a:rPr>
              <a:t>Колумбія</a:t>
            </a:r>
            <a:r>
              <a:rPr lang="ru-RU" sz="1400" dirty="0">
                <a:solidFill>
                  <a:srgbClr val="002060"/>
                </a:solidFill>
              </a:rPr>
              <a:t> та Мексика. </a:t>
            </a:r>
            <a:r>
              <a:rPr lang="ru-RU" sz="1400" dirty="0" err="1">
                <a:solidFill>
                  <a:srgbClr val="002060"/>
                </a:solidFill>
              </a:rPr>
              <a:t>Ці</a:t>
            </a:r>
            <a:r>
              <a:rPr lang="ru-RU" sz="1400" dirty="0">
                <a:solidFill>
                  <a:srgbClr val="002060"/>
                </a:solidFill>
              </a:rPr>
              <a:t> 10 </a:t>
            </a:r>
            <a:r>
              <a:rPr lang="ru-RU" sz="1400" dirty="0" err="1">
                <a:solidFill>
                  <a:srgbClr val="002060"/>
                </a:solidFill>
              </a:rPr>
              <a:t>країн</a:t>
            </a:r>
            <a:r>
              <a:rPr lang="ru-RU" sz="1400" dirty="0">
                <a:solidFill>
                  <a:srgbClr val="002060"/>
                </a:solidFill>
              </a:rPr>
              <a:t> разом </a:t>
            </a:r>
            <a:r>
              <a:rPr lang="ru-RU" sz="1400" dirty="0" err="1">
                <a:solidFill>
                  <a:srgbClr val="002060"/>
                </a:solidFill>
              </a:rPr>
              <a:t>постачають</a:t>
            </a:r>
            <a:r>
              <a:rPr lang="ru-RU" sz="1400" dirty="0">
                <a:solidFill>
                  <a:srgbClr val="002060"/>
                </a:solidFill>
              </a:rPr>
              <a:t> </a:t>
            </a:r>
            <a:r>
              <a:rPr lang="ru-RU" sz="1400" dirty="0" err="1">
                <a:solidFill>
                  <a:srgbClr val="002060"/>
                </a:solidFill>
              </a:rPr>
              <a:t>майже</a:t>
            </a:r>
            <a:r>
              <a:rPr lang="ru-RU" sz="1400" dirty="0">
                <a:solidFill>
                  <a:srgbClr val="002060"/>
                </a:solidFill>
              </a:rPr>
              <a:t> 63% </a:t>
            </a:r>
            <a:r>
              <a:rPr lang="ru-RU" sz="1400" dirty="0" err="1">
                <a:solidFill>
                  <a:srgbClr val="002060"/>
                </a:solidFill>
              </a:rPr>
              <a:t>всього</a:t>
            </a:r>
            <a:r>
              <a:rPr lang="ru-RU" sz="1400" dirty="0">
                <a:solidFill>
                  <a:srgbClr val="002060"/>
                </a:solidFill>
              </a:rPr>
              <a:t> </a:t>
            </a:r>
            <a:r>
              <a:rPr lang="ru-RU" sz="1400" dirty="0" err="1">
                <a:solidFill>
                  <a:srgbClr val="002060"/>
                </a:solidFill>
              </a:rPr>
              <a:t>органічного</a:t>
            </a:r>
            <a:r>
              <a:rPr lang="ru-RU" sz="1400" dirty="0">
                <a:solidFill>
                  <a:srgbClr val="002060"/>
                </a:solidFill>
              </a:rPr>
              <a:t> </a:t>
            </a:r>
            <a:r>
              <a:rPr lang="ru-RU" sz="1400" dirty="0" err="1">
                <a:solidFill>
                  <a:srgbClr val="002060"/>
                </a:solidFill>
              </a:rPr>
              <a:t>імпорту</a:t>
            </a:r>
            <a:r>
              <a:rPr lang="ru-RU" sz="1400" dirty="0">
                <a:solidFill>
                  <a:srgbClr val="002060"/>
                </a:solidFill>
              </a:rPr>
              <a:t>. </a:t>
            </a:r>
            <a:r>
              <a:rPr lang="ru-RU" sz="1400" dirty="0" err="1">
                <a:solidFill>
                  <a:srgbClr val="002060"/>
                </a:solidFill>
              </a:rPr>
              <a:t>Особливість</a:t>
            </a:r>
            <a:r>
              <a:rPr lang="ru-RU" sz="1400" dirty="0">
                <a:solidFill>
                  <a:srgbClr val="002060"/>
                </a:solidFill>
              </a:rPr>
              <a:t> 2021 року – </a:t>
            </a:r>
            <a:r>
              <a:rPr lang="ru-RU" sz="1400" dirty="0" err="1">
                <a:solidFill>
                  <a:srgbClr val="002060"/>
                </a:solidFill>
              </a:rPr>
              <a:t>вперше</a:t>
            </a:r>
            <a:r>
              <a:rPr lang="ru-RU" sz="1400" dirty="0">
                <a:solidFill>
                  <a:srgbClr val="002060"/>
                </a:solidFill>
              </a:rPr>
              <a:t> в </a:t>
            </a:r>
            <a:r>
              <a:rPr lang="ru-RU" sz="1400" dirty="0" err="1">
                <a:solidFill>
                  <a:srgbClr val="002060"/>
                </a:solidFill>
              </a:rPr>
              <a:t>звіті</a:t>
            </a:r>
            <a:r>
              <a:rPr lang="ru-RU" sz="1400" dirty="0">
                <a:solidFill>
                  <a:srgbClr val="002060"/>
                </a:solidFill>
              </a:rPr>
              <a:t> </a:t>
            </a:r>
            <a:r>
              <a:rPr lang="ru-RU" sz="1400" dirty="0" err="1">
                <a:solidFill>
                  <a:srgbClr val="002060"/>
                </a:solidFill>
              </a:rPr>
              <a:t>враховується</a:t>
            </a:r>
            <a:r>
              <a:rPr lang="ru-RU" sz="1400" dirty="0">
                <a:solidFill>
                  <a:srgbClr val="002060"/>
                </a:solidFill>
              </a:rPr>
              <a:t> </a:t>
            </a:r>
            <a:r>
              <a:rPr lang="ru-RU" sz="1400" dirty="0" err="1">
                <a:solidFill>
                  <a:srgbClr val="002060"/>
                </a:solidFill>
              </a:rPr>
              <a:t>імпорт</a:t>
            </a:r>
            <a:r>
              <a:rPr lang="ru-RU" sz="1400" dirty="0">
                <a:solidFill>
                  <a:srgbClr val="002060"/>
                </a:solidFill>
              </a:rPr>
              <a:t> з </a:t>
            </a:r>
            <a:r>
              <a:rPr lang="ru-RU" sz="1400" dirty="0" err="1">
                <a:solidFill>
                  <a:srgbClr val="002060"/>
                </a:solidFill>
              </a:rPr>
              <a:t>Великої</a:t>
            </a:r>
            <a:r>
              <a:rPr lang="ru-RU" sz="1400" dirty="0">
                <a:solidFill>
                  <a:srgbClr val="002060"/>
                </a:solidFill>
              </a:rPr>
              <a:t> </a:t>
            </a:r>
            <a:r>
              <a:rPr lang="ru-RU" sz="1400" dirty="0" err="1">
                <a:solidFill>
                  <a:srgbClr val="002060"/>
                </a:solidFill>
              </a:rPr>
              <a:t>Британії</a:t>
            </a:r>
            <a:r>
              <a:rPr lang="ru-RU" sz="1400" dirty="0">
                <a:solidFill>
                  <a:srgbClr val="002060"/>
                </a:solidFill>
              </a:rPr>
              <a:t>.</a:t>
            </a:r>
          </a:p>
        </p:txBody>
      </p:sp>
      <p:sp>
        <p:nvSpPr>
          <p:cNvPr id="12" name="TextBox 11">
            <a:extLst>
              <a:ext uri="{FF2B5EF4-FFF2-40B4-BE49-F238E27FC236}">
                <a16:creationId xmlns:a16="http://schemas.microsoft.com/office/drawing/2014/main" id="{63F89B47-8B56-E131-FFF5-012465A3B68D}"/>
              </a:ext>
            </a:extLst>
          </p:cNvPr>
          <p:cNvSpPr txBox="1"/>
          <p:nvPr/>
        </p:nvSpPr>
        <p:spPr>
          <a:xfrm>
            <a:off x="2767705" y="4215773"/>
            <a:ext cx="8112330" cy="954107"/>
          </a:xfrm>
          <a:prstGeom prst="rect">
            <a:avLst/>
          </a:prstGeom>
          <a:noFill/>
        </p:spPr>
        <p:txBody>
          <a:bodyPr wrap="square">
            <a:spAutoFit/>
          </a:bodyPr>
          <a:lstStyle/>
          <a:p>
            <a:r>
              <a:rPr lang="ru-RU" sz="1400" dirty="0" err="1">
                <a:solidFill>
                  <a:srgbClr val="002060"/>
                </a:solidFill>
              </a:rPr>
              <a:t>Щодо</a:t>
            </a:r>
            <a:r>
              <a:rPr lang="ru-RU" sz="1400" dirty="0">
                <a:solidFill>
                  <a:srgbClr val="002060"/>
                </a:solidFill>
              </a:rPr>
              <a:t> </a:t>
            </a:r>
            <a:r>
              <a:rPr lang="ru-RU" sz="1400" dirty="0" err="1">
                <a:solidFill>
                  <a:srgbClr val="002060"/>
                </a:solidFill>
              </a:rPr>
              <a:t>українського</a:t>
            </a:r>
            <a:r>
              <a:rPr lang="ru-RU" sz="1400" dirty="0">
                <a:solidFill>
                  <a:srgbClr val="002060"/>
                </a:solidFill>
              </a:rPr>
              <a:t> </a:t>
            </a:r>
            <a:r>
              <a:rPr lang="ru-RU" sz="1400" dirty="0" err="1">
                <a:solidFill>
                  <a:srgbClr val="002060"/>
                </a:solidFill>
              </a:rPr>
              <a:t>імпорту</a:t>
            </a:r>
            <a:r>
              <a:rPr lang="ru-RU" sz="1400" dirty="0">
                <a:solidFill>
                  <a:srgbClr val="002060"/>
                </a:solidFill>
              </a:rPr>
              <a:t>, то </a:t>
            </a:r>
            <a:r>
              <a:rPr lang="ru-RU" sz="1400" dirty="0" err="1">
                <a:solidFill>
                  <a:srgbClr val="002060"/>
                </a:solidFill>
              </a:rPr>
              <a:t>Україна</a:t>
            </a:r>
            <a:r>
              <a:rPr lang="ru-RU" sz="1400" dirty="0">
                <a:solidFill>
                  <a:srgbClr val="002060"/>
                </a:solidFill>
              </a:rPr>
              <a:t> </a:t>
            </a:r>
            <a:r>
              <a:rPr lang="ru-RU" sz="1400" dirty="0" err="1">
                <a:solidFill>
                  <a:srgbClr val="002060"/>
                </a:solidFill>
              </a:rPr>
              <a:t>посідає</a:t>
            </a:r>
            <a:r>
              <a:rPr lang="ru-RU" sz="1400" dirty="0">
                <a:solidFill>
                  <a:srgbClr val="002060"/>
                </a:solidFill>
              </a:rPr>
              <a:t> перше </a:t>
            </a:r>
            <a:r>
              <a:rPr lang="ru-RU" sz="1400" dirty="0" err="1">
                <a:solidFill>
                  <a:srgbClr val="002060"/>
                </a:solidFill>
              </a:rPr>
              <a:t>місце</a:t>
            </a:r>
            <a:r>
              <a:rPr lang="ru-RU" sz="1400" dirty="0">
                <a:solidFill>
                  <a:srgbClr val="002060"/>
                </a:solidFill>
              </a:rPr>
              <a:t> за </a:t>
            </a:r>
            <a:r>
              <a:rPr lang="ru-RU" sz="1400" dirty="0" err="1">
                <a:solidFill>
                  <a:srgbClr val="002060"/>
                </a:solidFill>
              </a:rPr>
              <a:t>експортом</a:t>
            </a:r>
            <a:r>
              <a:rPr lang="ru-RU" sz="1400" dirty="0">
                <a:solidFill>
                  <a:srgbClr val="002060"/>
                </a:solidFill>
              </a:rPr>
              <a:t> </a:t>
            </a:r>
            <a:r>
              <a:rPr lang="ru-RU" sz="1400" dirty="0" err="1">
                <a:solidFill>
                  <a:srgbClr val="002060"/>
                </a:solidFill>
              </a:rPr>
              <a:t>зернових</a:t>
            </a:r>
            <a:r>
              <a:rPr lang="ru-RU" sz="1400" dirty="0">
                <a:solidFill>
                  <a:srgbClr val="002060"/>
                </a:solidFill>
              </a:rPr>
              <a:t> (</a:t>
            </a:r>
            <a:r>
              <a:rPr lang="ru-RU" sz="1400" dirty="0" err="1">
                <a:solidFill>
                  <a:srgbClr val="002060"/>
                </a:solidFill>
              </a:rPr>
              <a:t>окрім</a:t>
            </a:r>
            <a:r>
              <a:rPr lang="ru-RU" sz="1400" dirty="0">
                <a:solidFill>
                  <a:srgbClr val="002060"/>
                </a:solidFill>
              </a:rPr>
              <a:t> </a:t>
            </a:r>
            <a:r>
              <a:rPr lang="ru-RU" sz="1400" dirty="0" err="1">
                <a:solidFill>
                  <a:srgbClr val="002060"/>
                </a:solidFill>
              </a:rPr>
              <a:t>пшениці</a:t>
            </a:r>
            <a:r>
              <a:rPr lang="ru-RU" sz="1400" dirty="0">
                <a:solidFill>
                  <a:srgbClr val="002060"/>
                </a:solidFill>
              </a:rPr>
              <a:t> та рису), а також входить до ТОП3 </a:t>
            </a:r>
            <a:r>
              <a:rPr lang="ru-RU" sz="1400" dirty="0" err="1">
                <a:solidFill>
                  <a:srgbClr val="002060"/>
                </a:solidFill>
              </a:rPr>
              <a:t>постачальників</a:t>
            </a:r>
            <a:r>
              <a:rPr lang="ru-RU" sz="1400" dirty="0">
                <a:solidFill>
                  <a:srgbClr val="002060"/>
                </a:solidFill>
              </a:rPr>
              <a:t> макухи, </a:t>
            </a:r>
            <a:r>
              <a:rPr lang="ru-RU" sz="1400" dirty="0" err="1">
                <a:solidFill>
                  <a:srgbClr val="002060"/>
                </a:solidFill>
              </a:rPr>
              <a:t>олійних</a:t>
            </a:r>
            <a:r>
              <a:rPr lang="ru-RU" sz="1400" dirty="0">
                <a:solidFill>
                  <a:srgbClr val="002060"/>
                </a:solidFill>
              </a:rPr>
              <a:t> культур та </a:t>
            </a:r>
            <a:r>
              <a:rPr lang="ru-RU" sz="1400" dirty="0" err="1">
                <a:solidFill>
                  <a:srgbClr val="002060"/>
                </a:solidFill>
              </a:rPr>
              <a:t>соєвих</a:t>
            </a:r>
            <a:r>
              <a:rPr lang="ru-RU" sz="1400" dirty="0">
                <a:solidFill>
                  <a:srgbClr val="002060"/>
                </a:solidFill>
              </a:rPr>
              <a:t> </a:t>
            </a:r>
            <a:r>
              <a:rPr lang="ru-RU" sz="1400" dirty="0" err="1">
                <a:solidFill>
                  <a:srgbClr val="002060"/>
                </a:solidFill>
              </a:rPr>
              <a:t>бобів</a:t>
            </a:r>
            <a:r>
              <a:rPr lang="ru-RU" sz="1400" dirty="0">
                <a:solidFill>
                  <a:srgbClr val="002060"/>
                </a:solidFill>
              </a:rPr>
              <a:t>. Також </a:t>
            </a:r>
            <a:r>
              <a:rPr lang="ru-RU" sz="1400" dirty="0" err="1">
                <a:solidFill>
                  <a:srgbClr val="002060"/>
                </a:solidFill>
              </a:rPr>
              <a:t>Україна</a:t>
            </a:r>
            <a:r>
              <a:rPr lang="ru-RU" sz="1400" dirty="0">
                <a:solidFill>
                  <a:srgbClr val="002060"/>
                </a:solidFill>
              </a:rPr>
              <a:t> </a:t>
            </a:r>
            <a:r>
              <a:rPr lang="ru-RU" sz="1400" dirty="0" err="1">
                <a:solidFill>
                  <a:srgbClr val="002060"/>
                </a:solidFill>
              </a:rPr>
              <a:t>піднялась</a:t>
            </a:r>
            <a:r>
              <a:rPr lang="ru-RU" sz="1400" dirty="0">
                <a:solidFill>
                  <a:srgbClr val="002060"/>
                </a:solidFill>
              </a:rPr>
              <a:t> на друге </a:t>
            </a:r>
            <a:r>
              <a:rPr lang="ru-RU" sz="1400" dirty="0" err="1">
                <a:solidFill>
                  <a:srgbClr val="002060"/>
                </a:solidFill>
              </a:rPr>
              <a:t>місце</a:t>
            </a:r>
            <a:r>
              <a:rPr lang="ru-RU" sz="1400" dirty="0">
                <a:solidFill>
                  <a:srgbClr val="002060"/>
                </a:solidFill>
              </a:rPr>
              <a:t> за </a:t>
            </a:r>
            <a:r>
              <a:rPr lang="ru-RU" sz="1400" dirty="0" err="1">
                <a:solidFill>
                  <a:srgbClr val="002060"/>
                </a:solidFill>
              </a:rPr>
              <a:t>обсягами</a:t>
            </a:r>
            <a:r>
              <a:rPr lang="ru-RU" sz="1400" dirty="0">
                <a:solidFill>
                  <a:srgbClr val="002060"/>
                </a:solidFill>
              </a:rPr>
              <a:t> </a:t>
            </a:r>
            <a:r>
              <a:rPr lang="ru-RU" sz="1400" dirty="0" err="1">
                <a:solidFill>
                  <a:srgbClr val="002060"/>
                </a:solidFill>
              </a:rPr>
              <a:t>постачання</a:t>
            </a:r>
            <a:r>
              <a:rPr lang="ru-RU" sz="1400" dirty="0">
                <a:solidFill>
                  <a:srgbClr val="002060"/>
                </a:solidFill>
              </a:rPr>
              <a:t> </a:t>
            </a:r>
            <a:r>
              <a:rPr lang="ru-RU" sz="1400" dirty="0" err="1">
                <a:solidFill>
                  <a:srgbClr val="002060"/>
                </a:solidFill>
              </a:rPr>
              <a:t>фруктів</a:t>
            </a:r>
            <a:r>
              <a:rPr lang="ru-RU" sz="1400" dirty="0">
                <a:solidFill>
                  <a:srgbClr val="002060"/>
                </a:solidFill>
              </a:rPr>
              <a:t> (</a:t>
            </a:r>
            <a:r>
              <a:rPr lang="ru-RU" sz="1400" dirty="0" err="1">
                <a:solidFill>
                  <a:srgbClr val="002060"/>
                </a:solidFill>
              </a:rPr>
              <a:t>категорія</a:t>
            </a:r>
            <a:r>
              <a:rPr lang="ru-RU" sz="1400" dirty="0">
                <a:solidFill>
                  <a:srgbClr val="002060"/>
                </a:solidFill>
              </a:rPr>
              <a:t> </a:t>
            </a:r>
            <a:r>
              <a:rPr lang="ru-RU" sz="1400" dirty="0" err="1">
                <a:solidFill>
                  <a:srgbClr val="002060"/>
                </a:solidFill>
              </a:rPr>
              <a:t>враховує</a:t>
            </a:r>
            <a:r>
              <a:rPr lang="ru-RU" sz="1400" dirty="0">
                <a:solidFill>
                  <a:srgbClr val="002060"/>
                </a:solidFill>
              </a:rPr>
              <a:t> </a:t>
            </a:r>
            <a:r>
              <a:rPr lang="ru-RU" sz="1400" dirty="0" err="1">
                <a:solidFill>
                  <a:srgbClr val="002060"/>
                </a:solidFill>
              </a:rPr>
              <a:t>свіжі</a:t>
            </a:r>
            <a:r>
              <a:rPr lang="ru-RU" sz="1400" dirty="0">
                <a:solidFill>
                  <a:srgbClr val="002060"/>
                </a:solidFill>
              </a:rPr>
              <a:t> та </a:t>
            </a:r>
            <a:r>
              <a:rPr lang="ru-RU" sz="1400" dirty="0" err="1">
                <a:solidFill>
                  <a:srgbClr val="002060"/>
                </a:solidFill>
              </a:rPr>
              <a:t>сушені</a:t>
            </a:r>
            <a:r>
              <a:rPr lang="ru-RU" sz="1400" dirty="0">
                <a:solidFill>
                  <a:srgbClr val="002060"/>
                </a:solidFill>
              </a:rPr>
              <a:t> </a:t>
            </a:r>
            <a:r>
              <a:rPr lang="ru-RU" sz="1400" dirty="0" err="1">
                <a:solidFill>
                  <a:srgbClr val="002060"/>
                </a:solidFill>
              </a:rPr>
              <a:t>фрукти</a:t>
            </a:r>
            <a:r>
              <a:rPr lang="ru-RU" sz="1400" dirty="0">
                <a:solidFill>
                  <a:srgbClr val="002060"/>
                </a:solidFill>
              </a:rPr>
              <a:t> та </a:t>
            </a:r>
            <a:r>
              <a:rPr lang="ru-RU" sz="1400" dirty="0" err="1">
                <a:solidFill>
                  <a:srgbClr val="002060"/>
                </a:solidFill>
              </a:rPr>
              <a:t>ягоди</a:t>
            </a:r>
            <a:r>
              <a:rPr lang="ru-RU" sz="1400" dirty="0">
                <a:solidFill>
                  <a:srgbClr val="002060"/>
                </a:solidFill>
              </a:rPr>
              <a:t> і не </a:t>
            </a:r>
            <a:r>
              <a:rPr lang="ru-RU" sz="1400" dirty="0" err="1">
                <a:solidFill>
                  <a:srgbClr val="002060"/>
                </a:solidFill>
              </a:rPr>
              <a:t>враховує</a:t>
            </a:r>
            <a:r>
              <a:rPr lang="ru-RU" sz="1400" dirty="0">
                <a:solidFill>
                  <a:srgbClr val="002060"/>
                </a:solidFill>
              </a:rPr>
              <a:t> </a:t>
            </a:r>
            <a:r>
              <a:rPr lang="ru-RU" sz="1400" dirty="0" err="1">
                <a:solidFill>
                  <a:srgbClr val="002060"/>
                </a:solidFill>
              </a:rPr>
              <a:t>цитрусові</a:t>
            </a:r>
            <a:r>
              <a:rPr lang="ru-RU" sz="1400" dirty="0">
                <a:solidFill>
                  <a:srgbClr val="002060"/>
                </a:solidFill>
              </a:rPr>
              <a:t> та </a:t>
            </a:r>
            <a:r>
              <a:rPr lang="ru-RU" sz="1400" dirty="0" err="1">
                <a:solidFill>
                  <a:srgbClr val="002060"/>
                </a:solidFill>
              </a:rPr>
              <a:t>тропічні</a:t>
            </a:r>
            <a:r>
              <a:rPr lang="ru-RU" sz="1400" dirty="0">
                <a:solidFill>
                  <a:srgbClr val="002060"/>
                </a:solidFill>
              </a:rPr>
              <a:t> </a:t>
            </a:r>
            <a:r>
              <a:rPr lang="ru-RU" sz="1400" dirty="0" err="1">
                <a:solidFill>
                  <a:srgbClr val="002060"/>
                </a:solidFill>
              </a:rPr>
              <a:t>фрукти</a:t>
            </a:r>
            <a:r>
              <a:rPr lang="ru-RU" sz="1400" dirty="0">
                <a:solidFill>
                  <a:srgbClr val="002060"/>
                </a:solidFill>
              </a:rPr>
              <a:t>).</a:t>
            </a:r>
          </a:p>
        </p:txBody>
      </p:sp>
      <p:pic>
        <p:nvPicPr>
          <p:cNvPr id="13" name="Рисунок 12">
            <a:extLst>
              <a:ext uri="{FF2B5EF4-FFF2-40B4-BE49-F238E27FC236}">
                <a16:creationId xmlns:a16="http://schemas.microsoft.com/office/drawing/2014/main" id="{6AF0E3D2-B4CB-EC4D-B935-5B46FC496D95}"/>
              </a:ext>
            </a:extLst>
          </p:cNvPr>
          <p:cNvPicPr>
            <a:picLocks noChangeAspect="1"/>
          </p:cNvPicPr>
          <p:nvPr/>
        </p:nvPicPr>
        <p:blipFill>
          <a:blip r:embed="rId4"/>
          <a:stretch>
            <a:fillRect/>
          </a:stretch>
        </p:blipFill>
        <p:spPr>
          <a:xfrm>
            <a:off x="8722967" y="1229667"/>
            <a:ext cx="2965449" cy="2199333"/>
          </a:xfrm>
          <a:prstGeom prst="rect">
            <a:avLst/>
          </a:prstGeom>
        </p:spPr>
      </p:pic>
      <p:pic>
        <p:nvPicPr>
          <p:cNvPr id="7170" name="Picture 2" descr="АГРАРНИЙ ЕКСПОРТ З УКРАЇНИ ДО ЄС ЙДЕ РЕКОРДНИМИ ТЕМПАМИ | НС">
            <a:extLst>
              <a:ext uri="{FF2B5EF4-FFF2-40B4-BE49-F238E27FC236}">
                <a16:creationId xmlns:a16="http://schemas.microsoft.com/office/drawing/2014/main" id="{86075C9A-903D-A3B0-4AAC-DCC3F3627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0" y="1"/>
            <a:ext cx="3032390" cy="28197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Ціни на мед рекордно зросли – AgroNews">
            <a:extLst>
              <a:ext uri="{FF2B5EF4-FFF2-40B4-BE49-F238E27FC236}">
                <a16:creationId xmlns:a16="http://schemas.microsoft.com/office/drawing/2014/main" id="{6A80D499-2839-C5F6-4007-E0A756986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058397" y="4215772"/>
            <a:ext cx="2133601" cy="24368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C4528F5-28E9-5C04-4249-2FCB8C8FBF14}"/>
              </a:ext>
            </a:extLst>
          </p:cNvPr>
          <p:cNvSpPr txBox="1"/>
          <p:nvPr/>
        </p:nvSpPr>
        <p:spPr>
          <a:xfrm>
            <a:off x="4370459" y="5305044"/>
            <a:ext cx="5687938" cy="1384995"/>
          </a:xfrm>
          <a:prstGeom prst="rect">
            <a:avLst/>
          </a:prstGeom>
          <a:noFill/>
        </p:spPr>
        <p:txBody>
          <a:bodyPr wrap="square">
            <a:spAutoFit/>
          </a:bodyPr>
          <a:lstStyle/>
          <a:p>
            <a:r>
              <a:rPr lang="ru-RU" sz="1400" dirty="0">
                <a:solidFill>
                  <a:srgbClr val="002060"/>
                </a:solidFill>
              </a:rPr>
              <a:t>За </a:t>
            </a:r>
            <a:r>
              <a:rPr lang="ru-RU" sz="1400" dirty="0" err="1">
                <a:solidFill>
                  <a:srgbClr val="002060"/>
                </a:solidFill>
              </a:rPr>
              <a:t>даними</a:t>
            </a:r>
            <a:r>
              <a:rPr lang="ru-RU" sz="1400" dirty="0">
                <a:solidFill>
                  <a:srgbClr val="002060"/>
                </a:solidFill>
              </a:rPr>
              <a:t> ТОВ «</a:t>
            </a:r>
            <a:r>
              <a:rPr lang="ru-RU" sz="1400" dirty="0" err="1">
                <a:solidFill>
                  <a:srgbClr val="002060"/>
                </a:solidFill>
              </a:rPr>
              <a:t>Органік</a:t>
            </a:r>
            <a:r>
              <a:rPr lang="ru-RU" sz="1400" dirty="0">
                <a:solidFill>
                  <a:srgbClr val="002060"/>
                </a:solidFill>
              </a:rPr>
              <a:t> Стандарт», не </a:t>
            </a:r>
            <a:r>
              <a:rPr lang="ru-RU" sz="1400" dirty="0" err="1">
                <a:solidFill>
                  <a:srgbClr val="002060"/>
                </a:solidFill>
              </a:rPr>
              <a:t>дивлячись</a:t>
            </a:r>
            <a:r>
              <a:rPr lang="ru-RU" sz="1400" dirty="0">
                <a:solidFill>
                  <a:srgbClr val="002060"/>
                </a:solidFill>
              </a:rPr>
              <a:t> на </a:t>
            </a:r>
            <a:r>
              <a:rPr lang="ru-RU" sz="1400" dirty="0" err="1">
                <a:solidFill>
                  <a:srgbClr val="002060"/>
                </a:solidFill>
              </a:rPr>
              <a:t>порушені</a:t>
            </a:r>
            <a:r>
              <a:rPr lang="ru-RU" sz="1400" dirty="0">
                <a:solidFill>
                  <a:srgbClr val="002060"/>
                </a:solidFill>
              </a:rPr>
              <a:t> </a:t>
            </a:r>
            <a:r>
              <a:rPr lang="ru-RU" sz="1400" dirty="0" err="1">
                <a:solidFill>
                  <a:srgbClr val="002060"/>
                </a:solidFill>
              </a:rPr>
              <a:t>ланцюги</a:t>
            </a:r>
            <a:r>
              <a:rPr lang="ru-RU" sz="1400" dirty="0">
                <a:solidFill>
                  <a:srgbClr val="002060"/>
                </a:solidFill>
              </a:rPr>
              <a:t> </a:t>
            </a:r>
            <a:r>
              <a:rPr lang="ru-RU" sz="1400" dirty="0" err="1">
                <a:solidFill>
                  <a:srgbClr val="002060"/>
                </a:solidFill>
              </a:rPr>
              <a:t>постання</a:t>
            </a:r>
            <a:r>
              <a:rPr lang="ru-RU" sz="1400" dirty="0">
                <a:solidFill>
                  <a:srgbClr val="002060"/>
                </a:solidFill>
              </a:rPr>
              <a:t> та </a:t>
            </a:r>
            <a:r>
              <a:rPr lang="ru-RU" sz="1400" dirty="0" err="1">
                <a:solidFill>
                  <a:srgbClr val="002060"/>
                </a:solidFill>
              </a:rPr>
              <a:t>заблоковані</a:t>
            </a:r>
            <a:r>
              <a:rPr lang="ru-RU" sz="1400" dirty="0">
                <a:solidFill>
                  <a:srgbClr val="002060"/>
                </a:solidFill>
              </a:rPr>
              <a:t> порти, </a:t>
            </a:r>
            <a:r>
              <a:rPr lang="ru-RU" sz="1400" dirty="0" err="1">
                <a:solidFill>
                  <a:srgbClr val="002060"/>
                </a:solidFill>
              </a:rPr>
              <a:t>експорт</a:t>
            </a:r>
            <a:r>
              <a:rPr lang="ru-RU" sz="1400" dirty="0">
                <a:solidFill>
                  <a:srgbClr val="002060"/>
                </a:solidFill>
              </a:rPr>
              <a:t> </a:t>
            </a:r>
            <a:r>
              <a:rPr lang="ru-RU" sz="1400" dirty="0" err="1">
                <a:solidFill>
                  <a:srgbClr val="002060"/>
                </a:solidFill>
              </a:rPr>
              <a:t>органічної</a:t>
            </a:r>
            <a:r>
              <a:rPr lang="ru-RU" sz="1400" dirty="0">
                <a:solidFill>
                  <a:srgbClr val="002060"/>
                </a:solidFill>
              </a:rPr>
              <a:t> </a:t>
            </a:r>
            <a:r>
              <a:rPr lang="ru-RU" sz="1400" dirty="0" err="1">
                <a:solidFill>
                  <a:srgbClr val="002060"/>
                </a:solidFill>
              </a:rPr>
              <a:t>продукції</a:t>
            </a:r>
            <a:r>
              <a:rPr lang="ru-RU" sz="1400" dirty="0">
                <a:solidFill>
                  <a:srgbClr val="002060"/>
                </a:solidFill>
              </a:rPr>
              <a:t> за першу половину 2022 року </a:t>
            </a:r>
            <a:r>
              <a:rPr lang="ru-RU" sz="1400" dirty="0" err="1">
                <a:solidFill>
                  <a:srgbClr val="002060"/>
                </a:solidFill>
              </a:rPr>
              <a:t>вже</a:t>
            </a:r>
            <a:r>
              <a:rPr lang="ru-RU" sz="1400" dirty="0">
                <a:solidFill>
                  <a:srgbClr val="002060"/>
                </a:solidFill>
              </a:rPr>
              <a:t> </a:t>
            </a:r>
            <a:r>
              <a:rPr lang="ru-RU" sz="1400" dirty="0" err="1">
                <a:solidFill>
                  <a:srgbClr val="002060"/>
                </a:solidFill>
              </a:rPr>
              <a:t>перевищує</a:t>
            </a:r>
            <a:r>
              <a:rPr lang="ru-RU" sz="1400" dirty="0">
                <a:solidFill>
                  <a:srgbClr val="002060"/>
                </a:solidFill>
              </a:rPr>
              <a:t> </a:t>
            </a:r>
            <a:r>
              <a:rPr lang="ru-RU" sz="1400" dirty="0" err="1">
                <a:solidFill>
                  <a:srgbClr val="002060"/>
                </a:solidFill>
              </a:rPr>
              <a:t>обсяги</a:t>
            </a:r>
            <a:r>
              <a:rPr lang="ru-RU" sz="1400" dirty="0">
                <a:solidFill>
                  <a:srgbClr val="002060"/>
                </a:solidFill>
              </a:rPr>
              <a:t> </a:t>
            </a:r>
            <a:r>
              <a:rPr lang="ru-RU" sz="1400" dirty="0" err="1">
                <a:solidFill>
                  <a:srgbClr val="002060"/>
                </a:solidFill>
              </a:rPr>
              <a:t>експорту</a:t>
            </a:r>
            <a:r>
              <a:rPr lang="ru-RU" sz="1400" dirty="0">
                <a:solidFill>
                  <a:srgbClr val="002060"/>
                </a:solidFill>
              </a:rPr>
              <a:t> за </a:t>
            </a:r>
            <a:r>
              <a:rPr lang="ru-RU" sz="1400" dirty="0" err="1">
                <a:solidFill>
                  <a:srgbClr val="002060"/>
                </a:solidFill>
              </a:rPr>
              <a:t>попередній</a:t>
            </a:r>
            <a:r>
              <a:rPr lang="ru-RU" sz="1400" dirty="0">
                <a:solidFill>
                  <a:srgbClr val="002060"/>
                </a:solidFill>
              </a:rPr>
              <a:t> </a:t>
            </a:r>
            <a:r>
              <a:rPr lang="ru-RU" sz="1400" dirty="0" err="1">
                <a:solidFill>
                  <a:srgbClr val="002060"/>
                </a:solidFill>
              </a:rPr>
              <a:t>рік</a:t>
            </a:r>
            <a:r>
              <a:rPr lang="ru-RU" sz="1400" dirty="0">
                <a:solidFill>
                  <a:srgbClr val="002060"/>
                </a:solidFill>
              </a:rPr>
              <a:t>. </a:t>
            </a:r>
            <a:r>
              <a:rPr lang="ru-RU" sz="1400" dirty="0" err="1">
                <a:solidFill>
                  <a:srgbClr val="002060"/>
                </a:solidFill>
              </a:rPr>
              <a:t>Органічний</a:t>
            </a:r>
            <a:r>
              <a:rPr lang="ru-RU" sz="1400" dirty="0">
                <a:solidFill>
                  <a:srgbClr val="002060"/>
                </a:solidFill>
              </a:rPr>
              <a:t> </a:t>
            </a:r>
            <a:r>
              <a:rPr lang="ru-RU" sz="1400" dirty="0" err="1">
                <a:solidFill>
                  <a:srgbClr val="002060"/>
                </a:solidFill>
              </a:rPr>
              <a:t>експорт</a:t>
            </a:r>
            <a:r>
              <a:rPr lang="ru-RU" sz="1400" dirty="0">
                <a:solidFill>
                  <a:srgbClr val="002060"/>
                </a:solidFill>
              </a:rPr>
              <a:t> з </a:t>
            </a:r>
            <a:r>
              <a:rPr lang="ru-RU" sz="1400" dirty="0" err="1">
                <a:solidFill>
                  <a:srgbClr val="002060"/>
                </a:solidFill>
              </a:rPr>
              <a:t>України</a:t>
            </a:r>
            <a:r>
              <a:rPr lang="ru-RU" sz="1400" dirty="0">
                <a:solidFill>
                  <a:srgbClr val="002060"/>
                </a:solidFill>
              </a:rPr>
              <a:t> в ЄС та </a:t>
            </a:r>
            <a:r>
              <a:rPr lang="ru-RU" sz="1400" dirty="0" err="1">
                <a:solidFill>
                  <a:srgbClr val="002060"/>
                </a:solidFill>
              </a:rPr>
              <a:t>Швейцарію</a:t>
            </a:r>
            <a:r>
              <a:rPr lang="ru-RU" sz="1400" dirty="0">
                <a:solidFill>
                  <a:srgbClr val="002060"/>
                </a:solidFill>
              </a:rPr>
              <a:t> за перше </a:t>
            </a:r>
            <a:r>
              <a:rPr lang="ru-RU" sz="1400" dirty="0" err="1">
                <a:solidFill>
                  <a:srgbClr val="002060"/>
                </a:solidFill>
              </a:rPr>
              <a:t>півріччя</a:t>
            </a:r>
            <a:r>
              <a:rPr lang="ru-RU" sz="1400" dirty="0">
                <a:solidFill>
                  <a:srgbClr val="002060"/>
                </a:solidFill>
              </a:rPr>
              <a:t> 2022 року </a:t>
            </a:r>
            <a:r>
              <a:rPr lang="ru-RU" sz="1400" dirty="0" err="1">
                <a:solidFill>
                  <a:srgbClr val="002060"/>
                </a:solidFill>
              </a:rPr>
              <a:t>склав</a:t>
            </a:r>
            <a:r>
              <a:rPr lang="ru-RU" sz="1400" dirty="0">
                <a:solidFill>
                  <a:srgbClr val="002060"/>
                </a:solidFill>
              </a:rPr>
              <a:t> 160 020 тонн. За </a:t>
            </a:r>
            <a:r>
              <a:rPr lang="ru-RU" sz="1400" dirty="0" err="1">
                <a:solidFill>
                  <a:srgbClr val="002060"/>
                </a:solidFill>
              </a:rPr>
              <a:t>аналогічний</a:t>
            </a:r>
            <a:r>
              <a:rPr lang="ru-RU" sz="1400" dirty="0">
                <a:solidFill>
                  <a:srgbClr val="002060"/>
                </a:solidFill>
              </a:rPr>
              <a:t> </a:t>
            </a:r>
            <a:r>
              <a:rPr lang="ru-RU" sz="1400" dirty="0" err="1">
                <a:solidFill>
                  <a:srgbClr val="002060"/>
                </a:solidFill>
              </a:rPr>
              <a:t>період</a:t>
            </a:r>
            <a:r>
              <a:rPr lang="ru-RU" sz="1400" dirty="0">
                <a:solidFill>
                  <a:srgbClr val="002060"/>
                </a:solidFill>
              </a:rPr>
              <a:t> 2021 року </a:t>
            </a:r>
            <a:r>
              <a:rPr lang="ru-RU" sz="1400" dirty="0" err="1">
                <a:solidFill>
                  <a:srgbClr val="002060"/>
                </a:solidFill>
              </a:rPr>
              <a:t>він</a:t>
            </a:r>
            <a:r>
              <a:rPr lang="ru-RU" sz="1400" dirty="0">
                <a:solidFill>
                  <a:srgbClr val="002060"/>
                </a:solidFill>
              </a:rPr>
              <a:t> становив 128 840 тонн.</a:t>
            </a:r>
          </a:p>
        </p:txBody>
      </p:sp>
    </p:spTree>
    <p:extLst>
      <p:ext uri="{BB962C8B-B14F-4D97-AF65-F5344CB8AC3E}">
        <p14:creationId xmlns:p14="http://schemas.microsoft.com/office/powerpoint/2010/main" val="299742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28951" y="0"/>
            <a:ext cx="9163050" cy="96741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Експорт української органічної продукції на ринок ЄС у 2021 році</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20260" y="2728954"/>
            <a:ext cx="2734082" cy="3001112"/>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614672">
            <a:off x="-26503" y="3366052"/>
            <a:ext cx="279420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Експорт органічної продукції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288531"/>
            <a:ext cx="864317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АГРАРНИЙ ЕКСПОРТ З УКРАЇНИ ДО ЄС ЙДЕ РЕКОРДНИМИ ТЕМПАМИ | НС">
            <a:extLst>
              <a:ext uri="{FF2B5EF4-FFF2-40B4-BE49-F238E27FC236}">
                <a16:creationId xmlns:a16="http://schemas.microsoft.com/office/drawing/2014/main" id="{86075C9A-903D-A3B0-4AAC-DCC3F3627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6" y="-148447"/>
            <a:ext cx="3032390" cy="28197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Таблица 4">
            <a:extLst>
              <a:ext uri="{FF2B5EF4-FFF2-40B4-BE49-F238E27FC236}">
                <a16:creationId xmlns:a16="http://schemas.microsoft.com/office/drawing/2014/main" id="{FE12B39F-4573-8301-270F-316B380475AC}"/>
              </a:ext>
            </a:extLst>
          </p:cNvPr>
          <p:cNvGraphicFramePr>
            <a:graphicFrameLocks noGrp="1"/>
          </p:cNvGraphicFramePr>
          <p:nvPr>
            <p:extLst>
              <p:ext uri="{D42A27DB-BD31-4B8C-83A1-F6EECF244321}">
                <p14:modId xmlns:p14="http://schemas.microsoft.com/office/powerpoint/2010/main" val="1674402035"/>
              </p:ext>
            </p:extLst>
          </p:nvPr>
        </p:nvGraphicFramePr>
        <p:xfrm>
          <a:off x="3028950" y="967411"/>
          <a:ext cx="9099549" cy="4679565"/>
        </p:xfrm>
        <a:graphic>
          <a:graphicData uri="http://schemas.openxmlformats.org/drawingml/2006/table">
            <a:tbl>
              <a:tblPr/>
              <a:tblGrid>
                <a:gridCol w="3033183">
                  <a:extLst>
                    <a:ext uri="{9D8B030D-6E8A-4147-A177-3AD203B41FA5}">
                      <a16:colId xmlns:a16="http://schemas.microsoft.com/office/drawing/2014/main" val="543405773"/>
                    </a:ext>
                  </a:extLst>
                </a:gridCol>
                <a:gridCol w="3033183">
                  <a:extLst>
                    <a:ext uri="{9D8B030D-6E8A-4147-A177-3AD203B41FA5}">
                      <a16:colId xmlns:a16="http://schemas.microsoft.com/office/drawing/2014/main" val="107552483"/>
                    </a:ext>
                  </a:extLst>
                </a:gridCol>
                <a:gridCol w="3033183">
                  <a:extLst>
                    <a:ext uri="{9D8B030D-6E8A-4147-A177-3AD203B41FA5}">
                      <a16:colId xmlns:a16="http://schemas.microsoft.com/office/drawing/2014/main" val="2051985391"/>
                    </a:ext>
                  </a:extLst>
                </a:gridCol>
              </a:tblGrid>
              <a:tr h="589154">
                <a:tc>
                  <a:txBody>
                    <a:bodyPr/>
                    <a:lstStyle/>
                    <a:p>
                      <a:r>
                        <a:rPr lang="ru-RU" b="1">
                          <a:solidFill>
                            <a:srgbClr val="002060"/>
                          </a:solidFill>
                          <a:effectLst/>
                        </a:rPr>
                        <a:t>Ключові продуктові групи</a:t>
                      </a:r>
                      <a:endParaRPr lang="ru-RU">
                        <a:solidFill>
                          <a:srgbClr val="002060"/>
                        </a:solidFill>
                        <a:effectLst/>
                      </a:endParaRPr>
                    </a:p>
                  </a:txBody>
                  <a:tcPr anchor="ctr">
                    <a:lnL>
                      <a:noFill/>
                    </a:lnL>
                    <a:lnR>
                      <a:noFill/>
                    </a:lnR>
                    <a:lnT>
                      <a:noFill/>
                    </a:lnT>
                    <a:lnB>
                      <a:noFill/>
                    </a:lnB>
                  </a:tcPr>
                </a:tc>
                <a:tc>
                  <a:txBody>
                    <a:bodyPr/>
                    <a:lstStyle/>
                    <a:p>
                      <a:r>
                        <a:rPr lang="ru-RU" b="1" dirty="0" err="1">
                          <a:solidFill>
                            <a:srgbClr val="002060"/>
                          </a:solidFill>
                          <a:effectLst/>
                        </a:rPr>
                        <a:t>Обсяг</a:t>
                      </a:r>
                      <a:r>
                        <a:rPr lang="ru-RU" b="1" dirty="0">
                          <a:solidFill>
                            <a:srgbClr val="002060"/>
                          </a:solidFill>
                          <a:effectLst/>
                        </a:rPr>
                        <a:t> </a:t>
                      </a:r>
                      <a:r>
                        <a:rPr lang="ru-RU" b="1" dirty="0" err="1">
                          <a:solidFill>
                            <a:srgbClr val="002060"/>
                          </a:solidFill>
                          <a:effectLst/>
                        </a:rPr>
                        <a:t>імпорту</a:t>
                      </a:r>
                      <a:r>
                        <a:rPr lang="ru-RU" b="1" dirty="0">
                          <a:solidFill>
                            <a:srgbClr val="002060"/>
                          </a:solidFill>
                          <a:effectLst/>
                        </a:rPr>
                        <a:t> (тис тонн)</a:t>
                      </a:r>
                      <a:endParaRPr lang="ru-RU" dirty="0">
                        <a:solidFill>
                          <a:srgbClr val="002060"/>
                        </a:solidFill>
                        <a:effectLst/>
                      </a:endParaRPr>
                    </a:p>
                  </a:txBody>
                  <a:tcPr anchor="ctr">
                    <a:lnL>
                      <a:noFill/>
                    </a:lnL>
                    <a:lnR>
                      <a:noFill/>
                    </a:lnR>
                    <a:lnT>
                      <a:noFill/>
                    </a:lnT>
                    <a:lnB>
                      <a:noFill/>
                    </a:lnB>
                  </a:tcPr>
                </a:tc>
                <a:tc>
                  <a:txBody>
                    <a:bodyPr/>
                    <a:lstStyle/>
                    <a:p>
                      <a:r>
                        <a:rPr lang="ru-RU" b="1" dirty="0" err="1">
                          <a:solidFill>
                            <a:srgbClr val="002060"/>
                          </a:solidFill>
                          <a:effectLst/>
                        </a:rPr>
                        <a:t>Частка</a:t>
                      </a:r>
                      <a:r>
                        <a:rPr lang="ru-RU" b="1" dirty="0">
                          <a:solidFill>
                            <a:srgbClr val="002060"/>
                          </a:solidFill>
                          <a:effectLst/>
                        </a:rPr>
                        <a:t> в </a:t>
                      </a:r>
                      <a:r>
                        <a:rPr lang="ru-RU" b="1" dirty="0" err="1">
                          <a:solidFill>
                            <a:srgbClr val="002060"/>
                          </a:solidFill>
                          <a:effectLst/>
                        </a:rPr>
                        <a:t>загальному</a:t>
                      </a:r>
                      <a:r>
                        <a:rPr lang="ru-RU" b="1" dirty="0">
                          <a:solidFill>
                            <a:srgbClr val="002060"/>
                          </a:solidFill>
                          <a:effectLst/>
                        </a:rPr>
                        <a:t> </a:t>
                      </a:r>
                      <a:r>
                        <a:rPr lang="ru-RU" b="1" dirty="0" err="1">
                          <a:solidFill>
                            <a:srgbClr val="002060"/>
                          </a:solidFill>
                          <a:effectLst/>
                        </a:rPr>
                        <a:t>імпорті</a:t>
                      </a:r>
                      <a:r>
                        <a:rPr lang="ru-RU" b="1" dirty="0">
                          <a:solidFill>
                            <a:srgbClr val="002060"/>
                          </a:solidFill>
                          <a:effectLst/>
                        </a:rPr>
                        <a:t> ЄС</a:t>
                      </a:r>
                      <a:endParaRPr lang="ru-RU" dirty="0">
                        <a:solidFill>
                          <a:srgbClr val="002060"/>
                        </a:solidFill>
                        <a:effectLst/>
                      </a:endParaRPr>
                    </a:p>
                  </a:txBody>
                  <a:tcPr anchor="ctr">
                    <a:lnL>
                      <a:noFill/>
                    </a:lnL>
                    <a:lnR>
                      <a:noFill/>
                    </a:lnR>
                    <a:lnT>
                      <a:noFill/>
                    </a:lnT>
                    <a:lnB>
                      <a:noFill/>
                    </a:lnB>
                  </a:tcPr>
                </a:tc>
                <a:extLst>
                  <a:ext uri="{0D108BD9-81ED-4DB2-BD59-A6C34878D82A}">
                    <a16:rowId xmlns:a16="http://schemas.microsoft.com/office/drawing/2014/main" val="3535132723"/>
                  </a:ext>
                </a:extLst>
              </a:tr>
              <a:tr h="589154">
                <a:tc>
                  <a:txBody>
                    <a:bodyPr/>
                    <a:lstStyle/>
                    <a:p>
                      <a:r>
                        <a:rPr lang="ru-RU">
                          <a:solidFill>
                            <a:srgbClr val="002060"/>
                          </a:solidFill>
                          <a:effectLst/>
                        </a:rPr>
                        <a:t>Зернові (окрім пшениці та рису)</a:t>
                      </a:r>
                    </a:p>
                  </a:txBody>
                  <a:tcPr anchor="ctr">
                    <a:lnL>
                      <a:noFill/>
                    </a:lnL>
                    <a:lnR>
                      <a:noFill/>
                    </a:lnR>
                    <a:lnT>
                      <a:noFill/>
                    </a:lnT>
                    <a:lnB>
                      <a:noFill/>
                    </a:lnB>
                    <a:solidFill>
                      <a:srgbClr val="F0F0F0"/>
                    </a:solidFill>
                  </a:tcPr>
                </a:tc>
                <a:tc>
                  <a:txBody>
                    <a:bodyPr/>
                    <a:lstStyle/>
                    <a:p>
                      <a:r>
                        <a:rPr lang="ru-RU" dirty="0">
                          <a:solidFill>
                            <a:srgbClr val="002060"/>
                          </a:solidFill>
                          <a:effectLst/>
                        </a:rPr>
                        <a:t>89,5</a:t>
                      </a:r>
                    </a:p>
                  </a:txBody>
                  <a:tcPr anchor="ctr">
                    <a:lnL>
                      <a:noFill/>
                    </a:lnL>
                    <a:lnR>
                      <a:noFill/>
                    </a:lnR>
                    <a:lnT>
                      <a:noFill/>
                    </a:lnT>
                    <a:lnB>
                      <a:noFill/>
                    </a:lnB>
                    <a:solidFill>
                      <a:srgbClr val="F0F0F0"/>
                    </a:solidFill>
                  </a:tcPr>
                </a:tc>
                <a:tc>
                  <a:txBody>
                    <a:bodyPr/>
                    <a:lstStyle/>
                    <a:p>
                      <a:r>
                        <a:rPr lang="ru-RU" dirty="0">
                          <a:solidFill>
                            <a:srgbClr val="002060"/>
                          </a:solidFill>
                          <a:effectLst/>
                        </a:rPr>
                        <a:t>47,3</a:t>
                      </a:r>
                    </a:p>
                  </a:txBody>
                  <a:tcPr anchor="ctr">
                    <a:lnL>
                      <a:noFill/>
                    </a:lnL>
                    <a:lnR>
                      <a:noFill/>
                    </a:lnR>
                    <a:lnT>
                      <a:noFill/>
                    </a:lnT>
                    <a:lnB>
                      <a:noFill/>
                    </a:lnB>
                    <a:solidFill>
                      <a:srgbClr val="F0F0F0"/>
                    </a:solidFill>
                  </a:tcPr>
                </a:tc>
                <a:extLst>
                  <a:ext uri="{0D108BD9-81ED-4DB2-BD59-A6C34878D82A}">
                    <a16:rowId xmlns:a16="http://schemas.microsoft.com/office/drawing/2014/main" val="2429891889"/>
                  </a:ext>
                </a:extLst>
              </a:tr>
              <a:tr h="589154">
                <a:tc>
                  <a:txBody>
                    <a:bodyPr/>
                    <a:lstStyle/>
                    <a:p>
                      <a:r>
                        <a:rPr lang="ru-RU">
                          <a:solidFill>
                            <a:srgbClr val="002060"/>
                          </a:solidFill>
                          <a:effectLst/>
                        </a:rPr>
                        <a:t>Фрукти (окрім цитрусових та тропічних фруктів)</a:t>
                      </a:r>
                    </a:p>
                  </a:txBody>
                  <a:tcPr anchor="ctr">
                    <a:lnL>
                      <a:noFill/>
                    </a:lnL>
                    <a:lnR>
                      <a:noFill/>
                    </a:lnR>
                    <a:lnT>
                      <a:noFill/>
                    </a:lnT>
                    <a:lnB>
                      <a:noFill/>
                    </a:lnB>
                  </a:tcPr>
                </a:tc>
                <a:tc>
                  <a:txBody>
                    <a:bodyPr/>
                    <a:lstStyle/>
                    <a:p>
                      <a:r>
                        <a:rPr lang="ru-RU" dirty="0">
                          <a:solidFill>
                            <a:srgbClr val="002060"/>
                          </a:solidFill>
                          <a:effectLst/>
                        </a:rPr>
                        <a:t>20,1</a:t>
                      </a:r>
                    </a:p>
                  </a:txBody>
                  <a:tcPr anchor="ctr">
                    <a:lnL>
                      <a:noFill/>
                    </a:lnL>
                    <a:lnR>
                      <a:noFill/>
                    </a:lnR>
                    <a:lnT>
                      <a:noFill/>
                    </a:lnT>
                    <a:lnB>
                      <a:noFill/>
                    </a:lnB>
                  </a:tcPr>
                </a:tc>
                <a:tc>
                  <a:txBody>
                    <a:bodyPr/>
                    <a:lstStyle/>
                    <a:p>
                      <a:r>
                        <a:rPr lang="ru-RU" dirty="0">
                          <a:solidFill>
                            <a:srgbClr val="002060"/>
                          </a:solidFill>
                          <a:effectLst/>
                        </a:rPr>
                        <a:t>10,6</a:t>
                      </a:r>
                    </a:p>
                  </a:txBody>
                  <a:tcPr anchor="ctr">
                    <a:lnL>
                      <a:noFill/>
                    </a:lnL>
                    <a:lnR>
                      <a:noFill/>
                    </a:lnR>
                    <a:lnT>
                      <a:noFill/>
                    </a:lnT>
                    <a:lnB>
                      <a:noFill/>
                    </a:lnB>
                  </a:tcPr>
                </a:tc>
                <a:extLst>
                  <a:ext uri="{0D108BD9-81ED-4DB2-BD59-A6C34878D82A}">
                    <a16:rowId xmlns:a16="http://schemas.microsoft.com/office/drawing/2014/main" val="3820537290"/>
                  </a:ext>
                </a:extLst>
              </a:tr>
              <a:tr h="336659">
                <a:tc>
                  <a:txBody>
                    <a:bodyPr/>
                    <a:lstStyle/>
                    <a:p>
                      <a:r>
                        <a:rPr lang="ru-RU">
                          <a:solidFill>
                            <a:srgbClr val="002060"/>
                          </a:solidFill>
                          <a:effectLst/>
                        </a:rPr>
                        <a:t>Соєві боби</a:t>
                      </a:r>
                    </a:p>
                  </a:txBody>
                  <a:tcPr anchor="ctr">
                    <a:lnL>
                      <a:noFill/>
                    </a:lnL>
                    <a:lnR>
                      <a:noFill/>
                    </a:lnR>
                    <a:lnT>
                      <a:noFill/>
                    </a:lnT>
                    <a:lnB>
                      <a:noFill/>
                    </a:lnB>
                    <a:solidFill>
                      <a:srgbClr val="F0F0F0"/>
                    </a:solidFill>
                  </a:tcPr>
                </a:tc>
                <a:tc>
                  <a:txBody>
                    <a:bodyPr/>
                    <a:lstStyle/>
                    <a:p>
                      <a:r>
                        <a:rPr lang="ru-RU" dirty="0">
                          <a:solidFill>
                            <a:srgbClr val="002060"/>
                          </a:solidFill>
                          <a:effectLst/>
                        </a:rPr>
                        <a:t>17,2</a:t>
                      </a:r>
                    </a:p>
                  </a:txBody>
                  <a:tcPr anchor="ctr">
                    <a:lnL>
                      <a:noFill/>
                    </a:lnL>
                    <a:lnR>
                      <a:noFill/>
                    </a:lnR>
                    <a:lnT>
                      <a:noFill/>
                    </a:lnT>
                    <a:lnB>
                      <a:noFill/>
                    </a:lnB>
                    <a:solidFill>
                      <a:srgbClr val="F0F0F0"/>
                    </a:solidFill>
                  </a:tcPr>
                </a:tc>
                <a:tc>
                  <a:txBody>
                    <a:bodyPr/>
                    <a:lstStyle/>
                    <a:p>
                      <a:r>
                        <a:rPr lang="ru-RU" dirty="0">
                          <a:solidFill>
                            <a:srgbClr val="002060"/>
                          </a:solidFill>
                          <a:effectLst/>
                        </a:rPr>
                        <a:t>9,1</a:t>
                      </a:r>
                    </a:p>
                  </a:txBody>
                  <a:tcPr anchor="ctr">
                    <a:lnL>
                      <a:noFill/>
                    </a:lnL>
                    <a:lnR>
                      <a:noFill/>
                    </a:lnR>
                    <a:lnT>
                      <a:noFill/>
                    </a:lnT>
                    <a:lnB>
                      <a:noFill/>
                    </a:lnB>
                    <a:solidFill>
                      <a:srgbClr val="F0F0F0"/>
                    </a:solidFill>
                  </a:tcPr>
                </a:tc>
                <a:extLst>
                  <a:ext uri="{0D108BD9-81ED-4DB2-BD59-A6C34878D82A}">
                    <a16:rowId xmlns:a16="http://schemas.microsoft.com/office/drawing/2014/main" val="430358279"/>
                  </a:ext>
                </a:extLst>
              </a:tr>
              <a:tr h="381885">
                <a:tc>
                  <a:txBody>
                    <a:bodyPr/>
                    <a:lstStyle/>
                    <a:p>
                      <a:r>
                        <a:rPr lang="ru-RU" dirty="0" err="1">
                          <a:solidFill>
                            <a:srgbClr val="002060"/>
                          </a:solidFill>
                          <a:effectLst/>
                        </a:rPr>
                        <a:t>Олійні</a:t>
                      </a:r>
                      <a:r>
                        <a:rPr lang="ru-RU" dirty="0">
                          <a:solidFill>
                            <a:srgbClr val="002060"/>
                          </a:solidFill>
                          <a:effectLst/>
                        </a:rPr>
                        <a:t> (</a:t>
                      </a:r>
                      <a:r>
                        <a:rPr lang="ru-RU" dirty="0" err="1">
                          <a:solidFill>
                            <a:srgbClr val="002060"/>
                          </a:solidFill>
                          <a:effectLst/>
                        </a:rPr>
                        <a:t>окрім</a:t>
                      </a:r>
                      <a:r>
                        <a:rPr lang="ru-RU" dirty="0">
                          <a:solidFill>
                            <a:srgbClr val="002060"/>
                          </a:solidFill>
                          <a:effectLst/>
                        </a:rPr>
                        <a:t> </a:t>
                      </a:r>
                      <a:r>
                        <a:rPr lang="ru-RU" dirty="0" err="1">
                          <a:solidFill>
                            <a:srgbClr val="002060"/>
                          </a:solidFill>
                          <a:effectLst/>
                        </a:rPr>
                        <a:t>соєвих</a:t>
                      </a:r>
                      <a:r>
                        <a:rPr lang="ru-RU" dirty="0">
                          <a:solidFill>
                            <a:srgbClr val="002060"/>
                          </a:solidFill>
                          <a:effectLst/>
                        </a:rPr>
                        <a:t> </a:t>
                      </a:r>
                      <a:r>
                        <a:rPr lang="ru-RU" dirty="0" err="1">
                          <a:solidFill>
                            <a:srgbClr val="002060"/>
                          </a:solidFill>
                          <a:effectLst/>
                        </a:rPr>
                        <a:t>бобів</a:t>
                      </a:r>
                      <a:r>
                        <a:rPr lang="ru-RU" dirty="0">
                          <a:solidFill>
                            <a:srgbClr val="002060"/>
                          </a:solidFill>
                          <a:effectLst/>
                        </a:rPr>
                        <a:t>)</a:t>
                      </a:r>
                    </a:p>
                  </a:txBody>
                  <a:tcPr anchor="ctr">
                    <a:lnL>
                      <a:noFill/>
                    </a:lnL>
                    <a:lnR>
                      <a:noFill/>
                    </a:lnR>
                    <a:lnT>
                      <a:noFill/>
                    </a:lnT>
                    <a:lnB>
                      <a:noFill/>
                    </a:lnB>
                  </a:tcPr>
                </a:tc>
                <a:tc>
                  <a:txBody>
                    <a:bodyPr/>
                    <a:lstStyle/>
                    <a:p>
                      <a:r>
                        <a:rPr lang="ru-RU" dirty="0">
                          <a:solidFill>
                            <a:srgbClr val="002060"/>
                          </a:solidFill>
                          <a:effectLst/>
                        </a:rPr>
                        <a:t>16,7</a:t>
                      </a:r>
                    </a:p>
                  </a:txBody>
                  <a:tcPr anchor="ctr">
                    <a:lnL>
                      <a:noFill/>
                    </a:lnL>
                    <a:lnR>
                      <a:noFill/>
                    </a:lnR>
                    <a:lnT>
                      <a:noFill/>
                    </a:lnT>
                    <a:lnB>
                      <a:noFill/>
                    </a:lnB>
                  </a:tcPr>
                </a:tc>
                <a:tc>
                  <a:txBody>
                    <a:bodyPr/>
                    <a:lstStyle/>
                    <a:p>
                      <a:r>
                        <a:rPr lang="ru-RU" dirty="0">
                          <a:solidFill>
                            <a:srgbClr val="002060"/>
                          </a:solidFill>
                          <a:effectLst/>
                        </a:rPr>
                        <a:t>8,8</a:t>
                      </a:r>
                    </a:p>
                  </a:txBody>
                  <a:tcPr anchor="ctr">
                    <a:lnL>
                      <a:noFill/>
                    </a:lnL>
                    <a:lnR>
                      <a:noFill/>
                    </a:lnR>
                    <a:lnT>
                      <a:noFill/>
                    </a:lnT>
                    <a:lnB>
                      <a:noFill/>
                    </a:lnB>
                  </a:tcPr>
                </a:tc>
                <a:extLst>
                  <a:ext uri="{0D108BD9-81ED-4DB2-BD59-A6C34878D82A}">
                    <a16:rowId xmlns:a16="http://schemas.microsoft.com/office/drawing/2014/main" val="2243172535"/>
                  </a:ext>
                </a:extLst>
              </a:tr>
              <a:tr h="336659">
                <a:tc>
                  <a:txBody>
                    <a:bodyPr/>
                    <a:lstStyle/>
                    <a:p>
                      <a:r>
                        <a:rPr lang="ru-RU">
                          <a:solidFill>
                            <a:srgbClr val="002060"/>
                          </a:solidFill>
                          <a:effectLst/>
                        </a:rPr>
                        <a:t>Макуха</a:t>
                      </a:r>
                    </a:p>
                  </a:txBody>
                  <a:tcPr anchor="ctr">
                    <a:lnL>
                      <a:noFill/>
                    </a:lnL>
                    <a:lnR>
                      <a:noFill/>
                    </a:lnR>
                    <a:lnT>
                      <a:noFill/>
                    </a:lnT>
                    <a:lnB>
                      <a:noFill/>
                    </a:lnB>
                    <a:solidFill>
                      <a:srgbClr val="F0F0F0"/>
                    </a:solidFill>
                  </a:tcPr>
                </a:tc>
                <a:tc>
                  <a:txBody>
                    <a:bodyPr/>
                    <a:lstStyle/>
                    <a:p>
                      <a:r>
                        <a:rPr lang="ru-RU" dirty="0">
                          <a:solidFill>
                            <a:srgbClr val="002060"/>
                          </a:solidFill>
                          <a:effectLst/>
                        </a:rPr>
                        <a:t>13,2</a:t>
                      </a:r>
                    </a:p>
                  </a:txBody>
                  <a:tcPr anchor="ctr">
                    <a:lnL>
                      <a:noFill/>
                    </a:lnL>
                    <a:lnR>
                      <a:noFill/>
                    </a:lnR>
                    <a:lnT>
                      <a:noFill/>
                    </a:lnT>
                    <a:lnB>
                      <a:noFill/>
                    </a:lnB>
                    <a:solidFill>
                      <a:srgbClr val="F0F0F0"/>
                    </a:solidFill>
                  </a:tcPr>
                </a:tc>
                <a:tc>
                  <a:txBody>
                    <a:bodyPr/>
                    <a:lstStyle/>
                    <a:p>
                      <a:r>
                        <a:rPr lang="ru-RU" dirty="0">
                          <a:solidFill>
                            <a:srgbClr val="002060"/>
                          </a:solidFill>
                          <a:effectLst/>
                        </a:rPr>
                        <a:t>6,9</a:t>
                      </a:r>
                    </a:p>
                  </a:txBody>
                  <a:tcPr anchor="ctr">
                    <a:lnL>
                      <a:noFill/>
                    </a:lnL>
                    <a:lnR>
                      <a:noFill/>
                    </a:lnR>
                    <a:lnT>
                      <a:noFill/>
                    </a:lnT>
                    <a:lnB>
                      <a:noFill/>
                    </a:lnB>
                    <a:solidFill>
                      <a:srgbClr val="F0F0F0"/>
                    </a:solidFill>
                  </a:tcPr>
                </a:tc>
                <a:extLst>
                  <a:ext uri="{0D108BD9-81ED-4DB2-BD59-A6C34878D82A}">
                    <a16:rowId xmlns:a16="http://schemas.microsoft.com/office/drawing/2014/main" val="1988269312"/>
                  </a:ext>
                </a:extLst>
              </a:tr>
              <a:tr h="336659">
                <a:tc>
                  <a:txBody>
                    <a:bodyPr/>
                    <a:lstStyle/>
                    <a:p>
                      <a:r>
                        <a:rPr lang="ru-RU">
                          <a:solidFill>
                            <a:srgbClr val="002060"/>
                          </a:solidFill>
                          <a:effectLst/>
                        </a:rPr>
                        <a:t>Пшениця</a:t>
                      </a:r>
                    </a:p>
                  </a:txBody>
                  <a:tcPr anchor="ctr">
                    <a:lnL>
                      <a:noFill/>
                    </a:lnL>
                    <a:lnR>
                      <a:noFill/>
                    </a:lnR>
                    <a:lnT>
                      <a:noFill/>
                    </a:lnT>
                    <a:lnB>
                      <a:noFill/>
                    </a:lnB>
                  </a:tcPr>
                </a:tc>
                <a:tc>
                  <a:txBody>
                    <a:bodyPr/>
                    <a:lstStyle/>
                    <a:p>
                      <a:r>
                        <a:rPr lang="ru-RU" dirty="0">
                          <a:solidFill>
                            <a:srgbClr val="002060"/>
                          </a:solidFill>
                          <a:effectLst/>
                        </a:rPr>
                        <a:t>11,2</a:t>
                      </a:r>
                    </a:p>
                  </a:txBody>
                  <a:tcPr anchor="ctr">
                    <a:lnL>
                      <a:noFill/>
                    </a:lnL>
                    <a:lnR>
                      <a:noFill/>
                    </a:lnR>
                    <a:lnT>
                      <a:noFill/>
                    </a:lnT>
                    <a:lnB>
                      <a:noFill/>
                    </a:lnB>
                  </a:tcPr>
                </a:tc>
                <a:tc>
                  <a:txBody>
                    <a:bodyPr/>
                    <a:lstStyle/>
                    <a:p>
                      <a:r>
                        <a:rPr lang="ru-RU" dirty="0">
                          <a:solidFill>
                            <a:srgbClr val="002060"/>
                          </a:solidFill>
                          <a:effectLst/>
                        </a:rPr>
                        <a:t>5,9</a:t>
                      </a:r>
                    </a:p>
                  </a:txBody>
                  <a:tcPr anchor="ctr">
                    <a:lnL>
                      <a:noFill/>
                    </a:lnL>
                    <a:lnR>
                      <a:noFill/>
                    </a:lnR>
                    <a:lnT>
                      <a:noFill/>
                    </a:lnT>
                    <a:lnB>
                      <a:noFill/>
                    </a:lnB>
                  </a:tcPr>
                </a:tc>
                <a:extLst>
                  <a:ext uri="{0D108BD9-81ED-4DB2-BD59-A6C34878D82A}">
                    <a16:rowId xmlns:a16="http://schemas.microsoft.com/office/drawing/2014/main" val="2580822543"/>
                  </a:ext>
                </a:extLst>
              </a:tr>
              <a:tr h="589154">
                <a:tc>
                  <a:txBody>
                    <a:bodyPr/>
                    <a:lstStyle/>
                    <a:p>
                      <a:r>
                        <a:rPr lang="ru-RU">
                          <a:solidFill>
                            <a:srgbClr val="002060"/>
                          </a:solidFill>
                          <a:effectLst/>
                        </a:rPr>
                        <a:t>Овочеві олії (окрім пальмової та оливкової)</a:t>
                      </a:r>
                    </a:p>
                  </a:txBody>
                  <a:tcPr anchor="ctr">
                    <a:lnL>
                      <a:noFill/>
                    </a:lnL>
                    <a:lnR>
                      <a:noFill/>
                    </a:lnR>
                    <a:lnT>
                      <a:noFill/>
                    </a:lnT>
                    <a:lnB>
                      <a:noFill/>
                    </a:lnB>
                    <a:solidFill>
                      <a:srgbClr val="F0F0F0"/>
                    </a:solidFill>
                  </a:tcPr>
                </a:tc>
                <a:tc>
                  <a:txBody>
                    <a:bodyPr/>
                    <a:lstStyle/>
                    <a:p>
                      <a:r>
                        <a:rPr lang="ru-RU" dirty="0">
                          <a:solidFill>
                            <a:srgbClr val="002060"/>
                          </a:solidFill>
                          <a:effectLst/>
                        </a:rPr>
                        <a:t>5,6</a:t>
                      </a:r>
                    </a:p>
                  </a:txBody>
                  <a:tcPr anchor="ctr">
                    <a:lnL>
                      <a:noFill/>
                    </a:lnL>
                    <a:lnR>
                      <a:noFill/>
                    </a:lnR>
                    <a:lnT>
                      <a:noFill/>
                    </a:lnT>
                    <a:lnB>
                      <a:noFill/>
                    </a:lnB>
                    <a:solidFill>
                      <a:srgbClr val="F0F0F0"/>
                    </a:solidFill>
                  </a:tcPr>
                </a:tc>
                <a:tc>
                  <a:txBody>
                    <a:bodyPr/>
                    <a:lstStyle/>
                    <a:p>
                      <a:r>
                        <a:rPr lang="ru-RU" dirty="0">
                          <a:solidFill>
                            <a:srgbClr val="002060"/>
                          </a:solidFill>
                          <a:effectLst/>
                        </a:rPr>
                        <a:t>3,0</a:t>
                      </a:r>
                    </a:p>
                  </a:txBody>
                  <a:tcPr anchor="ctr">
                    <a:lnL>
                      <a:noFill/>
                    </a:lnL>
                    <a:lnR>
                      <a:noFill/>
                    </a:lnR>
                    <a:lnT>
                      <a:noFill/>
                    </a:lnT>
                    <a:lnB>
                      <a:noFill/>
                    </a:lnB>
                    <a:solidFill>
                      <a:srgbClr val="F0F0F0"/>
                    </a:solidFill>
                  </a:tcPr>
                </a:tc>
                <a:extLst>
                  <a:ext uri="{0D108BD9-81ED-4DB2-BD59-A6C34878D82A}">
                    <a16:rowId xmlns:a16="http://schemas.microsoft.com/office/drawing/2014/main" val="2221666784"/>
                  </a:ext>
                </a:extLst>
              </a:tr>
              <a:tr h="589154">
                <a:tc>
                  <a:txBody>
                    <a:bodyPr/>
                    <a:lstStyle/>
                    <a:p>
                      <a:r>
                        <a:rPr lang="ru-RU" dirty="0" err="1">
                          <a:solidFill>
                            <a:srgbClr val="002060"/>
                          </a:solidFill>
                          <a:effectLst/>
                        </a:rPr>
                        <a:t>Борошно</a:t>
                      </a:r>
                      <a:r>
                        <a:rPr lang="ru-RU" dirty="0">
                          <a:solidFill>
                            <a:srgbClr val="002060"/>
                          </a:solidFill>
                          <a:effectLst/>
                        </a:rPr>
                        <a:t> та </a:t>
                      </a:r>
                      <a:r>
                        <a:rPr lang="ru-RU" dirty="0" err="1">
                          <a:solidFill>
                            <a:srgbClr val="002060"/>
                          </a:solidFill>
                          <a:effectLst/>
                        </a:rPr>
                        <a:t>інша</a:t>
                      </a:r>
                      <a:r>
                        <a:rPr lang="ru-RU" dirty="0">
                          <a:solidFill>
                            <a:srgbClr val="002060"/>
                          </a:solidFill>
                          <a:effectLst/>
                        </a:rPr>
                        <a:t> </a:t>
                      </a:r>
                      <a:r>
                        <a:rPr lang="ru-RU" dirty="0" err="1">
                          <a:solidFill>
                            <a:srgbClr val="002060"/>
                          </a:solidFill>
                          <a:effectLst/>
                        </a:rPr>
                        <a:t>борошномельна</a:t>
                      </a:r>
                      <a:r>
                        <a:rPr lang="ru-RU" dirty="0">
                          <a:solidFill>
                            <a:srgbClr val="002060"/>
                          </a:solidFill>
                          <a:effectLst/>
                        </a:rPr>
                        <a:t> </a:t>
                      </a:r>
                      <a:r>
                        <a:rPr lang="ru-RU" dirty="0" err="1">
                          <a:solidFill>
                            <a:srgbClr val="002060"/>
                          </a:solidFill>
                          <a:effectLst/>
                        </a:rPr>
                        <a:t>продукція</a:t>
                      </a:r>
                      <a:endParaRPr lang="ru-RU" dirty="0">
                        <a:solidFill>
                          <a:srgbClr val="002060"/>
                        </a:solidFill>
                        <a:effectLst/>
                      </a:endParaRPr>
                    </a:p>
                  </a:txBody>
                  <a:tcPr anchor="ctr">
                    <a:lnL>
                      <a:noFill/>
                    </a:lnL>
                    <a:lnR>
                      <a:noFill/>
                    </a:lnR>
                    <a:lnT>
                      <a:noFill/>
                    </a:lnT>
                    <a:lnB>
                      <a:noFill/>
                    </a:lnB>
                  </a:tcPr>
                </a:tc>
                <a:tc>
                  <a:txBody>
                    <a:bodyPr/>
                    <a:lstStyle/>
                    <a:p>
                      <a:r>
                        <a:rPr lang="ru-RU" dirty="0">
                          <a:solidFill>
                            <a:srgbClr val="002060"/>
                          </a:solidFill>
                          <a:effectLst/>
                        </a:rPr>
                        <a:t>4,5</a:t>
                      </a:r>
                    </a:p>
                  </a:txBody>
                  <a:tcPr anchor="ctr">
                    <a:lnL>
                      <a:noFill/>
                    </a:lnL>
                    <a:lnR>
                      <a:noFill/>
                    </a:lnR>
                    <a:lnT>
                      <a:noFill/>
                    </a:lnT>
                    <a:lnB>
                      <a:noFill/>
                    </a:lnB>
                  </a:tcPr>
                </a:tc>
                <a:tc>
                  <a:txBody>
                    <a:bodyPr/>
                    <a:lstStyle/>
                    <a:p>
                      <a:r>
                        <a:rPr lang="ru-RU" dirty="0">
                          <a:solidFill>
                            <a:srgbClr val="002060"/>
                          </a:solidFill>
                          <a:effectLst/>
                        </a:rPr>
                        <a:t>2,4</a:t>
                      </a:r>
                    </a:p>
                  </a:txBody>
                  <a:tcPr anchor="ctr">
                    <a:lnL>
                      <a:noFill/>
                    </a:lnL>
                    <a:lnR>
                      <a:noFill/>
                    </a:lnR>
                    <a:lnT>
                      <a:noFill/>
                    </a:lnT>
                    <a:lnB>
                      <a:noFill/>
                    </a:lnB>
                  </a:tcPr>
                </a:tc>
                <a:extLst>
                  <a:ext uri="{0D108BD9-81ED-4DB2-BD59-A6C34878D82A}">
                    <a16:rowId xmlns:a16="http://schemas.microsoft.com/office/drawing/2014/main" val="3044654221"/>
                  </a:ext>
                </a:extLst>
              </a:tr>
            </a:tbl>
          </a:graphicData>
        </a:graphic>
      </p:graphicFrame>
      <p:pic>
        <p:nvPicPr>
          <p:cNvPr id="6" name="Рисунок 5">
            <a:extLst>
              <a:ext uri="{FF2B5EF4-FFF2-40B4-BE49-F238E27FC236}">
                <a16:creationId xmlns:a16="http://schemas.microsoft.com/office/drawing/2014/main" id="{409EDD37-B421-052C-2FF0-6361BBF8DC7C}"/>
              </a:ext>
            </a:extLst>
          </p:cNvPr>
          <p:cNvPicPr>
            <a:picLocks noChangeAspect="1"/>
          </p:cNvPicPr>
          <p:nvPr/>
        </p:nvPicPr>
        <p:blipFill>
          <a:blip r:embed="rId6"/>
          <a:stretch>
            <a:fillRect/>
          </a:stretch>
        </p:blipFill>
        <p:spPr>
          <a:xfrm>
            <a:off x="10111409" y="5305044"/>
            <a:ext cx="1908312" cy="1488435"/>
          </a:xfrm>
          <a:prstGeom prst="rect">
            <a:avLst/>
          </a:prstGeom>
        </p:spPr>
      </p:pic>
      <p:pic>
        <p:nvPicPr>
          <p:cNvPr id="8" name="Рисунок 7">
            <a:extLst>
              <a:ext uri="{FF2B5EF4-FFF2-40B4-BE49-F238E27FC236}">
                <a16:creationId xmlns:a16="http://schemas.microsoft.com/office/drawing/2014/main" id="{7977ADD1-4CCC-CB07-40B1-B62DF3AE0C57}"/>
              </a:ext>
            </a:extLst>
          </p:cNvPr>
          <p:cNvPicPr>
            <a:picLocks noChangeAspect="1"/>
          </p:cNvPicPr>
          <p:nvPr/>
        </p:nvPicPr>
        <p:blipFill>
          <a:blip r:embed="rId7"/>
          <a:stretch>
            <a:fillRect/>
          </a:stretch>
        </p:blipFill>
        <p:spPr>
          <a:xfrm>
            <a:off x="9766851" y="2292626"/>
            <a:ext cx="2425149" cy="2993702"/>
          </a:xfrm>
          <a:prstGeom prst="rect">
            <a:avLst/>
          </a:prstGeom>
        </p:spPr>
      </p:pic>
    </p:spTree>
    <p:extLst>
      <p:ext uri="{BB962C8B-B14F-4D97-AF65-F5344CB8AC3E}">
        <p14:creationId xmlns:p14="http://schemas.microsoft.com/office/powerpoint/2010/main" val="1333298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28951" y="0"/>
            <a:ext cx="9163050" cy="96741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Органічне агровиробництво під час війни</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72593" y="2888945"/>
            <a:ext cx="3223198" cy="3084893"/>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148926">
            <a:off x="-26503" y="3366052"/>
            <a:ext cx="27942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lang="uk-UA" sz="2400" b="1" i="1" dirty="0">
                <a:solidFill>
                  <a:srgbClr val="002060"/>
                </a:solidFill>
                <a:latin typeface="Calibri" panose="020F0502020204030204"/>
                <a:cs typeface="Times New Roman" panose="02020603050405020304" pitchFamily="18" charset="0"/>
              </a:rPr>
              <a:t>Сучасний стан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а</a:t>
            </a:r>
            <a:r>
              <a:rPr lang="uk-UA" sz="2400" b="1" i="1" dirty="0" err="1">
                <a:solidFill>
                  <a:srgbClr val="002060"/>
                </a:solidFill>
                <a:latin typeface="Calibri" panose="020F0502020204030204"/>
                <a:cs typeface="Times New Roman" panose="02020603050405020304" pitchFamily="18" charset="0"/>
              </a:rPr>
              <a:t>гровиробництва</a:t>
            </a: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288531"/>
            <a:ext cx="864317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089B87-EBD6-8A0F-081B-A7EC7ED1CA8E}"/>
              </a:ext>
            </a:extLst>
          </p:cNvPr>
          <p:cNvSpPr txBox="1"/>
          <p:nvPr/>
        </p:nvSpPr>
        <p:spPr>
          <a:xfrm>
            <a:off x="2948609" y="1170156"/>
            <a:ext cx="9163050" cy="5078313"/>
          </a:xfrm>
          <a:prstGeom prst="rect">
            <a:avLst/>
          </a:prstGeom>
          <a:noFill/>
        </p:spPr>
        <p:txBody>
          <a:bodyPr wrap="square">
            <a:spAutoFit/>
          </a:bodyPr>
          <a:lstStyle/>
          <a:p>
            <a:pPr algn="just"/>
            <a:r>
              <a:rPr lang="ru-RU" dirty="0">
                <a:solidFill>
                  <a:srgbClr val="002060"/>
                </a:solidFill>
              </a:rPr>
              <a:t>Станом на 2022 </a:t>
            </a:r>
            <a:r>
              <a:rPr lang="ru-RU" dirty="0" err="1">
                <a:solidFill>
                  <a:srgbClr val="002060"/>
                </a:solidFill>
              </a:rPr>
              <a:t>рік</a:t>
            </a:r>
            <a:r>
              <a:rPr lang="ru-RU" dirty="0">
                <a:solidFill>
                  <a:srgbClr val="002060"/>
                </a:solidFill>
              </a:rPr>
              <a:t> в </a:t>
            </a:r>
            <a:r>
              <a:rPr lang="ru-RU" dirty="0" err="1">
                <a:solidFill>
                  <a:srgbClr val="002060"/>
                </a:solidFill>
              </a:rPr>
              <a:t>Україні</a:t>
            </a:r>
            <a:r>
              <a:rPr lang="ru-RU" dirty="0">
                <a:solidFill>
                  <a:srgbClr val="002060"/>
                </a:solidFill>
              </a:rPr>
              <a:t> </a:t>
            </a:r>
            <a:r>
              <a:rPr lang="ru-RU" dirty="0" err="1">
                <a:solidFill>
                  <a:srgbClr val="002060"/>
                </a:solidFill>
              </a:rPr>
              <a:t>налічувалось</a:t>
            </a:r>
            <a:r>
              <a:rPr lang="ru-RU" dirty="0">
                <a:solidFill>
                  <a:srgbClr val="002060"/>
                </a:solidFill>
              </a:rPr>
              <a:t> </a:t>
            </a:r>
            <a:r>
              <a:rPr lang="ru-RU" b="1" dirty="0">
                <a:solidFill>
                  <a:srgbClr val="002060"/>
                </a:solidFill>
              </a:rPr>
              <a:t>473 </a:t>
            </a:r>
            <a:r>
              <a:rPr lang="ru-RU" b="1" dirty="0" err="1">
                <a:solidFill>
                  <a:srgbClr val="002060"/>
                </a:solidFill>
              </a:rPr>
              <a:t>підприємства</a:t>
            </a:r>
            <a:r>
              <a:rPr lang="ru-RU" b="1" dirty="0">
                <a:solidFill>
                  <a:srgbClr val="002060"/>
                </a:solidFill>
              </a:rPr>
              <a:t> </a:t>
            </a:r>
            <a:r>
              <a:rPr lang="ru-RU" dirty="0" err="1">
                <a:solidFill>
                  <a:srgbClr val="002060"/>
                </a:solidFill>
              </a:rPr>
              <a:t>зі</a:t>
            </a:r>
            <a:r>
              <a:rPr lang="ru-RU" dirty="0">
                <a:solidFill>
                  <a:srgbClr val="002060"/>
                </a:solidFill>
              </a:rPr>
              <a:t> </a:t>
            </a:r>
            <a:r>
              <a:rPr lang="ru-RU" b="1" i="1" dirty="0">
                <a:solidFill>
                  <a:srgbClr val="002060"/>
                </a:solidFill>
              </a:rPr>
              <a:t>статусом </a:t>
            </a:r>
            <a:r>
              <a:rPr lang="ru-RU" b="1" i="1" dirty="0" err="1">
                <a:solidFill>
                  <a:srgbClr val="002060"/>
                </a:solidFill>
              </a:rPr>
              <a:t>органічного</a:t>
            </a:r>
            <a:r>
              <a:rPr lang="ru-RU" b="1" i="1" dirty="0">
                <a:solidFill>
                  <a:srgbClr val="002060"/>
                </a:solidFill>
              </a:rPr>
              <a:t> </a:t>
            </a:r>
            <a:r>
              <a:rPr lang="ru-RU" b="1" i="1" dirty="0" err="1">
                <a:solidFill>
                  <a:srgbClr val="002060"/>
                </a:solidFill>
              </a:rPr>
              <a:t>виробництва</a:t>
            </a:r>
            <a:r>
              <a:rPr lang="ru-RU" b="1" i="1" dirty="0">
                <a:solidFill>
                  <a:srgbClr val="002060"/>
                </a:solidFill>
              </a:rPr>
              <a:t> і </a:t>
            </a:r>
            <a:r>
              <a:rPr lang="ru-RU" b="1" i="1" dirty="0" err="1">
                <a:solidFill>
                  <a:srgbClr val="002060"/>
                </a:solidFill>
              </a:rPr>
              <a:t>переробки</a:t>
            </a:r>
            <a:r>
              <a:rPr lang="ru-RU" b="1" i="1" dirty="0">
                <a:solidFill>
                  <a:srgbClr val="002060"/>
                </a:solidFill>
              </a:rPr>
              <a:t>.</a:t>
            </a:r>
            <a:r>
              <a:rPr lang="ru-RU" dirty="0">
                <a:solidFill>
                  <a:srgbClr val="002060"/>
                </a:solidFill>
              </a:rPr>
              <a:t> </a:t>
            </a:r>
            <a:r>
              <a:rPr lang="ru-RU" dirty="0" err="1">
                <a:solidFill>
                  <a:srgbClr val="002060"/>
                </a:solidFill>
              </a:rPr>
              <a:t>Основними</a:t>
            </a:r>
            <a:r>
              <a:rPr lang="ru-RU" dirty="0">
                <a:solidFill>
                  <a:srgbClr val="002060"/>
                </a:solidFill>
              </a:rPr>
              <a:t> видами </a:t>
            </a:r>
            <a:r>
              <a:rPr lang="ru-RU" dirty="0" err="1">
                <a:solidFill>
                  <a:srgbClr val="002060"/>
                </a:solidFill>
              </a:rPr>
              <a:t>екологічно</a:t>
            </a:r>
            <a:r>
              <a:rPr lang="ru-RU" dirty="0">
                <a:solidFill>
                  <a:srgbClr val="002060"/>
                </a:solidFill>
              </a:rPr>
              <a:t> </a:t>
            </a:r>
            <a:r>
              <a:rPr lang="ru-RU" dirty="0" err="1">
                <a:solidFill>
                  <a:srgbClr val="002060"/>
                </a:solidFill>
              </a:rPr>
              <a:t>чистої</a:t>
            </a:r>
            <a:r>
              <a:rPr lang="ru-RU" dirty="0">
                <a:solidFill>
                  <a:srgbClr val="002060"/>
                </a:solidFill>
              </a:rPr>
              <a:t> </a:t>
            </a:r>
            <a:r>
              <a:rPr lang="ru-RU" dirty="0" err="1">
                <a:solidFill>
                  <a:srgbClr val="002060"/>
                </a:solidFill>
              </a:rPr>
              <a:t>продукції</a:t>
            </a:r>
            <a:r>
              <a:rPr lang="ru-RU" dirty="0">
                <a:solidFill>
                  <a:srgbClr val="002060"/>
                </a:solidFill>
              </a:rPr>
              <a:t> в </a:t>
            </a:r>
            <a:r>
              <a:rPr lang="ru-RU" dirty="0" err="1">
                <a:solidFill>
                  <a:srgbClr val="002060"/>
                </a:solidFill>
              </a:rPr>
              <a:t>Україні</a:t>
            </a:r>
            <a:r>
              <a:rPr lang="ru-RU" dirty="0">
                <a:solidFill>
                  <a:srgbClr val="002060"/>
                </a:solidFill>
              </a:rPr>
              <a:t> є </a:t>
            </a:r>
            <a:r>
              <a:rPr lang="ru-RU" dirty="0" err="1">
                <a:solidFill>
                  <a:srgbClr val="002060"/>
                </a:solidFill>
              </a:rPr>
              <a:t>зернові</a:t>
            </a:r>
            <a:r>
              <a:rPr lang="ru-RU" dirty="0">
                <a:solidFill>
                  <a:srgbClr val="002060"/>
                </a:solidFill>
              </a:rPr>
              <a:t>, </a:t>
            </a:r>
            <a:r>
              <a:rPr lang="ru-RU" dirty="0" err="1">
                <a:solidFill>
                  <a:srgbClr val="002060"/>
                </a:solidFill>
              </a:rPr>
              <a:t>овочі</a:t>
            </a:r>
            <a:r>
              <a:rPr lang="ru-RU" dirty="0">
                <a:solidFill>
                  <a:srgbClr val="002060"/>
                </a:solidFill>
              </a:rPr>
              <a:t>, молоко, </a:t>
            </a:r>
            <a:r>
              <a:rPr lang="ru-RU" dirty="0" err="1">
                <a:solidFill>
                  <a:srgbClr val="002060"/>
                </a:solidFill>
              </a:rPr>
              <a:t>круп’яні</a:t>
            </a:r>
            <a:r>
              <a:rPr lang="ru-RU" dirty="0">
                <a:solidFill>
                  <a:srgbClr val="002060"/>
                </a:solidFill>
              </a:rPr>
              <a:t> </a:t>
            </a:r>
            <a:r>
              <a:rPr lang="ru-RU" dirty="0" err="1">
                <a:solidFill>
                  <a:srgbClr val="002060"/>
                </a:solidFill>
              </a:rPr>
              <a:t>вироби</a:t>
            </a:r>
            <a:r>
              <a:rPr lang="ru-RU" dirty="0">
                <a:solidFill>
                  <a:srgbClr val="002060"/>
                </a:solidFill>
              </a:rPr>
              <a:t>, </a:t>
            </a:r>
            <a:r>
              <a:rPr lang="ru-RU" dirty="0" err="1">
                <a:solidFill>
                  <a:srgbClr val="002060"/>
                </a:solidFill>
              </a:rPr>
              <a:t>борошно</a:t>
            </a:r>
            <a:r>
              <a:rPr lang="ru-RU" dirty="0">
                <a:solidFill>
                  <a:srgbClr val="002060"/>
                </a:solidFill>
              </a:rPr>
              <a:t>, пасти, </a:t>
            </a:r>
            <a:r>
              <a:rPr lang="ru-RU" dirty="0" err="1">
                <a:solidFill>
                  <a:srgbClr val="002060"/>
                </a:solidFill>
              </a:rPr>
              <a:t>насіння</a:t>
            </a:r>
            <a:r>
              <a:rPr lang="ru-RU" dirty="0">
                <a:solidFill>
                  <a:srgbClr val="002060"/>
                </a:solidFill>
              </a:rPr>
              <a:t>, </a:t>
            </a:r>
            <a:r>
              <a:rPr lang="ru-RU" dirty="0" err="1">
                <a:solidFill>
                  <a:srgbClr val="002060"/>
                </a:solidFill>
              </a:rPr>
              <a:t>напої</a:t>
            </a:r>
            <a:r>
              <a:rPr lang="ru-RU" dirty="0">
                <a:solidFill>
                  <a:srgbClr val="002060"/>
                </a:solidFill>
              </a:rPr>
              <a:t>, </a:t>
            </a:r>
            <a:r>
              <a:rPr lang="ru-RU" dirty="0" err="1">
                <a:solidFill>
                  <a:srgbClr val="002060"/>
                </a:solidFill>
              </a:rPr>
              <a:t>яйця</a:t>
            </a:r>
            <a:r>
              <a:rPr lang="ru-RU" dirty="0">
                <a:solidFill>
                  <a:srgbClr val="002060"/>
                </a:solidFill>
              </a:rPr>
              <a:t>, </a:t>
            </a:r>
            <a:r>
              <a:rPr lang="ru-RU" dirty="0" err="1">
                <a:solidFill>
                  <a:srgbClr val="002060"/>
                </a:solidFill>
              </a:rPr>
              <a:t>цукор</a:t>
            </a:r>
            <a:r>
              <a:rPr lang="ru-RU" dirty="0">
                <a:solidFill>
                  <a:srgbClr val="002060"/>
                </a:solidFill>
              </a:rPr>
              <a:t>, </a:t>
            </a:r>
            <a:r>
              <a:rPr lang="ru-RU" dirty="0" err="1">
                <a:solidFill>
                  <a:srgbClr val="002060"/>
                </a:solidFill>
              </a:rPr>
              <a:t>олія</a:t>
            </a:r>
            <a:r>
              <a:rPr lang="ru-RU" dirty="0">
                <a:solidFill>
                  <a:srgbClr val="002060"/>
                </a:solidFill>
              </a:rPr>
              <a:t>, </a:t>
            </a:r>
            <a:r>
              <a:rPr lang="ru-RU" dirty="0" err="1">
                <a:solidFill>
                  <a:srgbClr val="002060"/>
                </a:solidFill>
              </a:rPr>
              <a:t>тощо</a:t>
            </a:r>
            <a:r>
              <a:rPr lang="ru-RU" dirty="0">
                <a:solidFill>
                  <a:srgbClr val="002060"/>
                </a:solidFill>
              </a:rPr>
              <a:t>. </a:t>
            </a:r>
            <a:r>
              <a:rPr lang="ru-RU" dirty="0" err="1">
                <a:solidFill>
                  <a:srgbClr val="002060"/>
                </a:solidFill>
              </a:rPr>
              <a:t>Із</a:t>
            </a:r>
            <a:r>
              <a:rPr lang="ru-RU" dirty="0">
                <a:solidFill>
                  <a:srgbClr val="002060"/>
                </a:solidFill>
              </a:rPr>
              <a:t> початком </a:t>
            </a:r>
            <a:r>
              <a:rPr lang="ru-RU" dirty="0" err="1">
                <a:solidFill>
                  <a:srgbClr val="002060"/>
                </a:solidFill>
              </a:rPr>
              <a:t>повномасштабного</a:t>
            </a:r>
            <a:r>
              <a:rPr lang="ru-RU" dirty="0">
                <a:solidFill>
                  <a:srgbClr val="002060"/>
                </a:solidFill>
              </a:rPr>
              <a:t> </a:t>
            </a:r>
            <a:r>
              <a:rPr lang="ru-RU" dirty="0" err="1">
                <a:solidFill>
                  <a:srgbClr val="002060"/>
                </a:solidFill>
              </a:rPr>
              <a:t>вторгнення</a:t>
            </a:r>
            <a:r>
              <a:rPr lang="ru-RU" dirty="0">
                <a:solidFill>
                  <a:srgbClr val="002060"/>
                </a:solidFill>
              </a:rPr>
              <a:t> </a:t>
            </a:r>
            <a:r>
              <a:rPr lang="ru-RU" dirty="0" err="1">
                <a:solidFill>
                  <a:srgbClr val="002060"/>
                </a:solidFill>
              </a:rPr>
              <a:t>росії</a:t>
            </a:r>
            <a:r>
              <a:rPr lang="ru-RU" dirty="0">
                <a:solidFill>
                  <a:srgbClr val="002060"/>
                </a:solidFill>
              </a:rPr>
              <a:t> в </a:t>
            </a:r>
            <a:r>
              <a:rPr lang="ru-RU" dirty="0" err="1">
                <a:solidFill>
                  <a:srgbClr val="002060"/>
                </a:solidFill>
              </a:rPr>
              <a:t>Україну</a:t>
            </a:r>
            <a:r>
              <a:rPr lang="ru-RU" dirty="0">
                <a:solidFill>
                  <a:srgbClr val="002060"/>
                </a:solidFill>
              </a:rPr>
              <a:t> </a:t>
            </a:r>
            <a:r>
              <a:rPr lang="ru-RU" dirty="0" err="1">
                <a:solidFill>
                  <a:srgbClr val="002060"/>
                </a:solidFill>
              </a:rPr>
              <a:t>органічний</a:t>
            </a:r>
            <a:r>
              <a:rPr lang="ru-RU" dirty="0">
                <a:solidFill>
                  <a:srgbClr val="002060"/>
                </a:solidFill>
              </a:rPr>
              <a:t> </a:t>
            </a:r>
            <a:r>
              <a:rPr lang="ru-RU" dirty="0" err="1">
                <a:solidFill>
                  <a:srgbClr val="002060"/>
                </a:solidFill>
              </a:rPr>
              <a:t>ринок</a:t>
            </a:r>
            <a:r>
              <a:rPr lang="ru-RU" dirty="0">
                <a:solidFill>
                  <a:srgbClr val="002060"/>
                </a:solidFill>
              </a:rPr>
              <a:t> </a:t>
            </a:r>
            <a:r>
              <a:rPr lang="ru-RU" dirty="0" err="1">
                <a:solidFill>
                  <a:srgbClr val="002060"/>
                </a:solidFill>
              </a:rPr>
              <a:t>зазнав</a:t>
            </a:r>
            <a:r>
              <a:rPr lang="ru-RU" dirty="0">
                <a:solidFill>
                  <a:srgbClr val="002060"/>
                </a:solidFill>
              </a:rPr>
              <a:t> </a:t>
            </a:r>
            <a:r>
              <a:rPr lang="ru-RU" dirty="0" err="1">
                <a:solidFill>
                  <a:srgbClr val="002060"/>
                </a:solidFill>
              </a:rPr>
              <a:t>ті</a:t>
            </a:r>
            <a:r>
              <a:rPr lang="ru-RU" dirty="0">
                <a:solidFill>
                  <a:srgbClr val="002060"/>
                </a:solidFill>
              </a:rPr>
              <a:t> ж </a:t>
            </a:r>
            <a:r>
              <a:rPr lang="ru-RU" dirty="0" err="1">
                <a:solidFill>
                  <a:srgbClr val="002060"/>
                </a:solidFill>
              </a:rPr>
              <a:t>самі</a:t>
            </a:r>
            <a:r>
              <a:rPr lang="ru-RU" dirty="0">
                <a:solidFill>
                  <a:srgbClr val="002060"/>
                </a:solidFill>
              </a:rPr>
              <a:t> </a:t>
            </a:r>
            <a:r>
              <a:rPr lang="ru-RU" dirty="0" err="1">
                <a:solidFill>
                  <a:srgbClr val="002060"/>
                </a:solidFill>
              </a:rPr>
              <a:t>проблеми</a:t>
            </a:r>
            <a:r>
              <a:rPr lang="ru-RU" dirty="0">
                <a:solidFill>
                  <a:srgbClr val="002060"/>
                </a:solidFill>
              </a:rPr>
              <a:t>, </a:t>
            </a:r>
            <a:r>
              <a:rPr lang="ru-RU" dirty="0" err="1">
                <a:solidFill>
                  <a:srgbClr val="002060"/>
                </a:solidFill>
              </a:rPr>
              <a:t>що</a:t>
            </a:r>
            <a:r>
              <a:rPr lang="ru-RU" dirty="0">
                <a:solidFill>
                  <a:srgbClr val="002060"/>
                </a:solidFill>
              </a:rPr>
              <a:t> й весь </a:t>
            </a:r>
            <a:r>
              <a:rPr lang="ru-RU" dirty="0" err="1">
                <a:solidFill>
                  <a:srgbClr val="002060"/>
                </a:solidFill>
              </a:rPr>
              <a:t>вітчизняний</a:t>
            </a:r>
            <a:r>
              <a:rPr lang="ru-RU" dirty="0">
                <a:solidFill>
                  <a:srgbClr val="002060"/>
                </a:solidFill>
              </a:rPr>
              <a:t> агросектор. </a:t>
            </a:r>
            <a:r>
              <a:rPr lang="ru-RU" dirty="0" err="1">
                <a:solidFill>
                  <a:srgbClr val="002060"/>
                </a:solidFill>
              </a:rPr>
              <a:t>Окрім</a:t>
            </a:r>
            <a:r>
              <a:rPr lang="ru-RU" dirty="0">
                <a:solidFill>
                  <a:srgbClr val="002060"/>
                </a:solidFill>
              </a:rPr>
              <a:t> </a:t>
            </a:r>
            <a:r>
              <a:rPr lang="ru-RU" dirty="0" err="1">
                <a:solidFill>
                  <a:srgbClr val="002060"/>
                </a:solidFill>
              </a:rPr>
              <a:t>окупації</a:t>
            </a:r>
            <a:r>
              <a:rPr lang="ru-RU" dirty="0">
                <a:solidFill>
                  <a:srgbClr val="002060"/>
                </a:solidFill>
              </a:rPr>
              <a:t> </a:t>
            </a:r>
            <a:r>
              <a:rPr lang="ru-RU" dirty="0" err="1">
                <a:solidFill>
                  <a:srgbClr val="002060"/>
                </a:solidFill>
              </a:rPr>
              <a:t>нових</a:t>
            </a:r>
            <a:r>
              <a:rPr lang="ru-RU" dirty="0">
                <a:solidFill>
                  <a:srgbClr val="002060"/>
                </a:solidFill>
              </a:rPr>
              <a:t> </a:t>
            </a:r>
            <a:r>
              <a:rPr lang="ru-RU" dirty="0" err="1">
                <a:solidFill>
                  <a:srgbClr val="002060"/>
                </a:solidFill>
              </a:rPr>
              <a:t>територій</a:t>
            </a:r>
            <a:r>
              <a:rPr lang="ru-RU" dirty="0">
                <a:solidFill>
                  <a:srgbClr val="002060"/>
                </a:solidFill>
              </a:rPr>
              <a:t>, </a:t>
            </a:r>
            <a:r>
              <a:rPr lang="ru-RU" dirty="0" err="1">
                <a:solidFill>
                  <a:srgbClr val="002060"/>
                </a:solidFill>
              </a:rPr>
              <a:t>знищення</a:t>
            </a:r>
            <a:r>
              <a:rPr lang="ru-RU" dirty="0">
                <a:solidFill>
                  <a:srgbClr val="002060"/>
                </a:solidFill>
              </a:rPr>
              <a:t> </a:t>
            </a:r>
            <a:r>
              <a:rPr lang="ru-RU" dirty="0" err="1">
                <a:solidFill>
                  <a:srgbClr val="002060"/>
                </a:solidFill>
              </a:rPr>
              <a:t>підприємств</a:t>
            </a:r>
            <a:r>
              <a:rPr lang="ru-RU" dirty="0">
                <a:solidFill>
                  <a:srgbClr val="002060"/>
                </a:solidFill>
              </a:rPr>
              <a:t> </a:t>
            </a:r>
            <a:r>
              <a:rPr lang="ru-RU" dirty="0" err="1">
                <a:solidFill>
                  <a:srgbClr val="002060"/>
                </a:solidFill>
              </a:rPr>
              <a:t>від</a:t>
            </a:r>
            <a:r>
              <a:rPr lang="ru-RU" dirty="0">
                <a:solidFill>
                  <a:srgbClr val="002060"/>
                </a:solidFill>
              </a:rPr>
              <a:t> </a:t>
            </a:r>
            <a:r>
              <a:rPr lang="ru-RU" dirty="0" err="1">
                <a:solidFill>
                  <a:srgbClr val="002060"/>
                </a:solidFill>
              </a:rPr>
              <a:t>бомбардувань</a:t>
            </a:r>
            <a:r>
              <a:rPr lang="ru-RU" dirty="0">
                <a:solidFill>
                  <a:srgbClr val="002060"/>
                </a:solidFill>
              </a:rPr>
              <a:t> та грабежу </a:t>
            </a:r>
            <a:r>
              <a:rPr lang="ru-RU" dirty="0" err="1">
                <a:solidFill>
                  <a:srgbClr val="002060"/>
                </a:solidFill>
              </a:rPr>
              <a:t>росіянами</a:t>
            </a:r>
            <a:r>
              <a:rPr lang="ru-RU" dirty="0">
                <a:solidFill>
                  <a:srgbClr val="002060"/>
                </a:solidFill>
              </a:rPr>
              <a:t>, </a:t>
            </a:r>
            <a:r>
              <a:rPr lang="ru-RU" dirty="0" err="1">
                <a:solidFill>
                  <a:srgbClr val="002060"/>
                </a:solidFill>
              </a:rPr>
              <a:t>виробники</a:t>
            </a:r>
            <a:r>
              <a:rPr lang="ru-RU" dirty="0">
                <a:solidFill>
                  <a:srgbClr val="002060"/>
                </a:solidFill>
              </a:rPr>
              <a:t> </a:t>
            </a:r>
            <a:r>
              <a:rPr lang="ru-RU" dirty="0" err="1">
                <a:solidFill>
                  <a:srgbClr val="002060"/>
                </a:solidFill>
              </a:rPr>
              <a:t>органіки</a:t>
            </a:r>
            <a:r>
              <a:rPr lang="ru-RU" dirty="0">
                <a:solidFill>
                  <a:srgbClr val="002060"/>
                </a:solidFill>
              </a:rPr>
              <a:t> </a:t>
            </a:r>
            <a:r>
              <a:rPr lang="ru-RU" dirty="0" err="1">
                <a:solidFill>
                  <a:srgbClr val="002060"/>
                </a:solidFill>
              </a:rPr>
              <a:t>втратили</a:t>
            </a:r>
            <a:r>
              <a:rPr lang="ru-RU" dirty="0">
                <a:solidFill>
                  <a:srgbClr val="002060"/>
                </a:solidFill>
              </a:rPr>
              <a:t> головне – </a:t>
            </a:r>
            <a:r>
              <a:rPr lang="ru-RU" dirty="0" err="1">
                <a:solidFill>
                  <a:srgbClr val="002060"/>
                </a:solidFill>
              </a:rPr>
              <a:t>покупця</a:t>
            </a:r>
            <a:r>
              <a:rPr lang="ru-RU" dirty="0">
                <a:solidFill>
                  <a:srgbClr val="002060"/>
                </a:solidFill>
              </a:rPr>
              <a:t>. Люди </a:t>
            </a:r>
            <a:r>
              <a:rPr lang="ru-RU" dirty="0" err="1">
                <a:solidFill>
                  <a:srgbClr val="002060"/>
                </a:solidFill>
              </a:rPr>
              <a:t>із</a:t>
            </a:r>
            <a:r>
              <a:rPr lang="ru-RU" dirty="0">
                <a:solidFill>
                  <a:srgbClr val="002060"/>
                </a:solidFill>
              </a:rPr>
              <a:t> достатком </a:t>
            </a:r>
            <a:r>
              <a:rPr lang="ru-RU" dirty="0" err="1">
                <a:solidFill>
                  <a:srgbClr val="002060"/>
                </a:solidFill>
              </a:rPr>
              <a:t>здебільшого</a:t>
            </a:r>
            <a:r>
              <a:rPr lang="ru-RU" dirty="0">
                <a:solidFill>
                  <a:srgbClr val="002060"/>
                </a:solidFill>
              </a:rPr>
              <a:t> покинули </a:t>
            </a:r>
            <a:r>
              <a:rPr lang="ru-RU" dirty="0" err="1">
                <a:solidFill>
                  <a:srgbClr val="002060"/>
                </a:solidFill>
              </a:rPr>
              <a:t>країну</a:t>
            </a:r>
            <a:r>
              <a:rPr lang="ru-RU" dirty="0">
                <a:solidFill>
                  <a:srgbClr val="002060"/>
                </a:solidFill>
              </a:rPr>
              <a:t>, а </a:t>
            </a:r>
            <a:r>
              <a:rPr lang="ru-RU" dirty="0" err="1">
                <a:solidFill>
                  <a:srgbClr val="002060"/>
                </a:solidFill>
              </a:rPr>
              <a:t>ті</a:t>
            </a:r>
            <a:r>
              <a:rPr lang="ru-RU" dirty="0">
                <a:solidFill>
                  <a:srgbClr val="002060"/>
                </a:solidFill>
              </a:rPr>
              <a:t>, </a:t>
            </a:r>
            <a:r>
              <a:rPr lang="ru-RU" dirty="0" err="1">
                <a:solidFill>
                  <a:srgbClr val="002060"/>
                </a:solidFill>
              </a:rPr>
              <a:t>хто</a:t>
            </a:r>
            <a:r>
              <a:rPr lang="ru-RU" dirty="0">
                <a:solidFill>
                  <a:srgbClr val="002060"/>
                </a:solidFill>
              </a:rPr>
              <a:t> </a:t>
            </a:r>
            <a:r>
              <a:rPr lang="ru-RU" dirty="0" err="1">
                <a:solidFill>
                  <a:srgbClr val="002060"/>
                </a:solidFill>
              </a:rPr>
              <a:t>залишився</a:t>
            </a:r>
            <a:r>
              <a:rPr lang="ru-RU" dirty="0">
                <a:solidFill>
                  <a:srgbClr val="002060"/>
                </a:solidFill>
              </a:rPr>
              <a:t> - не </a:t>
            </a:r>
            <a:r>
              <a:rPr lang="ru-RU" dirty="0" err="1">
                <a:solidFill>
                  <a:srgbClr val="002060"/>
                </a:solidFill>
              </a:rPr>
              <a:t>квапляться</a:t>
            </a:r>
            <a:r>
              <a:rPr lang="ru-RU" dirty="0">
                <a:solidFill>
                  <a:srgbClr val="002060"/>
                </a:solidFill>
              </a:rPr>
              <a:t> </a:t>
            </a:r>
            <a:r>
              <a:rPr lang="ru-RU" dirty="0" err="1">
                <a:solidFill>
                  <a:srgbClr val="002060"/>
                </a:solidFill>
              </a:rPr>
              <a:t>витрачати</a:t>
            </a:r>
            <a:r>
              <a:rPr lang="ru-RU" dirty="0">
                <a:solidFill>
                  <a:srgbClr val="002060"/>
                </a:solidFill>
              </a:rPr>
              <a:t> </a:t>
            </a:r>
            <a:r>
              <a:rPr lang="ru-RU" dirty="0" err="1">
                <a:solidFill>
                  <a:srgbClr val="002060"/>
                </a:solidFill>
              </a:rPr>
              <a:t>зайві</a:t>
            </a:r>
            <a:r>
              <a:rPr lang="ru-RU" dirty="0">
                <a:solidFill>
                  <a:srgbClr val="002060"/>
                </a:solidFill>
              </a:rPr>
              <a:t> </a:t>
            </a:r>
            <a:r>
              <a:rPr lang="ru-RU" dirty="0" err="1">
                <a:solidFill>
                  <a:srgbClr val="002060"/>
                </a:solidFill>
              </a:rPr>
              <a:t>гроші</a:t>
            </a:r>
            <a:r>
              <a:rPr lang="ru-RU" dirty="0">
                <a:solidFill>
                  <a:srgbClr val="002060"/>
                </a:solidFill>
              </a:rPr>
              <a:t>, а </a:t>
            </a:r>
            <a:r>
              <a:rPr lang="ru-RU" dirty="0" err="1">
                <a:solidFill>
                  <a:srgbClr val="002060"/>
                </a:solidFill>
              </a:rPr>
              <a:t>логістичні</a:t>
            </a:r>
            <a:r>
              <a:rPr lang="ru-RU" dirty="0">
                <a:solidFill>
                  <a:srgbClr val="002060"/>
                </a:solidFill>
              </a:rPr>
              <a:t> проблемами </a:t>
            </a:r>
            <a:r>
              <a:rPr lang="ru-RU" dirty="0" err="1">
                <a:solidFill>
                  <a:srgbClr val="002060"/>
                </a:solidFill>
              </a:rPr>
              <a:t>пов’язані</a:t>
            </a:r>
            <a:r>
              <a:rPr lang="ru-RU" dirty="0">
                <a:solidFill>
                  <a:srgbClr val="002060"/>
                </a:solidFill>
              </a:rPr>
              <a:t> </a:t>
            </a:r>
            <a:r>
              <a:rPr lang="ru-RU" dirty="0" err="1">
                <a:solidFill>
                  <a:srgbClr val="002060"/>
                </a:solidFill>
              </a:rPr>
              <a:t>із</a:t>
            </a:r>
            <a:r>
              <a:rPr lang="ru-RU" dirty="0">
                <a:solidFill>
                  <a:srgbClr val="002060"/>
                </a:solidFill>
              </a:rPr>
              <a:t> блокадою </a:t>
            </a:r>
            <a:r>
              <a:rPr lang="ru-RU" dirty="0" err="1">
                <a:solidFill>
                  <a:srgbClr val="002060"/>
                </a:solidFill>
              </a:rPr>
              <a:t>портів</a:t>
            </a:r>
            <a:r>
              <a:rPr lang="ru-RU" dirty="0">
                <a:solidFill>
                  <a:srgbClr val="002060"/>
                </a:solidFill>
              </a:rPr>
              <a:t> </a:t>
            </a:r>
            <a:r>
              <a:rPr lang="ru-RU" dirty="0" err="1">
                <a:solidFill>
                  <a:srgbClr val="002060"/>
                </a:solidFill>
              </a:rPr>
              <a:t>підняли</a:t>
            </a:r>
            <a:r>
              <a:rPr lang="ru-RU" dirty="0">
                <a:solidFill>
                  <a:srgbClr val="002060"/>
                </a:solidFill>
              </a:rPr>
              <a:t> </a:t>
            </a:r>
            <a:r>
              <a:rPr lang="ru-RU" dirty="0" err="1">
                <a:solidFill>
                  <a:srgbClr val="002060"/>
                </a:solidFill>
              </a:rPr>
              <a:t>ціну</a:t>
            </a:r>
            <a:r>
              <a:rPr lang="ru-RU" dirty="0">
                <a:solidFill>
                  <a:srgbClr val="002060"/>
                </a:solidFill>
              </a:rPr>
              <a:t> на </a:t>
            </a:r>
            <a:r>
              <a:rPr lang="ru-RU" dirty="0" err="1">
                <a:solidFill>
                  <a:srgbClr val="002060"/>
                </a:solidFill>
              </a:rPr>
              <a:t>перевезення</a:t>
            </a:r>
            <a:r>
              <a:rPr lang="ru-RU" dirty="0">
                <a:solidFill>
                  <a:srgbClr val="002060"/>
                </a:solidFill>
              </a:rPr>
              <a:t> за кордон у </a:t>
            </a:r>
            <a:r>
              <a:rPr lang="ru-RU" dirty="0" err="1">
                <a:solidFill>
                  <a:srgbClr val="002060"/>
                </a:solidFill>
              </a:rPr>
              <a:t>понад</a:t>
            </a:r>
            <a:r>
              <a:rPr lang="ru-RU" dirty="0">
                <a:solidFill>
                  <a:srgbClr val="002060"/>
                </a:solidFill>
              </a:rPr>
              <a:t> два рази.</a:t>
            </a:r>
          </a:p>
          <a:p>
            <a:r>
              <a:rPr lang="ru-RU" i="1" dirty="0" err="1">
                <a:solidFill>
                  <a:srgbClr val="002060"/>
                </a:solidFill>
              </a:rPr>
              <a:t>Джерело</a:t>
            </a:r>
            <a:r>
              <a:rPr lang="ru-RU" i="1" dirty="0">
                <a:solidFill>
                  <a:srgbClr val="002060"/>
                </a:solidFill>
              </a:rPr>
              <a:t>: </a:t>
            </a:r>
            <a:r>
              <a:rPr lang="en-US" i="1" dirty="0">
                <a:solidFill>
                  <a:srgbClr val="002060"/>
                </a:solidFill>
              </a:rPr>
              <a:t>Agravery.com</a:t>
            </a:r>
            <a:endParaRPr lang="uk-UA" i="1" dirty="0">
              <a:solidFill>
                <a:srgbClr val="002060"/>
              </a:solidFill>
            </a:endParaRPr>
          </a:p>
          <a:p>
            <a:r>
              <a:rPr lang="uk-UA" i="1" dirty="0">
                <a:solidFill>
                  <a:srgbClr val="002060"/>
                </a:solidFill>
              </a:rPr>
              <a:t>Із початком повномасштабного вторгнення </a:t>
            </a:r>
            <a:r>
              <a:rPr lang="uk-UA" i="1" dirty="0" err="1">
                <a:solidFill>
                  <a:srgbClr val="002060"/>
                </a:solidFill>
              </a:rPr>
              <a:t>росії</a:t>
            </a:r>
            <a:r>
              <a:rPr lang="uk-UA" i="1" dirty="0">
                <a:solidFill>
                  <a:srgbClr val="002060"/>
                </a:solidFill>
              </a:rPr>
              <a:t> в Україну органічний ринок зазнав ті ж самі проблеми, що й весь вітчизняний агросектор. Окрім окупації нових територій, знищення підприємств від бомбардувань та грабежу росіянами, виробники органіки втратили головне – покупця. Люди із достатком здебільшого покинули країну, а ті, хто залишився - не квапляться витрачати зайві гроші, а логістичні проблемами пов’язані із блокадою портів підняли ціну на перевезення за кордон у понад два рази.</a:t>
            </a:r>
          </a:p>
          <a:p>
            <a:r>
              <a:rPr lang="uk-UA" i="1" dirty="0">
                <a:solidFill>
                  <a:srgbClr val="002060"/>
                </a:solidFill>
              </a:rPr>
              <a:t>Джерело: </a:t>
            </a:r>
            <a:r>
              <a:rPr lang="en-US" i="1" dirty="0">
                <a:solidFill>
                  <a:srgbClr val="002060"/>
                </a:solidFill>
              </a:rPr>
              <a:t>Agravery.com</a:t>
            </a:r>
            <a:endParaRPr lang="uk-UA" i="1" dirty="0">
              <a:solidFill>
                <a:srgbClr val="002060"/>
              </a:solidFill>
            </a:endParaRPr>
          </a:p>
          <a:p>
            <a:endParaRPr lang="en-US" i="1" dirty="0"/>
          </a:p>
        </p:txBody>
      </p:sp>
      <p:pic>
        <p:nvPicPr>
          <p:cNvPr id="9" name="Рисунок 8">
            <a:extLst>
              <a:ext uri="{FF2B5EF4-FFF2-40B4-BE49-F238E27FC236}">
                <a16:creationId xmlns:a16="http://schemas.microsoft.com/office/drawing/2014/main" id="{54951DD5-5892-9954-DC92-152A38E8EAE3}"/>
              </a:ext>
            </a:extLst>
          </p:cNvPr>
          <p:cNvPicPr>
            <a:picLocks noChangeAspect="1"/>
          </p:cNvPicPr>
          <p:nvPr/>
        </p:nvPicPr>
        <p:blipFill>
          <a:blip r:embed="rId5"/>
          <a:stretch>
            <a:fillRect/>
          </a:stretch>
        </p:blipFill>
        <p:spPr>
          <a:xfrm>
            <a:off x="10535477" y="5553875"/>
            <a:ext cx="1576181" cy="992699"/>
          </a:xfrm>
          <a:prstGeom prst="rect">
            <a:avLst/>
          </a:prstGeom>
        </p:spPr>
      </p:pic>
      <p:pic>
        <p:nvPicPr>
          <p:cNvPr id="11266" name="Picture 2" descr="Оцінка шкоди довкіллю від війни у вашій громаді – безкоштовний онлайн-курс">
            <a:extLst>
              <a:ext uri="{FF2B5EF4-FFF2-40B4-BE49-F238E27FC236}">
                <a16:creationId xmlns:a16="http://schemas.microsoft.com/office/drawing/2014/main" id="{CAC2D973-53FC-29F7-AC41-9FDBC6CFA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3028951" cy="261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35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28951" y="0"/>
            <a:ext cx="9163050" cy="96741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Проблеми ринку органічного виробництва під час війни</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4146" y="2840497"/>
            <a:ext cx="3126303" cy="3084893"/>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154479">
            <a:off x="-241435" y="3506671"/>
            <a:ext cx="30172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lang="uk-UA" sz="2400" b="1" i="1" dirty="0">
                <a:solidFill>
                  <a:srgbClr val="002060"/>
                </a:solidFill>
                <a:latin typeface="Calibri" panose="020F0502020204030204"/>
                <a:cs typeface="Times New Roman" panose="02020603050405020304" pitchFamily="18" charset="0"/>
              </a:rPr>
              <a:t>Причини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падіння органічного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виробництва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288531"/>
            <a:ext cx="864317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4CE676A-6325-5DAB-A3B9-2324A1D4F707}"/>
              </a:ext>
            </a:extLst>
          </p:cNvPr>
          <p:cNvSpPr txBox="1"/>
          <p:nvPr/>
        </p:nvSpPr>
        <p:spPr>
          <a:xfrm>
            <a:off x="3095889" y="1126435"/>
            <a:ext cx="8515775" cy="4390946"/>
          </a:xfrm>
          <a:prstGeom prst="rect">
            <a:avLst/>
          </a:prstGeom>
          <a:noFill/>
        </p:spPr>
        <p:txBody>
          <a:bodyPr wrap="square">
            <a:spAutoFit/>
          </a:bodyPr>
          <a:lstStyle/>
          <a:p>
            <a:pPr algn="just">
              <a:spcAft>
                <a:spcPts val="800"/>
              </a:spcAft>
            </a:pPr>
            <a:r>
              <a:rPr lang="uk-UA" sz="1400" dirty="0">
                <a:solidFill>
                  <a:srgbClr val="002060"/>
                </a:solidFill>
                <a:effectLst/>
                <a:ea typeface="Calibri" panose="020F0502020204030204" pitchFamily="34" charset="0"/>
                <a:cs typeface="Times New Roman" panose="02020603050405020304" pitchFamily="18" charset="0"/>
              </a:rPr>
              <a:t>На початку року на ринку органіки мали місце сподівання, що виробники нарешті отримають державну підтримку. Державою планувалось запровадити підтримку на гектар оброблюваних земель, також за кожну голову ВРХ та часткове відшкодування вартості сертифікації. Наразі державна підтримка зупинена в усіх секторах. Однак така підтримка необхідна.</a:t>
            </a:r>
            <a:endParaRPr lang="ru-RU" sz="1400" dirty="0">
              <a:solidFill>
                <a:srgbClr val="002060"/>
              </a:solidFill>
              <a:effectLst/>
              <a:ea typeface="Calibri" panose="020F0502020204030204" pitchFamily="34" charset="0"/>
              <a:cs typeface="Times New Roman" panose="02020603050405020304" pitchFamily="18" charset="0"/>
            </a:endParaRPr>
          </a:p>
          <a:p>
            <a:pPr algn="just">
              <a:spcAft>
                <a:spcPts val="800"/>
              </a:spcAft>
            </a:pPr>
            <a:r>
              <a:rPr lang="uk-UA" sz="1400" dirty="0">
                <a:solidFill>
                  <a:srgbClr val="002060"/>
                </a:solidFill>
                <a:effectLst/>
                <a:ea typeface="Calibri" panose="020F0502020204030204" pitchFamily="34" charset="0"/>
                <a:cs typeface="Times New Roman" panose="02020603050405020304" pitchFamily="18" charset="0"/>
              </a:rPr>
              <a:t>«В середині березня колеги з «Органічної України» та «Органік Стандарт» провели опитування органічних виробників, яке показало, що близько 30% операторів зупинили діяльність через ведення бойових дій і ще близько 15% були на межі зупинки. Також, близько 30% органічних земель і зараз знаходяться на окупованих територіях або територіях, де ведуться активні бойові дії. Зокрема, 25% земель, зайнятих під органічне виробництво (з органічним та перехідним статусом) розташовано в Херсонській та Запорізькій областях.  Розуміємо, що ці цифри будуть змінюватись залежно від ситуації на фронтах. </a:t>
            </a:r>
            <a:br>
              <a:rPr lang="uk-UA" sz="1400" dirty="0">
                <a:solidFill>
                  <a:srgbClr val="002060"/>
                </a:solidFill>
                <a:effectLst/>
                <a:ea typeface="Calibri" panose="020F0502020204030204" pitchFamily="34" charset="0"/>
                <a:cs typeface="Times New Roman" panose="02020603050405020304" pitchFamily="18" charset="0"/>
              </a:rPr>
            </a:br>
            <a:r>
              <a:rPr lang="uk-UA" sz="1400" dirty="0">
                <a:solidFill>
                  <a:srgbClr val="002060"/>
                </a:solidFill>
                <a:effectLst/>
                <a:ea typeface="Calibri" panose="020F0502020204030204" pitchFamily="34" charset="0"/>
                <a:cs typeface="Times New Roman" panose="02020603050405020304" pitchFamily="18" charset="0"/>
              </a:rPr>
              <a:t>Північ Київської та Чернігівської областей ще не розміновано, в Харківській області тривають активні бойові дії, на жаль, є фізично зруйновані виробництва. Звісно є проблеми з експортом продукції, як у всіх аграріїв. Частково продукція опинилась заблокованою в портах, іншу ж важко вивезти через логістичні проблеми та підняття цін на перевезення.</a:t>
            </a:r>
            <a:endParaRPr lang="ru-RU" sz="1400" dirty="0">
              <a:solidFill>
                <a:srgbClr val="002060"/>
              </a:solidFill>
              <a:effectLst/>
              <a:ea typeface="Calibri" panose="020F0502020204030204" pitchFamily="34" charset="0"/>
              <a:cs typeface="Times New Roman" panose="02020603050405020304" pitchFamily="18" charset="0"/>
            </a:endParaRPr>
          </a:p>
          <a:p>
            <a:pPr>
              <a:spcAft>
                <a:spcPts val="800"/>
              </a:spcAft>
            </a:pPr>
            <a:r>
              <a:rPr lang="uk-UA" sz="1400" dirty="0">
                <a:solidFill>
                  <a:srgbClr val="002060"/>
                </a:solidFill>
                <a:effectLst/>
                <a:ea typeface="Calibri" panose="020F0502020204030204" pitchFamily="34" charset="0"/>
                <a:cs typeface="Times New Roman" panose="02020603050405020304" pitchFamily="18" charset="0"/>
              </a:rPr>
              <a:t>«В той же час багато виробників в інших регіонах розпочали посівну кампанію і продовжують дотримуватись правил ведення органічного виробництва. Бачимо активну підтримку виробниками збройних сил в тому числі і органічними продуктами. Але поки важко спрогнозувати, які наслідки будуть для органічного ринку в цілому»,</a:t>
            </a:r>
            <a:r>
              <a:rPr kumimoji="0" lang="uk-UA" sz="1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 зазначає національний координатор програми  «Органічна торгівля заради розвитку у Східній Європі» в Україні </a:t>
            </a:r>
            <a:r>
              <a:rPr lang="uk-UA" sz="1400" dirty="0">
                <a:solidFill>
                  <a:srgbClr val="002060"/>
                </a:solidFill>
                <a:effectLst/>
                <a:ea typeface="Calibri" panose="020F0502020204030204" pitchFamily="34" charset="0"/>
                <a:cs typeface="Times New Roman" panose="02020603050405020304" pitchFamily="18" charset="0"/>
              </a:rPr>
              <a:t>Катерина Шор. Джерело: </a:t>
            </a:r>
            <a:r>
              <a:rPr lang="uk-UA" sz="1400" u="sng" dirty="0">
                <a:solidFill>
                  <a:srgbClr val="002060"/>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Agravery.com</a:t>
            </a:r>
            <a:endParaRPr lang="ru-RU" sz="1400" dirty="0">
              <a:solidFill>
                <a:srgbClr val="002060"/>
              </a:solidFill>
              <a:effectLst/>
              <a:ea typeface="Calibri" panose="020F0502020204030204" pitchFamily="34" charset="0"/>
              <a:cs typeface="Times New Roman" panose="02020603050405020304" pitchFamily="18" charset="0"/>
            </a:endParaRPr>
          </a:p>
        </p:txBody>
      </p:sp>
      <p:pic>
        <p:nvPicPr>
          <p:cNvPr id="10242" name="Picture 2" descr="В Україні вже постраждало 3 мільйони гектарів лісів, а це майже третина лісового фонду держави – Оперативний штаб з фіксації екозлочинів РФ">
            <a:extLst>
              <a:ext uri="{FF2B5EF4-FFF2-40B4-BE49-F238E27FC236}">
                <a16:creationId xmlns:a16="http://schemas.microsoft.com/office/drawing/2014/main" id="{012215EF-7DE3-E699-9E3A-F9E884F373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277" y="5239028"/>
            <a:ext cx="2812223" cy="129429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Сміливість бути українським аграрієм: фотопроєкт про сільське господарство  під час війни 🧪БТУ-ЦЕНТР">
            <a:extLst>
              <a:ext uri="{FF2B5EF4-FFF2-40B4-BE49-F238E27FC236}">
                <a16:creationId xmlns:a16="http://schemas.microsoft.com/office/drawing/2014/main" id="{4BD9A6C0-9A18-8E6E-3A1F-917775B941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1" y="1"/>
            <a:ext cx="3084895" cy="2889890"/>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F9D2D097-4D14-67BD-EE5F-17493674A985}"/>
              </a:ext>
            </a:extLst>
          </p:cNvPr>
          <p:cNvPicPr>
            <a:picLocks noChangeAspect="1"/>
          </p:cNvPicPr>
          <p:nvPr/>
        </p:nvPicPr>
        <p:blipFill>
          <a:blip r:embed="rId8"/>
          <a:stretch>
            <a:fillRect/>
          </a:stretch>
        </p:blipFill>
        <p:spPr>
          <a:xfrm>
            <a:off x="11078817" y="5946096"/>
            <a:ext cx="1049683" cy="481208"/>
          </a:xfrm>
          <a:prstGeom prst="rect">
            <a:avLst/>
          </a:prstGeom>
        </p:spPr>
      </p:pic>
    </p:spTree>
    <p:extLst>
      <p:ext uri="{BB962C8B-B14F-4D97-AF65-F5344CB8AC3E}">
        <p14:creationId xmlns:p14="http://schemas.microsoft.com/office/powerpoint/2010/main" val="207269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67201" y="0"/>
            <a:ext cx="7924800" cy="96741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dirty="0">
                <a:solidFill>
                  <a:srgbClr val="002060"/>
                </a:solidFill>
                <a:latin typeface="Calibri" panose="020F0502020204030204"/>
              </a:rPr>
              <a:t>Як </a:t>
            </a: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військові дії вплинули на роботу запорізьких аграріїв</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71966" y="2644387"/>
            <a:ext cx="2734082" cy="3084893"/>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050324">
            <a:off x="-3441" y="3366051"/>
            <a:ext cx="27711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Запорізькі виробники</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органічних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продуктів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890589"/>
            <a:ext cx="8643178" cy="90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В Україні вже постраждало 3 мільйони гектарів лісів, а це майже третина лісового фонду держави – Оперативний штаб з фіксації екозлочинів РФ">
            <a:extLst>
              <a:ext uri="{FF2B5EF4-FFF2-40B4-BE49-F238E27FC236}">
                <a16:creationId xmlns:a16="http://schemas.microsoft.com/office/drawing/2014/main" id="{012215EF-7DE3-E699-9E3A-F9E884F373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6277" y="5239028"/>
            <a:ext cx="2812223" cy="1294294"/>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F9D2D097-4D14-67BD-EE5F-17493674A985}"/>
              </a:ext>
            </a:extLst>
          </p:cNvPr>
          <p:cNvPicPr>
            <a:picLocks noChangeAspect="1"/>
          </p:cNvPicPr>
          <p:nvPr/>
        </p:nvPicPr>
        <p:blipFill>
          <a:blip r:embed="rId6"/>
          <a:stretch>
            <a:fillRect/>
          </a:stretch>
        </p:blipFill>
        <p:spPr>
          <a:xfrm>
            <a:off x="11078817" y="5946096"/>
            <a:ext cx="1049683" cy="481208"/>
          </a:xfrm>
          <a:prstGeom prst="rect">
            <a:avLst/>
          </a:prstGeom>
        </p:spPr>
      </p:pic>
      <p:pic>
        <p:nvPicPr>
          <p:cNvPr id="5" name="Рисунок 4">
            <a:extLst>
              <a:ext uri="{FF2B5EF4-FFF2-40B4-BE49-F238E27FC236}">
                <a16:creationId xmlns:a16="http://schemas.microsoft.com/office/drawing/2014/main" id="{E0B5827A-3660-9C8F-A237-A628D7C9FBC7}"/>
              </a:ext>
            </a:extLst>
          </p:cNvPr>
          <p:cNvPicPr>
            <a:picLocks noChangeAspect="1"/>
          </p:cNvPicPr>
          <p:nvPr/>
        </p:nvPicPr>
        <p:blipFill>
          <a:blip r:embed="rId7"/>
          <a:stretch>
            <a:fillRect/>
          </a:stretch>
        </p:blipFill>
        <p:spPr>
          <a:xfrm>
            <a:off x="-3441" y="1"/>
            <a:ext cx="4270641" cy="2819792"/>
          </a:xfrm>
          <a:prstGeom prst="rect">
            <a:avLst/>
          </a:prstGeom>
        </p:spPr>
      </p:pic>
      <p:sp>
        <p:nvSpPr>
          <p:cNvPr id="7" name="TextBox 6">
            <a:extLst>
              <a:ext uri="{FF2B5EF4-FFF2-40B4-BE49-F238E27FC236}">
                <a16:creationId xmlns:a16="http://schemas.microsoft.com/office/drawing/2014/main" id="{EC1EBB0E-019C-8C55-95C9-81662D77C451}"/>
              </a:ext>
            </a:extLst>
          </p:cNvPr>
          <p:cNvSpPr txBox="1"/>
          <p:nvPr/>
        </p:nvSpPr>
        <p:spPr>
          <a:xfrm>
            <a:off x="4334140" y="967411"/>
            <a:ext cx="7857860" cy="1754326"/>
          </a:xfrm>
          <a:prstGeom prst="rect">
            <a:avLst/>
          </a:prstGeom>
          <a:noFill/>
        </p:spPr>
        <p:txBody>
          <a:bodyPr wrap="square">
            <a:spAutoFit/>
          </a:bodyPr>
          <a:lstStyle/>
          <a:p>
            <a:r>
              <a:rPr lang="ru-RU" i="0" dirty="0" err="1">
                <a:solidFill>
                  <a:srgbClr val="002060"/>
                </a:solidFill>
                <a:effectLst/>
                <a:latin typeface="Gilroy"/>
              </a:rPr>
              <a:t>Органічна</a:t>
            </a:r>
            <a:r>
              <a:rPr lang="ru-RU" i="0" dirty="0">
                <a:solidFill>
                  <a:srgbClr val="002060"/>
                </a:solidFill>
                <a:effectLst/>
                <a:latin typeface="Gilroy"/>
              </a:rPr>
              <a:t> ферма «Козак </a:t>
            </a:r>
            <a:r>
              <a:rPr lang="ru-RU" i="0" dirty="0" err="1">
                <a:solidFill>
                  <a:srgbClr val="002060"/>
                </a:solidFill>
                <a:effectLst/>
                <a:latin typeface="Gilroy"/>
              </a:rPr>
              <a:t>Органік</a:t>
            </a:r>
            <a:r>
              <a:rPr lang="ru-RU" i="0" dirty="0">
                <a:solidFill>
                  <a:srgbClr val="002060"/>
                </a:solidFill>
                <a:effectLst/>
                <a:latin typeface="Gilroy"/>
              </a:rPr>
              <a:t>», яка </a:t>
            </a:r>
            <a:r>
              <a:rPr lang="ru-RU" i="0" dirty="0" err="1">
                <a:solidFill>
                  <a:srgbClr val="002060"/>
                </a:solidFill>
                <a:effectLst/>
                <a:latin typeface="Gilroy"/>
              </a:rPr>
              <a:t>знаходиться</a:t>
            </a:r>
            <a:r>
              <a:rPr lang="ru-RU" i="0" dirty="0">
                <a:solidFill>
                  <a:srgbClr val="002060"/>
                </a:solidFill>
                <a:effectLst/>
                <a:latin typeface="Gilroy"/>
              </a:rPr>
              <a:t> в </a:t>
            </a:r>
            <a:r>
              <a:rPr lang="ru-RU" i="0" dirty="0" err="1">
                <a:solidFill>
                  <a:srgbClr val="002060"/>
                </a:solidFill>
                <a:effectLst/>
                <a:latin typeface="Gilroy"/>
              </a:rPr>
              <a:t>Запорізькій</a:t>
            </a:r>
            <a:r>
              <a:rPr lang="ru-RU" i="0" dirty="0">
                <a:solidFill>
                  <a:srgbClr val="002060"/>
                </a:solidFill>
                <a:effectLst/>
                <a:latin typeface="Gilroy"/>
              </a:rPr>
              <a:t> </a:t>
            </a:r>
            <a:r>
              <a:rPr lang="ru-RU" i="0" dirty="0" err="1">
                <a:solidFill>
                  <a:srgbClr val="002060"/>
                </a:solidFill>
                <a:effectLst/>
                <a:latin typeface="Gilroy"/>
              </a:rPr>
              <a:t>області</a:t>
            </a:r>
            <a:r>
              <a:rPr lang="ru-RU" i="0" dirty="0">
                <a:solidFill>
                  <a:srgbClr val="002060"/>
                </a:solidFill>
                <a:effectLst/>
                <a:latin typeface="Gilroy"/>
              </a:rPr>
              <a:t>, з перших </a:t>
            </a:r>
            <a:r>
              <a:rPr lang="ru-RU" i="0" dirty="0" err="1">
                <a:solidFill>
                  <a:srgbClr val="002060"/>
                </a:solidFill>
                <a:effectLst/>
                <a:latin typeface="Gilroy"/>
              </a:rPr>
              <a:t>днів</a:t>
            </a:r>
            <a:r>
              <a:rPr lang="ru-RU" i="0" dirty="0">
                <a:solidFill>
                  <a:srgbClr val="002060"/>
                </a:solidFill>
                <a:effectLst/>
                <a:latin typeface="Gilroy"/>
              </a:rPr>
              <a:t> </a:t>
            </a:r>
            <a:r>
              <a:rPr lang="ru-RU" i="0" dirty="0" err="1">
                <a:solidFill>
                  <a:srgbClr val="002060"/>
                </a:solidFill>
                <a:effectLst/>
                <a:latin typeface="Gilroy"/>
              </a:rPr>
              <a:t>повномасштабного</a:t>
            </a:r>
            <a:r>
              <a:rPr lang="ru-RU" i="0" dirty="0">
                <a:solidFill>
                  <a:srgbClr val="002060"/>
                </a:solidFill>
                <a:effectLst/>
                <a:latin typeface="Gilroy"/>
              </a:rPr>
              <a:t> </a:t>
            </a:r>
            <a:r>
              <a:rPr lang="ru-RU" i="0" dirty="0" err="1">
                <a:solidFill>
                  <a:srgbClr val="002060"/>
                </a:solidFill>
                <a:effectLst/>
                <a:latin typeface="Gilroy"/>
              </a:rPr>
              <a:t>вторгнення</a:t>
            </a:r>
            <a:r>
              <a:rPr lang="ru-RU" i="0" dirty="0">
                <a:solidFill>
                  <a:srgbClr val="002060"/>
                </a:solidFill>
                <a:effectLst/>
                <a:latin typeface="Gilroy"/>
              </a:rPr>
              <a:t> </a:t>
            </a:r>
            <a:r>
              <a:rPr lang="ru-RU" i="0" dirty="0" err="1">
                <a:solidFill>
                  <a:srgbClr val="002060"/>
                </a:solidFill>
                <a:effectLst/>
                <a:latin typeface="Gilroy"/>
              </a:rPr>
              <a:t>опинилася</a:t>
            </a:r>
            <a:r>
              <a:rPr lang="ru-RU" i="0" dirty="0">
                <a:solidFill>
                  <a:srgbClr val="002060"/>
                </a:solidFill>
                <a:effectLst/>
                <a:latin typeface="Gilroy"/>
              </a:rPr>
              <a:t> </a:t>
            </a:r>
            <a:r>
              <a:rPr lang="ru-RU" i="0" dirty="0" err="1">
                <a:solidFill>
                  <a:srgbClr val="002060"/>
                </a:solidFill>
                <a:effectLst/>
                <a:latin typeface="Gilroy"/>
              </a:rPr>
              <a:t>під</a:t>
            </a:r>
            <a:r>
              <a:rPr lang="ru-RU" i="0" dirty="0">
                <a:solidFill>
                  <a:srgbClr val="002060"/>
                </a:solidFill>
                <a:effectLst/>
                <a:latin typeface="Gilroy"/>
              </a:rPr>
              <a:t> </a:t>
            </a:r>
            <a:r>
              <a:rPr lang="ru-RU" i="0" dirty="0" err="1">
                <a:solidFill>
                  <a:srgbClr val="002060"/>
                </a:solidFill>
                <a:effectLst/>
                <a:latin typeface="Gilroy"/>
              </a:rPr>
              <a:t>окупацією</a:t>
            </a:r>
            <a:r>
              <a:rPr lang="ru-RU" i="0" dirty="0">
                <a:solidFill>
                  <a:srgbClr val="002060"/>
                </a:solidFill>
                <a:effectLst/>
                <a:latin typeface="Gilroy"/>
              </a:rPr>
              <a:t>. За </a:t>
            </a:r>
            <a:r>
              <a:rPr lang="ru-RU" i="0" dirty="0" err="1">
                <a:solidFill>
                  <a:srgbClr val="002060"/>
                </a:solidFill>
                <a:effectLst/>
                <a:latin typeface="Gilroy"/>
              </a:rPr>
              <a:t>рішенням</a:t>
            </a:r>
            <a:r>
              <a:rPr lang="ru-RU" i="0" dirty="0">
                <a:solidFill>
                  <a:srgbClr val="002060"/>
                </a:solidFill>
                <a:effectLst/>
                <a:latin typeface="Gilroy"/>
              </a:rPr>
              <a:t> </a:t>
            </a:r>
            <a:r>
              <a:rPr lang="ru-RU" i="0" dirty="0" err="1">
                <a:solidFill>
                  <a:srgbClr val="002060"/>
                </a:solidFill>
                <a:effectLst/>
                <a:latin typeface="Gilroy"/>
              </a:rPr>
              <a:t>власників</a:t>
            </a:r>
            <a:r>
              <a:rPr lang="ru-RU" i="0" dirty="0">
                <a:solidFill>
                  <a:srgbClr val="002060"/>
                </a:solidFill>
                <a:effectLst/>
                <a:latin typeface="Gilroy"/>
              </a:rPr>
              <a:t>, уже </a:t>
            </a:r>
            <a:r>
              <a:rPr lang="ru-RU" i="0" dirty="0" err="1">
                <a:solidFill>
                  <a:srgbClr val="002060"/>
                </a:solidFill>
                <a:effectLst/>
                <a:latin typeface="Gilroy"/>
              </a:rPr>
              <a:t>другий</a:t>
            </a:r>
            <a:r>
              <a:rPr lang="ru-RU" i="0" dirty="0">
                <a:solidFill>
                  <a:srgbClr val="002060"/>
                </a:solidFill>
                <a:effectLst/>
                <a:latin typeface="Gilroy"/>
              </a:rPr>
              <a:t> </a:t>
            </a:r>
            <a:r>
              <a:rPr lang="ru-RU" i="0" dirty="0" err="1">
                <a:solidFill>
                  <a:srgbClr val="002060"/>
                </a:solidFill>
                <a:effectLst/>
                <a:latin typeface="Gilroy"/>
              </a:rPr>
              <a:t>рік</a:t>
            </a:r>
            <a:r>
              <a:rPr lang="ru-RU" i="0" dirty="0">
                <a:solidFill>
                  <a:srgbClr val="002060"/>
                </a:solidFill>
                <a:effectLst/>
                <a:latin typeface="Gilroy"/>
              </a:rPr>
              <a:t> </a:t>
            </a:r>
            <a:r>
              <a:rPr lang="ru-RU" i="0" dirty="0" err="1">
                <a:solidFill>
                  <a:srgbClr val="002060"/>
                </a:solidFill>
                <a:effectLst/>
                <a:latin typeface="Gilroy"/>
              </a:rPr>
              <a:t>поспіль</a:t>
            </a:r>
            <a:r>
              <a:rPr lang="ru-RU" i="0" dirty="0">
                <a:solidFill>
                  <a:srgbClr val="002060"/>
                </a:solidFill>
                <a:effectLst/>
                <a:latin typeface="Gilroy"/>
              </a:rPr>
              <a:t> вони </a:t>
            </a:r>
            <a:r>
              <a:rPr lang="ru-RU" i="0" dirty="0" err="1">
                <a:solidFill>
                  <a:srgbClr val="002060"/>
                </a:solidFill>
                <a:effectLst/>
                <a:latin typeface="Gilroy"/>
              </a:rPr>
              <a:t>нічого</a:t>
            </a:r>
            <a:r>
              <a:rPr lang="ru-RU" i="0" dirty="0">
                <a:solidFill>
                  <a:srgbClr val="002060"/>
                </a:solidFill>
                <a:effectLst/>
                <a:latin typeface="Gilroy"/>
              </a:rPr>
              <a:t> не </a:t>
            </a:r>
            <a:r>
              <a:rPr lang="ru-RU" i="0" dirty="0" err="1">
                <a:solidFill>
                  <a:srgbClr val="002060"/>
                </a:solidFill>
                <a:effectLst/>
                <a:latin typeface="Gilroy"/>
              </a:rPr>
              <a:t>вирощують</a:t>
            </a:r>
            <a:r>
              <a:rPr lang="ru-RU" i="0" dirty="0">
                <a:solidFill>
                  <a:srgbClr val="002060"/>
                </a:solidFill>
                <a:effectLst/>
                <a:latin typeface="Gilroy"/>
              </a:rPr>
              <a:t>, </a:t>
            </a:r>
            <a:r>
              <a:rPr lang="ru-RU" i="0" dirty="0" err="1">
                <a:solidFill>
                  <a:srgbClr val="002060"/>
                </a:solidFill>
                <a:effectLst/>
                <a:latin typeface="Gilroy"/>
              </a:rPr>
              <a:t>щоб</a:t>
            </a:r>
            <a:r>
              <a:rPr lang="ru-RU" i="0" dirty="0">
                <a:solidFill>
                  <a:srgbClr val="002060"/>
                </a:solidFill>
                <a:effectLst/>
                <a:latin typeface="Gilroy"/>
              </a:rPr>
              <a:t> не </a:t>
            </a:r>
            <a:r>
              <a:rPr lang="ru-RU" i="0" dirty="0" err="1">
                <a:solidFill>
                  <a:srgbClr val="002060"/>
                </a:solidFill>
                <a:effectLst/>
                <a:latin typeface="Gilroy"/>
              </a:rPr>
              <a:t>годувати</a:t>
            </a:r>
            <a:r>
              <a:rPr lang="ru-RU" i="0" dirty="0">
                <a:solidFill>
                  <a:srgbClr val="002060"/>
                </a:solidFill>
                <a:effectLst/>
                <a:latin typeface="Gilroy"/>
              </a:rPr>
              <a:t> </a:t>
            </a:r>
            <a:r>
              <a:rPr lang="ru-RU" i="0" dirty="0" err="1">
                <a:solidFill>
                  <a:srgbClr val="002060"/>
                </a:solidFill>
                <a:effectLst/>
                <a:latin typeface="Gilroy"/>
              </a:rPr>
              <a:t>окупантів</a:t>
            </a:r>
            <a:r>
              <a:rPr lang="ru-RU" i="0" dirty="0">
                <a:solidFill>
                  <a:srgbClr val="002060"/>
                </a:solidFill>
                <a:effectLst/>
                <a:latin typeface="Gilroy"/>
              </a:rPr>
              <a:t>, а також </a:t>
            </a:r>
            <a:r>
              <a:rPr lang="ru-RU" i="0" dirty="0" err="1">
                <a:solidFill>
                  <a:srgbClr val="002060"/>
                </a:solidFill>
                <a:effectLst/>
                <a:latin typeface="Gilroy"/>
              </a:rPr>
              <a:t>задля</a:t>
            </a:r>
            <a:r>
              <a:rPr lang="ru-RU" i="0" dirty="0">
                <a:solidFill>
                  <a:srgbClr val="002060"/>
                </a:solidFill>
                <a:effectLst/>
                <a:latin typeface="Gilroy"/>
              </a:rPr>
              <a:t> </a:t>
            </a:r>
            <a:r>
              <a:rPr lang="ru-RU" i="0" dirty="0" err="1">
                <a:solidFill>
                  <a:srgbClr val="002060"/>
                </a:solidFill>
                <a:effectLst/>
                <a:latin typeface="Gilroy"/>
              </a:rPr>
              <a:t>збереження</a:t>
            </a:r>
            <a:r>
              <a:rPr lang="ru-RU" i="0" dirty="0">
                <a:solidFill>
                  <a:srgbClr val="002060"/>
                </a:solidFill>
                <a:effectLst/>
                <a:latin typeface="Gilroy"/>
              </a:rPr>
              <a:t> </a:t>
            </a:r>
            <a:r>
              <a:rPr lang="ru-RU" i="0" dirty="0" err="1">
                <a:solidFill>
                  <a:srgbClr val="002060"/>
                </a:solidFill>
                <a:effectLst/>
                <a:latin typeface="Gilroy"/>
              </a:rPr>
              <a:t>сертифікації</a:t>
            </a:r>
            <a:r>
              <a:rPr lang="ru-RU" i="0" dirty="0">
                <a:solidFill>
                  <a:srgbClr val="002060"/>
                </a:solidFill>
                <a:effectLst/>
                <a:latin typeface="Gilroy"/>
              </a:rPr>
              <a:t>. </a:t>
            </a:r>
            <a:r>
              <a:rPr lang="ru-RU" i="0" dirty="0" err="1">
                <a:solidFill>
                  <a:srgbClr val="002060"/>
                </a:solidFill>
                <a:effectLst/>
                <a:latin typeface="Gilroy"/>
              </a:rPr>
              <a:t>Адже</a:t>
            </a:r>
            <a:r>
              <a:rPr lang="ru-RU" i="0" dirty="0">
                <a:solidFill>
                  <a:srgbClr val="002060"/>
                </a:solidFill>
                <a:effectLst/>
                <a:latin typeface="Gilroy"/>
              </a:rPr>
              <a:t> </a:t>
            </a:r>
            <a:r>
              <a:rPr lang="ru-RU" i="0" dirty="0" err="1">
                <a:solidFill>
                  <a:srgbClr val="002060"/>
                </a:solidFill>
                <a:effectLst/>
                <a:latin typeface="Gilroy"/>
              </a:rPr>
              <a:t>якщо</a:t>
            </a:r>
            <a:r>
              <a:rPr lang="ru-RU" i="0" dirty="0">
                <a:solidFill>
                  <a:srgbClr val="002060"/>
                </a:solidFill>
                <a:effectLst/>
                <a:latin typeface="Gilroy"/>
              </a:rPr>
              <a:t> </a:t>
            </a:r>
            <a:r>
              <a:rPr lang="ru-RU" i="0" dirty="0" err="1">
                <a:solidFill>
                  <a:srgbClr val="002060"/>
                </a:solidFill>
                <a:effectLst/>
                <a:latin typeface="Gilroy"/>
              </a:rPr>
              <a:t>інспектор</a:t>
            </a:r>
            <a:r>
              <a:rPr lang="ru-RU" i="0" dirty="0">
                <a:solidFill>
                  <a:srgbClr val="002060"/>
                </a:solidFill>
                <a:effectLst/>
                <a:latin typeface="Gilroy"/>
              </a:rPr>
              <a:t> з </a:t>
            </a:r>
            <a:r>
              <a:rPr lang="ru-RU" i="0" dirty="0" err="1">
                <a:solidFill>
                  <a:srgbClr val="002060"/>
                </a:solidFill>
                <a:effectLst/>
                <a:latin typeface="Gilroy"/>
              </a:rPr>
              <a:t>органіки</a:t>
            </a:r>
            <a:r>
              <a:rPr lang="ru-RU" i="0" dirty="0">
                <a:solidFill>
                  <a:srgbClr val="002060"/>
                </a:solidFill>
                <a:effectLst/>
                <a:latin typeface="Gilroy"/>
              </a:rPr>
              <a:t> не </a:t>
            </a:r>
            <a:r>
              <a:rPr lang="ru-RU" i="0" dirty="0" err="1">
                <a:solidFill>
                  <a:srgbClr val="002060"/>
                </a:solidFill>
                <a:effectLst/>
                <a:latin typeface="Gilroy"/>
              </a:rPr>
              <a:t>зможе</a:t>
            </a:r>
            <a:r>
              <a:rPr lang="ru-RU" i="0" dirty="0">
                <a:solidFill>
                  <a:srgbClr val="002060"/>
                </a:solidFill>
                <a:effectLst/>
                <a:latin typeface="Gilroy"/>
              </a:rPr>
              <a:t> до них </a:t>
            </a:r>
            <a:r>
              <a:rPr lang="ru-RU" i="0" dirty="0" err="1">
                <a:solidFill>
                  <a:srgbClr val="002060"/>
                </a:solidFill>
                <a:effectLst/>
                <a:latin typeface="Gilroy"/>
              </a:rPr>
              <a:t>приїхати</a:t>
            </a:r>
            <a:r>
              <a:rPr lang="ru-RU" i="0" dirty="0">
                <a:solidFill>
                  <a:srgbClr val="002060"/>
                </a:solidFill>
                <a:effectLst/>
                <a:latin typeface="Gilroy"/>
              </a:rPr>
              <a:t>, то </a:t>
            </a:r>
            <a:r>
              <a:rPr lang="ru-RU" i="0" dirty="0" err="1">
                <a:solidFill>
                  <a:srgbClr val="002060"/>
                </a:solidFill>
                <a:effectLst/>
                <a:latin typeface="Gilroy"/>
              </a:rPr>
              <a:t>відповідна</a:t>
            </a:r>
            <a:r>
              <a:rPr lang="ru-RU" i="0" dirty="0">
                <a:solidFill>
                  <a:srgbClr val="002060"/>
                </a:solidFill>
                <a:effectLst/>
                <a:latin typeface="Gilroy"/>
              </a:rPr>
              <a:t> </a:t>
            </a:r>
            <a:r>
              <a:rPr lang="ru-RU" i="0" dirty="0" err="1">
                <a:solidFill>
                  <a:srgbClr val="002060"/>
                </a:solidFill>
                <a:effectLst/>
                <a:latin typeface="Gilroy"/>
              </a:rPr>
              <a:t>сертифікація</a:t>
            </a:r>
            <a:r>
              <a:rPr lang="ru-RU" i="0" dirty="0">
                <a:solidFill>
                  <a:srgbClr val="002060"/>
                </a:solidFill>
                <a:effectLst/>
                <a:latin typeface="Gilroy"/>
              </a:rPr>
              <a:t> </a:t>
            </a:r>
            <a:r>
              <a:rPr lang="ru-RU" i="0" dirty="0" err="1">
                <a:solidFill>
                  <a:srgbClr val="002060"/>
                </a:solidFill>
                <a:effectLst/>
                <a:latin typeface="Gilroy"/>
              </a:rPr>
              <a:t>анулюється</a:t>
            </a:r>
            <a:r>
              <a:rPr lang="ru-RU" i="0" dirty="0">
                <a:solidFill>
                  <a:srgbClr val="002060"/>
                </a:solidFill>
                <a:effectLst/>
                <a:latin typeface="Gilroy"/>
              </a:rPr>
              <a:t>, а </a:t>
            </a:r>
            <a:r>
              <a:rPr lang="ru-RU" i="0" dirty="0" err="1">
                <a:solidFill>
                  <a:srgbClr val="002060"/>
                </a:solidFill>
                <a:effectLst/>
                <a:latin typeface="Gilroy"/>
              </a:rPr>
              <a:t>відновити</a:t>
            </a:r>
            <a:r>
              <a:rPr lang="ru-RU" i="0" dirty="0">
                <a:solidFill>
                  <a:srgbClr val="002060"/>
                </a:solidFill>
                <a:effectLst/>
                <a:latin typeface="Gilroy"/>
              </a:rPr>
              <a:t> </a:t>
            </a:r>
            <a:r>
              <a:rPr lang="ru-RU" i="0" dirty="0" err="1">
                <a:solidFill>
                  <a:srgbClr val="002060"/>
                </a:solidFill>
                <a:effectLst/>
                <a:latin typeface="Gilroy"/>
              </a:rPr>
              <a:t>її</a:t>
            </a:r>
            <a:r>
              <a:rPr lang="ru-RU" i="0" dirty="0">
                <a:solidFill>
                  <a:srgbClr val="002060"/>
                </a:solidFill>
                <a:effectLst/>
                <a:latin typeface="Gilroy"/>
              </a:rPr>
              <a:t> </a:t>
            </a:r>
            <a:r>
              <a:rPr lang="ru-RU" i="0" dirty="0" err="1">
                <a:solidFill>
                  <a:srgbClr val="002060"/>
                </a:solidFill>
                <a:effectLst/>
                <a:latin typeface="Gilroy"/>
              </a:rPr>
              <a:t>можна</a:t>
            </a:r>
            <a:r>
              <a:rPr lang="ru-RU" i="0" dirty="0">
                <a:solidFill>
                  <a:srgbClr val="002060"/>
                </a:solidFill>
                <a:effectLst/>
                <a:latin typeface="Gilroy"/>
              </a:rPr>
              <a:t> буде не </a:t>
            </a:r>
            <a:r>
              <a:rPr lang="ru-RU" i="0" dirty="0" err="1">
                <a:solidFill>
                  <a:srgbClr val="002060"/>
                </a:solidFill>
                <a:effectLst/>
                <a:latin typeface="Gilroy"/>
              </a:rPr>
              <a:t>раніше</a:t>
            </a:r>
            <a:r>
              <a:rPr lang="ru-RU" i="0" dirty="0">
                <a:solidFill>
                  <a:srgbClr val="002060"/>
                </a:solidFill>
                <a:effectLst/>
                <a:latin typeface="Gilroy"/>
              </a:rPr>
              <a:t>, </a:t>
            </a:r>
            <a:r>
              <a:rPr lang="ru-RU" i="0" dirty="0" err="1">
                <a:solidFill>
                  <a:srgbClr val="002060"/>
                </a:solidFill>
                <a:effectLst/>
                <a:latin typeface="Gilroy"/>
              </a:rPr>
              <a:t>ніж</a:t>
            </a:r>
            <a:r>
              <a:rPr lang="ru-RU" i="0" dirty="0">
                <a:solidFill>
                  <a:srgbClr val="002060"/>
                </a:solidFill>
                <a:effectLst/>
                <a:latin typeface="Gilroy"/>
              </a:rPr>
              <a:t> за два роки.</a:t>
            </a:r>
            <a:endParaRPr lang="ru-RU" dirty="0">
              <a:solidFill>
                <a:srgbClr val="002060"/>
              </a:solidFill>
            </a:endParaRPr>
          </a:p>
        </p:txBody>
      </p:sp>
      <p:sp>
        <p:nvSpPr>
          <p:cNvPr id="11" name="TextBox 10">
            <a:extLst>
              <a:ext uri="{FF2B5EF4-FFF2-40B4-BE49-F238E27FC236}">
                <a16:creationId xmlns:a16="http://schemas.microsoft.com/office/drawing/2014/main" id="{FE661397-9C52-B8ED-CE96-FB8B27B65341}"/>
              </a:ext>
            </a:extLst>
          </p:cNvPr>
          <p:cNvSpPr txBox="1"/>
          <p:nvPr/>
        </p:nvSpPr>
        <p:spPr>
          <a:xfrm>
            <a:off x="636104" y="2832149"/>
            <a:ext cx="11492396" cy="1477328"/>
          </a:xfrm>
          <a:prstGeom prst="rect">
            <a:avLst/>
          </a:prstGeom>
          <a:noFill/>
        </p:spPr>
        <p:txBody>
          <a:bodyPr wrap="square">
            <a:spAutoFit/>
          </a:bodyPr>
          <a:lstStyle/>
          <a:p>
            <a:r>
              <a:rPr lang="ru-RU" dirty="0" err="1">
                <a:solidFill>
                  <a:srgbClr val="002060"/>
                </a:solidFill>
              </a:rPr>
              <a:t>Сільським</a:t>
            </a:r>
            <a:r>
              <a:rPr lang="ru-RU" dirty="0">
                <a:solidFill>
                  <a:srgbClr val="002060"/>
                </a:solidFill>
              </a:rPr>
              <a:t> </a:t>
            </a:r>
            <a:r>
              <a:rPr lang="ru-RU" dirty="0" err="1">
                <a:solidFill>
                  <a:srgbClr val="002060"/>
                </a:solidFill>
              </a:rPr>
              <a:t>господарством</a:t>
            </a:r>
            <a:r>
              <a:rPr lang="ru-RU" dirty="0">
                <a:solidFill>
                  <a:srgbClr val="002060"/>
                </a:solidFill>
              </a:rPr>
              <a:t> Олександр </a:t>
            </a:r>
            <a:r>
              <a:rPr lang="ru-RU" dirty="0" err="1">
                <a:solidFill>
                  <a:srgbClr val="002060"/>
                </a:solidFill>
              </a:rPr>
              <a:t>Орєхін</a:t>
            </a:r>
            <a:r>
              <a:rPr lang="ru-RU" dirty="0">
                <a:solidFill>
                  <a:srgbClr val="002060"/>
                </a:solidFill>
              </a:rPr>
              <a:t>( </a:t>
            </a:r>
            <a:r>
              <a:rPr lang="ru-RU" dirty="0" err="1">
                <a:solidFill>
                  <a:srgbClr val="002060"/>
                </a:solidFill>
              </a:rPr>
              <a:t>власник</a:t>
            </a:r>
            <a:r>
              <a:rPr lang="ru-RU" dirty="0">
                <a:solidFill>
                  <a:srgbClr val="002060"/>
                </a:solidFill>
              </a:rPr>
              <a:t> ферми) почав </a:t>
            </a:r>
            <a:r>
              <a:rPr lang="ru-RU" dirty="0" err="1">
                <a:solidFill>
                  <a:srgbClr val="002060"/>
                </a:solidFill>
              </a:rPr>
              <a:t>займатися</a:t>
            </a:r>
            <a:r>
              <a:rPr lang="ru-RU" dirty="0">
                <a:solidFill>
                  <a:srgbClr val="002060"/>
                </a:solidFill>
              </a:rPr>
              <a:t> </a:t>
            </a:r>
            <a:r>
              <a:rPr lang="ru-RU" dirty="0" err="1">
                <a:solidFill>
                  <a:srgbClr val="002060"/>
                </a:solidFill>
              </a:rPr>
              <a:t>ще</a:t>
            </a:r>
            <a:r>
              <a:rPr lang="ru-RU" dirty="0">
                <a:solidFill>
                  <a:srgbClr val="002060"/>
                </a:solidFill>
              </a:rPr>
              <a:t> у 2013 </a:t>
            </a:r>
            <a:r>
              <a:rPr lang="ru-RU" dirty="0" err="1">
                <a:solidFill>
                  <a:srgbClr val="002060"/>
                </a:solidFill>
              </a:rPr>
              <a:t>році</a:t>
            </a:r>
            <a:r>
              <a:rPr lang="ru-RU" dirty="0">
                <a:solidFill>
                  <a:srgbClr val="002060"/>
                </a:solidFill>
              </a:rPr>
              <a:t>, й </a:t>
            </a:r>
            <a:r>
              <a:rPr lang="ru-RU" dirty="0" err="1">
                <a:solidFill>
                  <a:srgbClr val="002060"/>
                </a:solidFill>
              </a:rPr>
              <a:t>одразу</a:t>
            </a:r>
            <a:r>
              <a:rPr lang="ru-RU" dirty="0">
                <a:solidFill>
                  <a:srgbClr val="002060"/>
                </a:solidFill>
              </a:rPr>
              <a:t> </a:t>
            </a:r>
            <a:r>
              <a:rPr lang="ru-RU" dirty="0" err="1">
                <a:solidFill>
                  <a:srgbClr val="002060"/>
                </a:solidFill>
              </a:rPr>
              <a:t>органіч</a:t>
            </a:r>
            <a:r>
              <a:rPr lang="ru-RU" dirty="0">
                <a:solidFill>
                  <a:srgbClr val="002060"/>
                </a:solidFill>
              </a:rPr>
              <a:t>-ним. </a:t>
            </a:r>
            <a:r>
              <a:rPr lang="ru-RU" dirty="0" err="1">
                <a:solidFill>
                  <a:srgbClr val="002060"/>
                </a:solidFill>
              </a:rPr>
              <a:t>Спочатку</a:t>
            </a:r>
            <a:r>
              <a:rPr lang="ru-RU" dirty="0">
                <a:solidFill>
                  <a:srgbClr val="002060"/>
                </a:solidFill>
              </a:rPr>
              <a:t> </a:t>
            </a:r>
            <a:r>
              <a:rPr lang="ru-RU" dirty="0" err="1">
                <a:solidFill>
                  <a:srgbClr val="002060"/>
                </a:solidFill>
              </a:rPr>
              <a:t>це</a:t>
            </a:r>
            <a:r>
              <a:rPr lang="ru-RU" dirty="0">
                <a:solidFill>
                  <a:srgbClr val="002060"/>
                </a:solidFill>
              </a:rPr>
              <a:t> </a:t>
            </a:r>
            <a:r>
              <a:rPr lang="ru-RU" dirty="0" err="1">
                <a:solidFill>
                  <a:srgbClr val="002060"/>
                </a:solidFill>
              </a:rPr>
              <a:t>було</a:t>
            </a:r>
            <a:r>
              <a:rPr lang="ru-RU" dirty="0">
                <a:solidFill>
                  <a:srgbClr val="002060"/>
                </a:solidFill>
              </a:rPr>
              <a:t> 20 соток і </a:t>
            </a:r>
            <a:r>
              <a:rPr lang="ru-RU" dirty="0" err="1">
                <a:solidFill>
                  <a:srgbClr val="002060"/>
                </a:solidFill>
              </a:rPr>
              <a:t>вирощування</a:t>
            </a:r>
            <a:r>
              <a:rPr lang="ru-RU" dirty="0">
                <a:solidFill>
                  <a:srgbClr val="002060"/>
                </a:solidFill>
              </a:rPr>
              <a:t> </a:t>
            </a:r>
            <a:r>
              <a:rPr lang="ru-RU" dirty="0" err="1">
                <a:solidFill>
                  <a:srgbClr val="002060"/>
                </a:solidFill>
              </a:rPr>
              <a:t>органічної</a:t>
            </a:r>
            <a:r>
              <a:rPr lang="ru-RU" dirty="0">
                <a:solidFill>
                  <a:srgbClr val="002060"/>
                </a:solidFill>
              </a:rPr>
              <a:t> </a:t>
            </a:r>
            <a:r>
              <a:rPr lang="ru-RU" dirty="0" err="1">
                <a:solidFill>
                  <a:srgbClr val="002060"/>
                </a:solidFill>
              </a:rPr>
              <a:t>продукції</a:t>
            </a:r>
            <a:r>
              <a:rPr lang="ru-RU" dirty="0">
                <a:solidFill>
                  <a:srgbClr val="002060"/>
                </a:solidFill>
              </a:rPr>
              <a:t> в </a:t>
            </a:r>
            <a:r>
              <a:rPr lang="ru-RU" dirty="0" err="1">
                <a:solidFill>
                  <a:srgbClr val="002060"/>
                </a:solidFill>
              </a:rPr>
              <a:t>теплиці</a:t>
            </a:r>
            <a:r>
              <a:rPr lang="ru-RU" dirty="0">
                <a:solidFill>
                  <a:srgbClr val="002060"/>
                </a:solidFill>
              </a:rPr>
              <a:t> для себе та </a:t>
            </a:r>
            <a:r>
              <a:rPr lang="ru-RU" dirty="0" err="1">
                <a:solidFill>
                  <a:srgbClr val="002060"/>
                </a:solidFill>
              </a:rPr>
              <a:t>декількох</a:t>
            </a:r>
            <a:r>
              <a:rPr lang="ru-RU" dirty="0">
                <a:solidFill>
                  <a:srgbClr val="002060"/>
                </a:solidFill>
              </a:rPr>
              <a:t> родин.</a:t>
            </a:r>
          </a:p>
          <a:p>
            <a:r>
              <a:rPr lang="ru-RU" dirty="0">
                <a:solidFill>
                  <a:srgbClr val="002060"/>
                </a:solidFill>
              </a:rPr>
              <a:t>                      За словами фермера, </a:t>
            </a:r>
            <a:r>
              <a:rPr lang="ru-RU" dirty="0" err="1">
                <a:solidFill>
                  <a:srgbClr val="002060"/>
                </a:solidFill>
              </a:rPr>
              <a:t>вирощувати</a:t>
            </a:r>
            <a:r>
              <a:rPr lang="ru-RU" dirty="0">
                <a:solidFill>
                  <a:srgbClr val="002060"/>
                </a:solidFill>
              </a:rPr>
              <a:t> </a:t>
            </a:r>
            <a:r>
              <a:rPr lang="ru-RU" dirty="0" err="1">
                <a:solidFill>
                  <a:srgbClr val="002060"/>
                </a:solidFill>
              </a:rPr>
              <a:t>органіку</a:t>
            </a:r>
            <a:r>
              <a:rPr lang="ru-RU" dirty="0">
                <a:solidFill>
                  <a:srgbClr val="002060"/>
                </a:solidFill>
              </a:rPr>
              <a:t> нелегко, але </a:t>
            </a:r>
            <a:r>
              <a:rPr lang="ru-RU" dirty="0" err="1">
                <a:solidFill>
                  <a:srgbClr val="002060"/>
                </a:solidFill>
              </a:rPr>
              <a:t>це</a:t>
            </a:r>
            <a:r>
              <a:rPr lang="ru-RU" dirty="0">
                <a:solidFill>
                  <a:srgbClr val="002060"/>
                </a:solidFill>
              </a:rPr>
              <a:t> </a:t>
            </a:r>
            <a:r>
              <a:rPr lang="ru-RU" dirty="0" err="1">
                <a:solidFill>
                  <a:srgbClr val="002060"/>
                </a:solidFill>
              </a:rPr>
              <a:t>його</a:t>
            </a:r>
            <a:r>
              <a:rPr lang="ru-RU" dirty="0">
                <a:solidFill>
                  <a:srgbClr val="002060"/>
                </a:solidFill>
              </a:rPr>
              <a:t> </a:t>
            </a:r>
            <a:r>
              <a:rPr lang="ru-RU" dirty="0" err="1">
                <a:solidFill>
                  <a:srgbClr val="002060"/>
                </a:solidFill>
              </a:rPr>
              <a:t>принципове</a:t>
            </a:r>
            <a:r>
              <a:rPr lang="ru-RU" dirty="0">
                <a:solidFill>
                  <a:srgbClr val="002060"/>
                </a:solidFill>
              </a:rPr>
              <a:t> </a:t>
            </a:r>
            <a:r>
              <a:rPr lang="ru-RU" dirty="0" err="1">
                <a:solidFill>
                  <a:srgbClr val="002060"/>
                </a:solidFill>
              </a:rPr>
              <a:t>рішення</a:t>
            </a:r>
            <a:r>
              <a:rPr lang="ru-RU" dirty="0">
                <a:solidFill>
                  <a:srgbClr val="002060"/>
                </a:solidFill>
              </a:rPr>
              <a:t>: </a:t>
            </a:r>
            <a:r>
              <a:rPr lang="ru-RU" dirty="0" err="1">
                <a:solidFill>
                  <a:srgbClr val="002060"/>
                </a:solidFill>
              </a:rPr>
              <a:t>займатись</a:t>
            </a:r>
            <a:r>
              <a:rPr lang="ru-RU" dirty="0">
                <a:solidFill>
                  <a:srgbClr val="002060"/>
                </a:solidFill>
              </a:rPr>
              <a:t>        		</a:t>
            </a:r>
            <a:r>
              <a:rPr lang="ru-RU" dirty="0" err="1">
                <a:solidFill>
                  <a:srgbClr val="002060"/>
                </a:solidFill>
              </a:rPr>
              <a:t>органічним</a:t>
            </a:r>
            <a:r>
              <a:rPr lang="ru-RU" dirty="0">
                <a:solidFill>
                  <a:srgbClr val="002060"/>
                </a:solidFill>
              </a:rPr>
              <a:t>    </a:t>
            </a:r>
            <a:r>
              <a:rPr lang="ru-RU" dirty="0" err="1">
                <a:solidFill>
                  <a:srgbClr val="002060"/>
                </a:solidFill>
              </a:rPr>
              <a:t>сільським</a:t>
            </a:r>
            <a:r>
              <a:rPr lang="ru-RU" dirty="0">
                <a:solidFill>
                  <a:srgbClr val="002060"/>
                </a:solidFill>
              </a:rPr>
              <a:t> </a:t>
            </a:r>
            <a:r>
              <a:rPr lang="ru-RU" dirty="0" err="1">
                <a:solidFill>
                  <a:srgbClr val="002060"/>
                </a:solidFill>
              </a:rPr>
              <a:t>господарством</a:t>
            </a:r>
            <a:r>
              <a:rPr lang="ru-RU" dirty="0">
                <a:solidFill>
                  <a:srgbClr val="002060"/>
                </a:solidFill>
              </a:rPr>
              <a:t>, </a:t>
            </a:r>
            <a:r>
              <a:rPr lang="ru-RU" dirty="0" err="1">
                <a:solidFill>
                  <a:srgbClr val="002060"/>
                </a:solidFill>
              </a:rPr>
              <a:t>або</a:t>
            </a:r>
            <a:r>
              <a:rPr lang="ru-RU" dirty="0">
                <a:solidFill>
                  <a:srgbClr val="002060"/>
                </a:solidFill>
              </a:rPr>
              <a:t> не </a:t>
            </a:r>
            <a:r>
              <a:rPr lang="ru-RU" dirty="0" err="1">
                <a:solidFill>
                  <a:srgbClr val="002060"/>
                </a:solidFill>
              </a:rPr>
              <a:t>займатися</a:t>
            </a:r>
            <a:r>
              <a:rPr lang="ru-RU" dirty="0">
                <a:solidFill>
                  <a:srgbClr val="002060"/>
                </a:solidFill>
              </a:rPr>
              <a:t> </a:t>
            </a:r>
            <a:r>
              <a:rPr lang="ru-RU" dirty="0" err="1">
                <a:solidFill>
                  <a:srgbClr val="002060"/>
                </a:solidFill>
              </a:rPr>
              <a:t>цим</a:t>
            </a:r>
            <a:r>
              <a:rPr lang="ru-RU" dirty="0">
                <a:solidFill>
                  <a:srgbClr val="002060"/>
                </a:solidFill>
              </a:rPr>
              <a:t> </a:t>
            </a:r>
            <a:r>
              <a:rPr lang="ru-RU" dirty="0" err="1">
                <a:solidFill>
                  <a:srgbClr val="002060"/>
                </a:solidFill>
              </a:rPr>
              <a:t>узагалі</a:t>
            </a:r>
            <a:r>
              <a:rPr lang="ru-RU" dirty="0">
                <a:solidFill>
                  <a:srgbClr val="002060"/>
                </a:solidFill>
              </a:rPr>
              <a:t>. І тут справа </a:t>
            </a:r>
            <a:r>
              <a:rPr lang="ru-RU" dirty="0" err="1">
                <a:solidFill>
                  <a:srgbClr val="002060"/>
                </a:solidFill>
              </a:rPr>
              <a:t>зовсім</a:t>
            </a:r>
            <a:r>
              <a:rPr lang="ru-RU" dirty="0">
                <a:solidFill>
                  <a:srgbClr val="002060"/>
                </a:solidFill>
              </a:rPr>
              <a:t> не у  			грошах.  </a:t>
            </a:r>
          </a:p>
        </p:txBody>
      </p:sp>
      <p:sp>
        <p:nvSpPr>
          <p:cNvPr id="13" name="TextBox 12">
            <a:extLst>
              <a:ext uri="{FF2B5EF4-FFF2-40B4-BE49-F238E27FC236}">
                <a16:creationId xmlns:a16="http://schemas.microsoft.com/office/drawing/2014/main" id="{75214071-C460-A085-A02B-F7DCA3031F2D}"/>
              </a:ext>
            </a:extLst>
          </p:cNvPr>
          <p:cNvSpPr txBox="1"/>
          <p:nvPr/>
        </p:nvSpPr>
        <p:spPr>
          <a:xfrm>
            <a:off x="2517913" y="4309478"/>
            <a:ext cx="9501807" cy="1200329"/>
          </a:xfrm>
          <a:prstGeom prst="rect">
            <a:avLst/>
          </a:prstGeom>
          <a:noFill/>
        </p:spPr>
        <p:txBody>
          <a:bodyPr wrap="square">
            <a:spAutoFit/>
          </a:bodyPr>
          <a:lstStyle/>
          <a:p>
            <a:r>
              <a:rPr lang="ru-RU" b="1" dirty="0">
                <a:solidFill>
                  <a:srgbClr val="002060"/>
                </a:solidFill>
              </a:rPr>
              <a:t>«</a:t>
            </a:r>
            <a:r>
              <a:rPr lang="ru-RU" dirty="0">
                <a:solidFill>
                  <a:srgbClr val="002060"/>
                </a:solidFill>
              </a:rPr>
              <a:t>Козак </a:t>
            </a:r>
            <a:r>
              <a:rPr lang="ru-RU" dirty="0" err="1">
                <a:solidFill>
                  <a:srgbClr val="002060"/>
                </a:solidFill>
              </a:rPr>
              <a:t>Органік</a:t>
            </a:r>
            <a:r>
              <a:rPr lang="ru-RU" dirty="0">
                <a:solidFill>
                  <a:srgbClr val="002060"/>
                </a:solidFill>
              </a:rPr>
              <a:t>» </a:t>
            </a:r>
            <a:r>
              <a:rPr lang="ru-RU" dirty="0" err="1">
                <a:solidFill>
                  <a:srgbClr val="002060"/>
                </a:solidFill>
              </a:rPr>
              <a:t>нещодавно</a:t>
            </a:r>
            <a:r>
              <a:rPr lang="ru-RU" dirty="0">
                <a:solidFill>
                  <a:srgbClr val="002060"/>
                </a:solidFill>
              </a:rPr>
              <a:t> запустила </a:t>
            </a:r>
            <a:r>
              <a:rPr lang="ru-RU" dirty="0" err="1">
                <a:solidFill>
                  <a:srgbClr val="002060"/>
                </a:solidFill>
              </a:rPr>
              <a:t>виробництво</a:t>
            </a:r>
            <a:r>
              <a:rPr lang="ru-RU" dirty="0">
                <a:solidFill>
                  <a:srgbClr val="002060"/>
                </a:solidFill>
              </a:rPr>
              <a:t> </a:t>
            </a:r>
            <a:r>
              <a:rPr lang="ru-RU" dirty="0" err="1">
                <a:solidFill>
                  <a:srgbClr val="002060"/>
                </a:solidFill>
              </a:rPr>
              <a:t>борошна</a:t>
            </a:r>
            <a:r>
              <a:rPr lang="ru-RU" dirty="0">
                <a:solidFill>
                  <a:srgbClr val="002060"/>
                </a:solidFill>
              </a:rPr>
              <a:t> на </a:t>
            </a:r>
            <a:r>
              <a:rPr lang="ru-RU" dirty="0" err="1">
                <a:solidFill>
                  <a:srgbClr val="002060"/>
                </a:solidFill>
              </a:rPr>
              <a:t>Дніпропетровщині</a:t>
            </a:r>
            <a:r>
              <a:rPr lang="ru-RU" dirty="0">
                <a:solidFill>
                  <a:srgbClr val="002060"/>
                </a:solidFill>
              </a:rPr>
              <a:t>. </a:t>
            </a:r>
            <a:r>
              <a:rPr lang="ru-RU" dirty="0" err="1">
                <a:solidFill>
                  <a:srgbClr val="002060"/>
                </a:solidFill>
              </a:rPr>
              <a:t>Вдалося</a:t>
            </a:r>
            <a:r>
              <a:rPr lang="ru-RU" dirty="0">
                <a:solidFill>
                  <a:srgbClr val="002060"/>
                </a:solidFill>
              </a:rPr>
              <a:t> </a:t>
            </a:r>
            <a:r>
              <a:rPr lang="ru-RU" dirty="0" err="1">
                <a:solidFill>
                  <a:srgbClr val="002060"/>
                </a:solidFill>
              </a:rPr>
              <a:t>це</a:t>
            </a:r>
            <a:r>
              <a:rPr lang="ru-RU" dirty="0">
                <a:solidFill>
                  <a:srgbClr val="002060"/>
                </a:solidFill>
              </a:rPr>
              <a:t> </a:t>
            </a:r>
            <a:r>
              <a:rPr lang="ru-RU" dirty="0" err="1">
                <a:solidFill>
                  <a:srgbClr val="002060"/>
                </a:solidFill>
              </a:rPr>
              <a:t>зробити</a:t>
            </a:r>
            <a:r>
              <a:rPr lang="ru-RU" dirty="0">
                <a:solidFill>
                  <a:srgbClr val="002060"/>
                </a:solidFill>
              </a:rPr>
              <a:t> </a:t>
            </a:r>
            <a:r>
              <a:rPr lang="ru-RU" dirty="0" err="1">
                <a:solidFill>
                  <a:srgbClr val="002060"/>
                </a:solidFill>
              </a:rPr>
              <a:t>завдяки</a:t>
            </a:r>
            <a:r>
              <a:rPr lang="ru-RU" dirty="0">
                <a:solidFill>
                  <a:srgbClr val="002060"/>
                </a:solidFill>
              </a:rPr>
              <a:t> </a:t>
            </a:r>
            <a:r>
              <a:rPr lang="ru-RU" dirty="0" err="1">
                <a:solidFill>
                  <a:srgbClr val="002060"/>
                </a:solidFill>
              </a:rPr>
              <a:t>підтримці</a:t>
            </a:r>
            <a:r>
              <a:rPr lang="ru-RU" dirty="0">
                <a:solidFill>
                  <a:srgbClr val="002060"/>
                </a:solidFill>
              </a:rPr>
              <a:t> </a:t>
            </a:r>
            <a:r>
              <a:rPr lang="ru-RU" dirty="0" err="1">
                <a:solidFill>
                  <a:srgbClr val="002060"/>
                </a:solidFill>
              </a:rPr>
              <a:t>німецьких</a:t>
            </a:r>
            <a:r>
              <a:rPr lang="ru-RU" dirty="0">
                <a:solidFill>
                  <a:srgbClr val="002060"/>
                </a:solidFill>
              </a:rPr>
              <a:t> </a:t>
            </a:r>
            <a:r>
              <a:rPr lang="ru-RU" dirty="0" err="1">
                <a:solidFill>
                  <a:srgbClr val="002060"/>
                </a:solidFill>
              </a:rPr>
              <a:t>колег</a:t>
            </a:r>
            <a:r>
              <a:rPr lang="ru-RU" dirty="0">
                <a:solidFill>
                  <a:srgbClr val="002060"/>
                </a:solidFill>
              </a:rPr>
              <a:t>. У </a:t>
            </a:r>
            <a:r>
              <a:rPr lang="ru-RU" dirty="0" err="1">
                <a:solidFill>
                  <a:srgbClr val="002060"/>
                </a:solidFill>
              </a:rPr>
              <a:t>травні</a:t>
            </a:r>
            <a:r>
              <a:rPr lang="ru-RU" dirty="0">
                <a:solidFill>
                  <a:srgbClr val="002060"/>
                </a:solidFill>
              </a:rPr>
              <a:t> </a:t>
            </a:r>
            <a:r>
              <a:rPr lang="ru-RU" dirty="0" err="1">
                <a:solidFill>
                  <a:srgbClr val="002060"/>
                </a:solidFill>
              </a:rPr>
              <a:t>минулого</a:t>
            </a:r>
            <a:r>
              <a:rPr lang="ru-RU" dirty="0">
                <a:solidFill>
                  <a:srgbClr val="002060"/>
                </a:solidFill>
              </a:rPr>
              <a:t> року вони </a:t>
            </a:r>
            <a:r>
              <a:rPr lang="ru-RU" dirty="0" err="1">
                <a:solidFill>
                  <a:srgbClr val="002060"/>
                </a:solidFill>
              </a:rPr>
              <a:t>запропонували</a:t>
            </a:r>
            <a:r>
              <a:rPr lang="ru-RU" dirty="0">
                <a:solidFill>
                  <a:srgbClr val="002060"/>
                </a:solidFill>
              </a:rPr>
              <a:t> </a:t>
            </a:r>
            <a:r>
              <a:rPr lang="ru-RU" dirty="0" err="1">
                <a:solidFill>
                  <a:srgbClr val="002060"/>
                </a:solidFill>
              </a:rPr>
              <a:t>допомогу</a:t>
            </a:r>
            <a:r>
              <a:rPr lang="ru-RU" dirty="0">
                <a:solidFill>
                  <a:srgbClr val="002060"/>
                </a:solidFill>
              </a:rPr>
              <a:t> </a:t>
            </a:r>
            <a:r>
              <a:rPr lang="ru-RU" dirty="0" err="1">
                <a:solidFill>
                  <a:srgbClr val="002060"/>
                </a:solidFill>
              </a:rPr>
              <a:t>органічним</a:t>
            </a:r>
            <a:r>
              <a:rPr lang="ru-RU" dirty="0">
                <a:solidFill>
                  <a:srgbClr val="002060"/>
                </a:solidFill>
              </a:rPr>
              <a:t> </a:t>
            </a:r>
            <a:r>
              <a:rPr lang="ru-RU" dirty="0" err="1">
                <a:solidFill>
                  <a:srgbClr val="002060"/>
                </a:solidFill>
              </a:rPr>
              <a:t>виробникам</a:t>
            </a:r>
            <a:r>
              <a:rPr lang="ru-RU" dirty="0">
                <a:solidFill>
                  <a:srgbClr val="002060"/>
                </a:solidFill>
              </a:rPr>
              <a:t>, </a:t>
            </a:r>
            <a:r>
              <a:rPr lang="ru-RU" dirty="0" err="1">
                <a:solidFill>
                  <a:srgbClr val="002060"/>
                </a:solidFill>
              </a:rPr>
              <a:t>тож</a:t>
            </a:r>
            <a:r>
              <a:rPr lang="ru-RU" dirty="0">
                <a:solidFill>
                  <a:srgbClr val="002060"/>
                </a:solidFill>
              </a:rPr>
              <a:t> </a:t>
            </a:r>
            <a:r>
              <a:rPr lang="ru-RU" dirty="0" err="1">
                <a:solidFill>
                  <a:srgbClr val="002060"/>
                </a:solidFill>
              </a:rPr>
              <a:t>завдяки</a:t>
            </a:r>
            <a:r>
              <a:rPr lang="ru-RU" dirty="0">
                <a:solidFill>
                  <a:srgbClr val="002060"/>
                </a:solidFill>
              </a:rPr>
              <a:t> </a:t>
            </a:r>
            <a:r>
              <a:rPr lang="ru-RU" dirty="0" err="1">
                <a:solidFill>
                  <a:srgbClr val="002060"/>
                </a:solidFill>
              </a:rPr>
              <a:t>цьому</a:t>
            </a:r>
            <a:r>
              <a:rPr lang="ru-RU" dirty="0">
                <a:solidFill>
                  <a:srgbClr val="002060"/>
                </a:solidFill>
              </a:rPr>
              <a:t> </a:t>
            </a:r>
            <a:r>
              <a:rPr lang="ru-RU" dirty="0" err="1">
                <a:solidFill>
                  <a:srgbClr val="002060"/>
                </a:solidFill>
              </a:rPr>
              <a:t>проєкту</a:t>
            </a:r>
            <a:r>
              <a:rPr lang="ru-RU" dirty="0">
                <a:solidFill>
                  <a:srgbClr val="002060"/>
                </a:solidFill>
              </a:rPr>
              <a:t> </a:t>
            </a:r>
            <a:r>
              <a:rPr lang="ru-RU" dirty="0" err="1">
                <a:solidFill>
                  <a:srgbClr val="002060"/>
                </a:solidFill>
              </a:rPr>
              <a:t>вдалося</a:t>
            </a:r>
            <a:r>
              <a:rPr lang="ru-RU" dirty="0">
                <a:solidFill>
                  <a:srgbClr val="002060"/>
                </a:solidFill>
              </a:rPr>
              <a:t> </a:t>
            </a:r>
            <a:r>
              <a:rPr lang="ru-RU" dirty="0" err="1">
                <a:solidFill>
                  <a:srgbClr val="002060"/>
                </a:solidFill>
              </a:rPr>
              <a:t>частково</a:t>
            </a:r>
            <a:r>
              <a:rPr lang="ru-RU" dirty="0">
                <a:solidFill>
                  <a:srgbClr val="002060"/>
                </a:solidFill>
              </a:rPr>
              <a:t> </a:t>
            </a:r>
            <a:r>
              <a:rPr lang="ru-RU" dirty="0" err="1">
                <a:solidFill>
                  <a:srgbClr val="002060"/>
                </a:solidFill>
              </a:rPr>
              <a:t>покрити</a:t>
            </a:r>
            <a:r>
              <a:rPr lang="ru-RU" dirty="0">
                <a:solidFill>
                  <a:srgbClr val="002060"/>
                </a:solidFill>
              </a:rPr>
              <a:t> </a:t>
            </a:r>
            <a:r>
              <a:rPr lang="ru-RU" dirty="0" err="1">
                <a:solidFill>
                  <a:srgbClr val="002060"/>
                </a:solidFill>
              </a:rPr>
              <a:t>витрати</a:t>
            </a:r>
            <a:r>
              <a:rPr lang="ru-RU" dirty="0">
                <a:solidFill>
                  <a:srgbClr val="002060"/>
                </a:solidFill>
              </a:rPr>
              <a:t> на </a:t>
            </a:r>
            <a:r>
              <a:rPr lang="ru-RU" dirty="0" err="1">
                <a:solidFill>
                  <a:srgbClr val="002060"/>
                </a:solidFill>
              </a:rPr>
              <a:t>придбання</a:t>
            </a:r>
            <a:r>
              <a:rPr lang="ru-RU" dirty="0">
                <a:solidFill>
                  <a:srgbClr val="002060"/>
                </a:solidFill>
              </a:rPr>
              <a:t> </a:t>
            </a:r>
            <a:r>
              <a:rPr lang="ru-RU" dirty="0" err="1">
                <a:solidFill>
                  <a:srgbClr val="002060"/>
                </a:solidFill>
              </a:rPr>
              <a:t>млина</a:t>
            </a:r>
            <a:r>
              <a:rPr lang="ru-RU" dirty="0">
                <a:solidFill>
                  <a:srgbClr val="002060"/>
                </a:solidFill>
              </a:rPr>
              <a:t> та подальше </a:t>
            </a:r>
            <a:r>
              <a:rPr lang="ru-RU" dirty="0" err="1">
                <a:solidFill>
                  <a:srgbClr val="002060"/>
                </a:solidFill>
              </a:rPr>
              <a:t>виробництво</a:t>
            </a:r>
            <a:r>
              <a:rPr lang="ru-RU" dirty="0">
                <a:solidFill>
                  <a:srgbClr val="002060"/>
                </a:solidFill>
              </a:rPr>
              <a:t> </a:t>
            </a:r>
            <a:r>
              <a:rPr lang="ru-RU" dirty="0" err="1">
                <a:solidFill>
                  <a:srgbClr val="002060"/>
                </a:solidFill>
              </a:rPr>
              <a:t>борошна</a:t>
            </a:r>
            <a:r>
              <a:rPr lang="ru-RU" b="1" dirty="0"/>
              <a:t>. </a:t>
            </a:r>
          </a:p>
        </p:txBody>
      </p:sp>
      <p:sp>
        <p:nvSpPr>
          <p:cNvPr id="15" name="TextBox 14">
            <a:extLst>
              <a:ext uri="{FF2B5EF4-FFF2-40B4-BE49-F238E27FC236}">
                <a16:creationId xmlns:a16="http://schemas.microsoft.com/office/drawing/2014/main" id="{B440BEFD-C911-4EE5-2F25-1882E203786B}"/>
              </a:ext>
            </a:extLst>
          </p:cNvPr>
          <p:cNvSpPr txBox="1"/>
          <p:nvPr/>
        </p:nvSpPr>
        <p:spPr>
          <a:xfrm rot="10800000" flipV="1">
            <a:off x="980660" y="5500276"/>
            <a:ext cx="7726018" cy="646331"/>
          </a:xfrm>
          <a:prstGeom prst="rect">
            <a:avLst/>
          </a:prstGeom>
          <a:noFill/>
        </p:spPr>
        <p:txBody>
          <a:bodyPr wrap="square">
            <a:spAutoFit/>
          </a:bodyPr>
          <a:lstStyle/>
          <a:p>
            <a:r>
              <a:rPr lang="ru-RU" dirty="0" err="1">
                <a:solidFill>
                  <a:srgbClr val="002060"/>
                </a:solidFill>
              </a:rPr>
              <a:t>Дізнайтеся</a:t>
            </a:r>
            <a:r>
              <a:rPr lang="ru-RU" dirty="0">
                <a:solidFill>
                  <a:srgbClr val="002060"/>
                </a:solidFill>
              </a:rPr>
              <a:t> </a:t>
            </a:r>
            <a:r>
              <a:rPr lang="ru-RU" dirty="0" err="1">
                <a:solidFill>
                  <a:srgbClr val="002060"/>
                </a:solidFill>
              </a:rPr>
              <a:t>більше</a:t>
            </a:r>
            <a:r>
              <a:rPr lang="ru-RU" dirty="0">
                <a:solidFill>
                  <a:srgbClr val="002060"/>
                </a:solidFill>
              </a:rPr>
              <a:t> про </a:t>
            </a:r>
            <a:r>
              <a:rPr lang="ru-RU" dirty="0" err="1">
                <a:solidFill>
                  <a:srgbClr val="002060"/>
                </a:solidFill>
              </a:rPr>
              <a:t>органічну</a:t>
            </a:r>
            <a:r>
              <a:rPr lang="ru-RU" dirty="0">
                <a:solidFill>
                  <a:srgbClr val="002060"/>
                </a:solidFill>
              </a:rPr>
              <a:t> ферму «Козак </a:t>
            </a:r>
            <a:r>
              <a:rPr lang="ru-RU" dirty="0" err="1">
                <a:solidFill>
                  <a:srgbClr val="002060"/>
                </a:solidFill>
              </a:rPr>
              <a:t>органік</a:t>
            </a:r>
            <a:r>
              <a:rPr lang="ru-RU" dirty="0">
                <a:solidFill>
                  <a:srgbClr val="002060"/>
                </a:solidFill>
              </a:rPr>
              <a:t>» </a:t>
            </a:r>
            <a:r>
              <a:rPr lang="ru-RU" dirty="0" err="1">
                <a:solidFill>
                  <a:srgbClr val="002060"/>
                </a:solidFill>
              </a:rPr>
              <a:t>самостійно</a:t>
            </a:r>
            <a:r>
              <a:rPr lang="ru-RU" dirty="0">
                <a:solidFill>
                  <a:srgbClr val="002060"/>
                </a:solidFill>
              </a:rPr>
              <a:t> https://agroportal.ua/</a:t>
            </a:r>
          </a:p>
        </p:txBody>
      </p:sp>
    </p:spTree>
    <p:extLst>
      <p:ext uri="{BB962C8B-B14F-4D97-AF65-F5344CB8AC3E}">
        <p14:creationId xmlns:p14="http://schemas.microsoft.com/office/powerpoint/2010/main" val="3456863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545495" y="180474"/>
            <a:ext cx="7422597" cy="142599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Як військові дії вплинули на роботу запорізьких аграріїв</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71966" y="2644387"/>
            <a:ext cx="2734082" cy="3084893"/>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387867">
            <a:off x="-3441" y="3366051"/>
            <a:ext cx="27711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Запорізькі виробники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органічних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продуктів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890589"/>
            <a:ext cx="8643178" cy="90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Кизиловий сад в Запорізькій області визнали рекордом України">
            <a:extLst>
              <a:ext uri="{FF2B5EF4-FFF2-40B4-BE49-F238E27FC236}">
                <a16:creationId xmlns:a16="http://schemas.microsoft.com/office/drawing/2014/main" id="{EB12C19E-56C5-AED9-579B-D25F17AC91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 y="0"/>
            <a:ext cx="4337582" cy="280148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7ADC40BB-FE1C-F511-2A5F-004CF27C64D8}"/>
              </a:ext>
            </a:extLst>
          </p:cNvPr>
          <p:cNvPicPr>
            <a:picLocks noChangeAspect="1"/>
          </p:cNvPicPr>
          <p:nvPr/>
        </p:nvPicPr>
        <p:blipFill>
          <a:blip r:embed="rId6"/>
          <a:stretch>
            <a:fillRect/>
          </a:stretch>
        </p:blipFill>
        <p:spPr>
          <a:xfrm>
            <a:off x="4385089" y="1855304"/>
            <a:ext cx="7583003" cy="3080407"/>
          </a:xfrm>
          <a:prstGeom prst="rect">
            <a:avLst/>
          </a:prstGeom>
        </p:spPr>
      </p:pic>
      <p:pic>
        <p:nvPicPr>
          <p:cNvPr id="9" name="Рисунок 8">
            <a:extLst>
              <a:ext uri="{FF2B5EF4-FFF2-40B4-BE49-F238E27FC236}">
                <a16:creationId xmlns:a16="http://schemas.microsoft.com/office/drawing/2014/main" id="{1A79FDDD-39FD-620E-3FE5-636E194C7B83}"/>
              </a:ext>
            </a:extLst>
          </p:cNvPr>
          <p:cNvPicPr>
            <a:picLocks noChangeAspect="1"/>
          </p:cNvPicPr>
          <p:nvPr/>
        </p:nvPicPr>
        <p:blipFill>
          <a:blip r:embed="rId7"/>
          <a:stretch>
            <a:fillRect/>
          </a:stretch>
        </p:blipFill>
        <p:spPr>
          <a:xfrm>
            <a:off x="2668871" y="4214191"/>
            <a:ext cx="1876625" cy="1885943"/>
          </a:xfrm>
          <a:prstGeom prst="rect">
            <a:avLst/>
          </a:prstGeom>
        </p:spPr>
      </p:pic>
      <p:pic>
        <p:nvPicPr>
          <p:cNvPr id="12" name="Рисунок 11">
            <a:extLst>
              <a:ext uri="{FF2B5EF4-FFF2-40B4-BE49-F238E27FC236}">
                <a16:creationId xmlns:a16="http://schemas.microsoft.com/office/drawing/2014/main" id="{35F6DD89-B9CF-FCC7-4590-A87880C7EB17}"/>
              </a:ext>
            </a:extLst>
          </p:cNvPr>
          <p:cNvPicPr>
            <a:picLocks noChangeAspect="1"/>
          </p:cNvPicPr>
          <p:nvPr/>
        </p:nvPicPr>
        <p:blipFill>
          <a:blip r:embed="rId8"/>
          <a:stretch>
            <a:fillRect/>
          </a:stretch>
        </p:blipFill>
        <p:spPr>
          <a:xfrm>
            <a:off x="8706678" y="5041729"/>
            <a:ext cx="3485322" cy="1398828"/>
          </a:xfrm>
          <a:prstGeom prst="rect">
            <a:avLst/>
          </a:prstGeom>
        </p:spPr>
      </p:pic>
      <p:sp>
        <p:nvSpPr>
          <p:cNvPr id="16" name="TextBox 15">
            <a:extLst>
              <a:ext uri="{FF2B5EF4-FFF2-40B4-BE49-F238E27FC236}">
                <a16:creationId xmlns:a16="http://schemas.microsoft.com/office/drawing/2014/main" id="{2F3050BD-44AA-ED81-7431-011DAFC4AFDD}"/>
              </a:ext>
            </a:extLst>
          </p:cNvPr>
          <p:cNvSpPr txBox="1"/>
          <p:nvPr/>
        </p:nvSpPr>
        <p:spPr>
          <a:xfrm>
            <a:off x="4334140" y="5272425"/>
            <a:ext cx="4833049" cy="369332"/>
          </a:xfrm>
          <a:prstGeom prst="rect">
            <a:avLst/>
          </a:prstGeom>
          <a:noFill/>
        </p:spPr>
        <p:txBody>
          <a:bodyPr wrap="square">
            <a:spAutoFit/>
          </a:bodyPr>
          <a:lstStyle/>
          <a:p>
            <a:r>
              <a:rPr lang="en-US" dirty="0"/>
              <a:t>https://www.ukrinform.ua/rubric-yakisne-zhyttia/</a:t>
            </a:r>
            <a:endParaRPr lang="ru-RU" dirty="0"/>
          </a:p>
        </p:txBody>
      </p:sp>
    </p:spTree>
    <p:extLst>
      <p:ext uri="{BB962C8B-B14F-4D97-AF65-F5344CB8AC3E}">
        <p14:creationId xmlns:p14="http://schemas.microsoft.com/office/powerpoint/2010/main" val="3724668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81454" y="0"/>
            <a:ext cx="9177486" cy="90236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Як військові дії вплинули на роботу запорізьких аграріїв</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890589"/>
            <a:ext cx="8643178" cy="90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1A79FDDD-39FD-620E-3FE5-636E194C7B83}"/>
              </a:ext>
            </a:extLst>
          </p:cNvPr>
          <p:cNvPicPr>
            <a:picLocks noChangeAspect="1"/>
          </p:cNvPicPr>
          <p:nvPr/>
        </p:nvPicPr>
        <p:blipFill>
          <a:blip r:embed="rId5"/>
          <a:stretch>
            <a:fillRect/>
          </a:stretch>
        </p:blipFill>
        <p:spPr>
          <a:xfrm rot="1464081">
            <a:off x="9456648" y="5422876"/>
            <a:ext cx="2130456" cy="1321663"/>
          </a:xfrm>
          <a:prstGeom prst="rect">
            <a:avLst/>
          </a:prstGeom>
        </p:spPr>
      </p:pic>
      <p:sp>
        <p:nvSpPr>
          <p:cNvPr id="6" name="TextBox 5">
            <a:extLst>
              <a:ext uri="{FF2B5EF4-FFF2-40B4-BE49-F238E27FC236}">
                <a16:creationId xmlns:a16="http://schemas.microsoft.com/office/drawing/2014/main" id="{9C13400F-19ED-49DB-84B2-183325519EAF}"/>
              </a:ext>
            </a:extLst>
          </p:cNvPr>
          <p:cNvSpPr txBox="1"/>
          <p:nvPr/>
        </p:nvSpPr>
        <p:spPr>
          <a:xfrm>
            <a:off x="3081453" y="902368"/>
            <a:ext cx="8853873" cy="2062103"/>
          </a:xfrm>
          <a:prstGeom prst="rect">
            <a:avLst/>
          </a:prstGeom>
          <a:noFill/>
        </p:spPr>
        <p:txBody>
          <a:bodyPr wrap="square">
            <a:spAutoFit/>
          </a:bodyPr>
          <a:lstStyle/>
          <a:p>
            <a:r>
              <a:rPr lang="ru-RU" sz="1600" b="0" i="0" dirty="0" err="1">
                <a:effectLst/>
                <a:latin typeface="Times New Roman" panose="02020603050405020304" pitchFamily="18" charset="0"/>
                <a:cs typeface="Times New Roman" panose="02020603050405020304" pitchFamily="18" charset="0"/>
              </a:rPr>
              <a:t>Рятуючи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дітей</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від</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розв’язаної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росією</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війни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Вікторія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Вєрозубова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засновниця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фермерського</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господарства</a:t>
            </a:r>
            <a:r>
              <a:rPr lang="ru-RU" sz="1600" b="0" i="0" dirty="0">
                <a:effectLst/>
                <a:latin typeface="Times New Roman" panose="02020603050405020304" pitchFamily="18" charset="0"/>
                <a:cs typeface="Times New Roman" panose="02020603050405020304" pitchFamily="18" charset="0"/>
              </a:rPr>
              <a:t> «Лада-2008» в </a:t>
            </a:r>
            <a:r>
              <a:rPr lang="ru-RU" sz="1600" b="0" i="0" dirty="0" err="1">
                <a:effectLst/>
                <a:latin typeface="Times New Roman" panose="02020603050405020304" pitchFamily="18" charset="0"/>
                <a:cs typeface="Times New Roman" panose="02020603050405020304" pitchFamily="18" charset="0"/>
              </a:rPr>
              <a:t>Запорізькій</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області</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виїхала</a:t>
            </a:r>
            <a:r>
              <a:rPr lang="ru-RU" sz="1600" b="0" i="0" dirty="0">
                <a:effectLst/>
                <a:latin typeface="Times New Roman" panose="02020603050405020304" pitchFamily="18" charset="0"/>
                <a:cs typeface="Times New Roman" panose="02020603050405020304" pitchFamily="18" charset="0"/>
              </a:rPr>
              <a:t> в </a:t>
            </a:r>
            <a:r>
              <a:rPr lang="ru-RU" sz="1600" b="0" i="0" dirty="0" err="1">
                <a:effectLst/>
                <a:latin typeface="Times New Roman" panose="02020603050405020304" pitchFamily="18" charset="0"/>
                <a:cs typeface="Times New Roman" panose="02020603050405020304" pitchFamily="18" charset="0"/>
              </a:rPr>
              <a:t>Нідерланди</a:t>
            </a:r>
            <a:r>
              <a:rPr lang="ru-RU" sz="1600" b="0" i="0" dirty="0">
                <a:effectLst/>
                <a:latin typeface="Times New Roman" panose="02020603050405020304" pitchFamily="18" charset="0"/>
                <a:cs typeface="Times New Roman" panose="02020603050405020304" pitchFamily="18" charset="0"/>
              </a:rPr>
              <a:t>, але </a:t>
            </a:r>
            <a:r>
              <a:rPr lang="ru-RU" sz="1600" b="0" i="0" dirty="0" err="1">
                <a:effectLst/>
                <a:latin typeface="Times New Roman" panose="02020603050405020304" pitchFamily="18" charset="0"/>
                <a:cs typeface="Times New Roman" panose="02020603050405020304" pitchFamily="18" charset="0"/>
              </a:rPr>
              <a:t>звідти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продовжила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керувати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бізнесом</a:t>
            </a:r>
            <a:r>
              <a:rPr lang="ru-RU" sz="1600" b="0" i="0" dirty="0">
                <a:effectLst/>
                <a:latin typeface="Times New Roman" panose="02020603050405020304" pitchFamily="18" charset="0"/>
                <a:cs typeface="Times New Roman" panose="02020603050405020304" pitchFamily="18" charset="0"/>
              </a:rPr>
              <a:t>. </a:t>
            </a:r>
            <a:r>
              <a:rPr lang="ru-RU" sz="1600" b="0" i="1" dirty="0">
                <a:solidFill>
                  <a:srgbClr val="000000"/>
                </a:solidFill>
                <a:effectLst/>
                <a:latin typeface="Times New Roman" panose="02020603050405020304" pitchFamily="18" charset="0"/>
                <a:cs typeface="Times New Roman" panose="02020603050405020304" pitchFamily="18" charset="0"/>
              </a:rPr>
              <a:t>«</a:t>
            </a:r>
            <a:r>
              <a:rPr lang="ru-RU" sz="1600" b="0" i="1" dirty="0" err="1">
                <a:solidFill>
                  <a:srgbClr val="000000"/>
                </a:solidFill>
                <a:effectLst/>
                <a:latin typeface="Times New Roman" panose="02020603050405020304" pitchFamily="18" charset="0"/>
                <a:cs typeface="Times New Roman" panose="02020603050405020304" pitchFamily="18" charset="0"/>
              </a:rPr>
              <a:t>Немає</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більше</a:t>
            </a:r>
            <a:r>
              <a:rPr lang="ru-RU" sz="1600" b="0" i="1" dirty="0">
                <a:solidFill>
                  <a:srgbClr val="000000"/>
                </a:solidFill>
                <a:effectLst/>
                <a:latin typeface="Times New Roman" panose="02020603050405020304" pitchFamily="18" charset="0"/>
                <a:cs typeface="Times New Roman" panose="02020603050405020304" pitchFamily="18" charset="0"/>
              </a:rPr>
              <a:t> стереотипу, </a:t>
            </a:r>
            <a:r>
              <a:rPr lang="ru-RU" sz="1600" b="0" i="1" dirty="0" err="1">
                <a:solidFill>
                  <a:srgbClr val="000000"/>
                </a:solidFill>
                <a:effectLst/>
                <a:latin typeface="Times New Roman" panose="02020603050405020304" pitchFamily="18" charset="0"/>
                <a:cs typeface="Times New Roman" panose="02020603050405020304" pitchFamily="18" charset="0"/>
              </a:rPr>
              <a:t>що</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місце</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жінки</a:t>
            </a:r>
            <a:r>
              <a:rPr lang="ru-RU" sz="1600" b="0" i="1" dirty="0">
                <a:solidFill>
                  <a:srgbClr val="000000"/>
                </a:solidFill>
                <a:effectLst/>
                <a:latin typeface="Times New Roman" panose="02020603050405020304" pitchFamily="18" charset="0"/>
                <a:cs typeface="Times New Roman" panose="02020603050405020304" pitchFamily="18" charset="0"/>
              </a:rPr>
              <a:t> на </a:t>
            </a:r>
            <a:r>
              <a:rPr lang="ru-RU" sz="1600" b="0" i="1" dirty="0" err="1">
                <a:solidFill>
                  <a:srgbClr val="000000"/>
                </a:solidFill>
                <a:effectLst/>
                <a:latin typeface="Times New Roman" panose="02020603050405020304" pitchFamily="18" charset="0"/>
                <a:cs typeface="Times New Roman" panose="02020603050405020304" pitchFamily="18" charset="0"/>
              </a:rPr>
              <a:t>кухні</a:t>
            </a:r>
            <a:r>
              <a:rPr lang="ru-RU" sz="1600" b="0" i="1" dirty="0">
                <a:solidFill>
                  <a:srgbClr val="000000"/>
                </a:solidFill>
                <a:effectLst/>
                <a:latin typeface="Times New Roman" panose="02020603050405020304" pitchFamily="18" charset="0"/>
                <a:cs typeface="Times New Roman" panose="02020603050405020304" pitchFamily="18" charset="0"/>
              </a:rPr>
              <a:t>, з </a:t>
            </a:r>
            <a:r>
              <a:rPr lang="ru-RU" sz="1600" b="0" i="1" dirty="0" err="1">
                <a:solidFill>
                  <a:srgbClr val="000000"/>
                </a:solidFill>
                <a:effectLst/>
                <a:latin typeface="Times New Roman" panose="02020603050405020304" pitchFamily="18" charset="0"/>
                <a:cs typeface="Times New Roman" panose="02020603050405020304" pitchFamily="18" charset="0"/>
              </a:rPr>
              <a:t>дітьми</a:t>
            </a:r>
            <a:r>
              <a:rPr lang="ru-RU" sz="1600" b="0" i="1" dirty="0">
                <a:solidFill>
                  <a:srgbClr val="000000"/>
                </a:solidFill>
                <a:effectLst/>
                <a:latin typeface="Times New Roman" panose="02020603050405020304" pitchFamily="18" charset="0"/>
                <a:cs typeface="Times New Roman" panose="02020603050405020304" pitchFamily="18" charset="0"/>
              </a:rPr>
              <a:t> і борщами. Зараз так </a:t>
            </a:r>
            <a:r>
              <a:rPr lang="ru-RU" sz="1600" b="0" i="1" dirty="0" err="1">
                <a:solidFill>
                  <a:srgbClr val="000000"/>
                </a:solidFill>
                <a:effectLst/>
                <a:latin typeface="Times New Roman" panose="02020603050405020304" pitchFamily="18" charset="0"/>
                <a:cs typeface="Times New Roman" panose="02020603050405020304" pitchFamily="18" charset="0"/>
              </a:rPr>
              <a:t>багато</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різних</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технологій</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що</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моє</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завдання</a:t>
            </a:r>
            <a:r>
              <a:rPr lang="ru-RU" sz="1600" b="0" i="1" dirty="0">
                <a:solidFill>
                  <a:srgbClr val="000000"/>
                </a:solidFill>
                <a:effectLst/>
                <a:latin typeface="Times New Roman" panose="02020603050405020304" pitchFamily="18" charset="0"/>
                <a:cs typeface="Times New Roman" panose="02020603050405020304" pitchFamily="18" charset="0"/>
              </a:rPr>
              <a:t> — не </a:t>
            </a:r>
            <a:r>
              <a:rPr lang="ru-RU" sz="1600" b="0" i="1" dirty="0" err="1">
                <a:solidFill>
                  <a:srgbClr val="000000"/>
                </a:solidFill>
                <a:effectLst/>
                <a:latin typeface="Times New Roman" panose="02020603050405020304" pitchFamily="18" charset="0"/>
                <a:cs typeface="Times New Roman" panose="02020603050405020304" pitchFamily="18" charset="0"/>
              </a:rPr>
              <a:t>працювати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фізично</a:t>
            </a:r>
            <a:r>
              <a:rPr lang="ru-RU" sz="1600" b="0" i="1" dirty="0">
                <a:solidFill>
                  <a:srgbClr val="000000"/>
                </a:solidFill>
                <a:effectLst/>
                <a:latin typeface="Times New Roman" panose="02020603050405020304" pitchFamily="18" charset="0"/>
                <a:cs typeface="Times New Roman" panose="02020603050405020304" pitchFamily="18" charset="0"/>
              </a:rPr>
              <a:t>, а </a:t>
            </a:r>
            <a:r>
              <a:rPr lang="ru-RU" sz="1600" b="0" i="1" dirty="0" err="1">
                <a:solidFill>
                  <a:srgbClr val="000000"/>
                </a:solidFill>
                <a:effectLst/>
                <a:latin typeface="Times New Roman" panose="02020603050405020304" pitchFamily="18" charset="0"/>
                <a:cs typeface="Times New Roman" panose="02020603050405020304" pitchFamily="18" charset="0"/>
              </a:rPr>
              <a:t>налагоджувати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контакти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будувати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звʼязки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стежити</a:t>
            </a:r>
            <a:r>
              <a:rPr lang="ru-RU" sz="1600" b="0" i="1" dirty="0">
                <a:solidFill>
                  <a:srgbClr val="000000"/>
                </a:solidFill>
                <a:effectLst/>
                <a:latin typeface="Times New Roman" panose="02020603050405020304" pitchFamily="18" charset="0"/>
                <a:cs typeface="Times New Roman" panose="02020603050405020304" pitchFamily="18" charset="0"/>
              </a:rPr>
              <a:t> за </a:t>
            </a:r>
            <a:r>
              <a:rPr lang="ru-RU" sz="1600" b="0" i="1" dirty="0" err="1">
                <a:solidFill>
                  <a:srgbClr val="000000"/>
                </a:solidFill>
                <a:effectLst/>
                <a:latin typeface="Times New Roman" panose="02020603050405020304" pitchFamily="18" charset="0"/>
                <a:cs typeface="Times New Roman" panose="02020603050405020304" pitchFamily="18" charset="0"/>
              </a:rPr>
              <a:t>новими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тенденціями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технікою</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1" i="1" dirty="0">
                <a:solidFill>
                  <a:srgbClr val="000000"/>
                </a:solidFill>
                <a:effectLst/>
                <a:latin typeface="Times New Roman" panose="02020603050405020304" pitchFamily="18" charset="0"/>
                <a:cs typeface="Times New Roman" panose="02020603050405020304" pitchFamily="18" charset="0"/>
              </a:rPr>
              <a:t> </a:t>
            </a:r>
            <a:r>
              <a:rPr lang="ru-RU" sz="1600" b="1" i="0" dirty="0">
                <a:solidFill>
                  <a:srgbClr val="000000"/>
                </a:solidFill>
                <a:effectLst/>
                <a:latin typeface="Times New Roman" panose="02020603050405020304" pitchFamily="18" charset="0"/>
                <a:cs typeface="Times New Roman" panose="02020603050405020304" pitchFamily="18" charset="0"/>
              </a:rPr>
              <a:t>говорить </a:t>
            </a:r>
            <a:r>
              <a:rPr lang="ru-RU" sz="1600" b="1" i="0" dirty="0" err="1">
                <a:solidFill>
                  <a:srgbClr val="000000"/>
                </a:solidFill>
                <a:effectLst/>
                <a:latin typeface="Times New Roman" panose="02020603050405020304" pitchFamily="18" charset="0"/>
                <a:cs typeface="Times New Roman" panose="02020603050405020304" pitchFamily="18" charset="0"/>
              </a:rPr>
              <a:t>фермерка</a:t>
            </a:r>
            <a:r>
              <a:rPr lang="ru-RU" sz="1600" b="1" i="0" dirty="0">
                <a:solidFill>
                  <a:srgbClr val="000000"/>
                </a:solidFill>
                <a:effectLst/>
                <a:latin typeface="Times New Roman" panose="02020603050405020304" pitchFamily="18" charset="0"/>
                <a:cs typeface="Times New Roman" panose="02020603050405020304" pitchFamily="18" charset="0"/>
              </a:rPr>
              <a:t>.</a:t>
            </a:r>
            <a:r>
              <a:rPr lang="ru-RU" sz="1600" b="0" i="0" dirty="0">
                <a:solidFill>
                  <a:srgbClr val="000000"/>
                </a:solidFill>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Щоб</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успішно</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розвиватись</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Вікторія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пройшла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навчання</a:t>
            </a:r>
            <a:r>
              <a:rPr lang="ru-RU" sz="1600" b="0" i="0" dirty="0">
                <a:effectLst/>
                <a:latin typeface="Times New Roman" panose="02020603050405020304" pitchFamily="18" charset="0"/>
                <a:cs typeface="Times New Roman" panose="02020603050405020304" pitchFamily="18" charset="0"/>
              </a:rPr>
              <a:t> у </a:t>
            </a:r>
            <a:r>
              <a:rPr lang="ru-RU" sz="1600" b="0" i="0" dirty="0" err="1">
                <a:effectLst/>
                <a:latin typeface="Times New Roman" panose="02020603050405020304" pitchFamily="18" charset="0"/>
                <a:cs typeface="Times New Roman" panose="02020603050405020304" pitchFamily="18" charset="0"/>
              </a:rPr>
              <a:t>програмі</a:t>
            </a:r>
            <a:r>
              <a:rPr lang="ru-RU"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TalentA</a:t>
            </a:r>
            <a:r>
              <a:rPr lang="en-US"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від</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міжнародної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науково-дослідницької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сільськогосподарської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компанії</a:t>
            </a:r>
            <a:r>
              <a:rPr lang="ru-RU" sz="1600" b="0" i="0" dirty="0">
                <a:effectLst/>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Corteva Agriscience </a:t>
            </a:r>
            <a:r>
              <a:rPr lang="ru-RU" sz="1600" b="0" i="0" dirty="0">
                <a:effectLst/>
                <a:latin typeface="Times New Roman" panose="02020603050405020304" pitchFamily="18" charset="0"/>
                <a:cs typeface="Times New Roman" panose="02020603050405020304" pitchFamily="18" charset="0"/>
              </a:rPr>
              <a:t>і </a:t>
            </a:r>
            <a:r>
              <a:rPr lang="ru-RU" sz="1600" b="0" i="0" dirty="0" err="1">
                <a:effectLst/>
                <a:latin typeface="Times New Roman" panose="02020603050405020304" pitchFamily="18" charset="0"/>
                <a:cs typeface="Times New Roman" panose="02020603050405020304" pitchFamily="18" charset="0"/>
              </a:rPr>
              <a:t>виграла</a:t>
            </a:r>
            <a:r>
              <a:rPr lang="ru-RU" sz="1600" b="0" i="0" dirty="0">
                <a:effectLst/>
                <a:latin typeface="Times New Roman" panose="02020603050405020304" pitchFamily="18" charset="0"/>
                <a:cs typeface="Times New Roman" panose="02020603050405020304" pitchFamily="18" charset="0"/>
              </a:rPr>
              <a:t> грант на </a:t>
            </a:r>
            <a:r>
              <a:rPr lang="ru-RU" sz="1600" b="0" i="0" dirty="0" err="1">
                <a:effectLst/>
                <a:latin typeface="Times New Roman" panose="02020603050405020304" pitchFamily="18" charset="0"/>
                <a:cs typeface="Times New Roman" panose="02020603050405020304" pitchFamily="18" charset="0"/>
              </a:rPr>
              <a:t>розбудову</a:t>
            </a:r>
            <a:r>
              <a:rPr lang="ru-RU" sz="1600" b="0" i="0" dirty="0">
                <a:effectLst/>
                <a:latin typeface="Times New Roman" panose="02020603050405020304" pitchFamily="18" charset="0"/>
                <a:cs typeface="Times New Roman" panose="02020603050405020304" pitchFamily="18" charset="0"/>
              </a:rPr>
              <a:t> цеху </a:t>
            </a:r>
            <a:r>
              <a:rPr lang="ru-RU" sz="1600" b="0" i="0" dirty="0" err="1">
                <a:effectLst/>
                <a:latin typeface="Times New Roman" panose="02020603050405020304" pitchFamily="18" charset="0"/>
                <a:cs typeface="Times New Roman" panose="02020603050405020304" pitchFamily="18" charset="0"/>
              </a:rPr>
              <a:t>ферментації</a:t>
            </a:r>
            <a:r>
              <a:rPr lang="ru-RU" sz="1600" b="0" i="0" dirty="0">
                <a:effectLst/>
                <a:latin typeface="Times New Roman" panose="02020603050405020304" pitchFamily="18" charset="0"/>
                <a:cs typeface="Times New Roman" panose="02020603050405020304" pitchFamily="18" charset="0"/>
              </a:rPr>
              <a:t> для </a:t>
            </a:r>
            <a:r>
              <a:rPr lang="ru-RU" sz="1600" b="0" i="0" dirty="0" err="1">
                <a:effectLst/>
                <a:latin typeface="Times New Roman" panose="02020603050405020304" pitchFamily="18" charset="0"/>
                <a:cs typeface="Times New Roman" panose="02020603050405020304" pitchFamily="18" charset="0"/>
              </a:rPr>
              <a:t>квашення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овочів</a:t>
            </a:r>
            <a:r>
              <a:rPr lang="ru-RU" sz="1600" b="0" i="0" dirty="0">
                <a:effectLst/>
                <a:latin typeface="Times New Roman" panose="02020603050405020304" pitchFamily="18" charset="0"/>
                <a:cs typeface="Times New Roman" panose="02020603050405020304" pitchFamily="18" charset="0"/>
              </a:rPr>
              <a:t> за стандартами </a:t>
            </a:r>
            <a:r>
              <a:rPr lang="en-US" sz="1600" b="0" i="0" dirty="0">
                <a:effectLst/>
                <a:latin typeface="Times New Roman" panose="02020603050405020304" pitchFamily="18" charset="0"/>
                <a:cs typeface="Times New Roman" panose="02020603050405020304" pitchFamily="18" charset="0"/>
              </a:rPr>
              <a:t>HACCP.</a:t>
            </a:r>
            <a:endParaRPr lang="ru-RU" sz="1600" dirty="0">
              <a:latin typeface="Times New Roman" panose="02020603050405020304" pitchFamily="18" charset="0"/>
              <a:cs typeface="Times New Roman" panose="02020603050405020304" pitchFamily="18" charset="0"/>
            </a:endParaRPr>
          </a:p>
        </p:txBody>
      </p:sp>
      <p:pic>
        <p:nvPicPr>
          <p:cNvPr id="1028" name="Picture 4" descr="Вікторія Вєрозубова, засновниця фермерського господарства «Лада-2008» в Запорізькій області">
            <a:extLst>
              <a:ext uri="{FF2B5EF4-FFF2-40B4-BE49-F238E27FC236}">
                <a16:creationId xmlns:a16="http://schemas.microsoft.com/office/drawing/2014/main" id="{C5C4076B-DFB5-087A-CEC5-EE75F50E90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 y="0"/>
            <a:ext cx="3084894"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6F159D-E4B4-5330-AE6E-680C4CA30489}"/>
              </a:ext>
            </a:extLst>
          </p:cNvPr>
          <p:cNvSpPr txBox="1"/>
          <p:nvPr/>
        </p:nvSpPr>
        <p:spPr>
          <a:xfrm>
            <a:off x="-3438" y="3416320"/>
            <a:ext cx="12195438" cy="1354217"/>
          </a:xfrm>
          <a:prstGeom prst="rect">
            <a:avLst/>
          </a:prstGeom>
          <a:noFill/>
        </p:spPr>
        <p:txBody>
          <a:bodyPr wrap="square">
            <a:spAutoFit/>
          </a:bodyPr>
          <a:lstStyle/>
          <a:p>
            <a:r>
              <a:rPr lang="ru-RU" b="0" i="1" dirty="0">
                <a:solidFill>
                  <a:srgbClr val="000000"/>
                </a:solidFill>
                <a:effectLst/>
                <a:latin typeface="Noto Sans" panose="020B0502040504020204" pitchFamily="34" charset="0"/>
              </a:rPr>
              <a:t>«</a:t>
            </a:r>
            <a:r>
              <a:rPr lang="ru-RU" sz="1600" b="0" i="1" dirty="0">
                <a:solidFill>
                  <a:srgbClr val="000000"/>
                </a:solidFill>
                <a:effectLst/>
                <a:latin typeface="Times New Roman" panose="02020603050405020304" pitchFamily="18" charset="0"/>
                <a:cs typeface="Times New Roman" panose="02020603050405020304" pitchFamily="18" charset="0"/>
              </a:rPr>
              <a:t>Ми </a:t>
            </a:r>
            <a:r>
              <a:rPr lang="ru-RU" sz="1600" b="0" i="1" dirty="0" err="1">
                <a:solidFill>
                  <a:srgbClr val="000000"/>
                </a:solidFill>
                <a:effectLst/>
                <a:latin typeface="Times New Roman" panose="02020603050405020304" pitchFamily="18" charset="0"/>
                <a:cs typeface="Times New Roman" panose="02020603050405020304" pitchFamily="18" charset="0"/>
              </a:rPr>
              <a:t>вирощували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усі</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види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капусти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що</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тільки</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існують</a:t>
            </a:r>
            <a:r>
              <a:rPr lang="ru-RU" sz="1600" b="0" i="1" dirty="0">
                <a:solidFill>
                  <a:srgbClr val="000000"/>
                </a:solidFill>
                <a:effectLst/>
                <a:latin typeface="Times New Roman" panose="02020603050405020304" pitchFamily="18" charset="0"/>
                <a:cs typeface="Times New Roman" panose="02020603050405020304" pitchFamily="18" charset="0"/>
              </a:rPr>
              <a:t> — </a:t>
            </a:r>
            <a:r>
              <a:rPr lang="ru-RU" sz="1600" b="0" i="1" dirty="0" err="1">
                <a:solidFill>
                  <a:srgbClr val="000000"/>
                </a:solidFill>
                <a:effectLst/>
                <a:latin typeface="Times New Roman" panose="02020603050405020304" pitchFamily="18" charset="0"/>
                <a:cs typeface="Times New Roman" panose="02020603050405020304" pitchFamily="18" charset="0"/>
              </a:rPr>
              <a:t>від</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традиційної</a:t>
            </a:r>
            <a:r>
              <a:rPr lang="ru-RU" sz="1600" b="0" i="1" dirty="0">
                <a:solidFill>
                  <a:srgbClr val="000000"/>
                </a:solidFill>
                <a:effectLst/>
                <a:latin typeface="Times New Roman" panose="02020603050405020304" pitchFamily="18" charset="0"/>
                <a:cs typeface="Times New Roman" panose="02020603050405020304" pitchFamily="18" charset="0"/>
              </a:rPr>
              <a:t> до </a:t>
            </a:r>
            <a:r>
              <a:rPr lang="ru-RU" sz="1600" b="0" i="1" dirty="0" err="1">
                <a:solidFill>
                  <a:srgbClr val="000000"/>
                </a:solidFill>
                <a:effectLst/>
                <a:latin typeface="Times New Roman" panose="02020603050405020304" pitchFamily="18" charset="0"/>
                <a:cs typeface="Times New Roman" panose="02020603050405020304" pitchFamily="18" charset="0"/>
              </a:rPr>
              <a:t>кольорової</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0" i="1" dirty="0" err="1">
                <a:solidFill>
                  <a:srgbClr val="000000"/>
                </a:solidFill>
                <a:effectLst/>
                <a:latin typeface="Times New Roman" panose="02020603050405020304" pitchFamily="18" charset="0"/>
                <a:cs typeface="Times New Roman" panose="02020603050405020304" pitchFamily="18" charset="0"/>
              </a:rPr>
              <a:t>савойської</a:t>
            </a:r>
            <a:r>
              <a:rPr lang="ru-RU" sz="1600" b="0" i="1" dirty="0">
                <a:solidFill>
                  <a:srgbClr val="000000"/>
                </a:solidFill>
                <a:effectLst/>
                <a:latin typeface="Times New Roman" panose="02020603050405020304" pitchFamily="18" charset="0"/>
                <a:cs typeface="Times New Roman" panose="02020603050405020304" pitchFamily="18" charset="0"/>
              </a:rPr>
              <a:t> та </a:t>
            </a:r>
            <a:r>
              <a:rPr lang="ru-RU" sz="1600" b="0" i="1" dirty="0" err="1">
                <a:solidFill>
                  <a:srgbClr val="000000"/>
                </a:solidFill>
                <a:effectLst/>
                <a:latin typeface="Times New Roman" panose="02020603050405020304" pitchFamily="18" charset="0"/>
                <a:cs typeface="Times New Roman" panose="02020603050405020304" pitchFamily="18" charset="0"/>
              </a:rPr>
              <a:t>брюссельської</a:t>
            </a:r>
            <a:r>
              <a:rPr lang="ru-RU" sz="1600" b="0" i="1" dirty="0">
                <a:solidFill>
                  <a:srgbClr val="000000"/>
                </a:solidFill>
                <a:effectLst/>
                <a:latin typeface="Times New Roman" panose="02020603050405020304" pitchFamily="18" charset="0"/>
                <a:cs typeface="Times New Roman" panose="02020603050405020304" pitchFamily="18" charset="0"/>
              </a:rPr>
              <a:t>»,</a:t>
            </a:r>
            <a:r>
              <a:rPr lang="ru-RU" sz="1600" b="0" i="0" dirty="0">
                <a:solidFill>
                  <a:srgbClr val="000000"/>
                </a:solidFill>
                <a:effectLst/>
                <a:latin typeface="Times New Roman" panose="02020603050405020304" pitchFamily="18" charset="0"/>
                <a:cs typeface="Times New Roman" panose="02020603050405020304" pitchFamily="18" charset="0"/>
              </a:rPr>
              <a:t> —</a:t>
            </a:r>
            <a:r>
              <a:rPr lang="ru-RU" sz="1600" b="1" i="0" dirty="0">
                <a:solidFill>
                  <a:srgbClr val="000000"/>
                </a:solidFill>
                <a:effectLst/>
                <a:latin typeface="Times New Roman" panose="02020603050405020304" pitchFamily="18" charset="0"/>
                <a:cs typeface="Times New Roman" panose="02020603050405020304" pitchFamily="18" charset="0"/>
              </a:rPr>
              <a:t> </a:t>
            </a:r>
            <a:r>
              <a:rPr lang="ru-RU" sz="1600" b="1" i="0" dirty="0" err="1">
                <a:solidFill>
                  <a:srgbClr val="000000"/>
                </a:solidFill>
                <a:effectLst/>
                <a:latin typeface="Times New Roman" panose="02020603050405020304" pitchFamily="18" charset="0"/>
                <a:cs typeface="Times New Roman" panose="02020603050405020304" pitchFamily="18" charset="0"/>
              </a:rPr>
              <a:t>розповідає</a:t>
            </a:r>
            <a:r>
              <a:rPr lang="ru-RU" sz="1600" b="1" i="0" dirty="0">
                <a:solidFill>
                  <a:srgbClr val="000000"/>
                </a:solidFill>
                <a:effectLst/>
                <a:latin typeface="Times New Roman" panose="02020603050405020304" pitchFamily="18" charset="0"/>
                <a:cs typeface="Times New Roman" panose="02020603050405020304" pitchFamily="18" charset="0"/>
              </a:rPr>
              <a:t> </a:t>
            </a:r>
            <a:r>
              <a:rPr lang="ru-RU" sz="1600" b="1" i="0" dirty="0" err="1">
                <a:solidFill>
                  <a:srgbClr val="000000"/>
                </a:solidFill>
                <a:effectLst/>
                <a:latin typeface="Times New Roman" panose="02020603050405020304" pitchFamily="18" charset="0"/>
                <a:cs typeface="Times New Roman" panose="02020603050405020304" pitchFamily="18" charset="0"/>
              </a:rPr>
              <a:t>фермерка</a:t>
            </a:r>
            <a:r>
              <a:rPr lang="ru-RU" sz="1600" b="1" i="0" dirty="0">
                <a:solidFill>
                  <a:srgbClr val="000000"/>
                </a:solidFill>
                <a:effectLst/>
                <a:latin typeface="Times New Roman" panose="02020603050405020304" pitchFamily="18" charset="0"/>
                <a:cs typeface="Times New Roman" panose="02020603050405020304" pitchFamily="18" charset="0"/>
              </a:rPr>
              <a:t> і </a:t>
            </a:r>
            <a:r>
              <a:rPr lang="ru-RU" sz="1600" b="1" i="0" dirty="0" err="1">
                <a:solidFill>
                  <a:srgbClr val="000000"/>
                </a:solidFill>
                <a:effectLst/>
                <a:latin typeface="Times New Roman" panose="02020603050405020304" pitchFamily="18" charset="0"/>
                <a:cs typeface="Times New Roman" panose="02020603050405020304" pitchFamily="18" charset="0"/>
              </a:rPr>
              <a:t>згадує</a:t>
            </a:r>
            <a:r>
              <a:rPr lang="ru-RU" sz="1600" b="0" i="0" dirty="0">
                <a:effectLst/>
                <a:latin typeface="Times New Roman" panose="02020603050405020304" pitchFamily="18" charset="0"/>
                <a:cs typeface="Times New Roman" panose="02020603050405020304" pitchFamily="18" charset="0"/>
              </a:rPr>
              <a:t>, як першими </a:t>
            </a:r>
            <a:r>
              <a:rPr lang="ru-RU" sz="1600" b="0" i="0" dirty="0" err="1">
                <a:effectLst/>
                <a:latin typeface="Times New Roman" panose="02020603050405020304" pitchFamily="18" charset="0"/>
                <a:cs typeface="Times New Roman" panose="02020603050405020304" pitchFamily="18" charset="0"/>
              </a:rPr>
              <a:t>серед</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місцевих</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фермерів</a:t>
            </a:r>
            <a:r>
              <a:rPr lang="ru-RU" sz="1600" b="0" i="0" dirty="0">
                <a:effectLst/>
                <a:latin typeface="Times New Roman" panose="02020603050405020304" pitchFamily="18" charset="0"/>
                <a:cs typeface="Times New Roman" panose="02020603050405020304" pitchFamily="18" charset="0"/>
              </a:rPr>
              <a:t> стали </a:t>
            </a:r>
            <a:r>
              <a:rPr lang="ru-RU" sz="1600" b="0" i="0" dirty="0" err="1">
                <a:effectLst/>
                <a:latin typeface="Times New Roman" panose="02020603050405020304" pitchFamily="18" charset="0"/>
                <a:cs typeface="Times New Roman" panose="02020603050405020304" pitchFamily="18" charset="0"/>
              </a:rPr>
              <a:t>використовувати</a:t>
            </a:r>
            <a:r>
              <a:rPr lang="ru-RU" sz="1600" b="0" i="0" dirty="0">
                <a:effectLst/>
                <a:latin typeface="Times New Roman" panose="02020603050405020304" pitchFamily="18" charset="0"/>
                <a:cs typeface="Times New Roman" panose="02020603050405020304" pitchFamily="18" charset="0"/>
              </a:rPr>
              <a:t> систему </a:t>
            </a:r>
            <a:r>
              <a:rPr lang="ru-RU" sz="1600" b="0" i="0" dirty="0" err="1">
                <a:effectLst/>
                <a:latin typeface="Times New Roman" panose="02020603050405020304" pitchFamily="18" charset="0"/>
                <a:cs typeface="Times New Roman" panose="02020603050405020304" pitchFamily="18" charset="0"/>
              </a:rPr>
              <a:t>крапельного</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зрошення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полів</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Згодом</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площа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земельної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ділянки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фермерського</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господарства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зросла</a:t>
            </a:r>
            <a:r>
              <a:rPr lang="ru-RU" sz="1600" b="0" i="0" dirty="0">
                <a:effectLst/>
                <a:latin typeface="Times New Roman" panose="02020603050405020304" pitchFamily="18" charset="0"/>
                <a:cs typeface="Times New Roman" panose="02020603050405020304" pitchFamily="18" charset="0"/>
              </a:rPr>
              <a:t> до 40 га, </a:t>
            </a:r>
            <a:r>
              <a:rPr lang="ru-RU" sz="1600" b="0" i="0" dirty="0" err="1">
                <a:effectLst/>
                <a:latin typeface="Times New Roman" panose="02020603050405020304" pitchFamily="18" charset="0"/>
                <a:cs typeface="Times New Roman" panose="02020603050405020304" pitchFamily="18" charset="0"/>
              </a:rPr>
              <a:t>частина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якої</a:t>
            </a:r>
            <a:r>
              <a:rPr lang="ru-RU" sz="1600" b="0" i="0" dirty="0">
                <a:effectLst/>
                <a:latin typeface="Times New Roman" panose="02020603050405020304" pitchFamily="18" charset="0"/>
                <a:cs typeface="Times New Roman" panose="02020603050405020304" pitchFamily="18" charset="0"/>
              </a:rPr>
              <a:t> в </a:t>
            </a:r>
            <a:r>
              <a:rPr lang="ru-RU" sz="1600" b="0" i="0" dirty="0" err="1">
                <a:effectLst/>
                <a:latin typeface="Times New Roman" panose="02020603050405020304" pitchFamily="18" charset="0"/>
                <a:cs typeface="Times New Roman" panose="02020603050405020304" pitchFamily="18" charset="0"/>
              </a:rPr>
              <a:t>оренді</a:t>
            </a:r>
            <a:r>
              <a:rPr lang="ru-RU" sz="1600" b="0" i="0" dirty="0">
                <a:effectLst/>
                <a:latin typeface="Times New Roman" panose="02020603050405020304" pitchFamily="18" charset="0"/>
                <a:cs typeface="Times New Roman" panose="02020603050405020304" pitchFamily="18" charset="0"/>
              </a:rPr>
              <a:t>. На </a:t>
            </a:r>
            <a:r>
              <a:rPr lang="ru-RU" sz="1600" b="0" i="0" dirty="0" err="1">
                <a:effectLst/>
                <a:latin typeface="Times New Roman" panose="02020603050405020304" pitchFamily="18" charset="0"/>
                <a:cs typeface="Times New Roman" panose="02020603050405020304" pitchFamily="18" charset="0"/>
              </a:rPr>
              <a:t>цій</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території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вирощують</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технічні</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зернові</a:t>
            </a:r>
            <a:r>
              <a:rPr lang="ru-RU" sz="1600" b="0" i="0" dirty="0">
                <a:effectLst/>
                <a:latin typeface="Times New Roman" panose="02020603050405020304" pitchFamily="18" charset="0"/>
                <a:cs typeface="Times New Roman" panose="02020603050405020304" pitchFamily="18" charset="0"/>
              </a:rPr>
              <a:t> та </a:t>
            </a:r>
            <a:r>
              <a:rPr lang="ru-RU" sz="1600" b="0" i="0" dirty="0" err="1">
                <a:effectLst/>
                <a:latin typeface="Times New Roman" panose="02020603050405020304" pitchFamily="18" charset="0"/>
                <a:cs typeface="Times New Roman" panose="02020603050405020304" pitchFamily="18" charset="0"/>
              </a:rPr>
              <a:t>нішеві</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культури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овочі</a:t>
            </a:r>
            <a:r>
              <a:rPr lang="ru-RU" sz="1600" b="0" i="0" dirty="0">
                <a:effectLst/>
                <a:latin typeface="Times New Roman" panose="02020603050405020304" pitchFamily="18" charset="0"/>
                <a:cs typeface="Times New Roman" panose="02020603050405020304" pitchFamily="18" charset="0"/>
              </a:rPr>
              <a:t>, а також лаванду. </a:t>
            </a:r>
            <a:r>
              <a:rPr lang="ru-RU" sz="1600" b="0" i="0" dirty="0" err="1">
                <a:effectLst/>
                <a:latin typeface="Times New Roman" panose="02020603050405020304" pitchFamily="18" charset="0"/>
                <a:cs typeface="Times New Roman" panose="02020603050405020304" pitchFamily="18" charset="0"/>
              </a:rPr>
              <a:t>Утім</a:t>
            </a:r>
            <a:r>
              <a:rPr lang="ru-RU" sz="1600" b="0" i="0" dirty="0">
                <a:effectLst/>
                <a:latin typeface="Times New Roman" panose="02020603050405020304" pitchFamily="18" charset="0"/>
                <a:cs typeface="Times New Roman" panose="02020603050405020304" pitchFamily="18" charset="0"/>
              </a:rPr>
              <a:t>, основною </a:t>
            </a:r>
            <a:r>
              <a:rPr lang="ru-RU" sz="1600" b="0" i="0" dirty="0" err="1">
                <a:effectLst/>
                <a:latin typeface="Times New Roman" panose="02020603050405020304" pitchFamily="18" charset="0"/>
                <a:cs typeface="Times New Roman" panose="02020603050405020304" pitchFamily="18" charset="0"/>
              </a:rPr>
              <a:t>діяльністю</a:t>
            </a:r>
            <a:r>
              <a:rPr lang="ru-RU" sz="1600" b="0" i="0" dirty="0">
                <a:effectLst/>
                <a:latin typeface="Times New Roman" panose="02020603050405020304" pitchFamily="18" charset="0"/>
                <a:cs typeface="Times New Roman" panose="02020603050405020304" pitchFamily="18" charset="0"/>
              </a:rPr>
              <a:t> є </a:t>
            </a:r>
            <a:r>
              <a:rPr lang="ru-RU" sz="1600" b="0" i="0" dirty="0" err="1">
                <a:effectLst/>
                <a:latin typeface="Times New Roman" panose="02020603050405020304" pitchFamily="18" charset="0"/>
                <a:cs typeface="Times New Roman" panose="02020603050405020304" pitchFamily="18" charset="0"/>
              </a:rPr>
              <a:t>переробка</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овочів</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соління</a:t>
            </a:r>
            <a:r>
              <a:rPr lang="ru-RU" sz="1600" b="0" i="0" dirty="0">
                <a:effectLst/>
                <a:latin typeface="Times New Roman" panose="02020603050405020304" pitchFamily="18" charset="0"/>
                <a:cs typeface="Times New Roman" panose="02020603050405020304" pitchFamily="18" charset="0"/>
              </a:rPr>
              <a:t> та </a:t>
            </a:r>
            <a:r>
              <a:rPr lang="ru-RU" sz="1600" b="0" i="0" dirty="0" err="1">
                <a:effectLst/>
                <a:latin typeface="Times New Roman" panose="02020603050405020304" pitchFamily="18" charset="0"/>
                <a:cs typeface="Times New Roman" panose="02020603050405020304" pitchFamily="18" charset="0"/>
              </a:rPr>
              <a:t>маринування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виготовлення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різноманітних</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салатів</a:t>
            </a:r>
            <a:r>
              <a:rPr lang="ru-RU" sz="1600" b="0" i="0" dirty="0">
                <a:effectLst/>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681CF01-C740-A399-7875-E92F7795D1B4}"/>
              </a:ext>
            </a:extLst>
          </p:cNvPr>
          <p:cNvSpPr txBox="1"/>
          <p:nvPr/>
        </p:nvSpPr>
        <p:spPr>
          <a:xfrm>
            <a:off x="0" y="4751790"/>
            <a:ext cx="11935325" cy="830997"/>
          </a:xfrm>
          <a:prstGeom prst="rect">
            <a:avLst/>
          </a:prstGeom>
          <a:noFill/>
        </p:spPr>
        <p:txBody>
          <a:bodyPr wrap="square">
            <a:spAutoFit/>
          </a:bodyPr>
          <a:lstStyle/>
          <a:p>
            <a:r>
              <a:rPr lang="ru-RU" sz="1600" b="0" i="0" dirty="0" err="1">
                <a:effectLst/>
                <a:latin typeface="Times New Roman" panose="02020603050405020304" pitchFamily="18" charset="0"/>
                <a:cs typeface="Times New Roman" panose="02020603050405020304" pitchFamily="18" charset="0"/>
              </a:rPr>
              <a:t>Сімейне</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фермерське</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господарство</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розташоване</a:t>
            </a:r>
            <a:r>
              <a:rPr lang="ru-RU" sz="1600" b="0" i="0" dirty="0">
                <a:effectLst/>
                <a:latin typeface="Times New Roman" panose="02020603050405020304" pitchFamily="18" charset="0"/>
                <a:cs typeface="Times New Roman" panose="02020603050405020304" pitchFamily="18" charset="0"/>
              </a:rPr>
              <a:t> в </a:t>
            </a:r>
            <a:r>
              <a:rPr lang="ru-RU" sz="1600" b="0" i="0" dirty="0" err="1">
                <a:effectLst/>
                <a:latin typeface="Times New Roman" panose="02020603050405020304" pitchFamily="18" charset="0"/>
                <a:cs typeface="Times New Roman" panose="02020603050405020304" pitchFamily="18" charset="0"/>
              </a:rPr>
              <a:t>селі</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Матвіївка</a:t>
            </a:r>
            <a:r>
              <a:rPr lang="ru-RU" sz="1600" b="0" i="0" dirty="0">
                <a:effectLst/>
                <a:latin typeface="Times New Roman" panose="02020603050405020304" pitchFamily="18" charset="0"/>
                <a:cs typeface="Times New Roman" panose="02020603050405020304" pitchFamily="18" charset="0"/>
              </a:rPr>
              <a:t>, а цех </a:t>
            </a:r>
            <a:r>
              <a:rPr lang="ru-RU" sz="1600" b="0" i="0" dirty="0" err="1">
                <a:effectLst/>
                <a:latin typeface="Times New Roman" panose="02020603050405020304" pitchFamily="18" charset="0"/>
                <a:cs typeface="Times New Roman" panose="02020603050405020304" pitchFamily="18" charset="0"/>
              </a:rPr>
              <a:t>переробки</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овочів</a:t>
            </a:r>
            <a:r>
              <a:rPr lang="ru-RU" sz="1600" b="0" i="0" dirty="0">
                <a:effectLst/>
                <a:latin typeface="Times New Roman" panose="02020603050405020304" pitchFamily="18" charset="0"/>
                <a:cs typeface="Times New Roman" panose="02020603050405020304" pitchFamily="18" charset="0"/>
              </a:rPr>
              <a:t> — у </a:t>
            </a:r>
            <a:r>
              <a:rPr lang="ru-RU" sz="1600" b="0" i="0" dirty="0" err="1">
                <a:effectLst/>
                <a:latin typeface="Times New Roman" panose="02020603050405020304" pitchFamily="18" charset="0"/>
                <a:cs typeface="Times New Roman" panose="02020603050405020304" pitchFamily="18" charset="0"/>
              </a:rPr>
              <a:t>сусідній</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Люцерні</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що</a:t>
            </a:r>
            <a:r>
              <a:rPr lang="ru-RU" sz="1600" b="0" i="0" dirty="0">
                <a:effectLst/>
                <a:latin typeface="Times New Roman" panose="02020603050405020304" pitchFamily="18" charset="0"/>
                <a:cs typeface="Times New Roman" panose="02020603050405020304" pitchFamily="18" charset="0"/>
              </a:rPr>
              <a:t> недалеко </a:t>
            </a:r>
            <a:r>
              <a:rPr lang="ru-RU" sz="1600" b="0" i="0" dirty="0" err="1">
                <a:effectLst/>
                <a:latin typeface="Times New Roman" panose="02020603050405020304" pitchFamily="18" charset="0"/>
                <a:cs typeface="Times New Roman" panose="02020603050405020304" pitchFamily="18" charset="0"/>
              </a:rPr>
              <a:t>від</a:t>
            </a:r>
            <a:r>
              <a:rPr lang="ru-RU" sz="1600" b="0" i="0" dirty="0">
                <a:effectLst/>
                <a:latin typeface="Times New Roman" panose="02020603050405020304" pitchFamily="18" charset="0"/>
                <a:cs typeface="Times New Roman" panose="02020603050405020304" pitchFamily="18" charset="0"/>
              </a:rPr>
              <a:t> району </a:t>
            </a:r>
            <a:r>
              <a:rPr lang="ru-RU" sz="1600" b="0" i="0" dirty="0" err="1">
                <a:effectLst/>
                <a:latin typeface="Times New Roman" panose="02020603050405020304" pitchFamily="18" charset="0"/>
                <a:cs typeface="Times New Roman" panose="02020603050405020304" pitchFamily="18" charset="0"/>
              </a:rPr>
              <a:t>ведення</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бойових</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дій</a:t>
            </a:r>
            <a:r>
              <a:rPr lang="ru-RU" sz="1600" b="0" i="0" dirty="0">
                <a:effectLst/>
                <a:latin typeface="Times New Roman" panose="02020603050405020304" pitchFamily="18" charset="0"/>
                <a:cs typeface="Times New Roman" panose="02020603050405020304" pitchFamily="18" charset="0"/>
              </a:rPr>
              <a:t>. </a:t>
            </a:r>
            <a:r>
              <a:rPr lang="ru-RU" sz="1600" b="0" i="1" dirty="0">
                <a:solidFill>
                  <a:srgbClr val="000000"/>
                </a:solidFill>
                <a:effectLst/>
                <a:latin typeface="Times New Roman" panose="02020603050405020304" pitchFamily="18" charset="0"/>
                <a:cs typeface="Times New Roman" panose="02020603050405020304" pitchFamily="18" charset="0"/>
              </a:rPr>
              <a:t>«На </a:t>
            </a:r>
            <a:r>
              <a:rPr lang="ru-RU" sz="1600" b="0" i="1" dirty="0" err="1">
                <a:solidFill>
                  <a:srgbClr val="000000"/>
                </a:solidFill>
                <a:effectLst/>
                <a:latin typeface="Times New Roman" panose="02020603050405020304" pitchFamily="18" charset="0"/>
                <a:cs typeface="Times New Roman" panose="02020603050405020304" pitchFamily="18" charset="0"/>
              </a:rPr>
              <a:t>щастя</a:t>
            </a:r>
            <a:r>
              <a:rPr lang="ru-RU" sz="1600" b="0" i="1" dirty="0">
                <a:solidFill>
                  <a:srgbClr val="000000"/>
                </a:solidFill>
                <a:effectLst/>
                <a:latin typeface="Times New Roman" panose="02020603050405020304" pitchFamily="18" charset="0"/>
                <a:cs typeface="Times New Roman" panose="02020603050405020304" pitchFamily="18" charset="0"/>
              </a:rPr>
              <a:t>, наше село активно не </a:t>
            </a:r>
            <a:r>
              <a:rPr lang="ru-RU" sz="1600" b="0" i="1" dirty="0" err="1">
                <a:solidFill>
                  <a:srgbClr val="000000"/>
                </a:solidFill>
                <a:effectLst/>
                <a:latin typeface="Times New Roman" panose="02020603050405020304" pitchFamily="18" charset="0"/>
                <a:cs typeface="Times New Roman" panose="02020603050405020304" pitchFamily="18" charset="0"/>
              </a:rPr>
              <a:t>обстрілюють</a:t>
            </a:r>
            <a:r>
              <a:rPr lang="ru-RU" sz="1600" b="0" i="1" dirty="0">
                <a:solidFill>
                  <a:srgbClr val="000000"/>
                </a:solidFill>
                <a:effectLst/>
                <a:latin typeface="Times New Roman" panose="02020603050405020304" pitchFamily="18" charset="0"/>
                <a:cs typeface="Times New Roman" panose="02020603050405020304" pitchFamily="18" charset="0"/>
              </a:rPr>
              <a:t> і в </a:t>
            </a:r>
            <a:r>
              <a:rPr lang="ru-RU" sz="1600" b="0" i="1" dirty="0" err="1">
                <a:solidFill>
                  <a:srgbClr val="000000"/>
                </a:solidFill>
                <a:effectLst/>
                <a:latin typeface="Times New Roman" panose="02020603050405020304" pitchFamily="18" charset="0"/>
                <a:cs typeface="Times New Roman" panose="02020603050405020304" pitchFamily="18" charset="0"/>
              </a:rPr>
              <a:t>наші</a:t>
            </a:r>
            <a:r>
              <a:rPr lang="ru-RU" sz="1600" b="0" i="1" dirty="0">
                <a:solidFill>
                  <a:srgbClr val="000000"/>
                </a:solidFill>
                <a:effectLst/>
                <a:latin typeface="Times New Roman" panose="02020603050405020304" pitchFamily="18" charset="0"/>
                <a:cs typeface="Times New Roman" panose="02020603050405020304" pitchFamily="18" charset="0"/>
              </a:rPr>
              <a:t> поля </a:t>
            </a:r>
            <a:r>
              <a:rPr lang="ru-RU" sz="1600" b="0" i="1" dirty="0" err="1">
                <a:solidFill>
                  <a:srgbClr val="000000"/>
                </a:solidFill>
                <a:effectLst/>
                <a:latin typeface="Times New Roman" panose="02020603050405020304" pitchFamily="18" charset="0"/>
                <a:cs typeface="Times New Roman" panose="02020603050405020304" pitchFamily="18" charset="0"/>
              </a:rPr>
              <a:t>прильотів</a:t>
            </a:r>
            <a:r>
              <a:rPr lang="ru-RU" sz="1600" b="0" i="1" dirty="0">
                <a:solidFill>
                  <a:srgbClr val="000000"/>
                </a:solidFill>
                <a:effectLst/>
                <a:latin typeface="Times New Roman" panose="02020603050405020304" pitchFamily="18" charset="0"/>
                <a:cs typeface="Times New Roman" panose="02020603050405020304" pitchFamily="18" charset="0"/>
              </a:rPr>
              <a:t> не </a:t>
            </a:r>
            <a:r>
              <a:rPr lang="ru-RU" sz="1600" b="0" i="1" dirty="0" err="1">
                <a:solidFill>
                  <a:srgbClr val="000000"/>
                </a:solidFill>
                <a:effectLst/>
                <a:latin typeface="Times New Roman" panose="02020603050405020304" pitchFamily="18" charset="0"/>
                <a:cs typeface="Times New Roman" panose="02020603050405020304" pitchFamily="18" charset="0"/>
              </a:rPr>
              <a:t>було</a:t>
            </a:r>
            <a:r>
              <a:rPr lang="ru-RU" sz="1600" b="0" i="1" dirty="0">
                <a:solidFill>
                  <a:srgbClr val="000000"/>
                </a:solidFill>
                <a:effectLst/>
                <a:latin typeface="Times New Roman" panose="02020603050405020304" pitchFamily="18" charset="0"/>
                <a:cs typeface="Times New Roman" panose="02020603050405020304" pitchFamily="18" charset="0"/>
              </a:rPr>
              <a:t>», </a:t>
            </a:r>
            <a:r>
              <a:rPr lang="ru-RU" sz="1600" b="1" i="0" dirty="0">
                <a:solidFill>
                  <a:srgbClr val="000000"/>
                </a:solidFill>
                <a:effectLst/>
                <a:latin typeface="Times New Roman" panose="02020603050405020304" pitchFamily="18" charset="0"/>
                <a:cs typeface="Times New Roman" panose="02020603050405020304" pitchFamily="18" charset="0"/>
              </a:rPr>
              <a:t>— </a:t>
            </a:r>
            <a:r>
              <a:rPr lang="ru-RU" sz="1600" b="1" i="0" dirty="0" err="1">
                <a:solidFill>
                  <a:srgbClr val="000000"/>
                </a:solidFill>
                <a:effectLst/>
                <a:latin typeface="Times New Roman" panose="02020603050405020304" pitchFamily="18" charset="0"/>
                <a:cs typeface="Times New Roman" panose="02020603050405020304" pitchFamily="18" charset="0"/>
              </a:rPr>
              <a:t>зазначає</a:t>
            </a:r>
            <a:r>
              <a:rPr lang="ru-RU" sz="1600" b="1" i="0" dirty="0">
                <a:solidFill>
                  <a:srgbClr val="000000"/>
                </a:solidFill>
                <a:effectLst/>
                <a:latin typeface="Times New Roman" panose="02020603050405020304" pitchFamily="18" charset="0"/>
                <a:cs typeface="Times New Roman" panose="02020603050405020304" pitchFamily="18" charset="0"/>
              </a:rPr>
              <a:t> </a:t>
            </a:r>
            <a:r>
              <a:rPr lang="ru-RU" sz="1600" b="1" i="0" dirty="0" err="1">
                <a:solidFill>
                  <a:srgbClr val="000000"/>
                </a:solidFill>
                <a:effectLst/>
                <a:latin typeface="Times New Roman" panose="02020603050405020304" pitchFamily="18" charset="0"/>
                <a:cs typeface="Times New Roman" panose="02020603050405020304" pitchFamily="18" charset="0"/>
              </a:rPr>
              <a:t>Вікторія</a:t>
            </a:r>
            <a:r>
              <a:rPr lang="ru-RU" sz="1600" b="1" i="0" dirty="0">
                <a:solidFill>
                  <a:srgbClr val="000000"/>
                </a:solidFill>
                <a:effectLst/>
                <a:latin typeface="Times New Roman" panose="02020603050405020304" pitchFamily="18" charset="0"/>
                <a:cs typeface="Times New Roman" panose="02020603050405020304" pitchFamily="18" charset="0"/>
              </a:rPr>
              <a:t> </a:t>
            </a:r>
            <a:r>
              <a:rPr lang="ru-RU" sz="1600" b="1" i="0" dirty="0" err="1">
                <a:solidFill>
                  <a:srgbClr val="000000"/>
                </a:solidFill>
                <a:effectLst/>
                <a:latin typeface="Times New Roman" panose="02020603050405020304" pitchFamily="18" charset="0"/>
                <a:cs typeface="Times New Roman" panose="02020603050405020304" pitchFamily="18" charset="0"/>
              </a:rPr>
              <a:t>Вєрозубова</a:t>
            </a:r>
            <a:r>
              <a:rPr lang="ru-RU" sz="1600" b="0" i="0" dirty="0">
                <a:solidFill>
                  <a:srgbClr val="000000"/>
                </a:solidFill>
                <a:effectLst/>
                <a:latin typeface="Times New Roman" panose="02020603050405020304" pitchFamily="18" charset="0"/>
                <a:cs typeface="Times New Roman" panose="02020603050405020304" pitchFamily="18" charset="0"/>
              </a:rPr>
              <a:t>.</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Однак</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близькість</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російської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армії</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вплинула</a:t>
            </a:r>
            <a:r>
              <a:rPr lang="ru-RU" sz="1600" b="0" i="0" dirty="0">
                <a:effectLst/>
                <a:latin typeface="Times New Roman" panose="02020603050405020304" pitchFamily="18" charset="0"/>
                <a:cs typeface="Times New Roman" panose="02020603050405020304" pitchFamily="18" charset="0"/>
              </a:rPr>
              <a:t> на </a:t>
            </a:r>
            <a:r>
              <a:rPr lang="ru-RU" sz="1600" b="0" i="0" dirty="0" err="1">
                <a:effectLst/>
                <a:latin typeface="Times New Roman" panose="02020603050405020304" pitchFamily="18" charset="0"/>
                <a:cs typeface="Times New Roman" panose="02020603050405020304" pitchFamily="18" charset="0"/>
              </a:rPr>
              <a:t>розвиток</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сімейного</a:t>
            </a:r>
            <a:r>
              <a:rPr lang="ru-RU" sz="1600" b="0" i="0" dirty="0">
                <a:effectLst/>
                <a:latin typeface="Times New Roman" panose="02020603050405020304" pitchFamily="18" charset="0"/>
                <a:cs typeface="Times New Roman" panose="02020603050405020304" pitchFamily="18" charset="0"/>
              </a:rPr>
              <a:t> </a:t>
            </a:r>
            <a:r>
              <a:rPr lang="ru-RU" sz="1600" b="0" i="0" dirty="0" err="1">
                <a:effectLst/>
                <a:latin typeface="Times New Roman" panose="02020603050405020304" pitchFamily="18" charset="0"/>
                <a:cs typeface="Times New Roman" panose="02020603050405020304" pitchFamily="18" charset="0"/>
              </a:rPr>
              <a:t>бізнесу</a:t>
            </a:r>
            <a:r>
              <a:rPr lang="ru-RU" sz="1600" b="0" i="0" dirty="0">
                <a:effectLst/>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8A81791-EC0D-7C0C-B084-378C7B127DFF}"/>
              </a:ext>
            </a:extLst>
          </p:cNvPr>
          <p:cNvSpPr txBox="1"/>
          <p:nvPr/>
        </p:nvSpPr>
        <p:spPr>
          <a:xfrm>
            <a:off x="457199" y="5618747"/>
            <a:ext cx="11057021" cy="307777"/>
          </a:xfrm>
          <a:prstGeom prst="rect">
            <a:avLst/>
          </a:prstGeom>
          <a:noFill/>
        </p:spPr>
        <p:txBody>
          <a:bodyPr wrap="square">
            <a:spAutoFit/>
          </a:bodyPr>
          <a:lstStyle/>
          <a:p>
            <a:r>
              <a:rPr lang="en-US" sz="1400" dirty="0"/>
              <a:t>https://biz.nv.ua/ukr/markets/istoriya-fermerki-z-zaporizkoji-oblasti-yaka-evakuyuvalasya-ale-ne-zalishila-spravu-50292388.html</a:t>
            </a:r>
            <a:endParaRPr lang="ru-RU" sz="1400" dirty="0"/>
          </a:p>
        </p:txBody>
      </p:sp>
    </p:spTree>
    <p:extLst>
      <p:ext uri="{BB962C8B-B14F-4D97-AF65-F5344CB8AC3E}">
        <p14:creationId xmlns:p14="http://schemas.microsoft.com/office/powerpoint/2010/main" val="380262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86578" y="0"/>
            <a:ext cx="8172362" cy="90236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Як військові дії вплинули на роботу запорізьких аграріїв</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218"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5890589"/>
            <a:ext cx="8643178" cy="90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1A79FDDD-39FD-620E-3FE5-636E194C7B83}"/>
              </a:ext>
            </a:extLst>
          </p:cNvPr>
          <p:cNvPicPr>
            <a:picLocks noChangeAspect="1"/>
          </p:cNvPicPr>
          <p:nvPr/>
        </p:nvPicPr>
        <p:blipFill>
          <a:blip r:embed="rId5"/>
          <a:stretch>
            <a:fillRect/>
          </a:stretch>
        </p:blipFill>
        <p:spPr>
          <a:xfrm rot="1464081">
            <a:off x="9456648" y="5422876"/>
            <a:ext cx="2130456" cy="1321663"/>
          </a:xfrm>
          <a:prstGeom prst="rect">
            <a:avLst/>
          </a:prstGeom>
        </p:spPr>
      </p:pic>
      <p:sp>
        <p:nvSpPr>
          <p:cNvPr id="15" name="TextBox 14">
            <a:extLst>
              <a:ext uri="{FF2B5EF4-FFF2-40B4-BE49-F238E27FC236}">
                <a16:creationId xmlns:a16="http://schemas.microsoft.com/office/drawing/2014/main" id="{08A81791-EC0D-7C0C-B084-378C7B127DFF}"/>
              </a:ext>
            </a:extLst>
          </p:cNvPr>
          <p:cNvSpPr txBox="1"/>
          <p:nvPr/>
        </p:nvSpPr>
        <p:spPr>
          <a:xfrm>
            <a:off x="457199" y="5618747"/>
            <a:ext cx="1105702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alibri" panose="020F0502020204030204"/>
                <a:ea typeface="+mn-ea"/>
                <a:cs typeface="+mn-cs"/>
              </a:rPr>
              <a:t>https://vchasnoua.com/news/vid-pastyly-do-sukhykh-supiv-dlia-zsu-pidpryiemnytsi-iz-zaporizhzhia-pereoriientuvaly-biznes-pid-chas-viiny</a:t>
            </a:r>
            <a:endParaRPr kumimoji="0" lang="ru-RU"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B83A71A6-CC9E-41EE-FAF5-03D36BA7B8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4222044" cy="1992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D09BEC-9DE6-6084-3211-F1D8C079685E}"/>
              </a:ext>
            </a:extLst>
          </p:cNvPr>
          <p:cNvSpPr txBox="1"/>
          <p:nvPr/>
        </p:nvSpPr>
        <p:spPr>
          <a:xfrm>
            <a:off x="4222045" y="931475"/>
            <a:ext cx="8036894"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Ганна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Дондик</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Наталія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Єфименко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із</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Запоріжжя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впродовж</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трьох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років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успішно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розвивають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власну</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справу —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виготовляють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пастилу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фріпси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з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фруктів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з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овочів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хлібці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чіпси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нарощували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асортимент</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і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об’єми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створюючи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нові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рецепти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натуральних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смаколиків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Жінки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постійно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брали участь у фестивалях,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які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проводив </a:t>
            </a:r>
            <a:r>
              <a:rPr kumimoji="0" lang="ru-RU" sz="1400" b="0"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Проєкт</a:t>
            </a:r>
            <a:r>
              <a:rPr kumimoji="0" lang="ru-RU" sz="1400" b="0"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 «</a:t>
            </a:r>
            <a:r>
              <a:rPr kumimoji="0" lang="ru-RU" sz="1400" b="0"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Економічна</a:t>
            </a:r>
            <a:r>
              <a:rPr kumimoji="0" lang="ru-RU" sz="1400" b="0"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 </a:t>
            </a:r>
            <a:r>
              <a:rPr kumimoji="0" lang="ru-RU" sz="1400" b="0"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підтримка</a:t>
            </a:r>
            <a:r>
              <a:rPr kumimoji="0" lang="ru-RU" sz="1400" b="0"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 </a:t>
            </a:r>
            <a:r>
              <a:rPr kumimoji="0" lang="ru-RU" sz="1400" b="0"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Східної</a:t>
            </a:r>
            <a:r>
              <a:rPr kumimoji="0" lang="ru-RU" sz="1400" b="0"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 </a:t>
            </a:r>
            <a:r>
              <a:rPr kumimoji="0" lang="ru-RU" sz="1400" b="0"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України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так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отримували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нових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партнерів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клієнтів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24 лютого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ситуація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змінилася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Через початок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повномасштабної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війни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росії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проти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України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жіночий</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бізнес</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змушений</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був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змінити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свій</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основний</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продукт.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Їхнє</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виробництво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не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працювало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лише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кілька</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перших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днів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війни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але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потім</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вирішили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допомагати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Збройним</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Силам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України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заробляти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гроші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щоб</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піднімати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економіку</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держави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і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жити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самим.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Жінки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напрацювали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42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види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пастили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з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різних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фруктів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але з початком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війни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вони і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самі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то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розуміли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її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перестали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купувати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це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смаколик</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а не продукт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першої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необхідності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Потрібно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було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переорієнтовувати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виробництво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на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щось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інше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Зараз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їхня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фішка</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супи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для ЗСУ.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Замовлення</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на пастилу впали до нуля,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потрібен</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був</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новий</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продукт,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тож</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ми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взялися</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експериментувати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говорить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співзасновниця</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Arty.ua” </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Ганна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Дондик</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Ми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побачили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що</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військових</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на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передовій</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немає</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можливості</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готувати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але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потрібна</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була</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гаряча</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їжа</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яку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можна</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швидко</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зробити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польових</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умовах</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Так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вирішили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готувати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сухі</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супи</a:t>
            </a:r>
            <a:r>
              <a:rPr kumimoji="0" lang="ru-RU" sz="1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борщ».</a:t>
            </a:r>
            <a:endPar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076" name="Picture 4">
            <a:extLst>
              <a:ext uri="{FF2B5EF4-FFF2-40B4-BE49-F238E27FC236}">
                <a16:creationId xmlns:a16="http://schemas.microsoft.com/office/drawing/2014/main" id="{3DD374CD-D3D1-93B4-194B-E1B865D397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066775"/>
            <a:ext cx="4222044" cy="2523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7DC3D5-9EA6-CF4A-73DF-3298693F92B0}"/>
              </a:ext>
            </a:extLst>
          </p:cNvPr>
          <p:cNvSpPr txBox="1"/>
          <p:nvPr/>
        </p:nvSpPr>
        <p:spPr>
          <a:xfrm>
            <a:off x="457199" y="4590203"/>
            <a:ext cx="116132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Жінки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планують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відкрити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Запоріжжі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крафтову</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крамницю</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під</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назвою</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«Солома», де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продаватимуть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місцевим</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свою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продукцію</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місті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вже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є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кілька</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таких, де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крафтовики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продають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свій</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товар.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Така</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кооперація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вигідна</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адже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дозволяє</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представити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широкий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асортимент</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різних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виробників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і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допомогти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одне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одному у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складні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часи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Ще</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є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мрія</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зробити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онлайн-магазин, де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будуть</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представлені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смачні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продукти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крафтових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виробників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Запорізької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області</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інших</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регіонів</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де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можна</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буде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скласти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свій</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кошик</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необхідної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продукції</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та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отримати</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його</a:t>
            </a:r>
            <a:r>
              <a:rPr kumimoji="0" lang="ru-RU"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з доставкою.</a:t>
            </a:r>
          </a:p>
        </p:txBody>
      </p:sp>
    </p:spTree>
    <p:extLst>
      <p:ext uri="{BB962C8B-B14F-4D97-AF65-F5344CB8AC3E}">
        <p14:creationId xmlns:p14="http://schemas.microsoft.com/office/powerpoint/2010/main" val="975392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3"/>
          <p:cNvSpPr/>
          <p:nvPr/>
        </p:nvSpPr>
        <p:spPr>
          <a:xfrm>
            <a:off x="4661882" y="3791168"/>
            <a:ext cx="6842760" cy="892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661882" y="1410304"/>
            <a:ext cx="6842760" cy="892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3028950" y="2653231"/>
            <a:ext cx="6755130" cy="8459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Прямоугольник 9"/>
          <p:cNvSpPr/>
          <p:nvPr/>
        </p:nvSpPr>
        <p:spPr>
          <a:xfrm>
            <a:off x="4524722" y="1271185"/>
            <a:ext cx="6842760" cy="88673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Аналіз </a:t>
            </a:r>
            <a:r>
              <a:rPr lang="uk-UA" b="1" dirty="0">
                <a:solidFill>
                  <a:srgbClr val="002060"/>
                </a:solidFill>
                <a:latin typeface="Arial" panose="020B0604020202020204" pitchFamily="34" charset="0"/>
                <a:cs typeface="Arial" panose="020B0604020202020204" pitchFamily="34" charset="0"/>
              </a:rPr>
              <a:t>стану розвитку органічного виробництва в   Україні</a:t>
            </a:r>
            <a:endPar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Прямоугольник 10"/>
          <p:cNvSpPr/>
          <p:nvPr/>
        </p:nvSpPr>
        <p:spPr>
          <a:xfrm>
            <a:off x="2873087" y="2451535"/>
            <a:ext cx="6842760" cy="92794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Дослідження стану та потенціалу розвитку органічного виробництва в  Запорізькій області </a:t>
            </a:r>
          </a:p>
        </p:txBody>
      </p:sp>
      <p:sp>
        <p:nvSpPr>
          <p:cNvPr id="2" name="Равнобедренный треугольник 1"/>
          <p:cNvSpPr/>
          <p:nvPr/>
        </p:nvSpPr>
        <p:spPr>
          <a:xfrm rot="16200000" flipV="1">
            <a:off x="-680394" y="2069572"/>
            <a:ext cx="3178891" cy="1859279"/>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3948" y="2768378"/>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a:t>
            </a:r>
            <a:endPar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5288531"/>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9"/>
          <p:cNvSpPr/>
          <p:nvPr/>
        </p:nvSpPr>
        <p:spPr>
          <a:xfrm>
            <a:off x="4524722" y="3635984"/>
            <a:ext cx="6842760" cy="88673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Приклади успішних органічних підприємств, та </a:t>
            </a:r>
            <a:r>
              <a:rPr lang="uk-UA" b="1" dirty="0">
                <a:solidFill>
                  <a:srgbClr val="002060"/>
                </a:solidFill>
                <a:latin typeface="Arial" panose="020B0604020202020204" pitchFamily="34" charset="0"/>
                <a:cs typeface="Arial" panose="020B0604020202020204" pitchFamily="34" charset="0"/>
              </a:rPr>
              <a:t>і</a:t>
            </a:r>
            <a:r>
              <a:rPr kumimoji="0" lang="uk-UA"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деї</a:t>
            </a: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для створення органічного виробництва в  Запорізькій області </a:t>
            </a:r>
          </a:p>
        </p:txBody>
      </p:sp>
      <p:pic>
        <p:nvPicPr>
          <p:cNvPr id="3" name="Рисунок 2">
            <a:extLst>
              <a:ext uri="{FF2B5EF4-FFF2-40B4-BE49-F238E27FC236}">
                <a16:creationId xmlns:a16="http://schemas.microsoft.com/office/drawing/2014/main" id="{2BF0E013-8A78-0AB0-DF17-CFC1AE268665}"/>
              </a:ext>
            </a:extLst>
          </p:cNvPr>
          <p:cNvPicPr>
            <a:picLocks noChangeAspect="1"/>
          </p:cNvPicPr>
          <p:nvPr/>
        </p:nvPicPr>
        <p:blipFill>
          <a:blip r:embed="rId4"/>
          <a:stretch>
            <a:fillRect/>
          </a:stretch>
        </p:blipFill>
        <p:spPr>
          <a:xfrm flipH="1">
            <a:off x="6450225" y="5173579"/>
            <a:ext cx="5560541" cy="1619902"/>
          </a:xfrm>
          <a:prstGeom prst="rect">
            <a:avLst/>
          </a:prstGeom>
        </p:spPr>
      </p:pic>
    </p:spTree>
    <p:extLst>
      <p:ext uri="{BB962C8B-B14F-4D97-AF65-F5344CB8AC3E}">
        <p14:creationId xmlns:p14="http://schemas.microsoft.com/office/powerpoint/2010/main" val="246275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08607" y="-1"/>
            <a:ext cx="9342489" cy="118617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869804"/>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541763">
            <a:off x="248797" y="3548887"/>
            <a:ext cx="30565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lang="uk-UA" sz="2400" b="1" i="1" dirty="0">
                <a:solidFill>
                  <a:srgbClr val="002060"/>
                </a:solidFill>
                <a:latin typeface="Calibri" panose="020F0502020204030204"/>
                <a:cs typeface="Times New Roman" panose="02020603050405020304" pitchFamily="18" charset="0"/>
              </a:rPr>
              <a:t>2021 рік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Експорт</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2987857" y="265043"/>
            <a:ext cx="879332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Товарна</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структура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експорту</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продукції</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Запорізької</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області</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в 2021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році</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367129"/>
            <a:ext cx="7026413" cy="142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3500000" flipH="1">
            <a:off x="9659805" y="3773323"/>
            <a:ext cx="2049273" cy="2596201"/>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ВАЛОВА ПРОДУКЦІЯ сільського господарства">
            <a:extLst>
              <a:ext uri="{FF2B5EF4-FFF2-40B4-BE49-F238E27FC236}">
                <a16:creationId xmlns:a16="http://schemas.microsoft.com/office/drawing/2014/main" id="{FBC891C1-37CB-DF67-3664-9D9E2E4F5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4" y="186"/>
            <a:ext cx="2726799" cy="328484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C2A90AE3-C9A8-8CCA-A40D-176A7188CE61}"/>
              </a:ext>
            </a:extLst>
          </p:cNvPr>
          <p:cNvPicPr>
            <a:picLocks noChangeAspect="1"/>
          </p:cNvPicPr>
          <p:nvPr/>
        </p:nvPicPr>
        <p:blipFill>
          <a:blip r:embed="rId6"/>
          <a:stretch>
            <a:fillRect/>
          </a:stretch>
        </p:blipFill>
        <p:spPr>
          <a:xfrm>
            <a:off x="3458817" y="1261450"/>
            <a:ext cx="7235686" cy="3581737"/>
          </a:xfrm>
          <a:prstGeom prst="rect">
            <a:avLst/>
          </a:prstGeom>
        </p:spPr>
      </p:pic>
      <p:sp>
        <p:nvSpPr>
          <p:cNvPr id="7" name="TextBox 6">
            <a:extLst>
              <a:ext uri="{FF2B5EF4-FFF2-40B4-BE49-F238E27FC236}">
                <a16:creationId xmlns:a16="http://schemas.microsoft.com/office/drawing/2014/main" id="{1C2D80F5-A399-69EA-9B73-C4AB541B509E}"/>
              </a:ext>
            </a:extLst>
          </p:cNvPr>
          <p:cNvSpPr txBox="1"/>
          <p:nvPr/>
        </p:nvSpPr>
        <p:spPr>
          <a:xfrm>
            <a:off x="3458817" y="5302497"/>
            <a:ext cx="6798365" cy="369332"/>
          </a:xfrm>
          <a:prstGeom prst="rect">
            <a:avLst/>
          </a:prstGeom>
          <a:noFill/>
        </p:spPr>
        <p:txBody>
          <a:bodyPr wrap="square">
            <a:spAutoFit/>
          </a:bodyPr>
          <a:lstStyle/>
          <a:p>
            <a:r>
              <a:rPr lang="ru-RU" dirty="0" err="1">
                <a:solidFill>
                  <a:srgbClr val="000000"/>
                </a:solidFill>
                <a:effectLst/>
                <a:latin typeface="Times New Roman" panose="02020603050405020304" pitchFamily="18" charset="0"/>
                <a:ea typeface="Times New Roman" panose="02020603050405020304" pitchFamily="18" charset="0"/>
              </a:rPr>
              <a:t>Джерело</a:t>
            </a:r>
            <a:r>
              <a:rPr lang="ru-RU" dirty="0">
                <a:solidFill>
                  <a:srgbClr val="000000"/>
                </a:solidFill>
                <a:effectLst/>
                <a:latin typeface="Times New Roman" panose="02020603050405020304" pitchFamily="18" charset="0"/>
                <a:ea typeface="Times New Roman" panose="02020603050405020304" pitchFamily="18" charset="0"/>
              </a:rPr>
              <a:t>: Головне </a:t>
            </a:r>
            <a:r>
              <a:rPr lang="ru-RU" dirty="0" err="1">
                <a:solidFill>
                  <a:srgbClr val="000000"/>
                </a:solidFill>
                <a:effectLst/>
                <a:latin typeface="Times New Roman" panose="02020603050405020304" pitchFamily="18" charset="0"/>
                <a:ea typeface="Times New Roman" panose="02020603050405020304" pitchFamily="18" charset="0"/>
              </a:rPr>
              <a:t>управління</a:t>
            </a:r>
            <a:r>
              <a:rPr lang="ru-RU" dirty="0">
                <a:solidFill>
                  <a:srgbClr val="000000"/>
                </a:solidFill>
                <a:effectLst/>
                <a:latin typeface="Times New Roman" panose="02020603050405020304" pitchFamily="18" charset="0"/>
                <a:ea typeface="Times New Roman" panose="02020603050405020304" pitchFamily="18" charset="0"/>
              </a:rPr>
              <a:t> статистики у </a:t>
            </a:r>
            <a:r>
              <a:rPr lang="ru-RU" dirty="0" err="1">
                <a:solidFill>
                  <a:srgbClr val="000000"/>
                </a:solidFill>
                <a:effectLst/>
                <a:latin typeface="Times New Roman" panose="02020603050405020304" pitchFamily="18" charset="0"/>
                <a:ea typeface="Times New Roman" panose="02020603050405020304" pitchFamily="18" charset="0"/>
              </a:rPr>
              <a:t>Запорізькій</a:t>
            </a:r>
            <a:r>
              <a:rPr lang="ru-RU" dirty="0">
                <a:solidFill>
                  <a:srgbClr val="000000"/>
                </a:solidFill>
                <a:effectLst/>
                <a:latin typeface="Times New Roman" panose="02020603050405020304" pitchFamily="18" charset="0"/>
                <a:ea typeface="Times New Roman" panose="02020603050405020304" pitchFamily="18" charset="0"/>
              </a:rPr>
              <a:t> </a:t>
            </a:r>
            <a:r>
              <a:rPr lang="ru-RU" dirty="0" err="1">
                <a:solidFill>
                  <a:srgbClr val="000000"/>
                </a:solidFill>
                <a:effectLst/>
                <a:latin typeface="Times New Roman" panose="02020603050405020304" pitchFamily="18" charset="0"/>
                <a:ea typeface="Times New Roman" panose="02020603050405020304" pitchFamily="18" charset="0"/>
              </a:rPr>
              <a:t>області</a:t>
            </a:r>
            <a:endParaRPr lang="ru-RU" dirty="0"/>
          </a:p>
        </p:txBody>
      </p:sp>
    </p:spTree>
    <p:extLst>
      <p:ext uri="{BB962C8B-B14F-4D97-AF65-F5344CB8AC3E}">
        <p14:creationId xmlns:p14="http://schemas.microsoft.com/office/powerpoint/2010/main" val="424718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784156"/>
            <a:ext cx="7930976" cy="5549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45021" y="696948"/>
            <a:ext cx="8317083" cy="60766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Прямоугольник 1"/>
          <p:cNvSpPr/>
          <p:nvPr/>
        </p:nvSpPr>
        <p:spPr>
          <a:xfrm>
            <a:off x="2824507" y="1042376"/>
            <a:ext cx="8137597" cy="569386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Можливість озеленення раніше деградованих земель, менш придатних до інтенсивного землеробства земель – горбів, схилів та створення там природніх екосистем, що покращують температурні процеси та відновлюють пошкоджені раніше дикі популяції рослин та тварин.</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Створення </a:t>
            </a:r>
            <a:r>
              <a:rPr kumimoji="0" lang="uk-UA" sz="1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лісосадів</a:t>
            </a: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на виснажених чи </a:t>
            </a:r>
            <a:r>
              <a:rPr kumimoji="0" lang="uk-UA" sz="1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опустелених</a:t>
            </a: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територіях, які відновлюють продуктивність цих територій і забезпечують дрібнотоварне виробництво ексклюзивних продуктів.</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Переорієнтування малих фермерів на виробництво нових культур, потрібних для урізноманітнення харчування людини, які не можуть вироблятись великими обсягами.</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Створення мереж дрібнооптового постачання свіжої охолодженої продукції до кінцевого споживача, оминаючи великі склади та логістичні центри.</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Створення зон виробництва свіжих продуктів у безпосередній близькості до міст на основі нових технологій вирощування – вертикальні ферми, гідропоніка, аеропоніка.</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Формування органічних ферм для «психологічного розвантаження та оздоровлення» міських жителів, де вони можуть жити на фермі і харчуватись свіжими органічними продуктами кілька днів, проходити програми харчових оздоровлень.</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Вирощування та первинна переробка лікарських та косметичних рослин, створення на їх основі наборів для власного приготування корисних для здоров’я та догляду за тілом продуктів.</a:t>
            </a:r>
          </a:p>
        </p:txBody>
      </p:sp>
      <p:sp>
        <p:nvSpPr>
          <p:cNvPr id="3" name="Прямоугольник 2"/>
          <p:cNvSpPr/>
          <p:nvPr/>
        </p:nvSpPr>
        <p:spPr>
          <a:xfrm>
            <a:off x="-310056" y="65024"/>
            <a:ext cx="3058510" cy="1815882"/>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Тренди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розвитку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сільських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територій</a:t>
            </a:r>
          </a:p>
        </p:txBody>
      </p:sp>
      <p:grpSp>
        <p:nvGrpSpPr>
          <p:cNvPr id="6" name="Группа 5"/>
          <p:cNvGrpSpPr/>
          <p:nvPr/>
        </p:nvGrpSpPr>
        <p:grpSpPr>
          <a:xfrm>
            <a:off x="-1" y="1997926"/>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617888" y="1"/>
            <a:ext cx="9574112"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Розглядаючи ідею власної справи зверніть увагу на сучасні тренди </a:t>
            </a:r>
          </a:p>
        </p:txBody>
      </p:sp>
      <p:pic>
        <p:nvPicPr>
          <p:cNvPr id="11" name="Рисунок 10">
            <a:extLst>
              <a:ext uri="{FF2B5EF4-FFF2-40B4-BE49-F238E27FC236}">
                <a16:creationId xmlns:a16="http://schemas.microsoft.com/office/drawing/2014/main" id="{19BBAB51-8890-0AFF-0BDF-5DB9E27B9C89}"/>
              </a:ext>
            </a:extLst>
          </p:cNvPr>
          <p:cNvPicPr>
            <a:picLocks noChangeAspect="1"/>
          </p:cNvPicPr>
          <p:nvPr/>
        </p:nvPicPr>
        <p:blipFill>
          <a:blip r:embed="rId5"/>
          <a:stretch>
            <a:fillRect/>
          </a:stretch>
        </p:blipFill>
        <p:spPr>
          <a:xfrm>
            <a:off x="477078" y="5128591"/>
            <a:ext cx="1696279" cy="622852"/>
          </a:xfrm>
          <a:prstGeom prst="rect">
            <a:avLst/>
          </a:prstGeom>
        </p:spPr>
      </p:pic>
    </p:spTree>
    <p:extLst>
      <p:ext uri="{BB962C8B-B14F-4D97-AF65-F5344CB8AC3E}">
        <p14:creationId xmlns:p14="http://schemas.microsoft.com/office/powerpoint/2010/main" val="338414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2702442" y="179977"/>
            <a:ext cx="9489557" cy="103868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869804"/>
            <a:ext cx="2529133" cy="2924361"/>
          </a:xfrm>
          <a:prstGeom prst="triangle">
            <a:avLst>
              <a:gd name="adj" fmla="val 65075"/>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9793991">
            <a:off x="30095" y="3749783"/>
            <a:ext cx="23762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Завдання</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070381" y="372979"/>
            <a:ext cx="816746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Завдання</a:t>
            </a:r>
            <a:r>
              <a:rPr lang="ru-RU" sz="2800" b="1" dirty="0">
                <a:solidFill>
                  <a:srgbClr val="002060"/>
                </a:solidFill>
                <a:latin typeface="Calibri" panose="020F0502020204030204"/>
                <a:cs typeface="Times New Roman" panose="02020603050405020304" pitchFamily="18" charset="0"/>
              </a:rPr>
              <a:t> для </a:t>
            </a:r>
            <a:r>
              <a:rPr lang="ru-RU" sz="2800" b="1" dirty="0" err="1">
                <a:solidFill>
                  <a:srgbClr val="002060"/>
                </a:solidFill>
                <a:latin typeface="Calibri" panose="020F0502020204030204"/>
                <a:cs typeface="Times New Roman" panose="02020603050405020304" pitchFamily="18" charset="0"/>
              </a:rPr>
              <a:t>самостійного</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опрацювання</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a16="http://schemas.microsoft.com/office/drawing/2014/main" id="{5DC82539-9ACB-D1ED-4BEE-F722BA9A39BE}"/>
              </a:ext>
            </a:extLst>
          </p:cNvPr>
          <p:cNvSpPr/>
          <p:nvPr/>
        </p:nvSpPr>
        <p:spPr>
          <a:xfrm>
            <a:off x="63496" y="64519"/>
            <a:ext cx="2457540" cy="3002899"/>
          </a:xfrm>
          <a:prstGeom prst="rect">
            <a:avLst/>
          </a:prstGeom>
          <a:blipFill dpi="0" rotWithShape="1">
            <a:blip r:embed="rId4"/>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Прямоугольник 19">
            <a:extLst>
              <a:ext uri="{FF2B5EF4-FFF2-40B4-BE49-F238E27FC236}">
                <a16:creationId xmlns:a16="http://schemas.microsoft.com/office/drawing/2014/main" id="{3644B84E-FD2B-BBEB-4442-BC6EC73FB877}"/>
              </a:ext>
            </a:extLst>
          </p:cNvPr>
          <p:cNvSpPr/>
          <p:nvPr/>
        </p:nvSpPr>
        <p:spPr>
          <a:xfrm>
            <a:off x="3262890" y="1437002"/>
            <a:ext cx="8929110" cy="40055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lang="ru-RU" altLang="ru-RU" sz="2100" dirty="0" err="1">
                <a:solidFill>
                  <a:srgbClr val="002060"/>
                </a:solidFill>
                <a:latin typeface="inherit"/>
              </a:rPr>
              <a:t>Проаналізувати</a:t>
            </a:r>
            <a:r>
              <a:rPr lang="ru-RU" altLang="ru-RU" sz="2100" dirty="0">
                <a:solidFill>
                  <a:srgbClr val="002060"/>
                </a:solidFill>
                <a:latin typeface="inherit"/>
              </a:rPr>
              <a:t> </a:t>
            </a:r>
            <a:r>
              <a:rPr lang="ru-RU" altLang="ru-RU" sz="2100" dirty="0" err="1">
                <a:solidFill>
                  <a:srgbClr val="002060"/>
                </a:solidFill>
                <a:latin typeface="inherit"/>
              </a:rPr>
              <a:t>можливості</a:t>
            </a:r>
            <a:r>
              <a:rPr lang="ru-RU" altLang="ru-RU" sz="2100" dirty="0">
                <a:solidFill>
                  <a:srgbClr val="002060"/>
                </a:solidFill>
                <a:latin typeface="inherit"/>
              </a:rPr>
              <a:t> та </a:t>
            </a:r>
            <a:r>
              <a:rPr lang="ru-RU" altLang="ru-RU" sz="2100" dirty="0" err="1">
                <a:solidFill>
                  <a:srgbClr val="002060"/>
                </a:solidFill>
                <a:latin typeface="inherit"/>
              </a:rPr>
              <a:t>загрози</a:t>
            </a:r>
            <a:r>
              <a:rPr lang="ru-RU" altLang="ru-RU" sz="2100" dirty="0">
                <a:solidFill>
                  <a:srgbClr val="002060"/>
                </a:solidFill>
                <a:latin typeface="inherit"/>
              </a:rPr>
              <a:t> для </a:t>
            </a:r>
            <a:r>
              <a:rPr lang="ru-RU" altLang="ru-RU" sz="2100" dirty="0" err="1">
                <a:solidFill>
                  <a:srgbClr val="002060"/>
                </a:solidFill>
                <a:latin typeface="inherit"/>
              </a:rPr>
              <a:t>ведення</a:t>
            </a:r>
            <a:r>
              <a:rPr lang="ru-RU" altLang="ru-RU" sz="2100" dirty="0">
                <a:solidFill>
                  <a:srgbClr val="002060"/>
                </a:solidFill>
                <a:latin typeface="inherit"/>
              </a:rPr>
              <a:t> </a:t>
            </a:r>
            <a:r>
              <a:rPr lang="ru-RU" altLang="ru-RU" sz="2100" dirty="0" err="1">
                <a:solidFill>
                  <a:srgbClr val="002060"/>
                </a:solidFill>
                <a:latin typeface="inherit"/>
              </a:rPr>
              <a:t>органічного</a:t>
            </a:r>
            <a:r>
              <a:rPr lang="ru-RU" altLang="ru-RU" sz="2100" dirty="0">
                <a:solidFill>
                  <a:srgbClr val="002060"/>
                </a:solidFill>
                <a:latin typeface="inherit"/>
              </a:rPr>
              <a:t> </a:t>
            </a:r>
            <a:r>
              <a:rPr lang="ru-RU" altLang="ru-RU" sz="2100" dirty="0" err="1">
                <a:solidFill>
                  <a:srgbClr val="002060"/>
                </a:solidFill>
                <a:latin typeface="inherit"/>
              </a:rPr>
              <a:t>виробництва</a:t>
            </a:r>
            <a:r>
              <a:rPr lang="ru-RU" altLang="ru-RU" sz="2100" dirty="0">
                <a:solidFill>
                  <a:srgbClr val="002060"/>
                </a:solidFill>
                <a:latin typeface="inherit"/>
              </a:rPr>
              <a:t> в </a:t>
            </a:r>
            <a:r>
              <a:rPr lang="ru-RU" altLang="ru-RU" sz="2100" dirty="0" err="1">
                <a:solidFill>
                  <a:srgbClr val="002060"/>
                </a:solidFill>
                <a:latin typeface="inherit"/>
              </a:rPr>
              <a:t>Запорізькій</a:t>
            </a:r>
            <a:r>
              <a:rPr lang="ru-RU" altLang="ru-RU" sz="2100" dirty="0">
                <a:solidFill>
                  <a:srgbClr val="002060"/>
                </a:solidFill>
                <a:latin typeface="inherit"/>
              </a:rPr>
              <a:t> </a:t>
            </a:r>
            <a:r>
              <a:rPr lang="ru-RU" altLang="ru-RU" sz="2100" dirty="0" err="1">
                <a:solidFill>
                  <a:srgbClr val="002060"/>
                </a:solidFill>
                <a:latin typeface="inherit"/>
              </a:rPr>
              <a:t>області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202124"/>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Проаналізувати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вільні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ніши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для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ведення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органічного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бізнесу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в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Запорізькій</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області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*На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основі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аналізу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трендів</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розвитку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сільських</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територій</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зробіть</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пропозиції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щодо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покращення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розвитку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органічного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бізнесу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Проаналізуйте</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стан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виробництва</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та стан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експорту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органічної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продукції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в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Запорізькій</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області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та дайте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свої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пропозиції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для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його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покращення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Поміркуйте</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над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тим</a:t>
            </a:r>
            <a:r>
              <a:rPr lang="ru-RU" altLang="ru-RU" sz="2100" dirty="0">
                <a:solidFill>
                  <a:srgbClr val="002060"/>
                </a:solidFill>
                <a:latin typeface="inherit"/>
              </a:rPr>
              <a:t> </a:t>
            </a:r>
            <a:r>
              <a:rPr lang="ru-RU" altLang="ru-RU" sz="2100" dirty="0" err="1">
                <a:solidFill>
                  <a:srgbClr val="002060"/>
                </a:solidFill>
                <a:latin typeface="inherit"/>
              </a:rPr>
              <a:t>можливо</a:t>
            </a:r>
            <a:r>
              <a:rPr lang="ru-RU" altLang="ru-RU" sz="2100" dirty="0">
                <a:solidFill>
                  <a:srgbClr val="002060"/>
                </a:solidFill>
                <a:latin typeface="inherit"/>
              </a:rPr>
              <a:t> Ви могли б</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започаткувати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органічний</a:t>
            </a:r>
            <a:endParaRPr kumimoji="0" lang="ru-RU" altLang="ru-RU" sz="2100" b="0" i="0" u="none" strike="noStrike" kern="1200" cap="none" spc="0" normalizeH="0" baseline="0" noProof="0" dirty="0">
              <a:ln>
                <a:noFill/>
              </a:ln>
              <a:solidFill>
                <a:srgbClr val="002060"/>
              </a:solidFill>
              <a:effectLst/>
              <a:uLnTx/>
              <a:uFillTx/>
              <a:latin typeface="inherit"/>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ru-RU" altLang="ru-RU" sz="2100" dirty="0" err="1">
                <a:solidFill>
                  <a:srgbClr val="002060"/>
                </a:solidFill>
                <a:latin typeface="inherit"/>
              </a:rPr>
              <a:t>бізнес</a:t>
            </a:r>
            <a:r>
              <a:rPr lang="ru-RU" altLang="ru-RU" sz="2100" dirty="0">
                <a:solidFill>
                  <a:srgbClr val="002060"/>
                </a:solidFill>
                <a:latin typeface="inherit"/>
              </a:rPr>
              <a:t> в </a:t>
            </a:r>
            <a:r>
              <a:rPr lang="ru-RU" altLang="ru-RU" sz="2100" dirty="0" err="1">
                <a:solidFill>
                  <a:srgbClr val="002060"/>
                </a:solidFill>
                <a:latin typeface="inherit"/>
              </a:rPr>
              <a:t>нашій</a:t>
            </a:r>
            <a:r>
              <a:rPr lang="ru-RU" altLang="ru-RU" sz="2100" dirty="0">
                <a:solidFill>
                  <a:srgbClr val="002060"/>
                </a:solidFill>
                <a:latin typeface="inherit"/>
              </a:rPr>
              <a:t> </a:t>
            </a:r>
            <a:r>
              <a:rPr lang="ru-RU" altLang="ru-RU" sz="2100" dirty="0" err="1">
                <a:solidFill>
                  <a:srgbClr val="002060"/>
                </a:solidFill>
                <a:latin typeface="inherit"/>
              </a:rPr>
              <a:t>області</a:t>
            </a:r>
            <a:r>
              <a:rPr lang="ru-RU" altLang="ru-RU" sz="2100" dirty="0">
                <a:solidFill>
                  <a:srgbClr val="002060"/>
                </a:solidFill>
                <a:latin typeface="inherit"/>
              </a:rPr>
              <a:t>.</a:t>
            </a:r>
            <a:endParaRPr kumimoji="0" lang="ru-RU" altLang="ru-RU" sz="2100" b="0" i="0" u="none" strike="noStrike" kern="1200" cap="none" spc="0" normalizeH="0" baseline="0" noProof="0" dirty="0">
              <a:ln>
                <a:noFill/>
              </a:ln>
              <a:solidFill>
                <a:srgbClr val="002060"/>
              </a:solidFill>
              <a:effectLst/>
              <a:uLnTx/>
              <a:uFillTx/>
              <a:latin typeface="inheri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ru-RU" altLang="ru-RU" sz="2100" dirty="0">
              <a:solidFill>
                <a:srgbClr val="202124"/>
              </a:solidFill>
              <a:latin typeface="inherit"/>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7638289" flipH="1">
            <a:off x="9365666" y="3642667"/>
            <a:ext cx="1687475" cy="3599747"/>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21BAEB01-682E-7880-3EF4-9E3D29937C31}"/>
              </a:ext>
            </a:extLst>
          </p:cNvPr>
          <p:cNvPicPr>
            <a:picLocks noChangeAspect="1"/>
          </p:cNvPicPr>
          <p:nvPr/>
        </p:nvPicPr>
        <p:blipFill>
          <a:blip r:embed="rId6"/>
          <a:stretch>
            <a:fillRect/>
          </a:stretch>
        </p:blipFill>
        <p:spPr>
          <a:xfrm rot="16200000">
            <a:off x="118638" y="603903"/>
            <a:ext cx="3002900" cy="2155048"/>
          </a:xfrm>
          <a:prstGeom prst="rect">
            <a:avLst/>
          </a:prstGeom>
        </p:spPr>
      </p:pic>
      <p:pic>
        <p:nvPicPr>
          <p:cNvPr id="6" name="Рисунок 5">
            <a:extLst>
              <a:ext uri="{FF2B5EF4-FFF2-40B4-BE49-F238E27FC236}">
                <a16:creationId xmlns:a16="http://schemas.microsoft.com/office/drawing/2014/main" id="{97B82592-95B0-9C10-D3AF-C1B27FD9DC9C}"/>
              </a:ext>
            </a:extLst>
          </p:cNvPr>
          <p:cNvPicPr>
            <a:picLocks noChangeAspect="1"/>
          </p:cNvPicPr>
          <p:nvPr/>
        </p:nvPicPr>
        <p:blipFill>
          <a:blip r:embed="rId7"/>
          <a:stretch>
            <a:fillRect/>
          </a:stretch>
        </p:blipFill>
        <p:spPr>
          <a:xfrm>
            <a:off x="10296939" y="5731941"/>
            <a:ext cx="1470991" cy="432480"/>
          </a:xfrm>
          <a:prstGeom prst="rect">
            <a:avLst/>
          </a:prstGeom>
        </p:spPr>
      </p:pic>
    </p:spTree>
    <p:extLst>
      <p:ext uri="{BB962C8B-B14F-4D97-AF65-F5344CB8AC3E}">
        <p14:creationId xmlns:p14="http://schemas.microsoft.com/office/powerpoint/2010/main" val="1228623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Группа 47"/>
          <p:cNvGrpSpPr/>
          <p:nvPr/>
        </p:nvGrpSpPr>
        <p:grpSpPr>
          <a:xfrm>
            <a:off x="5724196" y="2634155"/>
            <a:ext cx="1552904" cy="1552904"/>
            <a:chOff x="5724196" y="2634155"/>
            <a:chExt cx="1552904" cy="1552904"/>
          </a:xfrm>
        </p:grpSpPr>
        <p:sp>
          <p:nvSpPr>
            <p:cNvPr id="5" name="Овал 4"/>
            <p:cNvSpPr/>
            <p:nvPr/>
          </p:nvSpPr>
          <p:spPr>
            <a:xfrm>
              <a:off x="5724196" y="2634155"/>
              <a:ext cx="1552904" cy="15529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Овал 5"/>
            <p:cNvSpPr/>
            <p:nvPr/>
          </p:nvSpPr>
          <p:spPr>
            <a:xfrm>
              <a:off x="5810381" y="2720340"/>
              <a:ext cx="1380534" cy="138053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Овал 6"/>
            <p:cNvSpPr/>
            <p:nvPr/>
          </p:nvSpPr>
          <p:spPr>
            <a:xfrm>
              <a:off x="5905631" y="2815590"/>
              <a:ext cx="1190034" cy="1190034"/>
            </a:xfrm>
            <a:prstGeom prst="ellipse">
              <a:avLst/>
            </a:prstGeom>
            <a:solidFill>
              <a:schemeClr val="tx1">
                <a:alpha val="7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14" name="Прямая соединительная линия 13"/>
          <p:cNvCxnSpPr>
            <a:stCxn id="5" idx="2"/>
          </p:cNvCxnSpPr>
          <p:nvPr/>
        </p:nvCxnSpPr>
        <p:spPr>
          <a:xfrm flipH="1" flipV="1">
            <a:off x="5244465" y="3409950"/>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flipH="1" flipV="1">
            <a:off x="6261111" y="4427735"/>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4194875" y="2887323"/>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Овал 18"/>
          <p:cNvSpPr/>
          <p:nvPr/>
        </p:nvSpPr>
        <p:spPr>
          <a:xfrm>
            <a:off x="5978021" y="4667929"/>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Прямая соединительная линия 19"/>
          <p:cNvCxnSpPr/>
          <p:nvPr/>
        </p:nvCxnSpPr>
        <p:spPr>
          <a:xfrm flipH="1" flipV="1">
            <a:off x="6994930" y="4004966"/>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a:off x="7474661" y="3578247"/>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Овал 21"/>
          <p:cNvSpPr/>
          <p:nvPr/>
        </p:nvSpPr>
        <p:spPr>
          <a:xfrm>
            <a:off x="5383004" y="1348466"/>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Прямая соединительная линия 22"/>
          <p:cNvCxnSpPr/>
          <p:nvPr/>
        </p:nvCxnSpPr>
        <p:spPr>
          <a:xfrm rot="16200000" flipH="1" flipV="1">
            <a:off x="5698085" y="2632687"/>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9" name="Группа 48"/>
          <p:cNvGrpSpPr/>
          <p:nvPr/>
        </p:nvGrpSpPr>
        <p:grpSpPr>
          <a:xfrm>
            <a:off x="9320836" y="840245"/>
            <a:ext cx="1552904" cy="1552904"/>
            <a:chOff x="5724196" y="2634155"/>
            <a:chExt cx="1552904" cy="1552904"/>
          </a:xfrm>
        </p:grpSpPr>
        <p:sp>
          <p:nvSpPr>
            <p:cNvPr id="50" name="Овал 49"/>
            <p:cNvSpPr/>
            <p:nvPr/>
          </p:nvSpPr>
          <p:spPr>
            <a:xfrm>
              <a:off x="5724196" y="2634155"/>
              <a:ext cx="1552904" cy="15529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Овал 50"/>
            <p:cNvSpPr/>
            <p:nvPr/>
          </p:nvSpPr>
          <p:spPr>
            <a:xfrm>
              <a:off x="5810381" y="2720340"/>
              <a:ext cx="1380534" cy="138053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Овал 51"/>
            <p:cNvSpPr/>
            <p:nvPr/>
          </p:nvSpPr>
          <p:spPr>
            <a:xfrm>
              <a:off x="5905631" y="2815590"/>
              <a:ext cx="1190034" cy="1190034"/>
            </a:xfrm>
            <a:prstGeom prst="ellipse">
              <a:avLst/>
            </a:prstGeom>
            <a:solidFill>
              <a:schemeClr val="tx1">
                <a:alpha val="7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sp>
        <p:nvSpPr>
          <p:cNvPr id="57" name="Овал 56"/>
          <p:cNvSpPr/>
          <p:nvPr/>
        </p:nvSpPr>
        <p:spPr>
          <a:xfrm>
            <a:off x="2086700" y="2502907"/>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Овал 57"/>
          <p:cNvSpPr/>
          <p:nvPr/>
        </p:nvSpPr>
        <p:spPr>
          <a:xfrm>
            <a:off x="3688067" y="4378258"/>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Овал 58"/>
          <p:cNvSpPr/>
          <p:nvPr/>
        </p:nvSpPr>
        <p:spPr>
          <a:xfrm>
            <a:off x="433618" y="3644121"/>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p:cNvSpPr/>
          <p:nvPr/>
        </p:nvSpPr>
        <p:spPr>
          <a:xfrm>
            <a:off x="7835914" y="1389651"/>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p:cNvSpPr/>
          <p:nvPr/>
        </p:nvSpPr>
        <p:spPr>
          <a:xfrm>
            <a:off x="9279539" y="2817495"/>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Овал 61"/>
          <p:cNvSpPr/>
          <p:nvPr/>
        </p:nvSpPr>
        <p:spPr>
          <a:xfrm>
            <a:off x="11037489" y="260337"/>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Овал 62"/>
          <p:cNvSpPr/>
          <p:nvPr/>
        </p:nvSpPr>
        <p:spPr>
          <a:xfrm>
            <a:off x="11161439" y="1570446"/>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Прямая соединительная линия 63"/>
          <p:cNvCxnSpPr/>
          <p:nvPr/>
        </p:nvCxnSpPr>
        <p:spPr>
          <a:xfrm flipH="1" flipV="1">
            <a:off x="8879665" y="1871093"/>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H="1" flipV="1">
            <a:off x="10681708" y="2120013"/>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flipH="1" flipV="1">
            <a:off x="10648019" y="1075416"/>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rot="5400000" flipH="1" flipV="1">
            <a:off x="9562629" y="2575396"/>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rot="5400000" flipH="1" flipV="1">
            <a:off x="2373143" y="3787698"/>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flipH="1" flipV="1">
            <a:off x="3208336" y="4900885"/>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H="1" flipV="1">
            <a:off x="1483565" y="4166748"/>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Овал 73"/>
          <p:cNvSpPr/>
          <p:nvPr/>
        </p:nvSpPr>
        <p:spPr>
          <a:xfrm>
            <a:off x="495757" y="4916410"/>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Прямая соединительная линия 74"/>
          <p:cNvCxnSpPr/>
          <p:nvPr/>
        </p:nvCxnSpPr>
        <p:spPr>
          <a:xfrm flipH="1" flipV="1">
            <a:off x="1547957" y="5439037"/>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rot="5400000" flipH="1" flipV="1">
            <a:off x="2818472" y="5489630"/>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Овал 76"/>
          <p:cNvSpPr/>
          <p:nvPr/>
        </p:nvSpPr>
        <p:spPr>
          <a:xfrm>
            <a:off x="2535382" y="5729824"/>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p:cNvSpPr txBox="1"/>
          <p:nvPr/>
        </p:nvSpPr>
        <p:spPr>
          <a:xfrm>
            <a:off x="1414417" y="-63259"/>
            <a:ext cx="22315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Креативність курсу</a:t>
            </a: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18434" name="Picture 2" descr="горизон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146" y="5596317"/>
            <a:ext cx="5167671" cy="130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Рисунок 88"/>
          <p:cNvPicPr>
            <a:picLocks noChangeAspect="1"/>
          </p:cNvPicPr>
          <p:nvPr/>
        </p:nvPicPr>
        <p:blipFill rotWithShape="1">
          <a:blip r:embed="rId3" cstate="print">
            <a:extLst>
              <a:ext uri="{28A0092B-C50C-407E-A947-70E740481C1C}">
                <a14:useLocalDpi xmlns:a14="http://schemas.microsoft.com/office/drawing/2010/main" val="0"/>
              </a:ext>
            </a:extLst>
          </a:blip>
          <a:srcRect b="1190"/>
          <a:stretch/>
        </p:blipFill>
        <p:spPr>
          <a:xfrm>
            <a:off x="0" y="14444"/>
            <a:ext cx="12192000" cy="6884277"/>
          </a:xfrm>
          <a:prstGeom prst="rect">
            <a:avLst/>
          </a:prstGeom>
        </p:spPr>
      </p:pic>
      <p:sp>
        <p:nvSpPr>
          <p:cNvPr id="92" name="Равнобедренный треугольник 91"/>
          <p:cNvSpPr/>
          <p:nvPr/>
        </p:nvSpPr>
        <p:spPr>
          <a:xfrm flipV="1">
            <a:off x="1555523" y="7433"/>
            <a:ext cx="9209050" cy="2149178"/>
          </a:xfrm>
          <a:prstGeom prst="triangle">
            <a:avLst>
              <a:gd name="adj" fmla="val 50048"/>
            </a:avLst>
          </a:prstGeom>
          <a:blipFill>
            <a:blip r:embed="rId4"/>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Прямокутник 45"/>
          <p:cNvSpPr/>
          <p:nvPr/>
        </p:nvSpPr>
        <p:spPr>
          <a:xfrm>
            <a:off x="2757522" y="21707"/>
            <a:ext cx="667695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Посилання на курс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NEWAGRO</a:t>
            </a:r>
            <a:r>
              <a:rPr kumimoji="0" lang="uk-UA"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https://moodle.znu.edu.ua/course/view.php?id=16248</a:t>
            </a:r>
          </a:p>
        </p:txBody>
      </p:sp>
      <p:pic>
        <p:nvPicPr>
          <p:cNvPr id="65" name="Рисунок 64" descr="Генератор QR кодів"/>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563" y="713991"/>
            <a:ext cx="1156970" cy="1156970"/>
          </a:xfrm>
          <a:prstGeom prst="rect">
            <a:avLst/>
          </a:prstGeom>
          <a:noFill/>
          <a:ln>
            <a:noFill/>
          </a:ln>
        </p:spPr>
      </p:pic>
    </p:spTree>
    <p:extLst>
      <p:ext uri="{BB962C8B-B14F-4D97-AF65-F5344CB8AC3E}">
        <p14:creationId xmlns:p14="http://schemas.microsoft.com/office/powerpoint/2010/main" val="1037442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sp>
        <p:nvSpPr>
          <p:cNvPr id="3" name="Прямоугольник 2"/>
          <p:cNvSpPr/>
          <p:nvPr/>
        </p:nvSpPr>
        <p:spPr>
          <a:xfrm>
            <a:off x="6575934" y="-45705"/>
            <a:ext cx="4876800" cy="6926855"/>
          </a:xfrm>
          <a:prstGeom prst="rect">
            <a:avLst/>
          </a:prstGeom>
          <a:solidFill>
            <a:srgbClr val="263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193" y="5888696"/>
            <a:ext cx="971840" cy="91261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832" y="47833"/>
            <a:ext cx="3794574" cy="84661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1" y="1403088"/>
            <a:ext cx="1236017" cy="123601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3" y="25373"/>
            <a:ext cx="1236016" cy="1236016"/>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73" y="6462036"/>
            <a:ext cx="320704" cy="320704"/>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1" y="5979993"/>
            <a:ext cx="324297" cy="324297"/>
          </a:xfrm>
          <a:prstGeom prst="rect">
            <a:avLst/>
          </a:prstGeom>
        </p:spPr>
      </p:pic>
      <p:sp>
        <p:nvSpPr>
          <p:cNvPr id="11" name="TextBox 10"/>
          <p:cNvSpPr txBox="1"/>
          <p:nvPr/>
        </p:nvSpPr>
        <p:spPr>
          <a:xfrm>
            <a:off x="402110" y="6408054"/>
            <a:ext cx="3100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newagro.znu.edu.ua</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03540" y="5936428"/>
            <a:ext cx="2732690" cy="367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ewagro.znu@ukr.net</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622021" y="2216363"/>
            <a:ext cx="513410" cy="252757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NEWAGRO</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Рисунок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5431" y="1811604"/>
            <a:ext cx="1285740" cy="2747108"/>
          </a:xfrm>
          <a:prstGeom prst="rect">
            <a:avLst/>
          </a:prstGeom>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0668" y="4322753"/>
            <a:ext cx="980094" cy="1981537"/>
          </a:xfrm>
          <a:prstGeom prst="rect">
            <a:avLst/>
          </a:prstGeom>
        </p:spPr>
      </p:pic>
      <p:sp>
        <p:nvSpPr>
          <p:cNvPr id="16" name="TextBox 15"/>
          <p:cNvSpPr txBox="1"/>
          <p:nvPr/>
        </p:nvSpPr>
        <p:spPr>
          <a:xfrm>
            <a:off x="7565262" y="2496706"/>
            <a:ext cx="29145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200" b="0" i="0" u="none" strike="noStrike" kern="1200" cap="none" spc="0" normalizeH="0" baseline="0" noProof="0" dirty="0" smtClean="0">
                <a:ln>
                  <a:noFill/>
                </a:ln>
                <a:solidFill>
                  <a:prstClr val="white"/>
                </a:solidFill>
                <a:effectLst/>
                <a:uLnTx/>
                <a:uFillTx/>
                <a:latin typeface="Calibri" panose="020F0502020204030204"/>
                <a:ea typeface="+mn-ea"/>
                <a:cs typeface="Times New Roman" panose="02020603050405020304" pitchFamily="18" charset="0"/>
              </a:rPr>
              <a:t>Дякую за увагу!</a:t>
            </a:r>
            <a:endParaRPr kumimoji="0" lang="uk-UA" sz="3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4" name="Рисунок 3"/>
          <p:cNvPicPr>
            <a:picLocks noChangeAspect="1"/>
          </p:cNvPicPr>
          <p:nvPr/>
        </p:nvPicPr>
        <p:blipFill>
          <a:blip r:embed="rId11"/>
          <a:stretch>
            <a:fillRect/>
          </a:stretch>
        </p:blipFill>
        <p:spPr>
          <a:xfrm>
            <a:off x="9352260" y="4824480"/>
            <a:ext cx="1960213" cy="1952906"/>
          </a:xfrm>
          <a:prstGeom prst="rect">
            <a:avLst/>
          </a:prstGeom>
        </p:spPr>
      </p:pic>
    </p:spTree>
    <p:extLst>
      <p:ext uri="{BB962C8B-B14F-4D97-AF65-F5344CB8AC3E}">
        <p14:creationId xmlns:p14="http://schemas.microsoft.com/office/powerpoint/2010/main" val="965359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Равнобедренный треугольник 6"/>
          <p:cNvSpPr/>
          <p:nvPr/>
        </p:nvSpPr>
        <p:spPr>
          <a:xfrm flipV="1">
            <a:off x="939990" y="-4"/>
            <a:ext cx="5288531" cy="2173360"/>
          </a:xfrm>
          <a:prstGeom prst="triangle">
            <a:avLst>
              <a:gd name="adj" fmla="val 49105"/>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p:nvSpPr>
        <p:spPr>
          <a:xfrm>
            <a:off x="2155111" y="-81523"/>
            <a:ext cx="2114681" cy="507831"/>
          </a:xfrm>
          <a:prstGeom prst="rect">
            <a:avLst/>
          </a:prstGeom>
          <a:noFill/>
        </p:spPr>
        <p:txBody>
          <a:bodyPr wrap="none" rtlCol="0">
            <a:spAutoFit/>
          </a:bodyPr>
          <a:lstStyle/>
          <a:p>
            <a:r>
              <a:rPr lang="uk-UA" sz="2700" b="1" dirty="0">
                <a:cs typeface="Times New Roman" panose="02020603050405020304" pitchFamily="18" charset="0"/>
              </a:rPr>
              <a:t>Актуальність</a:t>
            </a:r>
            <a:endParaRPr lang="ru-RU" sz="2700" dirty="0"/>
          </a:p>
        </p:txBody>
      </p:sp>
      <p:sp>
        <p:nvSpPr>
          <p:cNvPr id="5" name="Прямоугольник 4"/>
          <p:cNvSpPr/>
          <p:nvPr/>
        </p:nvSpPr>
        <p:spPr>
          <a:xfrm flipH="1">
            <a:off x="6997147" y="670759"/>
            <a:ext cx="4563346" cy="5433848"/>
          </a:xfrm>
          <a:prstGeom prst="rect">
            <a:avLst/>
          </a:prstGeom>
          <a:blipFill dpi="0" rotWithShape="1">
            <a:blip r:embed="rId3"/>
            <a:srcRect/>
            <a:stretch>
              <a:fillRect l="-41000" r="-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194663" y="322352"/>
            <a:ext cx="4771697" cy="543384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752" y="522336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E8EFD37-21F3-43A5-6622-4ED603F62205}"/>
              </a:ext>
            </a:extLst>
          </p:cNvPr>
          <p:cNvSpPr txBox="1"/>
          <p:nvPr/>
        </p:nvSpPr>
        <p:spPr>
          <a:xfrm>
            <a:off x="225640" y="3345129"/>
            <a:ext cx="6479960" cy="1384995"/>
          </a:xfrm>
          <a:prstGeom prst="rect">
            <a:avLst/>
          </a:prstGeom>
          <a:noFill/>
        </p:spPr>
        <p:txBody>
          <a:bodyPr wrap="square">
            <a:spAutoFit/>
          </a:bodyPr>
          <a:lstStyle/>
          <a:p>
            <a:pPr algn="just"/>
            <a:r>
              <a:rPr lang="ru-RU" sz="2000" b="1" i="0" dirty="0">
                <a:solidFill>
                  <a:srgbClr val="002060"/>
                </a:solidFill>
                <a:effectLst/>
                <a:latin typeface="-apple-system"/>
              </a:rPr>
              <a:t>«</a:t>
            </a:r>
            <a:r>
              <a:rPr lang="ru-RU" sz="2000" b="1" i="0" dirty="0" err="1">
                <a:solidFill>
                  <a:srgbClr val="002060"/>
                </a:solidFill>
                <a:effectLst/>
                <a:latin typeface="-apple-system"/>
              </a:rPr>
              <a:t>Органічне</a:t>
            </a:r>
            <a:r>
              <a:rPr lang="ru-RU" sz="2000" b="1" i="0" dirty="0">
                <a:solidFill>
                  <a:srgbClr val="002060"/>
                </a:solidFill>
                <a:effectLst/>
                <a:latin typeface="-apple-system"/>
              </a:rPr>
              <a:t> </a:t>
            </a:r>
            <a:r>
              <a:rPr lang="ru-RU" sz="2000" b="1" i="0" dirty="0" err="1">
                <a:solidFill>
                  <a:srgbClr val="002060"/>
                </a:solidFill>
                <a:effectLst/>
                <a:latin typeface="-apple-system"/>
              </a:rPr>
              <a:t>виробництво</a:t>
            </a:r>
            <a:r>
              <a:rPr lang="ru-RU" sz="2000" b="1" i="0" dirty="0">
                <a:solidFill>
                  <a:srgbClr val="002060"/>
                </a:solidFill>
                <a:effectLst/>
                <a:latin typeface="-apple-system"/>
              </a:rPr>
              <a:t> </a:t>
            </a:r>
            <a:r>
              <a:rPr lang="ru-RU" sz="2000" b="1" i="0" dirty="0" err="1">
                <a:solidFill>
                  <a:srgbClr val="002060"/>
                </a:solidFill>
                <a:effectLst/>
                <a:latin typeface="-apple-system"/>
              </a:rPr>
              <a:t>залишається</a:t>
            </a:r>
            <a:r>
              <a:rPr lang="ru-RU" sz="2000" b="1" i="0" dirty="0">
                <a:solidFill>
                  <a:srgbClr val="002060"/>
                </a:solidFill>
                <a:effectLst/>
                <a:latin typeface="-apple-system"/>
              </a:rPr>
              <a:t> одним </a:t>
            </a:r>
            <a:r>
              <a:rPr lang="ru-RU" sz="2000" b="1" i="0" dirty="0" err="1">
                <a:solidFill>
                  <a:srgbClr val="002060"/>
                </a:solidFill>
                <a:effectLst/>
                <a:latin typeface="-apple-system"/>
              </a:rPr>
              <a:t>із</a:t>
            </a:r>
            <a:r>
              <a:rPr lang="ru-RU" sz="2000" b="1" i="0" dirty="0">
                <a:solidFill>
                  <a:srgbClr val="002060"/>
                </a:solidFill>
                <a:effectLst/>
                <a:latin typeface="-apple-system"/>
              </a:rPr>
              <a:t> </a:t>
            </a:r>
            <a:r>
              <a:rPr lang="ru-RU" sz="2000" b="1" i="0" dirty="0" err="1">
                <a:solidFill>
                  <a:srgbClr val="002060"/>
                </a:solidFill>
                <a:effectLst/>
                <a:latin typeface="-apple-system"/>
              </a:rPr>
              <a:t>пріоритетів</a:t>
            </a:r>
            <a:r>
              <a:rPr lang="ru-RU" sz="2000" b="1" i="0" dirty="0">
                <a:solidFill>
                  <a:srgbClr val="002060"/>
                </a:solidFill>
                <a:effectLst/>
                <a:latin typeface="-apple-system"/>
              </a:rPr>
              <a:t> </a:t>
            </a:r>
            <a:r>
              <a:rPr lang="ru-RU" sz="2000" b="1" i="0" dirty="0" err="1">
                <a:solidFill>
                  <a:srgbClr val="002060"/>
                </a:solidFill>
                <a:effectLst/>
                <a:latin typeface="-apple-system"/>
              </a:rPr>
              <a:t>подальшого</a:t>
            </a:r>
            <a:r>
              <a:rPr lang="ru-RU" sz="2000" b="1" i="0" dirty="0">
                <a:solidFill>
                  <a:srgbClr val="002060"/>
                </a:solidFill>
                <a:effectLst/>
                <a:latin typeface="-apple-system"/>
              </a:rPr>
              <a:t> </a:t>
            </a:r>
            <a:r>
              <a:rPr lang="ru-RU" sz="2000" b="1" i="0" dirty="0" err="1">
                <a:solidFill>
                  <a:srgbClr val="002060"/>
                </a:solidFill>
                <a:effectLst/>
                <a:latin typeface="-apple-system"/>
              </a:rPr>
              <a:t>розвитку</a:t>
            </a:r>
            <a:r>
              <a:rPr lang="ru-RU" sz="2000" b="1" i="0" dirty="0">
                <a:solidFill>
                  <a:srgbClr val="002060"/>
                </a:solidFill>
                <a:effectLst/>
                <a:latin typeface="-apple-system"/>
              </a:rPr>
              <a:t> </a:t>
            </a:r>
            <a:r>
              <a:rPr lang="ru-RU" sz="2000" b="1" i="0" dirty="0" err="1">
                <a:solidFill>
                  <a:srgbClr val="002060"/>
                </a:solidFill>
                <a:effectLst/>
                <a:latin typeface="-apple-system"/>
              </a:rPr>
              <a:t>агропромислового</a:t>
            </a:r>
            <a:r>
              <a:rPr lang="ru-RU" sz="2000" b="1" i="0" dirty="0">
                <a:solidFill>
                  <a:srgbClr val="002060"/>
                </a:solidFill>
                <a:effectLst/>
                <a:latin typeface="-apple-system"/>
              </a:rPr>
              <a:t> комплексу» - перший заступник </a:t>
            </a:r>
            <a:r>
              <a:rPr lang="ru-RU" sz="2000" b="1" i="0" dirty="0" err="1">
                <a:solidFill>
                  <a:srgbClr val="002060"/>
                </a:solidFill>
                <a:effectLst/>
                <a:latin typeface="-apple-system"/>
              </a:rPr>
              <a:t>Міністра</a:t>
            </a:r>
            <a:r>
              <a:rPr lang="ru-RU" sz="2000" b="1" i="0" dirty="0">
                <a:solidFill>
                  <a:srgbClr val="002060"/>
                </a:solidFill>
                <a:effectLst/>
                <a:latin typeface="-apple-system"/>
              </a:rPr>
              <a:t> </a:t>
            </a:r>
            <a:r>
              <a:rPr lang="ru-RU" sz="2000" b="1" i="0" dirty="0" err="1">
                <a:solidFill>
                  <a:srgbClr val="002060"/>
                </a:solidFill>
                <a:effectLst/>
                <a:latin typeface="-apple-system"/>
              </a:rPr>
              <a:t>аграрної</a:t>
            </a:r>
            <a:r>
              <a:rPr lang="ru-RU" sz="2000" b="1" i="0" dirty="0">
                <a:solidFill>
                  <a:srgbClr val="002060"/>
                </a:solidFill>
                <a:effectLst/>
                <a:latin typeface="-apple-system"/>
              </a:rPr>
              <a:t> </a:t>
            </a:r>
            <a:r>
              <a:rPr lang="ru-RU" sz="2000" b="1" i="0" dirty="0" err="1">
                <a:solidFill>
                  <a:srgbClr val="002060"/>
                </a:solidFill>
                <a:effectLst/>
                <a:latin typeface="-apple-system"/>
              </a:rPr>
              <a:t>політики</a:t>
            </a:r>
            <a:r>
              <a:rPr lang="ru-RU" sz="2000" b="1" i="0" dirty="0">
                <a:solidFill>
                  <a:srgbClr val="002060"/>
                </a:solidFill>
                <a:effectLst/>
                <a:latin typeface="-apple-system"/>
              </a:rPr>
              <a:t> та </a:t>
            </a:r>
            <a:r>
              <a:rPr lang="ru-RU" sz="2000" b="1" i="0" dirty="0" err="1">
                <a:solidFill>
                  <a:srgbClr val="002060"/>
                </a:solidFill>
                <a:effectLst/>
                <a:latin typeface="-apple-system"/>
              </a:rPr>
              <a:t>продовольства</a:t>
            </a:r>
            <a:r>
              <a:rPr lang="ru-RU" sz="2000" b="1" i="0" dirty="0">
                <a:solidFill>
                  <a:srgbClr val="002060"/>
                </a:solidFill>
                <a:effectLst/>
                <a:latin typeface="-apple-system"/>
              </a:rPr>
              <a:t> </a:t>
            </a:r>
            <a:r>
              <a:rPr lang="ru-RU" sz="2000" b="1" i="0" dirty="0" err="1">
                <a:solidFill>
                  <a:srgbClr val="002060"/>
                </a:solidFill>
                <a:effectLst/>
                <a:latin typeface="-apple-system"/>
              </a:rPr>
              <a:t>України</a:t>
            </a:r>
            <a:r>
              <a:rPr lang="ru-RU" sz="2000" b="1" i="0" dirty="0">
                <a:solidFill>
                  <a:srgbClr val="002060"/>
                </a:solidFill>
                <a:effectLst/>
                <a:latin typeface="-apple-system"/>
              </a:rPr>
              <a:t> Тарас </a:t>
            </a:r>
            <a:r>
              <a:rPr lang="ru-RU" sz="2000" b="1" i="0" dirty="0" err="1">
                <a:solidFill>
                  <a:srgbClr val="002060"/>
                </a:solidFill>
                <a:effectLst/>
                <a:latin typeface="-apple-system"/>
              </a:rPr>
              <a:t>Висоцький</a:t>
            </a:r>
            <a:r>
              <a:rPr lang="ru-RU" sz="2400" b="1" i="0" dirty="0">
                <a:solidFill>
                  <a:srgbClr val="002060"/>
                </a:solidFill>
                <a:effectLst/>
                <a:latin typeface="-apple-system"/>
              </a:rPr>
              <a:t>.</a:t>
            </a:r>
          </a:p>
        </p:txBody>
      </p:sp>
      <p:pic>
        <p:nvPicPr>
          <p:cNvPr id="2" name="Рисунок 1">
            <a:extLst>
              <a:ext uri="{FF2B5EF4-FFF2-40B4-BE49-F238E27FC236}">
                <a16:creationId xmlns:a16="http://schemas.microsoft.com/office/drawing/2014/main" id="{F12B5D6C-DAC6-D94B-0929-78279835010B}"/>
              </a:ext>
            </a:extLst>
          </p:cNvPr>
          <p:cNvPicPr>
            <a:picLocks noChangeAspect="1"/>
          </p:cNvPicPr>
          <p:nvPr/>
        </p:nvPicPr>
        <p:blipFill>
          <a:blip r:embed="rId5"/>
          <a:stretch>
            <a:fillRect/>
          </a:stretch>
        </p:blipFill>
        <p:spPr>
          <a:xfrm>
            <a:off x="2716696" y="426309"/>
            <a:ext cx="1974573" cy="1072050"/>
          </a:xfrm>
          <a:prstGeom prst="rect">
            <a:avLst/>
          </a:prstGeom>
        </p:spPr>
      </p:pic>
      <p:sp>
        <p:nvSpPr>
          <p:cNvPr id="9" name="TextBox 8">
            <a:extLst>
              <a:ext uri="{FF2B5EF4-FFF2-40B4-BE49-F238E27FC236}">
                <a16:creationId xmlns:a16="http://schemas.microsoft.com/office/drawing/2014/main" id="{669A81C8-27E8-4FE7-B75E-83C38E8669F0}"/>
              </a:ext>
            </a:extLst>
          </p:cNvPr>
          <p:cNvSpPr txBox="1"/>
          <p:nvPr/>
        </p:nvSpPr>
        <p:spPr>
          <a:xfrm>
            <a:off x="133753" y="1846766"/>
            <a:ext cx="6571848" cy="1323439"/>
          </a:xfrm>
          <a:prstGeom prst="rect">
            <a:avLst/>
          </a:prstGeom>
          <a:noFill/>
        </p:spPr>
        <p:txBody>
          <a:bodyPr wrap="square">
            <a:spAutoFit/>
          </a:bodyPr>
          <a:lstStyle/>
          <a:p>
            <a:r>
              <a:rPr lang="ru-RU" sz="2000" b="1" dirty="0" err="1">
                <a:solidFill>
                  <a:srgbClr val="002060"/>
                </a:solidFill>
              </a:rPr>
              <a:t>Органічне</a:t>
            </a:r>
            <a:r>
              <a:rPr lang="ru-RU" sz="2000" b="1" dirty="0">
                <a:solidFill>
                  <a:srgbClr val="002060"/>
                </a:solidFill>
              </a:rPr>
              <a:t> </a:t>
            </a:r>
            <a:r>
              <a:rPr lang="ru-RU" sz="2000" b="1" dirty="0" err="1">
                <a:solidFill>
                  <a:srgbClr val="002060"/>
                </a:solidFill>
              </a:rPr>
              <a:t>виробництво</a:t>
            </a:r>
            <a:r>
              <a:rPr lang="ru-RU" sz="2000" b="1" dirty="0">
                <a:solidFill>
                  <a:srgbClr val="002060"/>
                </a:solidFill>
              </a:rPr>
              <a:t> — наш </a:t>
            </a:r>
            <a:r>
              <a:rPr lang="ru-RU" sz="2000" b="1" dirty="0" err="1">
                <a:solidFill>
                  <a:srgbClr val="002060"/>
                </a:solidFill>
              </a:rPr>
              <a:t>дідівський</a:t>
            </a:r>
            <a:r>
              <a:rPr lang="ru-RU" sz="2000" b="1" dirty="0">
                <a:solidFill>
                  <a:srgbClr val="002060"/>
                </a:solidFill>
              </a:rPr>
              <a:t> </a:t>
            </a:r>
            <a:r>
              <a:rPr lang="ru-RU" sz="2000" b="1" dirty="0" err="1">
                <a:solidFill>
                  <a:srgbClr val="002060"/>
                </a:solidFill>
              </a:rPr>
              <a:t>спосіб</a:t>
            </a:r>
            <a:r>
              <a:rPr lang="ru-RU" sz="2000" b="1" dirty="0">
                <a:solidFill>
                  <a:srgbClr val="002060"/>
                </a:solidFill>
              </a:rPr>
              <a:t> </a:t>
            </a:r>
            <a:r>
              <a:rPr lang="ru-RU" sz="2000" b="1" dirty="0" err="1">
                <a:solidFill>
                  <a:srgbClr val="002060"/>
                </a:solidFill>
              </a:rPr>
              <a:t>вирощування</a:t>
            </a:r>
            <a:r>
              <a:rPr lang="ru-RU" sz="2000" b="1" dirty="0">
                <a:solidFill>
                  <a:srgbClr val="002060"/>
                </a:solidFill>
              </a:rPr>
              <a:t> й </a:t>
            </a:r>
            <a:r>
              <a:rPr lang="ru-RU" sz="2000" b="1" dirty="0" err="1">
                <a:solidFill>
                  <a:srgbClr val="002060"/>
                </a:solidFill>
              </a:rPr>
              <a:t>виробництва</a:t>
            </a:r>
            <a:r>
              <a:rPr lang="ru-RU" sz="2000" b="1" dirty="0">
                <a:solidFill>
                  <a:srgbClr val="002060"/>
                </a:solidFill>
              </a:rPr>
              <a:t> </a:t>
            </a:r>
            <a:r>
              <a:rPr lang="ru-RU" sz="2000" b="1" dirty="0" err="1">
                <a:solidFill>
                  <a:srgbClr val="002060"/>
                </a:solidFill>
              </a:rPr>
              <a:t>продукції</a:t>
            </a:r>
            <a:r>
              <a:rPr lang="ru-RU" sz="2000" b="1" dirty="0">
                <a:solidFill>
                  <a:srgbClr val="002060"/>
                </a:solidFill>
              </a:rPr>
              <a:t>. </a:t>
            </a:r>
            <a:r>
              <a:rPr lang="ru-RU" sz="2000" b="1" dirty="0" err="1">
                <a:solidFill>
                  <a:srgbClr val="002060"/>
                </a:solidFill>
              </a:rPr>
              <a:t>Різниця</a:t>
            </a:r>
            <a:r>
              <a:rPr lang="ru-RU" sz="2000" b="1" dirty="0">
                <a:solidFill>
                  <a:srgbClr val="002060"/>
                </a:solidFill>
              </a:rPr>
              <a:t> </a:t>
            </a:r>
            <a:r>
              <a:rPr lang="ru-RU" sz="2000" b="1" dirty="0" err="1">
                <a:solidFill>
                  <a:srgbClr val="002060"/>
                </a:solidFill>
              </a:rPr>
              <a:t>лише</a:t>
            </a:r>
            <a:r>
              <a:rPr lang="ru-RU" sz="2000" b="1" dirty="0">
                <a:solidFill>
                  <a:srgbClr val="002060"/>
                </a:solidFill>
              </a:rPr>
              <a:t> у </a:t>
            </a:r>
            <a:r>
              <a:rPr lang="ru-RU" sz="2000" b="1" dirty="0" err="1">
                <a:solidFill>
                  <a:srgbClr val="002060"/>
                </a:solidFill>
              </a:rPr>
              <a:t>механізації</a:t>
            </a:r>
            <a:r>
              <a:rPr lang="ru-RU" sz="2000" b="1" dirty="0">
                <a:solidFill>
                  <a:srgbClr val="002060"/>
                </a:solidFill>
              </a:rPr>
              <a:t>, коли в </a:t>
            </a:r>
            <a:r>
              <a:rPr lang="ru-RU" sz="2000" b="1" dirty="0" err="1">
                <a:solidFill>
                  <a:srgbClr val="002060"/>
                </a:solidFill>
              </a:rPr>
              <a:t>полі</a:t>
            </a:r>
            <a:r>
              <a:rPr lang="ru-RU" sz="2000" b="1" dirty="0">
                <a:solidFill>
                  <a:srgbClr val="002060"/>
                </a:solidFill>
              </a:rPr>
              <a:t> ходить трактор </a:t>
            </a:r>
            <a:r>
              <a:rPr lang="ru-RU" sz="2000" b="1" dirty="0" err="1">
                <a:solidFill>
                  <a:srgbClr val="002060"/>
                </a:solidFill>
              </a:rPr>
              <a:t>чи</a:t>
            </a:r>
            <a:r>
              <a:rPr lang="ru-RU" sz="2000" b="1" dirty="0">
                <a:solidFill>
                  <a:srgbClr val="002060"/>
                </a:solidFill>
              </a:rPr>
              <a:t> комбайн </a:t>
            </a:r>
            <a:r>
              <a:rPr lang="ru-RU" sz="2000" b="1" dirty="0" err="1">
                <a:solidFill>
                  <a:srgbClr val="002060"/>
                </a:solidFill>
              </a:rPr>
              <a:t>замість</a:t>
            </a:r>
            <a:r>
              <a:rPr lang="ru-RU" sz="2000" b="1" dirty="0">
                <a:solidFill>
                  <a:srgbClr val="002060"/>
                </a:solidFill>
              </a:rPr>
              <a:t> коней</a:t>
            </a:r>
            <a:r>
              <a:rPr lang="ru-RU" sz="2000" dirty="0">
                <a:solidFill>
                  <a:srgbClr val="002060"/>
                </a:solidFill>
              </a:rPr>
              <a:t>.</a:t>
            </a:r>
            <a:r>
              <a:rPr lang="ru-RU" sz="2000" b="0" i="0" dirty="0">
                <a:solidFill>
                  <a:srgbClr val="002060"/>
                </a:solidFill>
                <a:effectLst/>
                <a:latin typeface="UA-brand-regular-p"/>
              </a:rPr>
              <a:t> </a:t>
            </a:r>
            <a:r>
              <a:rPr lang="ru-RU" sz="2000" b="1" dirty="0">
                <a:solidFill>
                  <a:srgbClr val="002060"/>
                </a:solidFill>
              </a:rPr>
              <a:t>Валентин </a:t>
            </a:r>
            <a:r>
              <a:rPr lang="ru-RU" sz="2000" b="1" dirty="0" err="1">
                <a:solidFill>
                  <a:srgbClr val="002060"/>
                </a:solidFill>
              </a:rPr>
              <a:t>Обштир</a:t>
            </a:r>
            <a:endParaRPr lang="ru-RU" sz="2000" b="1" dirty="0">
              <a:solidFill>
                <a:srgbClr val="002060"/>
              </a:solidFill>
            </a:endParaRPr>
          </a:p>
        </p:txBody>
      </p:sp>
    </p:spTree>
    <p:extLst>
      <p:ext uri="{BB962C8B-B14F-4D97-AF65-F5344CB8AC3E}">
        <p14:creationId xmlns:p14="http://schemas.microsoft.com/office/powerpoint/2010/main" val="77838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0188" y="0"/>
            <a:ext cx="5044440" cy="682800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Группа 13"/>
          <p:cNvGrpSpPr/>
          <p:nvPr/>
        </p:nvGrpSpPr>
        <p:grpSpPr>
          <a:xfrm>
            <a:off x="1544901" y="999855"/>
            <a:ext cx="3796913" cy="4648250"/>
            <a:chOff x="1468770" y="1592581"/>
            <a:chExt cx="3796913" cy="4648250"/>
          </a:xfrm>
          <a:blipFill dpi="0" rotWithShape="1">
            <a:blip r:embed="rId3"/>
            <a:srcRect/>
            <a:stretch>
              <a:fillRect l="-25000"/>
            </a:stretch>
          </a:blipFill>
        </p:grpSpPr>
        <p:sp>
          <p:nvSpPr>
            <p:cNvPr id="15" name="Полилиния 14"/>
            <p:cNvSpPr/>
            <p:nvPr/>
          </p:nvSpPr>
          <p:spPr>
            <a:xfrm>
              <a:off x="1468770" y="1592581"/>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Равнобедренный треугольник 15"/>
            <p:cNvSpPr/>
            <p:nvPr/>
          </p:nvSpPr>
          <p:spPr>
            <a:xfrm rot="13500000">
              <a:off x="600327" y="3406954"/>
              <a:ext cx="3796913" cy="18708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Прямокутник 3"/>
          <p:cNvSpPr/>
          <p:nvPr/>
        </p:nvSpPr>
        <p:spPr>
          <a:xfrm>
            <a:off x="7202887" y="989262"/>
            <a:ext cx="401436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600" b="1" i="0" u="none" strike="noStrike" kern="1200" cap="none" spc="0" normalizeH="0" baseline="0" noProof="0" dirty="0">
                <a:ln>
                  <a:noFill/>
                </a:ln>
                <a:solidFill>
                  <a:srgbClr val="002176"/>
                </a:solidFill>
                <a:effectLst/>
                <a:uLnTx/>
                <a:uFillTx/>
                <a:latin typeface="Calibri" panose="020F0502020204030204"/>
                <a:ea typeface="Calibri" panose="020F0502020204030204" pitchFamily="34" charset="0"/>
                <a:cs typeface="Times New Roman" panose="02020603050405020304" pitchFamily="18" charset="0"/>
              </a:rPr>
              <a:t>Мета практичної роботи:</a:t>
            </a:r>
            <a:endParaRPr kumimoji="0" lang="uk-UA" sz="2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endParaRPr>
          </a:p>
        </p:txBody>
      </p:sp>
      <p:sp>
        <p:nvSpPr>
          <p:cNvPr id="12" name="TextBox 11"/>
          <p:cNvSpPr txBox="1"/>
          <p:nvPr/>
        </p:nvSpPr>
        <p:spPr>
          <a:xfrm>
            <a:off x="7033260" y="2731049"/>
            <a:ext cx="446962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Формування обізнаності в частині </a:t>
            </a:r>
            <a:r>
              <a:rPr kumimoji="0" lang="uk-UA" sz="2000" b="1" i="0" u="none" strike="noStrike" kern="1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виробництва органічної продукції сільськогосподарськими підприємствами України. </a:t>
            </a: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Формування обізнаності та навичок пошуку можливостей виробництва органічної продукції на території Запорізької області, та пошук можливостей її реалізації в країни ЄС та світу.</a:t>
            </a:r>
            <a:endParaRPr kumimoji="0" lang="ru-RU"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Полилиния 20"/>
          <p:cNvSpPr/>
          <p:nvPr/>
        </p:nvSpPr>
        <p:spPr>
          <a:xfrm>
            <a:off x="1192202" y="833777"/>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Равнобедренный треугольник 21"/>
          <p:cNvSpPr/>
          <p:nvPr/>
        </p:nvSpPr>
        <p:spPr>
          <a:xfrm rot="13500000">
            <a:off x="346038" y="3057512"/>
            <a:ext cx="3796913" cy="18708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38" y="525481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ГС Органічна Україна | Органічна платформа знань">
            <a:extLst>
              <a:ext uri="{FF2B5EF4-FFF2-40B4-BE49-F238E27FC236}">
                <a16:creationId xmlns:a16="http://schemas.microsoft.com/office/drawing/2014/main" id="{8C3A62F4-640D-618A-0508-2A696D33E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82336">
            <a:off x="2299232" y="1456009"/>
            <a:ext cx="2438927" cy="145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6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97" y="0"/>
            <a:ext cx="556641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flipH="1">
            <a:off x="7147560" y="0"/>
            <a:ext cx="504444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Группа 4"/>
          <p:cNvGrpSpPr/>
          <p:nvPr/>
        </p:nvGrpSpPr>
        <p:grpSpPr>
          <a:xfrm>
            <a:off x="6899764" y="924993"/>
            <a:ext cx="4464846" cy="3971620"/>
            <a:chOff x="985294" y="1293037"/>
            <a:chExt cx="4464846" cy="3971620"/>
          </a:xfrm>
          <a:blipFill dpi="0" rotWithShape="1">
            <a:blip r:embed="rId3"/>
            <a:srcRect/>
            <a:stretch>
              <a:fillRect l="-25000"/>
            </a:stretch>
          </a:blipFill>
        </p:grpSpPr>
        <p:sp>
          <p:nvSpPr>
            <p:cNvPr id="6" name="Полилиния 5"/>
            <p:cNvSpPr/>
            <p:nvPr/>
          </p:nvSpPr>
          <p:spPr>
            <a:xfrm>
              <a:off x="1778825" y="1593342"/>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6"/>
            <p:cNvSpPr/>
            <p:nvPr/>
          </p:nvSpPr>
          <p:spPr>
            <a:xfrm flipH="1" flipV="1">
              <a:off x="985294" y="1293037"/>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Прямокутник 3"/>
          <p:cNvSpPr/>
          <p:nvPr/>
        </p:nvSpPr>
        <p:spPr>
          <a:xfrm>
            <a:off x="1137975" y="367587"/>
            <a:ext cx="375147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Завдання практичної роботи:</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14" name="Прямоугольник 13"/>
          <p:cNvSpPr/>
          <p:nvPr/>
        </p:nvSpPr>
        <p:spPr>
          <a:xfrm>
            <a:off x="92765" y="2186609"/>
            <a:ext cx="5351672"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На основі засвоєного матеріалу</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uk-UA" sz="24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курсу, щодо забезпечення продовольчої безпеки та сталого розвитку сільських територій, вивчити та проаналізувати сучасний стан розвитку органічного виробництва в Запорізькій області, скласти карту органічних підприємств Запорізького краю, надати власні пропозиції щодо можливостей органічного виробництва та експорту його продукції в країни ЄС та світу</a:t>
            </a:r>
          </a:p>
        </p:txBody>
      </p:sp>
      <p:sp>
        <p:nvSpPr>
          <p:cNvPr id="18" name="Полилиния 17"/>
          <p:cNvSpPr/>
          <p:nvPr/>
        </p:nvSpPr>
        <p:spPr>
          <a:xfrm>
            <a:off x="7658625" y="863511"/>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Полилиния 18"/>
          <p:cNvSpPr/>
          <p:nvPr/>
        </p:nvSpPr>
        <p:spPr>
          <a:xfrm flipH="1" flipV="1">
            <a:off x="7074352" y="1138732"/>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2681" y="5258400"/>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BA6E77B1-E1AC-7358-2E39-19635E90558E}"/>
              </a:ext>
            </a:extLst>
          </p:cNvPr>
          <p:cNvPicPr>
            <a:picLocks noChangeAspect="1"/>
          </p:cNvPicPr>
          <p:nvPr/>
        </p:nvPicPr>
        <p:blipFill>
          <a:blip r:embed="rId5"/>
          <a:stretch>
            <a:fillRect/>
          </a:stretch>
        </p:blipFill>
        <p:spPr>
          <a:xfrm rot="20426401">
            <a:off x="7422691" y="1893921"/>
            <a:ext cx="1221152" cy="2761727"/>
          </a:xfrm>
          <a:prstGeom prst="rect">
            <a:avLst/>
          </a:prstGeom>
        </p:spPr>
      </p:pic>
    </p:spTree>
    <p:extLst>
      <p:ext uri="{BB962C8B-B14F-4D97-AF65-F5344CB8AC3E}">
        <p14:creationId xmlns:p14="http://schemas.microsoft.com/office/powerpoint/2010/main" val="299903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293370" y="283162"/>
            <a:ext cx="10615930" cy="6248400"/>
          </a:xfrm>
          <a:custGeom>
            <a:avLst/>
            <a:gdLst>
              <a:gd name="connsiteX0" fmla="*/ 7454909 w 11582400"/>
              <a:gd name="connsiteY0" fmla="*/ 0 h 6248400"/>
              <a:gd name="connsiteX1" fmla="*/ 11582400 w 11582400"/>
              <a:gd name="connsiteY1" fmla="*/ 0 h 6248400"/>
              <a:gd name="connsiteX2" fmla="*/ 11582400 w 11582400"/>
              <a:gd name="connsiteY2" fmla="*/ 6248400 h 6248400"/>
              <a:gd name="connsiteX3" fmla="*/ 4446309 w 11582400"/>
              <a:gd name="connsiteY3" fmla="*/ 6248400 h 6248400"/>
              <a:gd name="connsiteX4" fmla="*/ 0 w 11582400"/>
              <a:gd name="connsiteY4" fmla="*/ 0 h 6248400"/>
              <a:gd name="connsiteX5" fmla="*/ 2945490 w 11582400"/>
              <a:gd name="connsiteY5" fmla="*/ 0 h 6248400"/>
              <a:gd name="connsiteX6" fmla="*/ 0 w 11582400"/>
              <a:gd name="connsiteY6" fmla="*/ 6117329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0" h="6248400">
                <a:moveTo>
                  <a:pt x="7454909" y="0"/>
                </a:moveTo>
                <a:lnTo>
                  <a:pt x="11582400" y="0"/>
                </a:lnTo>
                <a:lnTo>
                  <a:pt x="11582400" y="6248400"/>
                </a:lnTo>
                <a:lnTo>
                  <a:pt x="4446309" y="6248400"/>
                </a:lnTo>
                <a:close/>
                <a:moveTo>
                  <a:pt x="0" y="0"/>
                </a:moveTo>
                <a:lnTo>
                  <a:pt x="2945490" y="0"/>
                </a:lnTo>
                <a:lnTo>
                  <a:pt x="0" y="611732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19" name="Равнобедренный треугольник 18"/>
          <p:cNvSpPr/>
          <p:nvPr/>
        </p:nvSpPr>
        <p:spPr>
          <a:xfrm flipV="1">
            <a:off x="2769704" y="29245"/>
            <a:ext cx="4631013" cy="1879067"/>
          </a:xfrm>
          <a:prstGeom prst="triangle">
            <a:avLst>
              <a:gd name="adj" fmla="val 47353"/>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Box 19"/>
          <p:cNvSpPr txBox="1"/>
          <p:nvPr/>
        </p:nvSpPr>
        <p:spPr>
          <a:xfrm>
            <a:off x="3392557" y="29247"/>
            <a:ext cx="3710608" cy="507831"/>
          </a:xfrm>
          <a:prstGeom prst="rect">
            <a:avLst/>
          </a:prstGeom>
          <a:noFill/>
        </p:spPr>
        <p:txBody>
          <a:bodyPr wrap="square" rtlCol="0">
            <a:spAutoFit/>
          </a:bodyPr>
          <a:lstStyle/>
          <a:p>
            <a:pPr algn="ctr"/>
            <a:r>
              <a:rPr lang="uk-UA" sz="2700" b="1" dirty="0">
                <a:latin typeface="Times New Roman" panose="02020603050405020304" pitchFamily="18" charset="0"/>
                <a:cs typeface="Times New Roman" panose="02020603050405020304" pitchFamily="18" charset="0"/>
              </a:rPr>
              <a:t>Інформація</a:t>
            </a:r>
            <a:endParaRPr lang="ru-RU" sz="2700" dirty="0"/>
          </a:p>
        </p:txBody>
      </p:sp>
      <p:pic>
        <p:nvPicPr>
          <p:cNvPr id="1638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300" y="647700"/>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409BC0B5-D67A-B3F5-EDCE-F726307D42D1}"/>
              </a:ext>
            </a:extLst>
          </p:cNvPr>
          <p:cNvPicPr>
            <a:picLocks noChangeAspect="1"/>
          </p:cNvPicPr>
          <p:nvPr/>
        </p:nvPicPr>
        <p:blipFill>
          <a:blip r:embed="rId5"/>
          <a:stretch>
            <a:fillRect/>
          </a:stretch>
        </p:blipFill>
        <p:spPr>
          <a:xfrm rot="1915808">
            <a:off x="3294354" y="1947478"/>
            <a:ext cx="2023401" cy="1204285"/>
          </a:xfrm>
          <a:prstGeom prst="rect">
            <a:avLst/>
          </a:prstGeom>
        </p:spPr>
      </p:pic>
      <p:pic>
        <p:nvPicPr>
          <p:cNvPr id="5" name="Рисунок 4">
            <a:extLst>
              <a:ext uri="{FF2B5EF4-FFF2-40B4-BE49-F238E27FC236}">
                <a16:creationId xmlns:a16="http://schemas.microsoft.com/office/drawing/2014/main" id="{0A541D44-84B7-9299-03F2-D0DF08765C31}"/>
              </a:ext>
            </a:extLst>
          </p:cNvPr>
          <p:cNvPicPr>
            <a:picLocks noChangeAspect="1"/>
          </p:cNvPicPr>
          <p:nvPr/>
        </p:nvPicPr>
        <p:blipFill>
          <a:blip r:embed="rId6"/>
          <a:stretch>
            <a:fillRect/>
          </a:stretch>
        </p:blipFill>
        <p:spPr>
          <a:xfrm rot="1790274">
            <a:off x="2564183" y="3535501"/>
            <a:ext cx="1759443" cy="1160707"/>
          </a:xfrm>
          <a:prstGeom prst="rect">
            <a:avLst/>
          </a:prstGeom>
        </p:spPr>
      </p:pic>
      <p:pic>
        <p:nvPicPr>
          <p:cNvPr id="3078" name="Picture 6" descr="Organic Meat">
            <a:extLst>
              <a:ext uri="{FF2B5EF4-FFF2-40B4-BE49-F238E27FC236}">
                <a16:creationId xmlns:a16="http://schemas.microsoft.com/office/drawing/2014/main" id="{D5F3ECCE-46CC-A361-6232-315B87C887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94481">
            <a:off x="1550115" y="4823876"/>
            <a:ext cx="1906712" cy="157080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6CC7FE84-09DA-82A9-EDE5-85CAE335095A}"/>
              </a:ext>
            </a:extLst>
          </p:cNvPr>
          <p:cNvPicPr>
            <a:picLocks noChangeAspect="1"/>
          </p:cNvPicPr>
          <p:nvPr/>
        </p:nvPicPr>
        <p:blipFill>
          <a:blip r:embed="rId8"/>
          <a:stretch>
            <a:fillRect/>
          </a:stretch>
        </p:blipFill>
        <p:spPr>
          <a:xfrm>
            <a:off x="6963419" y="4068418"/>
            <a:ext cx="3800115" cy="1457740"/>
          </a:xfrm>
          <a:prstGeom prst="rect">
            <a:avLst/>
          </a:prstGeom>
        </p:spPr>
      </p:pic>
    </p:spTree>
    <p:extLst>
      <p:ext uri="{BB962C8B-B14F-4D97-AF65-F5344CB8AC3E}">
        <p14:creationId xmlns:p14="http://schemas.microsoft.com/office/powerpoint/2010/main" val="783855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293370" y="283162"/>
            <a:ext cx="10615930" cy="6248400"/>
          </a:xfrm>
          <a:custGeom>
            <a:avLst/>
            <a:gdLst>
              <a:gd name="connsiteX0" fmla="*/ 7454909 w 11582400"/>
              <a:gd name="connsiteY0" fmla="*/ 0 h 6248400"/>
              <a:gd name="connsiteX1" fmla="*/ 11582400 w 11582400"/>
              <a:gd name="connsiteY1" fmla="*/ 0 h 6248400"/>
              <a:gd name="connsiteX2" fmla="*/ 11582400 w 11582400"/>
              <a:gd name="connsiteY2" fmla="*/ 6248400 h 6248400"/>
              <a:gd name="connsiteX3" fmla="*/ 4446309 w 11582400"/>
              <a:gd name="connsiteY3" fmla="*/ 6248400 h 6248400"/>
              <a:gd name="connsiteX4" fmla="*/ 0 w 11582400"/>
              <a:gd name="connsiteY4" fmla="*/ 0 h 6248400"/>
              <a:gd name="connsiteX5" fmla="*/ 2945490 w 11582400"/>
              <a:gd name="connsiteY5" fmla="*/ 0 h 6248400"/>
              <a:gd name="connsiteX6" fmla="*/ 0 w 11582400"/>
              <a:gd name="connsiteY6" fmla="*/ 6117329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0" h="6248400">
                <a:moveTo>
                  <a:pt x="7454909" y="0"/>
                </a:moveTo>
                <a:lnTo>
                  <a:pt x="11582400" y="0"/>
                </a:lnTo>
                <a:lnTo>
                  <a:pt x="11582400" y="6248400"/>
                </a:lnTo>
                <a:lnTo>
                  <a:pt x="4446309" y="6248400"/>
                </a:lnTo>
                <a:close/>
                <a:moveTo>
                  <a:pt x="0" y="0"/>
                </a:moveTo>
                <a:lnTo>
                  <a:pt x="2945490" y="0"/>
                </a:lnTo>
                <a:lnTo>
                  <a:pt x="0" y="611732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Равнобедренный треугольник 18"/>
          <p:cNvSpPr/>
          <p:nvPr/>
        </p:nvSpPr>
        <p:spPr>
          <a:xfrm flipV="1">
            <a:off x="2769704" y="29245"/>
            <a:ext cx="4631013" cy="1879067"/>
          </a:xfrm>
          <a:prstGeom prst="triangle">
            <a:avLst>
              <a:gd name="adj" fmla="val 47353"/>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392557" y="29247"/>
            <a:ext cx="371060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Інформація</a:t>
            </a:r>
            <a:endParaRPr kumimoji="0" lang="ru-R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38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300" y="647700"/>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3DD4899-0051-5FE5-B35D-7BC9C6791212}"/>
              </a:ext>
            </a:extLst>
          </p:cNvPr>
          <p:cNvSpPr txBox="1"/>
          <p:nvPr/>
        </p:nvSpPr>
        <p:spPr>
          <a:xfrm rot="1439681">
            <a:off x="1706900" y="1647244"/>
            <a:ext cx="3930178" cy="3970318"/>
          </a:xfrm>
          <a:prstGeom prst="rect">
            <a:avLst/>
          </a:prstGeom>
          <a:noFill/>
        </p:spPr>
        <p:txBody>
          <a:bodyPr wrap="square">
            <a:spAutoFit/>
          </a:bodyPr>
          <a:lstStyle/>
          <a:p>
            <a:r>
              <a:rPr lang="ru-RU" b="1" dirty="0" err="1">
                <a:solidFill>
                  <a:srgbClr val="002060"/>
                </a:solidFill>
              </a:rPr>
              <a:t>Органічна</a:t>
            </a:r>
            <a:r>
              <a:rPr lang="ru-RU" b="1" dirty="0">
                <a:solidFill>
                  <a:srgbClr val="002060"/>
                </a:solidFill>
              </a:rPr>
              <a:t> </a:t>
            </a:r>
            <a:r>
              <a:rPr lang="ru-RU" b="1" dirty="0" err="1">
                <a:solidFill>
                  <a:srgbClr val="002060"/>
                </a:solidFill>
              </a:rPr>
              <a:t>продукція</a:t>
            </a:r>
            <a:r>
              <a:rPr lang="ru-RU" b="1" dirty="0">
                <a:solidFill>
                  <a:srgbClr val="002060"/>
                </a:solidFill>
              </a:rPr>
              <a:t> </a:t>
            </a:r>
            <a:r>
              <a:rPr lang="ru-RU" dirty="0"/>
              <a:t>– </a:t>
            </a:r>
            <a:r>
              <a:rPr lang="ru-RU" dirty="0" err="1"/>
              <a:t>це</a:t>
            </a:r>
            <a:r>
              <a:rPr lang="ru-RU" dirty="0"/>
              <a:t> </a:t>
            </a:r>
            <a:r>
              <a:rPr lang="ru-RU" dirty="0" err="1"/>
              <a:t>продукція</a:t>
            </a:r>
            <a:r>
              <a:rPr lang="ru-RU" dirty="0"/>
              <a:t> </a:t>
            </a:r>
            <a:r>
              <a:rPr lang="ru-RU" dirty="0" err="1"/>
              <a:t>отримана</a:t>
            </a:r>
            <a:r>
              <a:rPr lang="ru-RU" dirty="0"/>
              <a:t> при </a:t>
            </a:r>
            <a:r>
              <a:rPr lang="ru-RU" dirty="0" err="1"/>
              <a:t>повній</a:t>
            </a:r>
            <a:r>
              <a:rPr lang="ru-RU" dirty="0"/>
              <a:t> </a:t>
            </a:r>
            <a:r>
              <a:rPr lang="ru-RU" dirty="0" err="1"/>
              <a:t>відмові</a:t>
            </a:r>
            <a:r>
              <a:rPr lang="ru-RU" dirty="0"/>
              <a:t> </a:t>
            </a:r>
            <a:r>
              <a:rPr lang="ru-RU" dirty="0" err="1"/>
              <a:t>від</a:t>
            </a:r>
            <a:r>
              <a:rPr lang="ru-RU" dirty="0"/>
              <a:t> </a:t>
            </a:r>
            <a:r>
              <a:rPr lang="ru-RU" dirty="0" err="1"/>
              <a:t>отрутохімікатів</a:t>
            </a:r>
            <a:r>
              <a:rPr lang="ru-RU" dirty="0"/>
              <a:t> та </a:t>
            </a:r>
            <a:r>
              <a:rPr lang="ru-RU" dirty="0" err="1"/>
              <a:t>мінеральних</a:t>
            </a:r>
            <a:r>
              <a:rPr lang="ru-RU" dirty="0"/>
              <a:t> добрив, </a:t>
            </a:r>
            <a:r>
              <a:rPr lang="ru-RU" dirty="0" err="1"/>
              <a:t>антибіотиків</a:t>
            </a:r>
            <a:r>
              <a:rPr lang="ru-RU" dirty="0"/>
              <a:t> та ГМО;</a:t>
            </a:r>
          </a:p>
          <a:p>
            <a:r>
              <a:rPr lang="ru-RU" dirty="0" err="1"/>
              <a:t>вироблена</a:t>
            </a:r>
            <a:r>
              <a:rPr lang="ru-RU" dirty="0"/>
              <a:t> з </a:t>
            </a:r>
            <a:r>
              <a:rPr lang="ru-RU" dirty="0" err="1"/>
              <a:t>використанням</a:t>
            </a:r>
            <a:r>
              <a:rPr lang="ru-RU" dirty="0"/>
              <a:t> </a:t>
            </a:r>
            <a:r>
              <a:rPr lang="ru-RU" dirty="0" err="1"/>
              <a:t>речовин</a:t>
            </a:r>
            <a:r>
              <a:rPr lang="ru-RU" dirty="0"/>
              <a:t> і </a:t>
            </a:r>
            <a:r>
              <a:rPr lang="ru-RU" dirty="0" err="1"/>
              <a:t>процесів</a:t>
            </a:r>
            <a:r>
              <a:rPr lang="ru-RU" dirty="0"/>
              <a:t> </a:t>
            </a:r>
            <a:r>
              <a:rPr lang="ru-RU" dirty="0" err="1"/>
              <a:t>лише</a:t>
            </a:r>
            <a:r>
              <a:rPr lang="ru-RU" dirty="0"/>
              <a:t> </a:t>
            </a:r>
            <a:r>
              <a:rPr lang="ru-RU" dirty="0" err="1"/>
              <a:t>природнього</a:t>
            </a:r>
            <a:r>
              <a:rPr lang="ru-RU" dirty="0"/>
              <a:t> </a:t>
            </a:r>
            <a:r>
              <a:rPr lang="ru-RU" dirty="0" err="1"/>
              <a:t>походження</a:t>
            </a:r>
            <a:r>
              <a:rPr lang="ru-RU" dirty="0"/>
              <a:t>, а також </a:t>
            </a:r>
            <a:r>
              <a:rPr lang="ru-RU" dirty="0" err="1"/>
              <a:t>дбайливих</a:t>
            </a:r>
            <a:r>
              <a:rPr lang="ru-RU" dirty="0"/>
              <a:t> та </a:t>
            </a:r>
            <a:r>
              <a:rPr lang="ru-RU" dirty="0" err="1"/>
              <a:t>правильних</a:t>
            </a:r>
            <a:r>
              <a:rPr lang="ru-RU" dirty="0"/>
              <a:t> </a:t>
            </a:r>
            <a:r>
              <a:rPr lang="ru-RU" dirty="0" err="1"/>
              <a:t>методів</a:t>
            </a:r>
            <a:r>
              <a:rPr lang="ru-RU" dirty="0"/>
              <a:t> </a:t>
            </a:r>
            <a:r>
              <a:rPr lang="ru-RU" dirty="0" err="1"/>
              <a:t>переробки</a:t>
            </a:r>
            <a:r>
              <a:rPr lang="ru-RU" dirty="0"/>
              <a:t>; </a:t>
            </a:r>
            <a:r>
              <a:rPr lang="ru-RU" dirty="0" err="1"/>
              <a:t>отримана</a:t>
            </a:r>
            <a:r>
              <a:rPr lang="ru-RU" dirty="0"/>
              <a:t> в </a:t>
            </a:r>
            <a:r>
              <a:rPr lang="ru-RU" dirty="0" err="1"/>
              <a:t>результаті</a:t>
            </a:r>
            <a:r>
              <a:rPr lang="ru-RU" dirty="0"/>
              <a:t> </a:t>
            </a:r>
            <a:r>
              <a:rPr lang="ru-RU" dirty="0" err="1"/>
              <a:t>лише</a:t>
            </a:r>
            <a:r>
              <a:rPr lang="ru-RU" dirty="0"/>
              <a:t> </a:t>
            </a:r>
            <a:r>
              <a:rPr lang="ru-RU" dirty="0" err="1"/>
              <a:t>сертифікованого</a:t>
            </a:r>
            <a:r>
              <a:rPr lang="ru-RU" dirty="0"/>
              <a:t> </a:t>
            </a:r>
            <a:r>
              <a:rPr lang="ru-RU" dirty="0" err="1"/>
              <a:t>виробництва</a:t>
            </a:r>
            <a:r>
              <a:rPr lang="ru-RU" dirty="0"/>
              <a:t>, </a:t>
            </a:r>
            <a:r>
              <a:rPr lang="ru-RU" dirty="0" err="1"/>
              <a:t>що</a:t>
            </a:r>
            <a:r>
              <a:rPr lang="ru-RU" dirty="0"/>
              <a:t> </a:t>
            </a:r>
            <a:r>
              <a:rPr lang="ru-RU" dirty="0" err="1"/>
              <a:t>передбачає</a:t>
            </a:r>
            <a:r>
              <a:rPr lang="ru-RU" dirty="0"/>
              <a:t> </a:t>
            </a:r>
            <a:r>
              <a:rPr lang="ru-RU" dirty="0" err="1"/>
              <a:t>відповідність</a:t>
            </a:r>
            <a:r>
              <a:rPr lang="ru-RU" dirty="0"/>
              <a:t> </a:t>
            </a:r>
            <a:r>
              <a:rPr lang="ru-RU" dirty="0" err="1"/>
              <a:t>всіх</a:t>
            </a:r>
            <a:r>
              <a:rPr lang="ru-RU" dirty="0"/>
              <a:t> </a:t>
            </a:r>
            <a:r>
              <a:rPr lang="ru-RU" dirty="0" err="1"/>
              <a:t>виробничих</a:t>
            </a:r>
            <a:r>
              <a:rPr lang="ru-RU" dirty="0"/>
              <a:t> </a:t>
            </a:r>
            <a:r>
              <a:rPr lang="ru-RU" dirty="0" err="1"/>
              <a:t>процесів</a:t>
            </a:r>
            <a:r>
              <a:rPr lang="ru-RU" dirty="0"/>
              <a:t> до детально </a:t>
            </a:r>
            <a:r>
              <a:rPr lang="ru-RU" dirty="0" err="1"/>
              <a:t>прописаних</a:t>
            </a:r>
            <a:r>
              <a:rPr lang="ru-RU" dirty="0"/>
              <a:t> постанов про </a:t>
            </a:r>
            <a:r>
              <a:rPr lang="ru-RU" dirty="0" err="1"/>
              <a:t>органічне</a:t>
            </a:r>
            <a:r>
              <a:rPr lang="ru-RU" dirty="0"/>
              <a:t> </a:t>
            </a:r>
            <a:r>
              <a:rPr lang="ru-RU" dirty="0" err="1"/>
              <a:t>виробництво</a:t>
            </a:r>
            <a:r>
              <a:rPr lang="ru-RU" dirty="0"/>
              <a:t> </a:t>
            </a:r>
            <a:r>
              <a:rPr lang="ru-RU" dirty="0" err="1"/>
              <a:t>Європейського</a:t>
            </a:r>
            <a:r>
              <a:rPr lang="ru-RU" dirty="0"/>
              <a:t> Союзу.</a:t>
            </a:r>
          </a:p>
        </p:txBody>
      </p:sp>
      <p:pic>
        <p:nvPicPr>
          <p:cNvPr id="8" name="Рисунок 7">
            <a:extLst>
              <a:ext uri="{FF2B5EF4-FFF2-40B4-BE49-F238E27FC236}">
                <a16:creationId xmlns:a16="http://schemas.microsoft.com/office/drawing/2014/main" id="{9765EB3E-CFE5-DBE5-70CD-55DDE52B589D}"/>
              </a:ext>
            </a:extLst>
          </p:cNvPr>
          <p:cNvPicPr>
            <a:picLocks noChangeAspect="1"/>
          </p:cNvPicPr>
          <p:nvPr/>
        </p:nvPicPr>
        <p:blipFill>
          <a:blip r:embed="rId5"/>
          <a:stretch>
            <a:fillRect/>
          </a:stretch>
        </p:blipFill>
        <p:spPr>
          <a:xfrm rot="499679">
            <a:off x="7153995" y="4197407"/>
            <a:ext cx="3663539" cy="968597"/>
          </a:xfrm>
          <a:prstGeom prst="rect">
            <a:avLst/>
          </a:prstGeom>
        </p:spPr>
      </p:pic>
      <p:pic>
        <p:nvPicPr>
          <p:cNvPr id="9" name="Рисунок 8">
            <a:extLst>
              <a:ext uri="{FF2B5EF4-FFF2-40B4-BE49-F238E27FC236}">
                <a16:creationId xmlns:a16="http://schemas.microsoft.com/office/drawing/2014/main" id="{AB846D1B-FE8A-FD5A-D342-98ACB01B4B86}"/>
              </a:ext>
            </a:extLst>
          </p:cNvPr>
          <p:cNvPicPr>
            <a:picLocks noChangeAspect="1"/>
          </p:cNvPicPr>
          <p:nvPr/>
        </p:nvPicPr>
        <p:blipFill>
          <a:blip r:embed="rId6"/>
          <a:stretch>
            <a:fillRect/>
          </a:stretch>
        </p:blipFill>
        <p:spPr>
          <a:xfrm rot="1404456">
            <a:off x="555827" y="5352683"/>
            <a:ext cx="3731825" cy="1719607"/>
          </a:xfrm>
          <a:prstGeom prst="rect">
            <a:avLst/>
          </a:prstGeom>
        </p:spPr>
      </p:pic>
    </p:spTree>
    <p:extLst>
      <p:ext uri="{BB962C8B-B14F-4D97-AF65-F5344CB8AC3E}">
        <p14:creationId xmlns:p14="http://schemas.microsoft.com/office/powerpoint/2010/main" val="3233572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внобедренный треугольник 1"/>
          <p:cNvSpPr/>
          <p:nvPr/>
        </p:nvSpPr>
        <p:spPr>
          <a:xfrm rot="16200000" flipV="1">
            <a:off x="-390395" y="2228798"/>
            <a:ext cx="3746241" cy="29654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ОРГАНІЧНА УКРАЇНА</a:t>
            </a:r>
            <a:endParaRPr kumimoji="0" lang="ru-RU"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32">
            <a:extLst>
              <a:ext uri="{FF2B5EF4-FFF2-40B4-BE49-F238E27FC236}">
                <a16:creationId xmlns:a16="http://schemas.microsoft.com/office/drawing/2014/main" id="{DA309045-EF81-7738-B7E1-B68BA51C1355}"/>
              </a:ext>
            </a:extLst>
          </p:cNvPr>
          <p:cNvPicPr>
            <a:picLocks noChangeAspect="1"/>
          </p:cNvPicPr>
          <p:nvPr/>
        </p:nvPicPr>
        <p:blipFill>
          <a:blip r:embed="rId4"/>
          <a:stretch>
            <a:fillRect/>
          </a:stretch>
        </p:blipFill>
        <p:spPr>
          <a:xfrm>
            <a:off x="7089912" y="5102087"/>
            <a:ext cx="5102088" cy="1747406"/>
          </a:xfrm>
          <a:prstGeom prst="rect">
            <a:avLst/>
          </a:prstGeom>
        </p:spPr>
      </p:pic>
      <p:pic>
        <p:nvPicPr>
          <p:cNvPr id="3" name="Рисунок 2">
            <a:extLst>
              <a:ext uri="{FF2B5EF4-FFF2-40B4-BE49-F238E27FC236}">
                <a16:creationId xmlns:a16="http://schemas.microsoft.com/office/drawing/2014/main" id="{1D84E4DE-03F5-5805-FBEE-2A3E73E38526}"/>
              </a:ext>
            </a:extLst>
          </p:cNvPr>
          <p:cNvPicPr>
            <a:picLocks noChangeAspect="1"/>
          </p:cNvPicPr>
          <p:nvPr/>
        </p:nvPicPr>
        <p:blipFill>
          <a:blip r:embed="rId5"/>
          <a:stretch>
            <a:fillRect/>
          </a:stretch>
        </p:blipFill>
        <p:spPr>
          <a:xfrm>
            <a:off x="3724309" y="95579"/>
            <a:ext cx="8749021" cy="5489064"/>
          </a:xfrm>
          <a:prstGeom prst="rect">
            <a:avLst/>
          </a:prstGeom>
        </p:spPr>
      </p:pic>
      <p:pic>
        <p:nvPicPr>
          <p:cNvPr id="4" name="Рисунок 3">
            <a:extLst>
              <a:ext uri="{FF2B5EF4-FFF2-40B4-BE49-F238E27FC236}">
                <a16:creationId xmlns:a16="http://schemas.microsoft.com/office/drawing/2014/main" id="{89544FCA-CC64-301A-4824-E84E5095C4E7}"/>
              </a:ext>
            </a:extLst>
          </p:cNvPr>
          <p:cNvPicPr>
            <a:picLocks noChangeAspect="1"/>
          </p:cNvPicPr>
          <p:nvPr/>
        </p:nvPicPr>
        <p:blipFill>
          <a:blip r:embed="rId6"/>
          <a:stretch>
            <a:fillRect/>
          </a:stretch>
        </p:blipFill>
        <p:spPr>
          <a:xfrm>
            <a:off x="3604592" y="8507"/>
            <a:ext cx="5539408" cy="1979319"/>
          </a:xfrm>
          <a:prstGeom prst="rect">
            <a:avLst/>
          </a:prstGeom>
        </p:spPr>
      </p:pic>
      <p:pic>
        <p:nvPicPr>
          <p:cNvPr id="5" name="Рисунок 4">
            <a:extLst>
              <a:ext uri="{FF2B5EF4-FFF2-40B4-BE49-F238E27FC236}">
                <a16:creationId xmlns:a16="http://schemas.microsoft.com/office/drawing/2014/main" id="{ED97B278-1D29-D062-4B3C-49F7D15308B9}"/>
              </a:ext>
            </a:extLst>
          </p:cNvPr>
          <p:cNvPicPr>
            <a:picLocks noChangeAspect="1"/>
          </p:cNvPicPr>
          <p:nvPr/>
        </p:nvPicPr>
        <p:blipFill>
          <a:blip r:embed="rId7"/>
          <a:stretch>
            <a:fillRect/>
          </a:stretch>
        </p:blipFill>
        <p:spPr>
          <a:xfrm>
            <a:off x="4929809" y="424071"/>
            <a:ext cx="3019535" cy="596346"/>
          </a:xfrm>
          <a:prstGeom prst="rect">
            <a:avLst/>
          </a:prstGeom>
        </p:spPr>
      </p:pic>
      <p:pic>
        <p:nvPicPr>
          <p:cNvPr id="6" name="Рисунок 5">
            <a:extLst>
              <a:ext uri="{FF2B5EF4-FFF2-40B4-BE49-F238E27FC236}">
                <a16:creationId xmlns:a16="http://schemas.microsoft.com/office/drawing/2014/main" id="{08284EFB-5A9B-5FB2-AC65-B4EAA2A1BC47}"/>
              </a:ext>
            </a:extLst>
          </p:cNvPr>
          <p:cNvPicPr>
            <a:picLocks noChangeAspect="1"/>
          </p:cNvPicPr>
          <p:nvPr/>
        </p:nvPicPr>
        <p:blipFill>
          <a:blip r:embed="rId8"/>
          <a:stretch>
            <a:fillRect/>
          </a:stretch>
        </p:blipFill>
        <p:spPr>
          <a:xfrm>
            <a:off x="9886123" y="5822220"/>
            <a:ext cx="1252988" cy="687261"/>
          </a:xfrm>
          <a:prstGeom prst="rect">
            <a:avLst/>
          </a:prstGeom>
        </p:spPr>
      </p:pic>
      <p:pic>
        <p:nvPicPr>
          <p:cNvPr id="7" name="Рисунок 6">
            <a:extLst>
              <a:ext uri="{FF2B5EF4-FFF2-40B4-BE49-F238E27FC236}">
                <a16:creationId xmlns:a16="http://schemas.microsoft.com/office/drawing/2014/main" id="{D28F1CA8-6F34-0C05-27A1-0AF9FA4451C8}"/>
              </a:ext>
            </a:extLst>
          </p:cNvPr>
          <p:cNvPicPr>
            <a:picLocks noChangeAspect="1"/>
          </p:cNvPicPr>
          <p:nvPr/>
        </p:nvPicPr>
        <p:blipFill>
          <a:blip r:embed="rId9"/>
          <a:stretch>
            <a:fillRect/>
          </a:stretch>
        </p:blipFill>
        <p:spPr>
          <a:xfrm rot="1444092">
            <a:off x="813474" y="369664"/>
            <a:ext cx="2709833" cy="2382765"/>
          </a:xfrm>
          <a:prstGeom prst="rect">
            <a:avLst/>
          </a:prstGeom>
        </p:spPr>
      </p:pic>
      <p:sp>
        <p:nvSpPr>
          <p:cNvPr id="9" name="TextBox 8">
            <a:extLst>
              <a:ext uri="{FF2B5EF4-FFF2-40B4-BE49-F238E27FC236}">
                <a16:creationId xmlns:a16="http://schemas.microsoft.com/office/drawing/2014/main" id="{4CEDE8CE-142E-957B-E579-5FA4E15B2D63}"/>
              </a:ext>
            </a:extLst>
          </p:cNvPr>
          <p:cNvSpPr txBox="1"/>
          <p:nvPr/>
        </p:nvSpPr>
        <p:spPr>
          <a:xfrm>
            <a:off x="1656521" y="4321122"/>
            <a:ext cx="6192249" cy="1323439"/>
          </a:xfrm>
          <a:prstGeom prst="rect">
            <a:avLst/>
          </a:prstGeom>
          <a:noFill/>
        </p:spPr>
        <p:txBody>
          <a:bodyPr wrap="square">
            <a:spAutoFit/>
          </a:bodyPr>
          <a:lstStyle/>
          <a:p>
            <a:r>
              <a:rPr lang="ru-RU" sz="1600" dirty="0">
                <a:solidFill>
                  <a:srgbClr val="002060"/>
                </a:solidFill>
              </a:rPr>
              <a:t>За темпами росту </a:t>
            </a:r>
            <a:r>
              <a:rPr lang="ru-RU" sz="1600" dirty="0" err="1">
                <a:solidFill>
                  <a:srgbClr val="002060"/>
                </a:solidFill>
              </a:rPr>
              <a:t>сертифікованих</a:t>
            </a:r>
            <a:r>
              <a:rPr lang="ru-RU" sz="1600" dirty="0">
                <a:solidFill>
                  <a:srgbClr val="002060"/>
                </a:solidFill>
              </a:rPr>
              <a:t> </a:t>
            </a:r>
            <a:r>
              <a:rPr lang="ru-RU" sz="1600" dirty="0" err="1">
                <a:solidFill>
                  <a:srgbClr val="002060"/>
                </a:solidFill>
              </a:rPr>
              <a:t>органічних</a:t>
            </a:r>
            <a:r>
              <a:rPr lang="ru-RU" sz="1600" dirty="0">
                <a:solidFill>
                  <a:srgbClr val="002060"/>
                </a:solidFill>
              </a:rPr>
              <a:t> земель </a:t>
            </a:r>
            <a:r>
              <a:rPr lang="ru-RU" sz="1600" dirty="0" err="1">
                <a:solidFill>
                  <a:srgbClr val="002060"/>
                </a:solidFill>
              </a:rPr>
              <a:t>Україна</a:t>
            </a:r>
            <a:r>
              <a:rPr lang="ru-RU" sz="1600" dirty="0">
                <a:solidFill>
                  <a:srgbClr val="002060"/>
                </a:solidFill>
              </a:rPr>
              <a:t> входила до топ-10 в </a:t>
            </a:r>
            <a:r>
              <a:rPr lang="ru-RU" sz="1600" dirty="0" err="1">
                <a:solidFill>
                  <a:srgbClr val="002060"/>
                </a:solidFill>
              </a:rPr>
              <a:t>країнах</a:t>
            </a:r>
            <a:r>
              <a:rPr lang="ru-RU" sz="1600" dirty="0">
                <a:solidFill>
                  <a:srgbClr val="002060"/>
                </a:solidFill>
              </a:rPr>
              <a:t> </a:t>
            </a:r>
            <a:r>
              <a:rPr lang="ru-RU" sz="1600" dirty="0" err="1">
                <a:solidFill>
                  <a:srgbClr val="002060"/>
                </a:solidFill>
              </a:rPr>
              <a:t>Європи</a:t>
            </a:r>
            <a:r>
              <a:rPr lang="ru-RU" sz="1600" dirty="0">
                <a:solidFill>
                  <a:srgbClr val="002060"/>
                </a:solidFill>
              </a:rPr>
              <a:t>, але </a:t>
            </a:r>
            <a:r>
              <a:rPr lang="ru-RU" sz="1600" dirty="0" err="1">
                <a:solidFill>
                  <a:srgbClr val="002060"/>
                </a:solidFill>
              </a:rPr>
              <a:t>це</a:t>
            </a:r>
            <a:r>
              <a:rPr lang="ru-RU" sz="1600" dirty="0">
                <a:solidFill>
                  <a:srgbClr val="002060"/>
                </a:solidFill>
              </a:rPr>
              <a:t> </a:t>
            </a:r>
            <a:r>
              <a:rPr lang="ru-RU" sz="1600" dirty="0" err="1">
                <a:solidFill>
                  <a:srgbClr val="002060"/>
                </a:solidFill>
              </a:rPr>
              <a:t>було</a:t>
            </a:r>
            <a:r>
              <a:rPr lang="ru-RU" sz="1600" dirty="0">
                <a:solidFill>
                  <a:srgbClr val="002060"/>
                </a:solidFill>
              </a:rPr>
              <a:t> до </a:t>
            </a:r>
            <a:r>
              <a:rPr lang="ru-RU" sz="1600" dirty="0" err="1">
                <a:solidFill>
                  <a:srgbClr val="002060"/>
                </a:solidFill>
              </a:rPr>
              <a:t>великої</a:t>
            </a:r>
            <a:r>
              <a:rPr lang="ru-RU" sz="1600" dirty="0">
                <a:solidFill>
                  <a:srgbClr val="002060"/>
                </a:solidFill>
              </a:rPr>
              <a:t> </a:t>
            </a:r>
            <a:r>
              <a:rPr lang="ru-RU" sz="1600" dirty="0" err="1">
                <a:solidFill>
                  <a:srgbClr val="002060"/>
                </a:solidFill>
              </a:rPr>
              <a:t>війни</a:t>
            </a:r>
            <a:r>
              <a:rPr lang="ru-RU" sz="1600" dirty="0">
                <a:solidFill>
                  <a:srgbClr val="002060"/>
                </a:solidFill>
              </a:rPr>
              <a:t>. </a:t>
            </a:r>
            <a:r>
              <a:rPr lang="ru-RU" sz="1600" dirty="0" err="1">
                <a:solidFill>
                  <a:srgbClr val="002060"/>
                </a:solidFill>
              </a:rPr>
              <a:t>Сьогодні</a:t>
            </a:r>
            <a:r>
              <a:rPr lang="ru-RU" sz="1600" dirty="0">
                <a:solidFill>
                  <a:srgbClr val="002060"/>
                </a:solidFill>
              </a:rPr>
              <a:t> третина </a:t>
            </a:r>
            <a:r>
              <a:rPr lang="ru-RU" sz="1600" dirty="0" err="1">
                <a:solidFill>
                  <a:srgbClr val="002060"/>
                </a:solidFill>
              </a:rPr>
              <a:t>органічних</a:t>
            </a:r>
            <a:r>
              <a:rPr lang="ru-RU" sz="1600" dirty="0">
                <a:solidFill>
                  <a:srgbClr val="002060"/>
                </a:solidFill>
              </a:rPr>
              <a:t> </a:t>
            </a:r>
            <a:r>
              <a:rPr lang="ru-RU" sz="1600" dirty="0" err="1">
                <a:solidFill>
                  <a:srgbClr val="002060"/>
                </a:solidFill>
              </a:rPr>
              <a:t>підприємств</a:t>
            </a:r>
            <a:r>
              <a:rPr lang="ru-RU" sz="1600" dirty="0">
                <a:solidFill>
                  <a:srgbClr val="002060"/>
                </a:solidFill>
              </a:rPr>
              <a:t> не </a:t>
            </a:r>
            <a:r>
              <a:rPr lang="ru-RU" sz="1600" dirty="0" err="1">
                <a:solidFill>
                  <a:srgbClr val="002060"/>
                </a:solidFill>
              </a:rPr>
              <a:t>працюють</a:t>
            </a:r>
            <a:r>
              <a:rPr lang="ru-RU" sz="1600" dirty="0">
                <a:solidFill>
                  <a:srgbClr val="002060"/>
                </a:solidFill>
              </a:rPr>
              <a:t>, </a:t>
            </a:r>
            <a:r>
              <a:rPr lang="ru-RU" sz="1600" dirty="0" err="1">
                <a:solidFill>
                  <a:srgbClr val="002060"/>
                </a:solidFill>
              </a:rPr>
              <a:t>решта</a:t>
            </a:r>
            <a:r>
              <a:rPr lang="ru-RU" sz="1600" dirty="0">
                <a:solidFill>
                  <a:srgbClr val="002060"/>
                </a:solidFill>
              </a:rPr>
              <a:t> - на </a:t>
            </a:r>
            <a:r>
              <a:rPr lang="ru-RU" sz="1600" dirty="0" err="1">
                <a:solidFill>
                  <a:srgbClr val="002060"/>
                </a:solidFill>
              </a:rPr>
              <a:t>межі</a:t>
            </a:r>
            <a:r>
              <a:rPr lang="ru-RU" sz="1600" dirty="0">
                <a:solidFill>
                  <a:srgbClr val="002060"/>
                </a:solidFill>
              </a:rPr>
              <a:t> </a:t>
            </a:r>
            <a:r>
              <a:rPr lang="ru-RU" sz="1600" dirty="0" err="1">
                <a:solidFill>
                  <a:srgbClr val="002060"/>
                </a:solidFill>
              </a:rPr>
              <a:t>існування</a:t>
            </a:r>
            <a:r>
              <a:rPr lang="ru-RU" sz="1600" dirty="0">
                <a:solidFill>
                  <a:srgbClr val="002060"/>
                </a:solidFill>
              </a:rPr>
              <a:t>.</a:t>
            </a:r>
          </a:p>
          <a:p>
            <a:r>
              <a:rPr lang="ru-RU" sz="1600" dirty="0" err="1">
                <a:solidFill>
                  <a:srgbClr val="002060"/>
                </a:solidFill>
              </a:rPr>
              <a:t>Джерело</a:t>
            </a:r>
            <a:r>
              <a:rPr lang="ru-RU" sz="1600" dirty="0">
                <a:solidFill>
                  <a:srgbClr val="002060"/>
                </a:solidFill>
              </a:rPr>
              <a:t>: Agravery.com</a:t>
            </a:r>
          </a:p>
        </p:txBody>
      </p:sp>
    </p:spTree>
    <p:extLst>
      <p:ext uri="{BB962C8B-B14F-4D97-AF65-F5344CB8AC3E}">
        <p14:creationId xmlns:p14="http://schemas.microsoft.com/office/powerpoint/2010/main" val="143427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внобедренный треугольник 1"/>
          <p:cNvSpPr/>
          <p:nvPr/>
        </p:nvSpPr>
        <p:spPr>
          <a:xfrm rot="16200000" flipV="1">
            <a:off x="-326897" y="2572012"/>
            <a:ext cx="3746241" cy="2965448"/>
          </a:xfrm>
          <a:prstGeom prst="triangle">
            <a:avLst>
              <a:gd name="adj" fmla="val 47587"/>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ОРГАНІЧНА УКРАЇНА</a:t>
            </a:r>
            <a:endParaRPr kumimoji="0" lang="ru-RU" sz="18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32">
            <a:extLst>
              <a:ext uri="{FF2B5EF4-FFF2-40B4-BE49-F238E27FC236}">
                <a16:creationId xmlns:a16="http://schemas.microsoft.com/office/drawing/2014/main" id="{DA309045-EF81-7738-B7E1-B68BA51C1355}"/>
              </a:ext>
            </a:extLst>
          </p:cNvPr>
          <p:cNvPicPr>
            <a:picLocks noChangeAspect="1"/>
          </p:cNvPicPr>
          <p:nvPr/>
        </p:nvPicPr>
        <p:blipFill>
          <a:blip r:embed="rId4"/>
          <a:stretch>
            <a:fillRect/>
          </a:stretch>
        </p:blipFill>
        <p:spPr>
          <a:xfrm>
            <a:off x="7089912" y="5707515"/>
            <a:ext cx="5102088" cy="1141978"/>
          </a:xfrm>
          <a:prstGeom prst="rect">
            <a:avLst/>
          </a:prstGeom>
        </p:spPr>
      </p:pic>
      <p:pic>
        <p:nvPicPr>
          <p:cNvPr id="1026" name="Picture 2">
            <a:extLst>
              <a:ext uri="{FF2B5EF4-FFF2-40B4-BE49-F238E27FC236}">
                <a16:creationId xmlns:a16="http://schemas.microsoft.com/office/drawing/2014/main" id="{99837A4E-E5D7-FDEE-10A4-D7DACAF9B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703" y="64519"/>
            <a:ext cx="8907462" cy="553203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4829A8F5-F7E9-6EB9-B0BE-050F5ED11613}"/>
              </a:ext>
            </a:extLst>
          </p:cNvPr>
          <p:cNvPicPr>
            <a:picLocks noChangeAspect="1"/>
          </p:cNvPicPr>
          <p:nvPr/>
        </p:nvPicPr>
        <p:blipFill>
          <a:blip r:embed="rId6"/>
          <a:stretch>
            <a:fillRect/>
          </a:stretch>
        </p:blipFill>
        <p:spPr>
          <a:xfrm>
            <a:off x="9687339" y="5968813"/>
            <a:ext cx="2264873" cy="699968"/>
          </a:xfrm>
          <a:prstGeom prst="rect">
            <a:avLst/>
          </a:prstGeom>
        </p:spPr>
      </p:pic>
      <p:pic>
        <p:nvPicPr>
          <p:cNvPr id="7" name="Рисунок 6">
            <a:extLst>
              <a:ext uri="{FF2B5EF4-FFF2-40B4-BE49-F238E27FC236}">
                <a16:creationId xmlns:a16="http://schemas.microsoft.com/office/drawing/2014/main" id="{06B435A5-C471-5426-7116-3CD0BF877359}"/>
              </a:ext>
            </a:extLst>
          </p:cNvPr>
          <p:cNvPicPr>
            <a:picLocks noChangeAspect="1"/>
          </p:cNvPicPr>
          <p:nvPr/>
        </p:nvPicPr>
        <p:blipFill>
          <a:blip r:embed="rId7"/>
          <a:stretch>
            <a:fillRect/>
          </a:stretch>
        </p:blipFill>
        <p:spPr>
          <a:xfrm>
            <a:off x="0" y="0"/>
            <a:ext cx="3551584" cy="2181615"/>
          </a:xfrm>
          <a:prstGeom prst="rect">
            <a:avLst/>
          </a:prstGeom>
        </p:spPr>
      </p:pic>
    </p:spTree>
    <p:extLst>
      <p:ext uri="{BB962C8B-B14F-4D97-AF65-F5344CB8AC3E}">
        <p14:creationId xmlns:p14="http://schemas.microsoft.com/office/powerpoint/2010/main" val="419503385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18737</TotalTime>
  <Words>1856</Words>
  <Application>Microsoft Office PowerPoint</Application>
  <PresentationFormat>Широкий екран</PresentationFormat>
  <Paragraphs>160</Paragraphs>
  <Slides>24</Slides>
  <Notes>7</Notes>
  <HiddenSlides>0</HiddenSlides>
  <MMClips>0</MMClips>
  <ScaleCrop>false</ScaleCrop>
  <HeadingPairs>
    <vt:vector size="6" baseType="variant">
      <vt:variant>
        <vt:lpstr>Використані шрифти</vt:lpstr>
      </vt:variant>
      <vt:variant>
        <vt:i4>10</vt:i4>
      </vt:variant>
      <vt:variant>
        <vt:lpstr>Тема</vt:lpstr>
      </vt:variant>
      <vt:variant>
        <vt:i4>1</vt:i4>
      </vt:variant>
      <vt:variant>
        <vt:lpstr>Заголовки слайдів</vt:lpstr>
      </vt:variant>
      <vt:variant>
        <vt:i4>24</vt:i4>
      </vt:variant>
    </vt:vector>
  </HeadingPairs>
  <TitlesOfParts>
    <vt:vector size="35" baseType="lpstr">
      <vt:lpstr>-apple-system</vt:lpstr>
      <vt:lpstr>Arial</vt:lpstr>
      <vt:lpstr>Calibri</vt:lpstr>
      <vt:lpstr>Calibri Light</vt:lpstr>
      <vt:lpstr>Gilroy</vt:lpstr>
      <vt:lpstr>inherit</vt:lpstr>
      <vt:lpstr>Noto Sans</vt:lpstr>
      <vt:lpstr>Qanelas-Regular</vt:lpstr>
      <vt:lpstr>Times New Roman</vt:lpstr>
      <vt:lpstr>UA-brand-regular-p</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User</cp:lastModifiedBy>
  <cp:revision>68</cp:revision>
  <dcterms:created xsi:type="dcterms:W3CDTF">2023-10-12T02:23:59Z</dcterms:created>
  <dcterms:modified xsi:type="dcterms:W3CDTF">2023-12-12T14:55:27Z</dcterms:modified>
</cp:coreProperties>
</file>