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7" r:id="rId5"/>
    <p:sldId id="259" r:id="rId6"/>
    <p:sldId id="268" r:id="rId7"/>
    <p:sldId id="261" r:id="rId8"/>
    <p:sldId id="262" r:id="rId9"/>
    <p:sldId id="263" r:id="rId10"/>
    <p:sldId id="269" r:id="rId11"/>
    <p:sldId id="264" r:id="rId12"/>
    <p:sldId id="265" r:id="rId13"/>
    <p:sldId id="266" r:id="rId14"/>
    <p:sldId id="270" r:id="rId15"/>
    <p:sldId id="271" r:id="rId16"/>
    <p:sldId id="273" r:id="rId17"/>
    <p:sldId id="272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5EDF596-B283-45C7-9F1F-B6BBAD86853D}" type="datetimeFigureOut">
              <a:rPr lang="ru-RU" smtClean="0"/>
              <a:pPr/>
              <a:t>01.09.2020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FBCEA81-23D1-473C-9B5E-21013C2A05B3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strips dir="r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olnelektury.pl/katalog/lektura/sonety-krymski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1071546"/>
            <a:ext cx="7406640" cy="2711912"/>
          </a:xfrm>
        </p:spPr>
        <p:txBody>
          <a:bodyPr>
            <a:normAutofit/>
          </a:bodyPr>
          <a:lstStyle/>
          <a:p>
            <a:pPr algn="ctr"/>
            <a:r>
              <a:rPr lang="uk-UA" b="1" dirty="0"/>
              <a:t>ФЕНОМЕНОЛОГІЧНИЙ АНАЛІЗ ХУДОЖНОГО </a:t>
            </a:r>
            <a:r>
              <a:rPr lang="uk-UA" b="1" dirty="0" smtClean="0"/>
              <a:t>ТВОРУ</a:t>
            </a:r>
            <a:endParaRPr lang="uk-UA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s://hbr.org/resources/images/article_assets/2017/02/feb17-03-1668359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"/>
            <a:ext cx="7770862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5214942" cy="6858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just"/>
            <a:r>
              <a:rPr lang="uk-UA" dirty="0" smtClean="0"/>
              <a:t>Спробуємо опрацювати текст "</a:t>
            </a:r>
            <a:r>
              <a:rPr lang="uk-UA" dirty="0" err="1" smtClean="0"/>
              <a:t>Акерманських</a:t>
            </a:r>
            <a:r>
              <a:rPr lang="uk-UA" dirty="0" smtClean="0"/>
              <a:t> степів", використовуючи першу стратегію </a:t>
            </a:r>
            <a:r>
              <a:rPr lang="uk-UA" dirty="0" err="1" smtClean="0"/>
              <a:t>Інгардена</a:t>
            </a:r>
            <a:r>
              <a:rPr lang="uk-UA" dirty="0" smtClean="0"/>
              <a:t>. Принагідно зазначимо, що стратегія аналізу – це спосіб аналізу частин твору, сукупність яких може слідувати як у підпорядкуванні від початку до кінця твору (перша стратегія за </a:t>
            </a:r>
            <a:r>
              <a:rPr lang="uk-UA" dirty="0" err="1" smtClean="0"/>
              <a:t>Інгарденом</a:t>
            </a:r>
            <a:r>
              <a:rPr lang="uk-UA" dirty="0" smtClean="0"/>
              <a:t>), а може розглядатись як автономна, майже самостійна частина, що перебуває з іншими фазами у кореляції, але не у строгому підпорядкуванні смисловому розвитку поетичного твору (друга стратегія за </a:t>
            </a:r>
            <a:r>
              <a:rPr lang="uk-UA" dirty="0" err="1" smtClean="0"/>
              <a:t>Інгарденом</a:t>
            </a:r>
            <a:r>
              <a:rPr lang="uk-UA" dirty="0" smtClean="0"/>
              <a:t>).</a:t>
            </a:r>
            <a:endParaRPr lang="ru-RU" dirty="0" smtClean="0"/>
          </a:p>
          <a:p>
            <a:endParaRPr lang="uk-UA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57166"/>
            <a:ext cx="8933688" cy="589123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Перша стратегія дозволяє брати частини твору у їхній смисловій послідовності. Для зручності роз'єднаємо вірш Міцкевича на три частини. Спочатку розглянемо першу смислову частину:</a:t>
            </a:r>
            <a:endParaRPr lang="ru-RU" dirty="0" smtClean="0"/>
          </a:p>
          <a:p>
            <a:pPr algn="ctr">
              <a:buNone/>
            </a:pPr>
            <a:r>
              <a:rPr lang="uk-UA" dirty="0" err="1" smtClean="0"/>
              <a:t>Wpłynąłem</a:t>
            </a:r>
            <a:r>
              <a:rPr lang="uk-UA" dirty="0" smtClean="0"/>
              <a:t> </a:t>
            </a:r>
            <a:r>
              <a:rPr lang="uk-UA" dirty="0" err="1" smtClean="0"/>
              <a:t>na</a:t>
            </a:r>
            <a:r>
              <a:rPr lang="uk-UA" dirty="0" smtClean="0"/>
              <a:t> </a:t>
            </a:r>
            <a:r>
              <a:rPr lang="uk-UA" dirty="0" err="1" smtClean="0"/>
              <a:t>suchego</a:t>
            </a:r>
            <a:r>
              <a:rPr lang="uk-UA" dirty="0" smtClean="0"/>
              <a:t> </a:t>
            </a:r>
            <a:r>
              <a:rPr lang="uk-UA" dirty="0" err="1" smtClean="0"/>
              <a:t>przestwór</a:t>
            </a:r>
            <a:r>
              <a:rPr lang="uk-UA" dirty="0" smtClean="0"/>
              <a:t> </a:t>
            </a:r>
            <a:r>
              <a:rPr lang="uk-UA" dirty="0" err="1" smtClean="0"/>
              <a:t>oceanu</a:t>
            </a:r>
            <a:r>
              <a:rPr lang="uk-UA" dirty="0" smtClean="0"/>
              <a:t>,</a:t>
            </a:r>
            <a:endParaRPr lang="ru-RU" dirty="0" smtClean="0"/>
          </a:p>
          <a:p>
            <a:pPr algn="ctr">
              <a:buNone/>
            </a:pPr>
            <a:r>
              <a:rPr lang="uk-UA" dirty="0" err="1" smtClean="0"/>
              <a:t>Wóz</a:t>
            </a:r>
            <a:r>
              <a:rPr lang="uk-UA" dirty="0" smtClean="0"/>
              <a:t> </a:t>
            </a:r>
            <a:r>
              <a:rPr lang="uk-UA" dirty="0" err="1" smtClean="0"/>
              <a:t>nurza</a:t>
            </a:r>
            <a:r>
              <a:rPr lang="uk-UA" dirty="0" smtClean="0"/>
              <a:t> </a:t>
            </a:r>
            <a:r>
              <a:rPr lang="uk-UA" dirty="0" err="1" smtClean="0"/>
              <a:t>się</a:t>
            </a:r>
            <a:r>
              <a:rPr lang="uk-UA" dirty="0" smtClean="0"/>
              <a:t> w </a:t>
            </a:r>
            <a:r>
              <a:rPr lang="uk-UA" dirty="0" err="1" smtClean="0"/>
              <a:t>zieloność</a:t>
            </a:r>
            <a:r>
              <a:rPr lang="uk-UA" dirty="0" smtClean="0"/>
              <a:t> i </a:t>
            </a:r>
            <a:r>
              <a:rPr lang="uk-UA" dirty="0" err="1" smtClean="0"/>
              <a:t>jak</a:t>
            </a:r>
            <a:r>
              <a:rPr lang="uk-UA" dirty="0" smtClean="0"/>
              <a:t> </a:t>
            </a:r>
            <a:r>
              <a:rPr lang="uk-UA" dirty="0" err="1" smtClean="0"/>
              <a:t>łódka</a:t>
            </a:r>
            <a:r>
              <a:rPr lang="uk-UA" dirty="0" smtClean="0"/>
              <a:t> </a:t>
            </a:r>
            <a:r>
              <a:rPr lang="uk-UA" dirty="0" err="1" smtClean="0"/>
              <a:t>brodzi</a:t>
            </a:r>
            <a:r>
              <a:rPr lang="uk-UA" dirty="0" smtClean="0"/>
              <a:t>;</a:t>
            </a:r>
            <a:endParaRPr lang="ru-RU" dirty="0" smtClean="0"/>
          </a:p>
          <a:p>
            <a:pPr algn="ctr">
              <a:buNone/>
            </a:pPr>
            <a:r>
              <a:rPr lang="uk-UA" dirty="0" err="1" smtClean="0"/>
              <a:t>Śród</a:t>
            </a:r>
            <a:r>
              <a:rPr lang="uk-UA" dirty="0" smtClean="0"/>
              <a:t> </a:t>
            </a:r>
            <a:r>
              <a:rPr lang="uk-UA" dirty="0" err="1" smtClean="0"/>
              <a:t>fali</a:t>
            </a:r>
            <a:r>
              <a:rPr lang="uk-UA" dirty="0" smtClean="0"/>
              <a:t> łąk </a:t>
            </a:r>
            <a:r>
              <a:rPr lang="uk-UA" dirty="0" err="1" smtClean="0"/>
              <a:t>szumiących</a:t>
            </a:r>
            <a:r>
              <a:rPr lang="uk-UA" dirty="0" smtClean="0"/>
              <a:t>, </a:t>
            </a:r>
            <a:r>
              <a:rPr lang="uk-UA" dirty="0" err="1" smtClean="0"/>
              <a:t>śród</a:t>
            </a:r>
            <a:r>
              <a:rPr lang="uk-UA" dirty="0" smtClean="0"/>
              <a:t> </a:t>
            </a:r>
            <a:r>
              <a:rPr lang="uk-UA" dirty="0" err="1" smtClean="0"/>
              <a:t>kwiatów</a:t>
            </a:r>
            <a:r>
              <a:rPr lang="uk-UA" dirty="0" smtClean="0"/>
              <a:t> </a:t>
            </a:r>
            <a:r>
              <a:rPr lang="uk-UA" dirty="0" err="1" smtClean="0"/>
              <a:t>powodzi</a:t>
            </a:r>
            <a:r>
              <a:rPr lang="uk-UA" dirty="0" smtClean="0"/>
              <a:t>, </a:t>
            </a:r>
            <a:endParaRPr lang="ru-RU" dirty="0" smtClean="0"/>
          </a:p>
          <a:p>
            <a:pPr algn="ctr">
              <a:buNone/>
            </a:pPr>
            <a:r>
              <a:rPr lang="uk-UA" dirty="0" err="1" smtClean="0"/>
              <a:t>Omijam</a:t>
            </a:r>
            <a:r>
              <a:rPr lang="uk-UA" dirty="0" smtClean="0"/>
              <a:t> </a:t>
            </a:r>
            <a:r>
              <a:rPr lang="uk-UA" dirty="0" err="1" smtClean="0"/>
              <a:t>koralowe</a:t>
            </a:r>
            <a:r>
              <a:rPr lang="uk-UA" dirty="0" smtClean="0"/>
              <a:t> </a:t>
            </a:r>
            <a:r>
              <a:rPr lang="uk-UA" dirty="0" err="1" smtClean="0"/>
              <a:t>ostrowy</a:t>
            </a:r>
            <a:r>
              <a:rPr lang="uk-UA" dirty="0" smtClean="0"/>
              <a:t> </a:t>
            </a:r>
            <a:r>
              <a:rPr lang="uk-UA" dirty="0" err="1" smtClean="0"/>
              <a:t>burzanu</a:t>
            </a:r>
            <a:r>
              <a:rPr lang="uk-UA" dirty="0" smtClean="0"/>
              <a:t>.</a:t>
            </a:r>
            <a:endParaRPr lang="ru-RU" dirty="0" smtClean="0"/>
          </a:p>
          <a:p>
            <a:pPr>
              <a:buNone/>
            </a:pPr>
            <a:endParaRPr lang="uk-UA" dirty="0"/>
          </a:p>
        </p:txBody>
      </p:sp>
      <p:pic>
        <p:nvPicPr>
          <p:cNvPr id="3074" name="Picture 2" descr="ÐÐ°ÑÑÐ¸Ð½ÐºÐ¸ Ð¿Ð¾ Ð·Ð°Ð¿ÑÐ¾ÑÑ ÐºÐ½Ð¸Ð³Ð° ÐºÐ°ÑÑÐ¸Ð½ÐºÐ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4286256"/>
            <a:ext cx="2219325" cy="20574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85728"/>
            <a:ext cx="9144000" cy="592933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just"/>
            <a:r>
              <a:rPr lang="uk-UA" b="1" dirty="0" smtClean="0"/>
              <a:t>Перша ознака літературного твору – мовно-звукове утворення</a:t>
            </a:r>
            <a:r>
              <a:rPr lang="uk-UA" dirty="0" smtClean="0"/>
              <a:t>, що виникає на підставі артикуляції звуків. Відразу впадає в око відмінність оригіналу і перекладу. Весь талант М. Рильського, спрямований на точне відтворення оригіналу, не може стати на заваді фонетичній відмінності, що виникає зі звукової природи відмінних мов. </a:t>
            </a:r>
            <a:endParaRPr lang="en-US" dirty="0" smtClean="0"/>
          </a:p>
          <a:p>
            <a:pPr algn="just"/>
            <a:r>
              <a:rPr lang="uk-UA" dirty="0" smtClean="0"/>
              <a:t>З точки зору феноменології, звучання слів відображає фізично-фізіологічний шар феномена. Навіть вважати звуковий ряд "словом" або "реченням" вже є неточністю, оскільки ми маємо справу лише з </a:t>
            </a:r>
            <a:r>
              <a:rPr lang="uk-UA" dirty="0" err="1" smtClean="0"/>
              <a:t>несегментованим</a:t>
            </a:r>
            <a:r>
              <a:rPr lang="uk-UA" dirty="0" smtClean="0"/>
              <a:t> звуком, що графічно відображений в знаках. Але про останні ми ще нічого не знаємо. Внутрішня ознака літературного твору, проаналізована з використанням першої стратегії </a:t>
            </a:r>
            <a:r>
              <a:rPr lang="uk-UA" dirty="0" err="1" smtClean="0"/>
              <a:t>Інгардена</a:t>
            </a:r>
            <a:r>
              <a:rPr lang="uk-UA" dirty="0" smtClean="0"/>
              <a:t>, ідентична всім смисловим частинам поезії.</a:t>
            </a:r>
            <a:endParaRPr lang="ru-RU" dirty="0" smtClean="0"/>
          </a:p>
          <a:p>
            <a:pPr algn="just"/>
            <a:endParaRPr lang="uk-UA" dirty="0"/>
          </a:p>
        </p:txBody>
      </p:sp>
      <p:pic>
        <p:nvPicPr>
          <p:cNvPr id="14338" name="Picture 2" descr="ÐÐ°ÑÑÐ¸Ð½ÐºÐ¸ Ð¿Ð¾ Ð·Ð°Ð¿ÑÐ¾ÑÑ rea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6000" y="5778000"/>
            <a:ext cx="2328000" cy="1080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14290"/>
            <a:ext cx="9144000" cy="435771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 smtClean="0"/>
              <a:t>Друга ознака літературного твору – значення слова або речення.</a:t>
            </a:r>
            <a:r>
              <a:rPr lang="uk-UA" dirty="0" smtClean="0"/>
              <a:t> Все, що відбувається на очах або в уявленні поета, є синтезованою картиною, що потребує доведення свого реального існування. "</a:t>
            </a:r>
            <a:r>
              <a:rPr lang="uk-UA" dirty="0" err="1" smtClean="0"/>
              <a:t>Кwiaty</a:t>
            </a:r>
            <a:r>
              <a:rPr lang="uk-UA" dirty="0" smtClean="0"/>
              <a:t>" ми бачимо, уявляємо колір, запах тощо, однак все це нас не переконує, що вони існують насправді. З точки зору феноменології ми лише бачимо ці квіти. </a:t>
            </a:r>
            <a:r>
              <a:rPr lang="uk-UA" dirty="0" err="1" smtClean="0"/>
              <a:t>Феноменологу</a:t>
            </a:r>
            <a:r>
              <a:rPr lang="uk-UA" dirty="0" smtClean="0"/>
              <a:t>, на рівні першої редукції, цього цілком достатньо. </a:t>
            </a:r>
            <a:endParaRPr lang="en-US" dirty="0" smtClean="0"/>
          </a:p>
          <a:p>
            <a:pPr algn="just"/>
            <a:r>
              <a:rPr lang="uk-UA" dirty="0" smtClean="0"/>
              <a:t>Друга, трансцендентальна редукція, вводить феномени в жорсткий трансцендентальний контекст. Відтепер "</a:t>
            </a:r>
            <a:r>
              <a:rPr lang="uk-UA" dirty="0" err="1" smtClean="0"/>
              <a:t>wóz</a:t>
            </a:r>
            <a:r>
              <a:rPr lang="uk-UA" dirty="0" smtClean="0"/>
              <a:t>" або "</a:t>
            </a:r>
            <a:r>
              <a:rPr lang="uk-UA" dirty="0" err="1" smtClean="0"/>
              <a:t>łódka</a:t>
            </a:r>
            <a:r>
              <a:rPr lang="uk-UA" dirty="0" smtClean="0"/>
              <a:t>" існують як феномени свідомості. Немає чіткої відмінності між "реальним" возом та "уявленим" або "уявним" човном. Феноменологічна настанова їх урівнює в якості однотипних феноменів.</a:t>
            </a:r>
            <a:endParaRPr lang="en-US" dirty="0" smtClean="0"/>
          </a:p>
        </p:txBody>
      </p:sp>
      <p:pic>
        <p:nvPicPr>
          <p:cNvPr id="205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4571984"/>
            <a:ext cx="3046116" cy="228601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6000760" cy="6858000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 smtClean="0"/>
              <a:t>Погляд </a:t>
            </a:r>
            <a:r>
              <a:rPr lang="uk-UA" dirty="0" err="1" smtClean="0"/>
              <a:t>феноменолога</a:t>
            </a:r>
            <a:r>
              <a:rPr lang="uk-UA" dirty="0" smtClean="0"/>
              <a:t> є особливою наївністю, що "бачить" саме те, про що говорить поет. Порівняння, тропи, аналогії використані поетом, для </a:t>
            </a:r>
            <a:r>
              <a:rPr lang="uk-UA" dirty="0" err="1" smtClean="0"/>
              <a:t>феноменолога</a:t>
            </a:r>
            <a:r>
              <a:rPr lang="uk-UA" dirty="0" smtClean="0"/>
              <a:t> виступають у самій конкретності окремого феномена. Наприклад, якщо в іншій поезії ми зустрінемо слова "</a:t>
            </a:r>
            <a:r>
              <a:rPr lang="uk-UA" dirty="0" err="1" smtClean="0"/>
              <a:t>kwiaty</a:t>
            </a:r>
            <a:r>
              <a:rPr lang="uk-UA" dirty="0" smtClean="0"/>
              <a:t>" або "</a:t>
            </a:r>
            <a:r>
              <a:rPr lang="uk-UA" dirty="0" err="1" smtClean="0"/>
              <a:t>ostrowy</a:t>
            </a:r>
            <a:r>
              <a:rPr lang="uk-UA" dirty="0" smtClean="0"/>
              <a:t>", </a:t>
            </a:r>
            <a:r>
              <a:rPr lang="uk-UA" dirty="0" err="1" smtClean="0"/>
              <a:t>феноменолог</a:t>
            </a:r>
            <a:r>
              <a:rPr lang="uk-UA" dirty="0" smtClean="0"/>
              <a:t> розглядає їх як чітко відмінних від феноменів, що опрацьовані в "</a:t>
            </a:r>
            <a:r>
              <a:rPr lang="uk-UA" dirty="0" err="1" smtClean="0"/>
              <a:t>Акерманських</a:t>
            </a:r>
            <a:r>
              <a:rPr lang="uk-UA" dirty="0" smtClean="0"/>
              <a:t> степах". Тут немає місця ототожненню, оскільки </a:t>
            </a:r>
            <a:r>
              <a:rPr lang="uk-UA" dirty="0" err="1" smtClean="0"/>
              <a:t>феноменолог</a:t>
            </a:r>
            <a:r>
              <a:rPr lang="uk-UA" dirty="0" smtClean="0"/>
              <a:t> розрізняє кожне слово у контексті. А поза контекстом це слово набуває нових ознак, що відрізняють його в </a:t>
            </a:r>
            <a:r>
              <a:rPr lang="uk-UA" dirty="0" err="1" smtClean="0"/>
              <a:t>ноематично-смисловому</a:t>
            </a:r>
            <a:r>
              <a:rPr lang="uk-UA" dirty="0" smtClean="0"/>
              <a:t> плані від цього слова в попередньому контексті.</a:t>
            </a:r>
            <a:endParaRPr lang="ru-RU" dirty="0" smtClean="0"/>
          </a:p>
          <a:p>
            <a:endParaRPr lang="uk-UA" dirty="0"/>
          </a:p>
        </p:txBody>
      </p:sp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857365"/>
            <a:ext cx="3071802" cy="26955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uk-UA" b="1" dirty="0" smtClean="0"/>
              <a:t>Третя ознака літературного твору – це предмет, що зображений у творі.</a:t>
            </a:r>
            <a:r>
              <a:rPr lang="uk-UA" dirty="0" smtClean="0"/>
              <a:t> </a:t>
            </a:r>
            <a:r>
              <a:rPr lang="uk-UA" dirty="0" err="1" smtClean="0"/>
              <a:t>Інгарден</a:t>
            </a:r>
            <a:r>
              <a:rPr lang="uk-UA" dirty="0" smtClean="0"/>
              <a:t> переконаний, що поетичний твір обов'язково має предметний шар. Як відображений предметний шар у другій смисловій частині поезії Міцкевича?</a:t>
            </a:r>
            <a:endParaRPr lang="ru-RU" dirty="0" smtClean="0"/>
          </a:p>
          <a:p>
            <a:pPr algn="just"/>
            <a:r>
              <a:rPr lang="uk-UA" dirty="0" err="1" smtClean="0"/>
              <a:t>Już</a:t>
            </a:r>
            <a:r>
              <a:rPr lang="uk-UA" dirty="0" smtClean="0"/>
              <a:t> </a:t>
            </a:r>
            <a:r>
              <a:rPr lang="uk-UA" dirty="0" err="1" smtClean="0"/>
              <a:t>mrok</a:t>
            </a:r>
            <a:r>
              <a:rPr lang="uk-UA" dirty="0" smtClean="0"/>
              <a:t> </a:t>
            </a:r>
            <a:r>
              <a:rPr lang="uk-UA" dirty="0" err="1" smtClean="0"/>
              <a:t>zapada</a:t>
            </a:r>
            <a:r>
              <a:rPr lang="uk-UA" dirty="0" smtClean="0"/>
              <a:t>, </a:t>
            </a:r>
            <a:r>
              <a:rPr lang="uk-UA" dirty="0" err="1" smtClean="0"/>
              <a:t>nigdzie</a:t>
            </a:r>
            <a:r>
              <a:rPr lang="uk-UA" dirty="0" smtClean="0"/>
              <a:t> </a:t>
            </a:r>
            <a:r>
              <a:rPr lang="uk-UA" dirty="0" err="1" smtClean="0"/>
              <a:t>drogi</a:t>
            </a:r>
            <a:r>
              <a:rPr lang="uk-UA" dirty="0" smtClean="0"/>
              <a:t> </a:t>
            </a:r>
            <a:r>
              <a:rPr lang="uk-UA" dirty="0" err="1" smtClean="0"/>
              <a:t>ni</a:t>
            </a:r>
            <a:r>
              <a:rPr lang="uk-UA" dirty="0" smtClean="0"/>
              <a:t> </a:t>
            </a:r>
            <a:r>
              <a:rPr lang="uk-UA" dirty="0" err="1" smtClean="0"/>
              <a:t>kurhanu</a:t>
            </a:r>
            <a:r>
              <a:rPr lang="uk-UA" dirty="0" smtClean="0"/>
              <a:t>,</a:t>
            </a:r>
            <a:endParaRPr lang="ru-RU" dirty="0" smtClean="0"/>
          </a:p>
          <a:p>
            <a:pPr algn="just"/>
            <a:r>
              <a:rPr lang="uk-UA" dirty="0" err="1" smtClean="0"/>
              <a:t>Patrzę</a:t>
            </a:r>
            <a:r>
              <a:rPr lang="uk-UA" dirty="0" smtClean="0"/>
              <a:t> w </a:t>
            </a:r>
            <a:r>
              <a:rPr lang="uk-UA" dirty="0" err="1" smtClean="0"/>
              <a:t>niebo</a:t>
            </a:r>
            <a:r>
              <a:rPr lang="uk-UA" dirty="0" smtClean="0"/>
              <a:t>, </a:t>
            </a:r>
            <a:r>
              <a:rPr lang="uk-UA" dirty="0" err="1" smtClean="0"/>
              <a:t>gwiazd</a:t>
            </a:r>
            <a:r>
              <a:rPr lang="uk-UA" dirty="0" smtClean="0"/>
              <a:t> </a:t>
            </a:r>
            <a:r>
              <a:rPr lang="uk-UA" dirty="0" err="1" smtClean="0"/>
              <a:t>szukam</a:t>
            </a:r>
            <a:r>
              <a:rPr lang="uk-UA" dirty="0" smtClean="0"/>
              <a:t>, </a:t>
            </a:r>
            <a:r>
              <a:rPr lang="uk-UA" dirty="0" err="1" smtClean="0"/>
              <a:t>przewodniczek</a:t>
            </a:r>
            <a:r>
              <a:rPr lang="uk-UA" dirty="0" smtClean="0"/>
              <a:t> </a:t>
            </a:r>
            <a:r>
              <a:rPr lang="uk-UA" dirty="0" err="1" smtClean="0"/>
              <a:t>łodzi</a:t>
            </a:r>
            <a:r>
              <a:rPr lang="uk-UA" dirty="0" smtClean="0"/>
              <a:t>;</a:t>
            </a:r>
            <a:endParaRPr lang="ru-RU" dirty="0" smtClean="0"/>
          </a:p>
          <a:p>
            <a:pPr algn="just"/>
            <a:r>
              <a:rPr lang="uk-UA" dirty="0" err="1" smtClean="0"/>
              <a:t>Tam</a:t>
            </a:r>
            <a:r>
              <a:rPr lang="uk-UA" dirty="0" smtClean="0"/>
              <a:t> z </a:t>
            </a:r>
            <a:r>
              <a:rPr lang="uk-UA" dirty="0" err="1" smtClean="0"/>
              <a:t>dala</a:t>
            </a:r>
            <a:r>
              <a:rPr lang="uk-UA" dirty="0" smtClean="0"/>
              <a:t> </a:t>
            </a:r>
            <a:r>
              <a:rPr lang="uk-UA" dirty="0" err="1" smtClean="0"/>
              <a:t>błyszczy</a:t>
            </a:r>
            <a:r>
              <a:rPr lang="uk-UA" dirty="0" smtClean="0"/>
              <a:t> </a:t>
            </a:r>
            <a:r>
              <a:rPr lang="uk-UA" dirty="0" err="1" smtClean="0"/>
              <a:t>obłok</a:t>
            </a:r>
            <a:r>
              <a:rPr lang="uk-UA" dirty="0" smtClean="0"/>
              <a:t>? </a:t>
            </a:r>
            <a:r>
              <a:rPr lang="uk-UA" dirty="0" err="1" smtClean="0"/>
              <a:t>tam</a:t>
            </a:r>
            <a:r>
              <a:rPr lang="uk-UA" dirty="0" smtClean="0"/>
              <a:t> </a:t>
            </a:r>
            <a:r>
              <a:rPr lang="uk-UA" dirty="0" err="1" smtClean="0"/>
              <a:t>jutrzeńka</a:t>
            </a:r>
            <a:r>
              <a:rPr lang="uk-UA" dirty="0" smtClean="0"/>
              <a:t> </a:t>
            </a:r>
            <a:r>
              <a:rPr lang="uk-UA" dirty="0" err="1" smtClean="0"/>
              <a:t>wschodzi</a:t>
            </a:r>
            <a:r>
              <a:rPr lang="uk-UA" dirty="0" smtClean="0"/>
              <a:t>?</a:t>
            </a:r>
            <a:endParaRPr lang="ru-RU" dirty="0" smtClean="0"/>
          </a:p>
          <a:p>
            <a:pPr algn="just"/>
            <a:r>
              <a:rPr lang="uk-UA" dirty="0" err="1" smtClean="0"/>
              <a:t>To</a:t>
            </a:r>
            <a:r>
              <a:rPr lang="uk-UA" dirty="0" smtClean="0"/>
              <a:t> </a:t>
            </a:r>
            <a:r>
              <a:rPr lang="uk-UA" dirty="0" err="1" smtClean="0"/>
              <a:t>błyszczy</a:t>
            </a:r>
            <a:r>
              <a:rPr lang="uk-UA" dirty="0" smtClean="0"/>
              <a:t> </a:t>
            </a:r>
            <a:r>
              <a:rPr lang="uk-UA" dirty="0" err="1" smtClean="0"/>
              <a:t>Dniestr</a:t>
            </a:r>
            <a:r>
              <a:rPr lang="uk-UA" dirty="0" smtClean="0"/>
              <a:t>, </a:t>
            </a:r>
            <a:r>
              <a:rPr lang="uk-UA" dirty="0" err="1" smtClean="0"/>
              <a:t>to</a:t>
            </a:r>
            <a:r>
              <a:rPr lang="uk-UA" dirty="0" smtClean="0"/>
              <a:t> </a:t>
            </a:r>
            <a:r>
              <a:rPr lang="uk-UA" dirty="0" err="1" smtClean="0"/>
              <a:t>wzeszła</a:t>
            </a:r>
            <a:r>
              <a:rPr lang="uk-UA" dirty="0" smtClean="0"/>
              <a:t> </a:t>
            </a:r>
            <a:r>
              <a:rPr lang="uk-UA" dirty="0" err="1" smtClean="0"/>
              <a:t>lampa</a:t>
            </a:r>
            <a:r>
              <a:rPr lang="uk-UA" dirty="0" smtClean="0"/>
              <a:t> </a:t>
            </a:r>
            <a:r>
              <a:rPr lang="uk-UA" dirty="0" err="1" smtClean="0"/>
              <a:t>Akermanu</a:t>
            </a:r>
            <a:endParaRPr lang="ru-RU" dirty="0" smtClean="0"/>
          </a:p>
          <a:p>
            <a:pPr algn="just"/>
            <a:r>
              <a:rPr lang="uk-UA" dirty="0" smtClean="0"/>
              <a:t>Від інтелектуального споглядання та трансцендентального уявлення феноменологічний аналіз начебто повертається до предметів, речей повсякденного світу. "</a:t>
            </a:r>
            <a:r>
              <a:rPr lang="uk-UA" dirty="0" err="1" smtClean="0"/>
              <a:t>Mrok</a:t>
            </a:r>
            <a:r>
              <a:rPr lang="uk-UA" dirty="0" smtClean="0"/>
              <a:t>", "</a:t>
            </a:r>
            <a:r>
              <a:rPr lang="uk-UA" dirty="0" err="1" smtClean="0"/>
              <a:t>droga</a:t>
            </a:r>
            <a:r>
              <a:rPr lang="uk-UA" dirty="0" smtClean="0"/>
              <a:t>", "</a:t>
            </a:r>
            <a:r>
              <a:rPr lang="uk-UA" dirty="0" err="1" smtClean="0"/>
              <a:t>niebo</a:t>
            </a:r>
            <a:r>
              <a:rPr lang="uk-UA" dirty="0" smtClean="0"/>
              <a:t>" – є не породженнями свідомості, а предметами, розташованими у буденній фізичній реальності. Між світом фізичних речей, психічних уявлень та феноменологічних сутностей зникає прірва, що розриває світ свідомості та світ </a:t>
            </a:r>
            <a:r>
              <a:rPr lang="uk-UA" dirty="0" err="1" smtClean="0"/>
              <a:t>не-свідомості</a:t>
            </a:r>
            <a:r>
              <a:rPr lang="uk-UA" dirty="0" smtClean="0"/>
              <a:t>. Будь-який предмет, човен або віз, є простим предметним корелятом свідомості та не існує автономно від неї. Сама розірваність фізичного та феноменологічного світів виникає у природній настанові. Врахування дистанції між такими світами поступово зникає, коли </a:t>
            </a:r>
            <a:r>
              <a:rPr lang="uk-UA" dirty="0" err="1" smtClean="0"/>
              <a:t>феноменолог</a:t>
            </a:r>
            <a:r>
              <a:rPr lang="uk-UA" dirty="0" smtClean="0"/>
              <a:t> проаналізував критичну масу феноменів. Результатом цього процесу є однозначний висновок – предмет, зображений у літературному творі, залишається предметом у своєму буденному визначенні, але його розташування в світі цілком детерміноване феноменологічною настановою. Таким є базове обґрунтування третьої ознаки літературного твору. Однак чітко зрозуміло, що для об'ємного опису предметного шару потрібно врахувати ще один компонент.</a:t>
            </a:r>
            <a:endParaRPr lang="ru-RU" dirty="0" smtClean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Тому остання, </a:t>
            </a:r>
            <a:r>
              <a:rPr lang="uk-UA" b="1" dirty="0" smtClean="0"/>
              <a:t>четверта ознака літературного твору – це вигляд, у якому представлений зображений у творі предмет. </a:t>
            </a:r>
            <a:r>
              <a:rPr lang="uk-UA" dirty="0" smtClean="0"/>
              <a:t>Феноменологічною мовою він має назву "зображене". Спробуємо пояснити його вжиток. Зображене – це смисл предмету. Зображене (або смисл зображення) має відмінність від уявленого в уявленні. </a:t>
            </a:r>
            <a:r>
              <a:rPr lang="uk-UA" dirty="0" err="1" smtClean="0"/>
              <a:t>Інгарден</a:t>
            </a:r>
            <a:r>
              <a:rPr lang="uk-UA" dirty="0" smtClean="0"/>
              <a:t> говорить про наявність іншого, аніж предметного, шару поетичного твору. Як ми можемо його ідентифікувати на прикладі поезії Міцкевича? Звернемось до останньої смислової частини "</a:t>
            </a:r>
            <a:r>
              <a:rPr lang="uk-UA" dirty="0" err="1" smtClean="0"/>
              <a:t>Акерманських</a:t>
            </a:r>
            <a:r>
              <a:rPr lang="uk-UA" dirty="0" smtClean="0"/>
              <a:t> степів":</a:t>
            </a:r>
            <a:endParaRPr lang="ru-RU" dirty="0" smtClean="0"/>
          </a:p>
          <a:p>
            <a:pPr algn="just"/>
            <a:r>
              <a:rPr lang="uk-UA" dirty="0" err="1" smtClean="0"/>
              <a:t>Stójmy</a:t>
            </a:r>
            <a:r>
              <a:rPr lang="uk-UA" dirty="0" smtClean="0"/>
              <a:t>! – </a:t>
            </a:r>
            <a:r>
              <a:rPr lang="uk-UA" dirty="0" err="1" smtClean="0"/>
              <a:t>jak</a:t>
            </a:r>
            <a:r>
              <a:rPr lang="uk-UA" dirty="0" smtClean="0"/>
              <a:t> </a:t>
            </a:r>
            <a:r>
              <a:rPr lang="uk-UA" dirty="0" err="1" smtClean="0"/>
              <a:t>cicho</a:t>
            </a:r>
            <a:r>
              <a:rPr lang="uk-UA" dirty="0" smtClean="0"/>
              <a:t>! – </a:t>
            </a:r>
            <a:r>
              <a:rPr lang="uk-UA" dirty="0" err="1" smtClean="0"/>
              <a:t>słyszę</a:t>
            </a:r>
            <a:r>
              <a:rPr lang="uk-UA" dirty="0" smtClean="0"/>
              <a:t> </a:t>
            </a:r>
            <a:r>
              <a:rPr lang="uk-UA" dirty="0" err="1" smtClean="0"/>
              <a:t>ciągnące</a:t>
            </a:r>
            <a:r>
              <a:rPr lang="uk-UA" dirty="0" smtClean="0"/>
              <a:t> </a:t>
            </a:r>
            <a:r>
              <a:rPr lang="uk-UA" dirty="0" err="1" smtClean="0"/>
              <a:t>żurawie</a:t>
            </a:r>
            <a:r>
              <a:rPr lang="uk-UA" dirty="0" smtClean="0"/>
              <a:t>,</a:t>
            </a:r>
            <a:endParaRPr lang="ru-RU" dirty="0" smtClean="0"/>
          </a:p>
          <a:p>
            <a:pPr algn="just"/>
            <a:r>
              <a:rPr lang="uk-UA" dirty="0" err="1" smtClean="0"/>
              <a:t>Których</a:t>
            </a:r>
            <a:r>
              <a:rPr lang="uk-UA" dirty="0" smtClean="0"/>
              <a:t> </a:t>
            </a:r>
            <a:r>
              <a:rPr lang="uk-UA" dirty="0" err="1" smtClean="0"/>
              <a:t>by</a:t>
            </a:r>
            <a:r>
              <a:rPr lang="uk-UA" dirty="0" smtClean="0"/>
              <a:t> </a:t>
            </a:r>
            <a:r>
              <a:rPr lang="uk-UA" dirty="0" err="1" smtClean="0"/>
              <a:t>nie</a:t>
            </a:r>
            <a:r>
              <a:rPr lang="uk-UA" dirty="0" smtClean="0"/>
              <a:t> </a:t>
            </a:r>
            <a:r>
              <a:rPr lang="uk-UA" dirty="0" err="1" smtClean="0"/>
              <a:t>dościgły</a:t>
            </a:r>
            <a:r>
              <a:rPr lang="uk-UA" dirty="0" smtClean="0"/>
              <a:t> </a:t>
            </a:r>
            <a:r>
              <a:rPr lang="uk-UA" dirty="0" err="1" smtClean="0"/>
              <a:t>źrenice</a:t>
            </a:r>
            <a:r>
              <a:rPr lang="uk-UA" dirty="0" smtClean="0"/>
              <a:t> </a:t>
            </a:r>
            <a:r>
              <a:rPr lang="uk-UA" dirty="0" err="1" smtClean="0"/>
              <a:t>sokoła</a:t>
            </a:r>
            <a:r>
              <a:rPr lang="uk-UA" dirty="0" smtClean="0"/>
              <a:t>;</a:t>
            </a:r>
            <a:endParaRPr lang="ru-RU" dirty="0" smtClean="0"/>
          </a:p>
          <a:p>
            <a:pPr algn="just"/>
            <a:r>
              <a:rPr lang="uk-UA" dirty="0" err="1" smtClean="0"/>
              <a:t>Słyszę</a:t>
            </a:r>
            <a:r>
              <a:rPr lang="uk-UA" dirty="0" smtClean="0"/>
              <a:t>, </a:t>
            </a:r>
            <a:r>
              <a:rPr lang="uk-UA" dirty="0" err="1" smtClean="0"/>
              <a:t>kędy</a:t>
            </a:r>
            <a:r>
              <a:rPr lang="uk-UA" dirty="0" smtClean="0"/>
              <a:t> </a:t>
            </a:r>
            <a:r>
              <a:rPr lang="uk-UA" dirty="0" err="1" smtClean="0"/>
              <a:t>się</a:t>
            </a:r>
            <a:r>
              <a:rPr lang="uk-UA" dirty="0" smtClean="0"/>
              <a:t> </a:t>
            </a:r>
            <a:r>
              <a:rPr lang="uk-UA" dirty="0" err="1" smtClean="0"/>
              <a:t>motyl</a:t>
            </a:r>
            <a:r>
              <a:rPr lang="uk-UA" dirty="0" smtClean="0"/>
              <a:t> </a:t>
            </a:r>
            <a:r>
              <a:rPr lang="uk-UA" dirty="0" err="1" smtClean="0"/>
              <a:t>kołysa</a:t>
            </a:r>
            <a:r>
              <a:rPr lang="uk-UA" dirty="0" smtClean="0"/>
              <a:t> </a:t>
            </a:r>
            <a:r>
              <a:rPr lang="uk-UA" dirty="0" err="1" smtClean="0"/>
              <a:t>na</a:t>
            </a:r>
            <a:r>
              <a:rPr lang="uk-UA" dirty="0" smtClean="0"/>
              <a:t> </a:t>
            </a:r>
            <a:r>
              <a:rPr lang="uk-UA" dirty="0" err="1" smtClean="0"/>
              <a:t>trawie</a:t>
            </a:r>
            <a:r>
              <a:rPr lang="uk-UA" dirty="0" smtClean="0"/>
              <a:t>,</a:t>
            </a:r>
            <a:endParaRPr lang="ru-RU" dirty="0" smtClean="0"/>
          </a:p>
          <a:p>
            <a:pPr algn="just"/>
            <a:r>
              <a:rPr lang="uk-UA" dirty="0" err="1" smtClean="0"/>
              <a:t>Kędy</a:t>
            </a:r>
            <a:r>
              <a:rPr lang="uk-UA" dirty="0" smtClean="0"/>
              <a:t> wąż </a:t>
            </a:r>
            <a:r>
              <a:rPr lang="uk-UA" dirty="0" err="1" smtClean="0"/>
              <a:t>śliską</a:t>
            </a:r>
            <a:r>
              <a:rPr lang="uk-UA" dirty="0" smtClean="0"/>
              <a:t> </a:t>
            </a:r>
            <a:r>
              <a:rPr lang="uk-UA" dirty="0" err="1" smtClean="0"/>
              <a:t>piersią</a:t>
            </a:r>
            <a:r>
              <a:rPr lang="uk-UA" dirty="0" smtClean="0"/>
              <a:t> </a:t>
            </a:r>
            <a:r>
              <a:rPr lang="uk-UA" dirty="0" err="1" smtClean="0"/>
              <a:t>dotyka</a:t>
            </a:r>
            <a:r>
              <a:rPr lang="uk-UA" dirty="0" smtClean="0"/>
              <a:t> </a:t>
            </a:r>
            <a:r>
              <a:rPr lang="uk-UA" dirty="0" err="1" smtClean="0"/>
              <a:t>się</a:t>
            </a:r>
            <a:r>
              <a:rPr lang="uk-UA" dirty="0" smtClean="0"/>
              <a:t> </a:t>
            </a:r>
            <a:r>
              <a:rPr lang="uk-UA" dirty="0" err="1" smtClean="0"/>
              <a:t>zioła</a:t>
            </a:r>
            <a:r>
              <a:rPr lang="uk-UA" dirty="0" smtClean="0"/>
              <a:t>.</a:t>
            </a:r>
            <a:endParaRPr lang="ru-RU" dirty="0" smtClean="0"/>
          </a:p>
          <a:p>
            <a:pPr algn="just"/>
            <a:r>
              <a:rPr lang="uk-UA" dirty="0" smtClean="0"/>
              <a:t>W </a:t>
            </a:r>
            <a:r>
              <a:rPr lang="uk-UA" dirty="0" err="1" smtClean="0"/>
              <a:t>takiej</a:t>
            </a:r>
            <a:r>
              <a:rPr lang="uk-UA" dirty="0" smtClean="0"/>
              <a:t> </a:t>
            </a:r>
            <a:r>
              <a:rPr lang="uk-UA" dirty="0" err="1" smtClean="0"/>
              <a:t>ciszy</a:t>
            </a:r>
            <a:r>
              <a:rPr lang="uk-UA" dirty="0" smtClean="0"/>
              <a:t>! – </a:t>
            </a:r>
            <a:r>
              <a:rPr lang="uk-UA" dirty="0" err="1" smtClean="0"/>
              <a:t>tak</a:t>
            </a:r>
            <a:r>
              <a:rPr lang="uk-UA" dirty="0" smtClean="0"/>
              <a:t> </a:t>
            </a:r>
            <a:r>
              <a:rPr lang="uk-UA" dirty="0" err="1" smtClean="0"/>
              <a:t>ucho</a:t>
            </a:r>
            <a:r>
              <a:rPr lang="uk-UA" dirty="0" smtClean="0"/>
              <a:t> </a:t>
            </a:r>
            <a:r>
              <a:rPr lang="uk-UA" dirty="0" err="1" smtClean="0"/>
              <a:t>natężam</a:t>
            </a:r>
            <a:r>
              <a:rPr lang="uk-UA" dirty="0" smtClean="0"/>
              <a:t> </a:t>
            </a:r>
            <a:r>
              <a:rPr lang="uk-UA" dirty="0" err="1" smtClean="0"/>
              <a:t>ciekawie</a:t>
            </a:r>
            <a:r>
              <a:rPr lang="uk-UA" dirty="0" smtClean="0"/>
              <a:t>,</a:t>
            </a:r>
            <a:endParaRPr lang="ru-RU" dirty="0" smtClean="0"/>
          </a:p>
          <a:p>
            <a:pPr algn="just"/>
            <a:r>
              <a:rPr lang="uk-UA" dirty="0" smtClean="0"/>
              <a:t>Że </a:t>
            </a:r>
            <a:r>
              <a:rPr lang="uk-UA" dirty="0" err="1" smtClean="0"/>
              <a:t>słyszałbym</a:t>
            </a:r>
            <a:r>
              <a:rPr lang="uk-UA" dirty="0" smtClean="0"/>
              <a:t> </a:t>
            </a:r>
            <a:r>
              <a:rPr lang="uk-UA" dirty="0" err="1" smtClean="0"/>
              <a:t>głos</a:t>
            </a:r>
            <a:r>
              <a:rPr lang="uk-UA" dirty="0" smtClean="0"/>
              <a:t> z </a:t>
            </a:r>
            <a:r>
              <a:rPr lang="uk-UA" dirty="0" err="1" smtClean="0"/>
              <a:t>Litwy</a:t>
            </a:r>
            <a:r>
              <a:rPr lang="uk-UA" dirty="0" smtClean="0"/>
              <a:t>. – </a:t>
            </a:r>
            <a:r>
              <a:rPr lang="uk-UA" dirty="0" err="1" smtClean="0"/>
              <a:t>Jedźmy</a:t>
            </a:r>
            <a:r>
              <a:rPr lang="uk-UA" dirty="0" smtClean="0"/>
              <a:t>, </a:t>
            </a:r>
            <a:r>
              <a:rPr lang="uk-UA" dirty="0" err="1" smtClean="0"/>
              <a:t>nikt</a:t>
            </a:r>
            <a:r>
              <a:rPr lang="uk-UA" dirty="0" smtClean="0"/>
              <a:t> </a:t>
            </a:r>
            <a:r>
              <a:rPr lang="uk-UA" dirty="0" err="1" smtClean="0"/>
              <a:t>nie</a:t>
            </a:r>
            <a:r>
              <a:rPr lang="uk-UA" dirty="0" smtClean="0"/>
              <a:t> </a:t>
            </a:r>
            <a:r>
              <a:rPr lang="uk-UA" dirty="0" err="1" smtClean="0"/>
              <a:t>woła</a:t>
            </a:r>
            <a:r>
              <a:rPr lang="uk-UA" dirty="0" smtClean="0"/>
              <a:t>.</a:t>
            </a:r>
            <a:endParaRPr lang="ru-RU" dirty="0" smtClean="0"/>
          </a:p>
          <a:p>
            <a:pPr algn="just"/>
            <a:r>
              <a:rPr lang="uk-UA" dirty="0" smtClean="0"/>
              <a:t>Міцкевич допомагає </a:t>
            </a:r>
            <a:r>
              <a:rPr lang="uk-UA" dirty="0" err="1" smtClean="0"/>
              <a:t>феноменологу</a:t>
            </a:r>
            <a:r>
              <a:rPr lang="uk-UA" dirty="0" smtClean="0"/>
              <a:t> отримати фонетичний "зріз" </a:t>
            </a:r>
            <a:r>
              <a:rPr lang="uk-UA" dirty="0" err="1" smtClean="0"/>
              <a:t>ноеми</a:t>
            </a:r>
            <a:r>
              <a:rPr lang="uk-UA" dirty="0" smtClean="0"/>
              <a:t>. Фонетика виступає не лише як звучання поезії в оригіналі, але як звуковий опис смислового ряду поезії. У фрагменті: "</a:t>
            </a:r>
            <a:r>
              <a:rPr lang="uk-UA" dirty="0" err="1" smtClean="0"/>
              <a:t>Stójmy</a:t>
            </a:r>
            <a:r>
              <a:rPr lang="uk-UA" dirty="0" smtClean="0"/>
              <a:t>! – </a:t>
            </a:r>
            <a:r>
              <a:rPr lang="uk-UA" dirty="0" err="1" smtClean="0"/>
              <a:t>jak</a:t>
            </a:r>
            <a:r>
              <a:rPr lang="uk-UA" dirty="0" smtClean="0"/>
              <a:t> </a:t>
            </a:r>
            <a:r>
              <a:rPr lang="uk-UA" dirty="0" err="1" smtClean="0"/>
              <a:t>cicho</a:t>
            </a:r>
            <a:r>
              <a:rPr lang="uk-UA" dirty="0" smtClean="0"/>
              <a:t>! – </a:t>
            </a:r>
            <a:r>
              <a:rPr lang="uk-UA" dirty="0" err="1" smtClean="0"/>
              <a:t>słyszę</a:t>
            </a:r>
            <a:r>
              <a:rPr lang="uk-UA" dirty="0" smtClean="0"/>
              <a:t> </a:t>
            </a:r>
            <a:r>
              <a:rPr lang="uk-UA" dirty="0" err="1" smtClean="0"/>
              <a:t>ciągnące</a:t>
            </a:r>
            <a:r>
              <a:rPr lang="uk-UA" dirty="0" smtClean="0"/>
              <a:t> </a:t>
            </a:r>
            <a:r>
              <a:rPr lang="uk-UA" dirty="0" err="1" smtClean="0"/>
              <a:t>żurawie</a:t>
            </a:r>
            <a:r>
              <a:rPr lang="uk-UA" dirty="0" smtClean="0"/>
              <a:t>, </a:t>
            </a:r>
            <a:r>
              <a:rPr lang="uk-UA" dirty="0" err="1" smtClean="0"/>
              <a:t>których</a:t>
            </a:r>
            <a:r>
              <a:rPr lang="uk-UA" dirty="0" smtClean="0"/>
              <a:t> </a:t>
            </a:r>
            <a:r>
              <a:rPr lang="uk-UA" dirty="0" err="1" smtClean="0"/>
              <a:t>by</a:t>
            </a:r>
            <a:r>
              <a:rPr lang="uk-UA" dirty="0" smtClean="0"/>
              <a:t> </a:t>
            </a:r>
            <a:r>
              <a:rPr lang="uk-UA" dirty="0" err="1" smtClean="0"/>
              <a:t>nie</a:t>
            </a:r>
            <a:r>
              <a:rPr lang="uk-UA" dirty="0" smtClean="0"/>
              <a:t> </a:t>
            </a:r>
            <a:r>
              <a:rPr lang="uk-UA" dirty="0" err="1" smtClean="0"/>
              <a:t>dościgły</a:t>
            </a:r>
            <a:r>
              <a:rPr lang="uk-UA" dirty="0" smtClean="0"/>
              <a:t> </a:t>
            </a:r>
            <a:r>
              <a:rPr lang="uk-UA" dirty="0" err="1" smtClean="0"/>
              <a:t>źrenice</a:t>
            </a:r>
            <a:r>
              <a:rPr lang="uk-UA" dirty="0" smtClean="0"/>
              <a:t> </a:t>
            </a:r>
            <a:r>
              <a:rPr lang="uk-UA" dirty="0" err="1" smtClean="0"/>
              <a:t>sokoła</a:t>
            </a:r>
            <a:r>
              <a:rPr lang="uk-UA" dirty="0" smtClean="0"/>
              <a:t>, </a:t>
            </a:r>
            <a:r>
              <a:rPr lang="uk-UA" dirty="0" err="1" smtClean="0"/>
              <a:t>kędy</a:t>
            </a:r>
            <a:r>
              <a:rPr lang="uk-UA" dirty="0" smtClean="0"/>
              <a:t> wąż </a:t>
            </a:r>
            <a:r>
              <a:rPr lang="uk-UA" dirty="0" err="1" smtClean="0"/>
              <a:t>śliską</a:t>
            </a:r>
            <a:r>
              <a:rPr lang="uk-UA" dirty="0" smtClean="0"/>
              <a:t> </a:t>
            </a:r>
            <a:r>
              <a:rPr lang="uk-UA" dirty="0" err="1" smtClean="0"/>
              <a:t>piersią</a:t>
            </a:r>
            <a:r>
              <a:rPr lang="uk-UA" dirty="0" smtClean="0"/>
              <a:t> </a:t>
            </a:r>
            <a:r>
              <a:rPr lang="uk-UA" dirty="0" err="1" smtClean="0"/>
              <a:t>dotyka</a:t>
            </a:r>
            <a:r>
              <a:rPr lang="uk-UA" dirty="0" smtClean="0"/>
              <a:t> </a:t>
            </a:r>
            <a:r>
              <a:rPr lang="uk-UA" dirty="0" err="1" smtClean="0"/>
              <a:t>się</a:t>
            </a:r>
            <a:r>
              <a:rPr lang="uk-UA" dirty="0" smtClean="0"/>
              <a:t> </a:t>
            </a:r>
            <a:r>
              <a:rPr lang="uk-UA" dirty="0" err="1" smtClean="0"/>
              <a:t>zioła</a:t>
            </a:r>
            <a:r>
              <a:rPr lang="uk-UA" dirty="0" smtClean="0"/>
              <a:t>" </a:t>
            </a:r>
            <a:r>
              <a:rPr lang="uk-UA" dirty="0" err="1" smtClean="0"/>
              <a:t>ноемою</a:t>
            </a:r>
            <a:r>
              <a:rPr lang="uk-UA" dirty="0" smtClean="0"/>
              <a:t> є прикметник "</a:t>
            </a:r>
            <a:r>
              <a:rPr lang="uk-UA" dirty="0" err="1" smtClean="0"/>
              <a:t>cicho</a:t>
            </a:r>
            <a:r>
              <a:rPr lang="uk-UA" dirty="0" smtClean="0"/>
              <a:t>". Але фундаментальна складова </a:t>
            </a:r>
            <a:r>
              <a:rPr lang="uk-UA" dirty="0" err="1" smtClean="0"/>
              <a:t>ноеми</a:t>
            </a:r>
            <a:r>
              <a:rPr lang="uk-UA" dirty="0" smtClean="0"/>
              <a:t> – </a:t>
            </a:r>
            <a:r>
              <a:rPr lang="uk-UA" dirty="0" err="1" smtClean="0"/>
              <a:t>ноематичний</a:t>
            </a:r>
            <a:r>
              <a:rPr lang="uk-UA" dirty="0" smtClean="0"/>
              <a:t> смисл – потребує іменника. Шляхом нехитрих морфологічних трансформацій отримуємо слово "</a:t>
            </a:r>
            <a:r>
              <a:rPr lang="uk-UA" dirty="0" err="1" smtClean="0"/>
              <a:t>cisza</a:t>
            </a:r>
            <a:r>
              <a:rPr lang="uk-UA" dirty="0" smtClean="0"/>
              <a:t>". Тоді що є третьою, предметною ознакою літературного твору у цитованому фрагменті? Такою ознакою є "</a:t>
            </a:r>
            <a:r>
              <a:rPr lang="uk-UA" dirty="0" err="1" smtClean="0"/>
              <a:t>żurawie</a:t>
            </a:r>
            <a:r>
              <a:rPr lang="uk-UA" dirty="0" smtClean="0"/>
              <a:t>", "</a:t>
            </a:r>
            <a:r>
              <a:rPr lang="uk-UA" dirty="0" err="1" smtClean="0"/>
              <a:t>sokoła</a:t>
            </a:r>
            <a:r>
              <a:rPr lang="uk-UA" dirty="0" smtClean="0"/>
              <a:t>", "wąż" тощо. І, нагадаємо, що представники тваринного світу, а саме журавель, сокіл і вуж, мають предметний зріз незалежно від їх реального існування або не існування (перша феноменологічна редукція), уявленого або реального сприйняття (друга феноменологічна редукція) та ступеня абстрактності образу (третя феноменологічна редукція).</a:t>
            </a:r>
            <a:endParaRPr lang="ru-RU" dirty="0" smtClean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0"/>
            <a:ext cx="8129590" cy="4929198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 smtClean="0"/>
              <a:t>Зрештою, в останньому фрагменті "W </a:t>
            </a:r>
            <a:r>
              <a:rPr lang="uk-UA" dirty="0" err="1" smtClean="0"/>
              <a:t>takiej</a:t>
            </a:r>
            <a:r>
              <a:rPr lang="uk-UA" dirty="0" smtClean="0"/>
              <a:t> </a:t>
            </a:r>
            <a:r>
              <a:rPr lang="uk-UA" dirty="0" err="1" smtClean="0"/>
              <a:t>ciszy</a:t>
            </a:r>
            <a:r>
              <a:rPr lang="uk-UA" dirty="0" smtClean="0"/>
              <a:t>! – </a:t>
            </a:r>
            <a:r>
              <a:rPr lang="uk-UA" dirty="0" err="1" smtClean="0"/>
              <a:t>tak</a:t>
            </a:r>
            <a:r>
              <a:rPr lang="uk-UA" dirty="0" smtClean="0"/>
              <a:t> </a:t>
            </a:r>
            <a:r>
              <a:rPr lang="uk-UA" dirty="0" err="1" smtClean="0"/>
              <a:t>ucho</a:t>
            </a:r>
            <a:r>
              <a:rPr lang="uk-UA" dirty="0" smtClean="0"/>
              <a:t> </a:t>
            </a:r>
            <a:r>
              <a:rPr lang="uk-UA" dirty="0" err="1" smtClean="0"/>
              <a:t>natężam</a:t>
            </a:r>
            <a:r>
              <a:rPr lang="uk-UA" dirty="0" smtClean="0"/>
              <a:t> </a:t>
            </a:r>
            <a:r>
              <a:rPr lang="uk-UA" dirty="0" err="1" smtClean="0"/>
              <a:t>ciekawie</a:t>
            </a:r>
            <a:r>
              <a:rPr lang="uk-UA" dirty="0" smtClean="0"/>
              <a:t>, Że </a:t>
            </a:r>
            <a:r>
              <a:rPr lang="uk-UA" dirty="0" err="1" smtClean="0"/>
              <a:t>słyszałbym</a:t>
            </a:r>
            <a:r>
              <a:rPr lang="uk-UA" dirty="0" smtClean="0"/>
              <a:t> </a:t>
            </a:r>
            <a:r>
              <a:rPr lang="uk-UA" dirty="0" err="1" smtClean="0"/>
              <a:t>głos</a:t>
            </a:r>
            <a:r>
              <a:rPr lang="uk-UA" dirty="0" smtClean="0"/>
              <a:t> z </a:t>
            </a:r>
            <a:r>
              <a:rPr lang="uk-UA" dirty="0" err="1" smtClean="0"/>
              <a:t>Litwy</a:t>
            </a:r>
            <a:r>
              <a:rPr lang="uk-UA" dirty="0" smtClean="0"/>
              <a:t>. – </a:t>
            </a:r>
            <a:r>
              <a:rPr lang="uk-UA" dirty="0" err="1" smtClean="0"/>
              <a:t>Jedźmy</a:t>
            </a:r>
            <a:r>
              <a:rPr lang="uk-UA" dirty="0" smtClean="0"/>
              <a:t>, </a:t>
            </a:r>
            <a:r>
              <a:rPr lang="uk-UA" dirty="0" err="1" smtClean="0"/>
              <a:t>nikt</a:t>
            </a:r>
            <a:r>
              <a:rPr lang="uk-UA" dirty="0" smtClean="0"/>
              <a:t> </a:t>
            </a:r>
            <a:r>
              <a:rPr lang="uk-UA" dirty="0" err="1" smtClean="0"/>
              <a:t>nie</a:t>
            </a:r>
            <a:r>
              <a:rPr lang="uk-UA" dirty="0" smtClean="0"/>
              <a:t> </a:t>
            </a:r>
            <a:r>
              <a:rPr lang="uk-UA" dirty="0" err="1" smtClean="0"/>
              <a:t>woła</a:t>
            </a:r>
            <a:r>
              <a:rPr lang="uk-UA" dirty="0" smtClean="0"/>
              <a:t>" ми отримаємо завершення феноменологічного аналізу. "Тиша", </a:t>
            </a:r>
            <a:r>
              <a:rPr lang="uk-UA" dirty="0" err="1" smtClean="0"/>
              <a:t>феноменологічно</a:t>
            </a:r>
            <a:r>
              <a:rPr lang="uk-UA" dirty="0" smtClean="0"/>
              <a:t> "віднайдена" в якості </a:t>
            </a:r>
            <a:r>
              <a:rPr lang="uk-UA" dirty="0" err="1" smtClean="0"/>
              <a:t>ноематичного</a:t>
            </a:r>
            <a:r>
              <a:rPr lang="uk-UA" dirty="0" smtClean="0"/>
              <a:t> смислу, виходить на перший план. Її неможливо уявити самостійно, вона не схоплена в предметній фізичній площині, вона існує у власний невизначений спосіб.</a:t>
            </a:r>
            <a:endParaRPr lang="ru-RU" dirty="0" smtClean="0"/>
          </a:p>
          <a:p>
            <a:pPr algn="just"/>
            <a:r>
              <a:rPr lang="uk-UA" dirty="0" smtClean="0"/>
              <a:t>Таким чином, експлікація аналітичної роботи Романа </a:t>
            </a:r>
            <a:r>
              <a:rPr lang="uk-UA" dirty="0" err="1" smtClean="0"/>
              <a:t>Інгардена</a:t>
            </a:r>
            <a:r>
              <a:rPr lang="uk-UA" dirty="0" smtClean="0"/>
              <a:t> доводить, що феноменологічний аналіз літературного тексту дозволяє активно використовувати методику прикладної феноменології.</a:t>
            </a:r>
            <a:endParaRPr lang="ru-RU" dirty="0" smtClean="0"/>
          </a:p>
          <a:p>
            <a:pPr algn="just"/>
            <a:endParaRPr lang="uk-UA" dirty="0"/>
          </a:p>
        </p:txBody>
      </p:sp>
      <p:pic>
        <p:nvPicPr>
          <p:cNvPr id="29698" name="Picture 2" descr="ÐÐ°ÑÑÐ¸Ð½ÐºÐ¸ Ð¿Ð¾ Ð·Ð°Ð¿ÑÐ¾ÑÑ Ð¼Ð¸ÑÐ»ÐµÐ½Ð½Ñ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4857760"/>
            <a:ext cx="2700000" cy="1800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774720"/>
          </a:xfrm>
        </p:spPr>
        <p:txBody>
          <a:bodyPr/>
          <a:lstStyle/>
          <a:p>
            <a:pPr algn="ctr"/>
            <a:r>
              <a:rPr lang="uk-UA" dirty="0" smtClean="0"/>
              <a:t>ВИСНОВКИ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785794"/>
            <a:ext cx="8786842" cy="557216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/>
              <a:t>На початку XX ст. у філософії, а згодом літературознавстві поширилася </a:t>
            </a:r>
            <a:r>
              <a:rPr lang="uk-UA" b="1" dirty="0" smtClean="0"/>
              <a:t>феноменологія</a:t>
            </a:r>
            <a:r>
              <a:rPr lang="uk-UA" dirty="0" smtClean="0"/>
              <a:t> (</a:t>
            </a:r>
            <a:r>
              <a:rPr lang="uk-UA" dirty="0" err="1" smtClean="0"/>
              <a:t>грец</a:t>
            </a:r>
            <a:r>
              <a:rPr lang="uk-UA" dirty="0" smtClean="0"/>
              <a:t>. </a:t>
            </a:r>
            <a:r>
              <a:rPr lang="uk-UA" dirty="0" err="1" smtClean="0"/>
              <a:t>phainomenon</a:t>
            </a:r>
            <a:r>
              <a:rPr lang="uk-UA" dirty="0" smtClean="0"/>
              <a:t> – те, що з’являється, і </a:t>
            </a:r>
            <a:r>
              <a:rPr lang="uk-UA" dirty="0" err="1" smtClean="0"/>
              <a:t>logos</a:t>
            </a:r>
            <a:r>
              <a:rPr lang="uk-UA" dirty="0" smtClean="0"/>
              <a:t> – наука, слово) – науковий метод літературно-критичної інтерпретації словесних творів, що базується на з’ясуванні його мовно-смислових джерел і психологічних передумов виникнення. Засновник феноменології Е. </a:t>
            </a:r>
            <a:r>
              <a:rPr lang="uk-UA" dirty="0" err="1" smtClean="0"/>
              <a:t>Гуссерль</a:t>
            </a:r>
            <a:r>
              <a:rPr lang="uk-UA" dirty="0" smtClean="0"/>
              <a:t> досліджував проблему людської свідомості, актуальну і для розуміння мистецтва слова. Базовим поняттям у його концепції є інтенція (лат. </a:t>
            </a:r>
            <a:r>
              <a:rPr lang="uk-UA" dirty="0" err="1" smtClean="0"/>
              <a:t>intentio</a:t>
            </a:r>
            <a:r>
              <a:rPr lang="uk-UA" dirty="0" smtClean="0"/>
              <a:t> – намір, прагнення) – властивість свідомості сприймати, «присвоювати», осмислювати, називати те, що перебуває поза її сферою (людська свідомість – завжди свідомість чогось). У теорії літератури цю категорію застосував Роман </a:t>
            </a:r>
            <a:r>
              <a:rPr lang="uk-UA" dirty="0" err="1" smtClean="0"/>
              <a:t>Інгарден</a:t>
            </a:r>
            <a:r>
              <a:rPr lang="uk-UA" dirty="0" smtClean="0"/>
              <a:t> (1893–1970), який трактував літературний твір як об’єкт, що усвідомлюється через акт читання (</a:t>
            </a:r>
            <a:r>
              <a:rPr lang="uk-UA" dirty="0" err="1" smtClean="0"/>
              <a:t>читання</a:t>
            </a:r>
            <a:r>
              <a:rPr lang="uk-UA" dirty="0" smtClean="0"/>
              <a:t> як феномен – те, що з’являється у свідомості, вияв свідомості). Він розрізняв чотири взаємопов’язані рівні, які переводять літературний твір в «уявлюваний об’єкт» у свідомості читача:</a:t>
            </a:r>
            <a:endParaRPr lang="ru-RU" dirty="0" smtClean="0"/>
          </a:p>
          <a:p>
            <a:pPr algn="just"/>
            <a:r>
              <a:rPr lang="ru-RU" dirty="0" smtClean="0"/>
              <a:t>1) </a:t>
            </a:r>
            <a:r>
              <a:rPr lang="ru-RU" dirty="0" err="1" smtClean="0"/>
              <a:t>звучання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2) </a:t>
            </a:r>
            <a:r>
              <a:rPr lang="ru-RU" dirty="0" err="1" smtClean="0"/>
              <a:t>значення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3) </a:t>
            </a:r>
            <a:r>
              <a:rPr lang="ru-RU" dirty="0" err="1" smtClean="0"/>
              <a:t>багатозначність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4) </a:t>
            </a:r>
            <a:r>
              <a:rPr lang="ru-RU" dirty="0" err="1" smtClean="0"/>
              <a:t>об’єкти</a:t>
            </a:r>
            <a:r>
              <a:rPr lang="ru-RU" dirty="0" smtClean="0"/>
              <a:t> в </a:t>
            </a:r>
            <a:r>
              <a:rPr lang="ru-RU" dirty="0" err="1" smtClean="0"/>
              <a:t>літературному</a:t>
            </a:r>
            <a:r>
              <a:rPr lang="ru-RU" dirty="0" smtClean="0"/>
              <a:t> </a:t>
            </a:r>
            <a:r>
              <a:rPr lang="ru-RU" dirty="0" err="1" smtClean="0"/>
              <a:t>творі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СПИСОК ВИКОРИСТАНИХ ДЖЕРЕЛ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286808" cy="519591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1. </a:t>
            </a:r>
            <a:r>
              <a:rPr lang="ru-RU" dirty="0" err="1" smtClean="0"/>
              <a:t>Гуссерль</a:t>
            </a:r>
            <a:r>
              <a:rPr lang="ru-RU" dirty="0" smtClean="0"/>
              <a:t> Э. Идеи к чистой феноменологии и феноменологической философии. Том 1.: Общее введение в чистую феноменологию / Э. </a:t>
            </a:r>
            <a:r>
              <a:rPr lang="ru-RU" dirty="0" err="1" smtClean="0"/>
              <a:t>Гуссерль</a:t>
            </a:r>
            <a:r>
              <a:rPr lang="ru-RU" dirty="0" smtClean="0"/>
              <a:t>. – М.: Дом интеллектуальной книги, 1999.</a:t>
            </a:r>
          </a:p>
          <a:p>
            <a:pPr marL="0" indent="0" algn="just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Григоришин</a:t>
            </a:r>
            <a:r>
              <a:rPr lang="ru-RU" dirty="0" smtClean="0"/>
              <a:t> С. В. </a:t>
            </a:r>
            <a:r>
              <a:rPr lang="ru-RU" dirty="0" err="1" smtClean="0"/>
              <a:t>Мова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 у </a:t>
            </a:r>
            <a:r>
              <a:rPr lang="ru-RU" dirty="0" err="1" smtClean="0"/>
              <a:t>трансцендентальній</a:t>
            </a:r>
            <a:r>
              <a:rPr lang="ru-RU" dirty="0" smtClean="0"/>
              <a:t> </a:t>
            </a:r>
            <a:r>
              <a:rPr lang="ru-RU" dirty="0" err="1" smtClean="0"/>
              <a:t>феноменології</a:t>
            </a:r>
            <a:r>
              <a:rPr lang="ru-RU" dirty="0" smtClean="0"/>
              <a:t> / </a:t>
            </a:r>
            <a:r>
              <a:rPr lang="ru-RU" dirty="0" err="1" smtClean="0"/>
              <a:t>Сергій</a:t>
            </a:r>
            <a:r>
              <a:rPr lang="ru-RU" dirty="0" smtClean="0"/>
              <a:t> </a:t>
            </a:r>
            <a:r>
              <a:rPr lang="ru-RU" dirty="0" err="1" smtClean="0"/>
              <a:t>Григоришин</a:t>
            </a:r>
            <a:r>
              <a:rPr lang="ru-RU" dirty="0" smtClean="0"/>
              <a:t>. – </a:t>
            </a:r>
            <a:r>
              <a:rPr lang="ru-RU" dirty="0" err="1" smtClean="0"/>
              <a:t>Ніжин</a:t>
            </a:r>
            <a:r>
              <a:rPr lang="ru-RU" dirty="0" smtClean="0"/>
              <a:t>: </a:t>
            </a:r>
            <a:r>
              <a:rPr lang="ru-RU" dirty="0" err="1" smtClean="0"/>
              <a:t>Вид-во</a:t>
            </a:r>
            <a:r>
              <a:rPr lang="ru-RU" dirty="0" smtClean="0"/>
              <a:t> </a:t>
            </a:r>
            <a:r>
              <a:rPr lang="ru-RU" dirty="0" err="1" smtClean="0"/>
              <a:t>Ніжинського</a:t>
            </a:r>
            <a:r>
              <a:rPr lang="ru-RU" dirty="0" smtClean="0"/>
              <a:t> ун-ту, 2012.</a:t>
            </a:r>
          </a:p>
          <a:p>
            <a:pPr marL="0" indent="0" algn="just">
              <a:buNone/>
            </a:pPr>
            <a:r>
              <a:rPr lang="ru-RU" dirty="0" smtClean="0"/>
              <a:t>3. </a:t>
            </a:r>
            <a:r>
              <a:rPr lang="ru-RU" dirty="0" err="1" smtClean="0"/>
              <a:t>Ингарден</a:t>
            </a:r>
            <a:r>
              <a:rPr lang="ru-RU" dirty="0" smtClean="0"/>
              <a:t> Р. Двухмерность структуры литературного произведения / Роман </a:t>
            </a:r>
            <a:r>
              <a:rPr lang="ru-RU" dirty="0" err="1" smtClean="0"/>
              <a:t>Ингарден</a:t>
            </a:r>
            <a:r>
              <a:rPr lang="ru-RU" dirty="0" smtClean="0"/>
              <a:t> // Исследования по эстетике. – М.: Изд-во </a:t>
            </a:r>
            <a:r>
              <a:rPr lang="ru-RU" dirty="0" err="1" smtClean="0"/>
              <a:t>иностр</a:t>
            </a:r>
            <a:r>
              <a:rPr lang="ru-RU" dirty="0" smtClean="0"/>
              <a:t>. </a:t>
            </a:r>
            <a:r>
              <a:rPr lang="ru-RU" dirty="0" err="1" smtClean="0"/>
              <a:t>лит-ры</a:t>
            </a:r>
            <a:r>
              <a:rPr lang="ru-RU" dirty="0" smtClean="0"/>
              <a:t>, 1962. – С  21-39.</a:t>
            </a:r>
          </a:p>
          <a:p>
            <a:pPr marL="0" indent="0" algn="just">
              <a:buNone/>
            </a:pPr>
            <a:r>
              <a:rPr lang="ru-RU" dirty="0" smtClean="0"/>
              <a:t>4. </a:t>
            </a:r>
            <a:r>
              <a:rPr lang="ru-RU" dirty="0" err="1" smtClean="0"/>
              <a:t>Міцкевич</a:t>
            </a:r>
            <a:r>
              <a:rPr lang="ru-RU" dirty="0" smtClean="0"/>
              <a:t> А. </a:t>
            </a:r>
            <a:r>
              <a:rPr lang="ru-RU" dirty="0" err="1" smtClean="0"/>
              <a:t>Акерманські</a:t>
            </a:r>
            <a:r>
              <a:rPr lang="ru-RU" dirty="0" smtClean="0"/>
              <a:t> степи [</a:t>
            </a:r>
            <a:r>
              <a:rPr lang="ru-RU" dirty="0" err="1" smtClean="0"/>
              <a:t>Електронний</a:t>
            </a:r>
            <a:r>
              <a:rPr lang="ru-RU" dirty="0" smtClean="0"/>
              <a:t> ресурс] / Адам </a:t>
            </a:r>
            <a:r>
              <a:rPr lang="ru-RU" dirty="0" err="1" smtClean="0"/>
              <a:t>Міцкевич</a:t>
            </a:r>
            <a:r>
              <a:rPr lang="ru-RU" dirty="0" smtClean="0"/>
              <a:t> // </a:t>
            </a:r>
            <a:r>
              <a:rPr lang="ru-RU" dirty="0" err="1" smtClean="0"/>
              <a:t>Вибране</a:t>
            </a:r>
            <a:r>
              <a:rPr lang="ru-RU" dirty="0" smtClean="0"/>
              <a:t>: </a:t>
            </a:r>
            <a:r>
              <a:rPr lang="ru-RU" dirty="0" err="1" smtClean="0"/>
              <a:t>поетичні</a:t>
            </a:r>
            <a:r>
              <a:rPr lang="ru-RU" dirty="0" smtClean="0"/>
              <a:t> твори; [пер. М. </a:t>
            </a:r>
            <a:r>
              <a:rPr lang="ru-RU" dirty="0" err="1" smtClean="0"/>
              <a:t>Рильського</a:t>
            </a:r>
            <a:r>
              <a:rPr lang="ru-RU" dirty="0" smtClean="0"/>
              <a:t>]. – К.: Веселка, 1984. – Режим доступу: </a:t>
            </a:r>
          </a:p>
          <a:p>
            <a:pPr marL="0" indent="0" algn="just">
              <a:buNone/>
            </a:pPr>
            <a:r>
              <a:rPr lang="ru-RU" dirty="0" smtClean="0"/>
              <a:t>http://www.ukrlib.com.ua/books-l/printthebookzl. </a:t>
            </a:r>
            <a:r>
              <a:rPr lang="ru-RU" dirty="0" err="1" smtClean="0"/>
              <a:t>php?id=</a:t>
            </a:r>
            <a:r>
              <a:rPr lang="ru-RU" dirty="0" smtClean="0"/>
              <a:t> 260&amp;bookid=22&amp;sort=0 </a:t>
            </a:r>
          </a:p>
          <a:p>
            <a:pPr marL="0" indent="0" algn="just">
              <a:buNone/>
            </a:pPr>
            <a:r>
              <a:rPr lang="ru-RU" dirty="0" smtClean="0"/>
              <a:t>5. </a:t>
            </a:r>
            <a:r>
              <a:rPr lang="ru-RU" dirty="0" err="1" smtClean="0"/>
              <a:t>Mickiewicz</a:t>
            </a:r>
            <a:r>
              <a:rPr lang="ru-RU" dirty="0" smtClean="0"/>
              <a:t> А. </a:t>
            </a:r>
            <a:r>
              <a:rPr lang="ru-RU" dirty="0" err="1" smtClean="0"/>
              <a:t>Stepy</a:t>
            </a:r>
            <a:r>
              <a:rPr lang="ru-RU" dirty="0" smtClean="0"/>
              <a:t> </a:t>
            </a:r>
            <a:r>
              <a:rPr lang="ru-RU" dirty="0" err="1" smtClean="0"/>
              <a:t>Akermańskie</a:t>
            </a:r>
            <a:r>
              <a:rPr lang="ru-RU" dirty="0" smtClean="0"/>
              <a:t> [</a:t>
            </a:r>
            <a:r>
              <a:rPr lang="ru-RU" dirty="0" err="1" smtClean="0"/>
              <a:t>Електронний</a:t>
            </a:r>
            <a:r>
              <a:rPr lang="ru-RU" dirty="0" smtClean="0"/>
              <a:t> ресурс] / </a:t>
            </a:r>
            <a:r>
              <a:rPr lang="ru-RU" dirty="0" err="1" smtClean="0"/>
              <a:t>Adam</a:t>
            </a:r>
            <a:r>
              <a:rPr lang="ru-RU" dirty="0" smtClean="0"/>
              <a:t> </a:t>
            </a:r>
            <a:r>
              <a:rPr lang="ru-RU" dirty="0" err="1" smtClean="0"/>
              <a:t>Mickiewicz</a:t>
            </a:r>
            <a:r>
              <a:rPr lang="ru-RU" dirty="0" smtClean="0"/>
              <a:t> // </a:t>
            </a:r>
            <a:r>
              <a:rPr lang="ru-RU" dirty="0" err="1" smtClean="0"/>
              <a:t>Sonety</a:t>
            </a:r>
            <a:r>
              <a:rPr lang="ru-RU" dirty="0" smtClean="0"/>
              <a:t> </a:t>
            </a:r>
            <a:r>
              <a:rPr lang="ru-RU" dirty="0" err="1" smtClean="0"/>
              <a:t>krymskie</a:t>
            </a:r>
            <a:r>
              <a:rPr lang="ru-RU" dirty="0" smtClean="0"/>
              <a:t>.— Режим доступу : </a:t>
            </a:r>
            <a:r>
              <a:rPr lang="ru-RU" u="sng" dirty="0" smtClean="0">
                <a:hlinkClick r:id="rId2"/>
              </a:rPr>
              <a:t>http://wolnelektury.pl/katalog/lektura/sonety-krymskie/</a:t>
            </a:r>
            <a:r>
              <a:rPr lang="ru-RU" dirty="0" smtClean="0"/>
              <a:t>. </a:t>
            </a:r>
            <a:r>
              <a:rPr lang="ru-RU" dirty="0" err="1" smtClean="0"/>
              <a:t>Sergiusz</a:t>
            </a:r>
            <a:r>
              <a:rPr lang="ru-RU" dirty="0" smtClean="0"/>
              <a:t> </a:t>
            </a:r>
            <a:r>
              <a:rPr lang="ru-RU" dirty="0" err="1" smtClean="0"/>
              <a:t>Hryhoryszyn</a:t>
            </a:r>
            <a:r>
              <a:rPr lang="ru-RU" dirty="0" smtClean="0"/>
              <a:t>. </a:t>
            </a:r>
            <a:r>
              <a:rPr lang="ru-RU" dirty="0" err="1" smtClean="0"/>
              <a:t>Analiza</a:t>
            </a:r>
            <a:r>
              <a:rPr lang="ru-RU" dirty="0" smtClean="0"/>
              <a:t> </a:t>
            </a:r>
            <a:r>
              <a:rPr lang="ru-RU" dirty="0" err="1" smtClean="0"/>
              <a:t>fenomenologiczna</a:t>
            </a:r>
            <a:r>
              <a:rPr lang="ru-RU" dirty="0" smtClean="0"/>
              <a:t> </a:t>
            </a:r>
            <a:r>
              <a:rPr lang="ru-RU" dirty="0" err="1" smtClean="0"/>
              <a:t>utworu</a:t>
            </a:r>
            <a:r>
              <a:rPr lang="ru-RU" dirty="0" smtClean="0"/>
              <a:t> </a:t>
            </a:r>
            <a:r>
              <a:rPr lang="ru-RU" dirty="0" err="1" smtClean="0"/>
              <a:t>fabularnego</a:t>
            </a:r>
            <a:r>
              <a:rPr lang="ru-RU" dirty="0" smtClean="0"/>
              <a:t>: </a:t>
            </a:r>
            <a:r>
              <a:rPr lang="ru-RU" dirty="0" err="1" smtClean="0"/>
              <a:t>przykład</a:t>
            </a:r>
            <a:r>
              <a:rPr lang="ru-RU" dirty="0" smtClean="0"/>
              <a:t> </a:t>
            </a:r>
            <a:r>
              <a:rPr lang="ru-RU" dirty="0" err="1" smtClean="0"/>
              <a:t>Romana</a:t>
            </a:r>
            <a:r>
              <a:rPr lang="ru-RU" dirty="0" smtClean="0"/>
              <a:t> </a:t>
            </a:r>
            <a:r>
              <a:rPr lang="ru-RU" dirty="0" err="1" smtClean="0"/>
              <a:t>Ingardena</a:t>
            </a:r>
            <a:endParaRPr lang="ru-RU" dirty="0" smtClean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498080" cy="917596"/>
          </a:xfrm>
        </p:spPr>
        <p:txBody>
          <a:bodyPr/>
          <a:lstStyle/>
          <a:p>
            <a:pPr algn="ctr"/>
            <a:r>
              <a:rPr lang="uk-UA" dirty="0" smtClean="0"/>
              <a:t>ВСТУП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8719406" cy="5643602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 smtClean="0"/>
              <a:t>Феноменологічна філософія від часів </a:t>
            </a:r>
            <a:r>
              <a:rPr lang="uk-UA" dirty="0" err="1" smtClean="0"/>
              <a:t>Гусерля</a:t>
            </a:r>
            <a:r>
              <a:rPr lang="uk-UA" dirty="0" smtClean="0"/>
              <a:t> до сьогодні вирішує складну методологічну проблему. Її суть полягає в неоднозначності відповіді на запитання, чи можлива прикладна феноменологія. </a:t>
            </a:r>
            <a:r>
              <a:rPr lang="uk-UA" dirty="0" err="1" smtClean="0"/>
              <a:t>Гусерль</a:t>
            </a:r>
            <a:r>
              <a:rPr lang="uk-UA" dirty="0" smtClean="0"/>
              <a:t> не раз порушував питання про "чистоту" феноменологічного аналізу [1, с 103–113; 126; 158–166]. </a:t>
            </a:r>
          </a:p>
          <a:p>
            <a:pPr algn="just"/>
            <a:r>
              <a:rPr lang="uk-UA" dirty="0" smtClean="0"/>
              <a:t>Одна з базових вимог такого аналізу – </a:t>
            </a:r>
            <a:r>
              <a:rPr lang="uk-UA" b="1" dirty="0" smtClean="0"/>
              <a:t>феноменологічна настанова, яка є набором складних процедур зміни уваги, концентрації погляду, активним використанням пам'яті і фантазії. </a:t>
            </a:r>
            <a:r>
              <a:rPr lang="uk-UA" dirty="0" smtClean="0"/>
              <a:t>Це з зовнішнього боку аналізу. Внутрішній бік – це проходження трьох основних етапів змін у мисленні, що мають назву </a:t>
            </a:r>
            <a:r>
              <a:rPr lang="uk-UA" dirty="0" err="1" smtClean="0"/>
              <a:t>редукцій</a:t>
            </a:r>
            <a:r>
              <a:rPr lang="uk-UA" dirty="0" smtClean="0"/>
              <a:t>. Перша редукція має назву έποχή, друга – трансцендентальна, третя – ейдетична редукція [2, с. 57].</a:t>
            </a:r>
            <a:endParaRPr lang="ru-RU" dirty="0" smtClean="0"/>
          </a:p>
          <a:p>
            <a:pPr algn="just"/>
            <a:endParaRPr lang="uk-UA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00100" y="2285992"/>
            <a:ext cx="7772400" cy="20002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48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  <a:reflection blurRad="6350" stA="60000" endA="900" endPos="60000" dist="29997" dir="5400000" sy="-100000" algn="bl" rotWithShape="0"/>
                </a:effectLst>
              </a:rPr>
              <a:t>ДЯКУКЮ ЗА УВАГУ!</a:t>
            </a:r>
            <a:endParaRPr lang="uk-UA" sz="48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  <a:reflection blurRad="6350" stA="60000" endA="900" endPos="60000" dist="29997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714488"/>
            <a:ext cx="1928794" cy="3600000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6715172" cy="5500726"/>
          </a:xfrm>
        </p:spPr>
        <p:txBody>
          <a:bodyPr/>
          <a:lstStyle/>
          <a:p>
            <a:pPr algn="just"/>
            <a:r>
              <a:rPr lang="uk-UA" dirty="0" smtClean="0"/>
              <a:t>Прикладною феноменологією називається будь-яка регіональна феноменологія, що вивчає регіони буття, вже закріплені за окремими науками. Прикладами регіональної феноменології є: феноменологічна психологія, феноменологія релігії, феноменологія естетики тощо. Однак ці та інші, переважно гуманітарні, науки мають власну методологію та навіть не підозрюють про свій науковий статус регіональної або прикладної феноменології.</a:t>
            </a:r>
          </a:p>
          <a:p>
            <a:pPr algn="just"/>
            <a:endParaRPr lang="uk-UA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471488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uk-UA" dirty="0" smtClean="0"/>
              <a:t>Досвід показав, що феноменологія навряд чи може претендувати на роль центральної гуманітарної науки. Більше того, залишитися в обоймах філософських напрямів та конкурувати з ними феноменології теж важко. З іншого боку, феноменологія не зникла з інтелектуальної мапи філософських наук. Більше за те, феноменологія активізувалася саме в гуманітарних дисциплінах.</a:t>
            </a:r>
            <a:endParaRPr lang="ru-RU" dirty="0" smtClean="0"/>
          </a:p>
          <a:p>
            <a:pPr algn="just"/>
            <a:endParaRPr lang="uk-UA" dirty="0"/>
          </a:p>
        </p:txBody>
      </p:sp>
      <p:pic>
        <p:nvPicPr>
          <p:cNvPr id="24578" name="Picture 2" descr="ÐÐ°ÑÑÐ¸Ð½ÐºÐ¸ Ð¿Ð¾ Ð·Ð°Ð¿ÑÐ¾ÑÑ ÐºÐ½Ð¸Ð³Ð° ÐºÐ°ÑÑÐ¸Ð½ÐºÐ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4315500"/>
            <a:ext cx="3600000" cy="2542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8219340" cy="1143000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/>
              <a:t>ФЕНЕМЕНОЛОГІЧНИЙ МЕТОД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uk-UA" sz="2800" b="1" dirty="0" smtClean="0"/>
              <a:t>У ДОСЛІДЖЕННЯХ РОМАНА ІНГАРДЕНА</a:t>
            </a:r>
            <a:r>
              <a:rPr lang="ru-RU" sz="2800" b="1" dirty="0" smtClean="0"/>
              <a:t> </a:t>
            </a:r>
            <a:r>
              <a:rPr lang="uk-UA" sz="2800" b="1" dirty="0" smtClean="0"/>
              <a:t>(НА ПРИКЛАДІ ПОЕЗІЇ А. МІЦКЕВИЧА)</a:t>
            </a:r>
            <a:endParaRPr lang="uk-UA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5643602" cy="4786346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Яскравим прикладом активного використання феноменологічних методів у дослідженнях з літературознавства, філології та естетики є праці польського філософа Романа </a:t>
            </a:r>
            <a:r>
              <a:rPr lang="uk-UA" dirty="0" err="1" smtClean="0"/>
              <a:t>Інгардена</a:t>
            </a:r>
            <a:r>
              <a:rPr lang="uk-UA" dirty="0" smtClean="0"/>
              <a:t>. У "Дослідженнях з естетики" </a:t>
            </a:r>
            <a:r>
              <a:rPr lang="uk-UA" dirty="0" err="1" smtClean="0"/>
              <a:t>Інгарден</a:t>
            </a:r>
            <a:r>
              <a:rPr lang="uk-UA" dirty="0" smtClean="0"/>
              <a:t> позиціонує себе як філософ, що готовий вивчати літературний текст, музичний твір або образотворче мистецтво за допомогою феноменологічних методик. </a:t>
            </a:r>
            <a:endParaRPr lang="ru-RU" dirty="0" smtClean="0"/>
          </a:p>
          <a:p>
            <a:endParaRPr lang="uk-UA" dirty="0"/>
          </a:p>
        </p:txBody>
      </p:sp>
      <p:pic>
        <p:nvPicPr>
          <p:cNvPr id="19458" name="Picture 2" descr="Witkacy Roman Ingarden 19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2143116"/>
            <a:ext cx="2286000" cy="32480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29642" cy="917596"/>
          </a:xfrm>
        </p:spPr>
        <p:txBody>
          <a:bodyPr>
            <a:noAutofit/>
          </a:bodyPr>
          <a:lstStyle/>
          <a:p>
            <a:pPr algn="ctr"/>
            <a:r>
              <a:rPr lang="uk-UA" sz="2800" dirty="0" err="1" smtClean="0">
                <a:solidFill>
                  <a:schemeClr val="tx1"/>
                </a:solidFill>
              </a:rPr>
              <a:t>Інгарден</a:t>
            </a:r>
            <a:r>
              <a:rPr lang="uk-UA" sz="2800" dirty="0" smtClean="0">
                <a:solidFill>
                  <a:schemeClr val="tx1"/>
                </a:solidFill>
              </a:rPr>
              <a:t> пропонує розглянути вірш "</a:t>
            </a:r>
            <a:r>
              <a:rPr lang="uk-UA" sz="2800" dirty="0" err="1" smtClean="0">
                <a:solidFill>
                  <a:schemeClr val="tx1"/>
                </a:solidFill>
              </a:rPr>
              <a:t>Акерманські</a:t>
            </a:r>
            <a:r>
              <a:rPr lang="uk-UA" sz="2800" dirty="0" smtClean="0">
                <a:solidFill>
                  <a:schemeClr val="tx1"/>
                </a:solidFill>
              </a:rPr>
              <a:t> степи" з "Кримських сонетів" Адама Міцкевича [5]: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>
          <a:xfrm>
            <a:off x="0" y="1142984"/>
            <a:ext cx="4786314" cy="57150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uk-UA" sz="1400" dirty="0" err="1" smtClean="0"/>
              <a:t>Stepy</a:t>
            </a:r>
            <a:r>
              <a:rPr lang="uk-UA" sz="1400" dirty="0" smtClean="0"/>
              <a:t> </a:t>
            </a:r>
            <a:r>
              <a:rPr lang="uk-UA" sz="1400" dirty="0" err="1" smtClean="0"/>
              <a:t>Akermańskie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smtClean="0"/>
              <a:t> 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Wpłynąłem</a:t>
            </a:r>
            <a:r>
              <a:rPr lang="uk-UA" sz="1400" dirty="0" smtClean="0"/>
              <a:t> </a:t>
            </a:r>
            <a:r>
              <a:rPr lang="uk-UA" sz="1400" dirty="0" err="1" smtClean="0"/>
              <a:t>na</a:t>
            </a:r>
            <a:r>
              <a:rPr lang="uk-UA" sz="1400" dirty="0" smtClean="0"/>
              <a:t> </a:t>
            </a:r>
            <a:r>
              <a:rPr lang="uk-UA" sz="1400" dirty="0" err="1" smtClean="0"/>
              <a:t>suchego</a:t>
            </a:r>
            <a:r>
              <a:rPr lang="uk-UA" sz="1400" dirty="0" smtClean="0"/>
              <a:t> </a:t>
            </a:r>
            <a:r>
              <a:rPr lang="uk-UA" sz="1400" dirty="0" err="1" smtClean="0"/>
              <a:t>przestwór</a:t>
            </a:r>
            <a:r>
              <a:rPr lang="uk-UA" sz="1400" dirty="0" smtClean="0"/>
              <a:t> </a:t>
            </a:r>
            <a:r>
              <a:rPr lang="uk-UA" sz="1400" dirty="0" err="1" smtClean="0"/>
              <a:t>oceanu</a:t>
            </a:r>
            <a:r>
              <a:rPr lang="uk-UA" sz="1400" dirty="0" smtClean="0"/>
              <a:t>,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Wóz</a:t>
            </a:r>
            <a:r>
              <a:rPr lang="uk-UA" sz="1400" dirty="0" smtClean="0"/>
              <a:t> </a:t>
            </a:r>
            <a:r>
              <a:rPr lang="uk-UA" sz="1400" dirty="0" err="1" smtClean="0"/>
              <a:t>nurza</a:t>
            </a:r>
            <a:r>
              <a:rPr lang="uk-UA" sz="1400" dirty="0" smtClean="0"/>
              <a:t> </a:t>
            </a:r>
            <a:r>
              <a:rPr lang="uk-UA" sz="1400" dirty="0" err="1" smtClean="0"/>
              <a:t>się</a:t>
            </a:r>
            <a:r>
              <a:rPr lang="uk-UA" sz="1400" dirty="0" smtClean="0"/>
              <a:t> w </a:t>
            </a:r>
            <a:r>
              <a:rPr lang="uk-UA" sz="1400" dirty="0" err="1" smtClean="0"/>
              <a:t>zieloność</a:t>
            </a:r>
            <a:r>
              <a:rPr lang="uk-UA" sz="1400" dirty="0" smtClean="0"/>
              <a:t> i </a:t>
            </a:r>
            <a:r>
              <a:rPr lang="uk-UA" sz="1400" dirty="0" err="1" smtClean="0"/>
              <a:t>jak</a:t>
            </a:r>
            <a:r>
              <a:rPr lang="uk-UA" sz="1400" dirty="0" smtClean="0"/>
              <a:t> </a:t>
            </a:r>
            <a:r>
              <a:rPr lang="uk-UA" sz="1400" dirty="0" err="1" smtClean="0"/>
              <a:t>łódka</a:t>
            </a:r>
            <a:r>
              <a:rPr lang="uk-UA" sz="1400" dirty="0" smtClean="0"/>
              <a:t> </a:t>
            </a:r>
            <a:r>
              <a:rPr lang="uk-UA" sz="1400" dirty="0" err="1" smtClean="0"/>
              <a:t>brodzi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Śród</a:t>
            </a:r>
            <a:r>
              <a:rPr lang="uk-UA" sz="1400" dirty="0" smtClean="0"/>
              <a:t> </a:t>
            </a:r>
            <a:r>
              <a:rPr lang="uk-UA" sz="1400" dirty="0" err="1" smtClean="0"/>
              <a:t>fali</a:t>
            </a:r>
            <a:r>
              <a:rPr lang="uk-UA" sz="1400" dirty="0" smtClean="0"/>
              <a:t> łąk </a:t>
            </a:r>
            <a:r>
              <a:rPr lang="uk-UA" sz="1400" dirty="0" err="1" smtClean="0"/>
              <a:t>szumiących</a:t>
            </a:r>
            <a:r>
              <a:rPr lang="uk-UA" sz="1400" dirty="0" smtClean="0"/>
              <a:t>, </a:t>
            </a:r>
            <a:r>
              <a:rPr lang="uk-UA" sz="1400" dirty="0" err="1" smtClean="0"/>
              <a:t>śród</a:t>
            </a:r>
            <a:r>
              <a:rPr lang="uk-UA" sz="1400" dirty="0" smtClean="0"/>
              <a:t> </a:t>
            </a:r>
            <a:r>
              <a:rPr lang="uk-UA" sz="1400" dirty="0" err="1" smtClean="0"/>
              <a:t>kwiatów</a:t>
            </a:r>
            <a:r>
              <a:rPr lang="uk-UA" sz="1400" dirty="0" smtClean="0"/>
              <a:t> </a:t>
            </a:r>
            <a:r>
              <a:rPr lang="uk-UA" sz="1400" dirty="0" err="1" smtClean="0"/>
              <a:t>powodzi</a:t>
            </a:r>
            <a:r>
              <a:rPr lang="uk-UA" sz="1400" dirty="0" smtClean="0"/>
              <a:t>, 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Omijam</a:t>
            </a:r>
            <a:r>
              <a:rPr lang="uk-UA" sz="1400" dirty="0" smtClean="0"/>
              <a:t> </a:t>
            </a:r>
            <a:r>
              <a:rPr lang="uk-UA" sz="1400" dirty="0" err="1" smtClean="0"/>
              <a:t>koralowe</a:t>
            </a:r>
            <a:r>
              <a:rPr lang="uk-UA" sz="1400" dirty="0" smtClean="0"/>
              <a:t> </a:t>
            </a:r>
            <a:r>
              <a:rPr lang="uk-UA" sz="1400" dirty="0" err="1" smtClean="0"/>
              <a:t>ostrowy</a:t>
            </a:r>
            <a:r>
              <a:rPr lang="uk-UA" sz="1400" dirty="0" smtClean="0"/>
              <a:t> </a:t>
            </a:r>
            <a:r>
              <a:rPr lang="uk-UA" sz="1400" dirty="0" err="1" smtClean="0"/>
              <a:t>burzanu</a:t>
            </a:r>
            <a:r>
              <a:rPr lang="uk-UA" sz="1400" dirty="0" smtClean="0"/>
              <a:t>.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smtClean="0"/>
              <a:t> 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Już</a:t>
            </a:r>
            <a:r>
              <a:rPr lang="uk-UA" sz="1400" dirty="0" smtClean="0"/>
              <a:t> </a:t>
            </a:r>
            <a:r>
              <a:rPr lang="uk-UA" sz="1400" dirty="0" err="1" smtClean="0"/>
              <a:t>mrok</a:t>
            </a:r>
            <a:r>
              <a:rPr lang="uk-UA" sz="1400" dirty="0" smtClean="0"/>
              <a:t> </a:t>
            </a:r>
            <a:r>
              <a:rPr lang="uk-UA" sz="1400" dirty="0" err="1" smtClean="0"/>
              <a:t>zapada</a:t>
            </a:r>
            <a:r>
              <a:rPr lang="uk-UA" sz="1400" dirty="0" smtClean="0"/>
              <a:t>, </a:t>
            </a:r>
            <a:r>
              <a:rPr lang="uk-UA" sz="1400" dirty="0" err="1" smtClean="0"/>
              <a:t>nigdzie</a:t>
            </a:r>
            <a:r>
              <a:rPr lang="uk-UA" sz="1400" dirty="0" smtClean="0"/>
              <a:t> </a:t>
            </a:r>
            <a:r>
              <a:rPr lang="uk-UA" sz="1400" dirty="0" err="1" smtClean="0"/>
              <a:t>drogi</a:t>
            </a:r>
            <a:r>
              <a:rPr lang="uk-UA" sz="1400" dirty="0" smtClean="0"/>
              <a:t> </a:t>
            </a:r>
            <a:r>
              <a:rPr lang="uk-UA" sz="1400" dirty="0" err="1" smtClean="0"/>
              <a:t>ni</a:t>
            </a:r>
            <a:r>
              <a:rPr lang="uk-UA" sz="1400" dirty="0" smtClean="0"/>
              <a:t> </a:t>
            </a:r>
            <a:r>
              <a:rPr lang="uk-UA" sz="1400" dirty="0" err="1" smtClean="0"/>
              <a:t>kurhanu</a:t>
            </a:r>
            <a:r>
              <a:rPr lang="uk-UA" sz="1400" dirty="0" smtClean="0"/>
              <a:t>,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Patrzę</a:t>
            </a:r>
            <a:r>
              <a:rPr lang="uk-UA" sz="1400" dirty="0" smtClean="0"/>
              <a:t> w </a:t>
            </a:r>
            <a:r>
              <a:rPr lang="uk-UA" sz="1400" dirty="0" err="1" smtClean="0"/>
              <a:t>niebo</a:t>
            </a:r>
            <a:r>
              <a:rPr lang="uk-UA" sz="1400" dirty="0" smtClean="0"/>
              <a:t>, </a:t>
            </a:r>
            <a:r>
              <a:rPr lang="uk-UA" sz="1400" dirty="0" err="1" smtClean="0"/>
              <a:t>gwiazd</a:t>
            </a:r>
            <a:r>
              <a:rPr lang="uk-UA" sz="1400" dirty="0" smtClean="0"/>
              <a:t> </a:t>
            </a:r>
            <a:r>
              <a:rPr lang="uk-UA" sz="1400" dirty="0" err="1" smtClean="0"/>
              <a:t>szukam</a:t>
            </a:r>
            <a:r>
              <a:rPr lang="uk-UA" sz="1400" dirty="0" smtClean="0"/>
              <a:t>, </a:t>
            </a:r>
            <a:r>
              <a:rPr lang="uk-UA" sz="1400" dirty="0" err="1" smtClean="0"/>
              <a:t>przewodniczek</a:t>
            </a:r>
            <a:r>
              <a:rPr lang="uk-UA" sz="1400" dirty="0" smtClean="0"/>
              <a:t> </a:t>
            </a:r>
            <a:r>
              <a:rPr lang="uk-UA" sz="1400" dirty="0" err="1" smtClean="0"/>
              <a:t>łodzi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Tam</a:t>
            </a:r>
            <a:r>
              <a:rPr lang="uk-UA" sz="1400" dirty="0" smtClean="0"/>
              <a:t> z </a:t>
            </a:r>
            <a:r>
              <a:rPr lang="uk-UA" sz="1400" dirty="0" err="1" smtClean="0"/>
              <a:t>dala</a:t>
            </a:r>
            <a:r>
              <a:rPr lang="uk-UA" sz="1400" dirty="0" smtClean="0"/>
              <a:t> </a:t>
            </a:r>
            <a:r>
              <a:rPr lang="uk-UA" sz="1400" dirty="0" err="1" smtClean="0"/>
              <a:t>błyszczy</a:t>
            </a:r>
            <a:r>
              <a:rPr lang="uk-UA" sz="1400" dirty="0" smtClean="0"/>
              <a:t> </a:t>
            </a:r>
            <a:r>
              <a:rPr lang="uk-UA" sz="1400" dirty="0" err="1" smtClean="0"/>
              <a:t>obłok</a:t>
            </a:r>
            <a:r>
              <a:rPr lang="uk-UA" sz="1400" dirty="0" smtClean="0"/>
              <a:t>? </a:t>
            </a:r>
            <a:r>
              <a:rPr lang="uk-UA" sz="1400" dirty="0" err="1" smtClean="0"/>
              <a:t>tam</a:t>
            </a:r>
            <a:r>
              <a:rPr lang="uk-UA" sz="1400" dirty="0" smtClean="0"/>
              <a:t> </a:t>
            </a:r>
            <a:r>
              <a:rPr lang="uk-UA" sz="1400" dirty="0" err="1" smtClean="0"/>
              <a:t>jutrzeńka</a:t>
            </a:r>
            <a:r>
              <a:rPr lang="uk-UA" sz="1400" dirty="0" smtClean="0"/>
              <a:t> </a:t>
            </a:r>
            <a:r>
              <a:rPr lang="uk-UA" sz="1400" dirty="0" err="1" smtClean="0"/>
              <a:t>wschodzi</a:t>
            </a:r>
            <a:r>
              <a:rPr lang="uk-UA" sz="1400" dirty="0" smtClean="0"/>
              <a:t>?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To</a:t>
            </a:r>
            <a:r>
              <a:rPr lang="uk-UA" sz="1400" dirty="0" smtClean="0"/>
              <a:t> </a:t>
            </a:r>
            <a:r>
              <a:rPr lang="uk-UA" sz="1400" dirty="0" err="1" smtClean="0"/>
              <a:t>błyszczy</a:t>
            </a:r>
            <a:r>
              <a:rPr lang="uk-UA" sz="1400" dirty="0" smtClean="0"/>
              <a:t> </a:t>
            </a:r>
            <a:r>
              <a:rPr lang="uk-UA" sz="1400" dirty="0" err="1" smtClean="0"/>
              <a:t>Dniestr</a:t>
            </a:r>
            <a:r>
              <a:rPr lang="uk-UA" sz="1400" dirty="0" smtClean="0"/>
              <a:t>, </a:t>
            </a:r>
            <a:r>
              <a:rPr lang="uk-UA" sz="1400" dirty="0" err="1" smtClean="0"/>
              <a:t>to</a:t>
            </a:r>
            <a:r>
              <a:rPr lang="uk-UA" sz="1400" dirty="0" smtClean="0"/>
              <a:t> </a:t>
            </a:r>
            <a:r>
              <a:rPr lang="uk-UA" sz="1400" dirty="0" err="1" smtClean="0"/>
              <a:t>wzeszła</a:t>
            </a:r>
            <a:r>
              <a:rPr lang="uk-UA" sz="1400" dirty="0" smtClean="0"/>
              <a:t> </a:t>
            </a:r>
            <a:r>
              <a:rPr lang="uk-UA" sz="1400" dirty="0" err="1" smtClean="0"/>
              <a:t>lampa</a:t>
            </a:r>
            <a:r>
              <a:rPr lang="uk-UA" sz="1400" dirty="0" smtClean="0"/>
              <a:t> </a:t>
            </a:r>
            <a:r>
              <a:rPr lang="uk-UA" sz="1400" dirty="0" err="1" smtClean="0"/>
              <a:t>Akermanu</a:t>
            </a:r>
            <a:r>
              <a:rPr lang="uk-UA" sz="1400" dirty="0" smtClean="0"/>
              <a:t>.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smtClean="0"/>
              <a:t> 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Stójmy</a:t>
            </a:r>
            <a:r>
              <a:rPr lang="uk-UA" sz="1400" dirty="0" smtClean="0"/>
              <a:t>! – </a:t>
            </a:r>
            <a:r>
              <a:rPr lang="uk-UA" sz="1400" dirty="0" err="1" smtClean="0"/>
              <a:t>jak</a:t>
            </a:r>
            <a:r>
              <a:rPr lang="uk-UA" sz="1400" dirty="0" smtClean="0"/>
              <a:t> </a:t>
            </a:r>
            <a:r>
              <a:rPr lang="uk-UA" sz="1400" dirty="0" err="1" smtClean="0"/>
              <a:t>cicho</a:t>
            </a:r>
            <a:r>
              <a:rPr lang="uk-UA" sz="1400" dirty="0" smtClean="0"/>
              <a:t>! – </a:t>
            </a:r>
            <a:r>
              <a:rPr lang="uk-UA" sz="1400" dirty="0" err="1" smtClean="0"/>
              <a:t>słyszę</a:t>
            </a:r>
            <a:r>
              <a:rPr lang="uk-UA" sz="1400" dirty="0" smtClean="0"/>
              <a:t> </a:t>
            </a:r>
            <a:r>
              <a:rPr lang="uk-UA" sz="1400" dirty="0" err="1" smtClean="0"/>
              <a:t>ciągnące</a:t>
            </a:r>
            <a:r>
              <a:rPr lang="uk-UA" sz="1400" dirty="0" smtClean="0"/>
              <a:t> </a:t>
            </a:r>
            <a:r>
              <a:rPr lang="uk-UA" sz="1400" dirty="0" err="1" smtClean="0"/>
              <a:t>żurawie</a:t>
            </a:r>
            <a:r>
              <a:rPr lang="uk-UA" sz="1400" dirty="0" smtClean="0"/>
              <a:t>,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Których</a:t>
            </a:r>
            <a:r>
              <a:rPr lang="uk-UA" sz="1400" dirty="0" smtClean="0"/>
              <a:t> </a:t>
            </a:r>
            <a:r>
              <a:rPr lang="uk-UA" sz="1400" dirty="0" err="1" smtClean="0"/>
              <a:t>by</a:t>
            </a:r>
            <a:r>
              <a:rPr lang="uk-UA" sz="1400" dirty="0" smtClean="0"/>
              <a:t> </a:t>
            </a:r>
            <a:r>
              <a:rPr lang="uk-UA" sz="1400" dirty="0" err="1" smtClean="0"/>
              <a:t>nie</a:t>
            </a:r>
            <a:r>
              <a:rPr lang="uk-UA" sz="1400" dirty="0" smtClean="0"/>
              <a:t> </a:t>
            </a:r>
            <a:r>
              <a:rPr lang="uk-UA" sz="1400" dirty="0" err="1" smtClean="0"/>
              <a:t>dościgły</a:t>
            </a:r>
            <a:r>
              <a:rPr lang="uk-UA" sz="1400" dirty="0" smtClean="0"/>
              <a:t> </a:t>
            </a:r>
            <a:r>
              <a:rPr lang="uk-UA" sz="1400" dirty="0" err="1" smtClean="0"/>
              <a:t>źrenice</a:t>
            </a:r>
            <a:r>
              <a:rPr lang="uk-UA" sz="1400" dirty="0" smtClean="0"/>
              <a:t> </a:t>
            </a:r>
            <a:r>
              <a:rPr lang="uk-UA" sz="1400" dirty="0" err="1" smtClean="0"/>
              <a:t>sokoła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Słyszę</a:t>
            </a:r>
            <a:r>
              <a:rPr lang="uk-UA" sz="1400" dirty="0" smtClean="0"/>
              <a:t>, </a:t>
            </a:r>
            <a:r>
              <a:rPr lang="uk-UA" sz="1400" dirty="0" err="1" smtClean="0"/>
              <a:t>kędy</a:t>
            </a:r>
            <a:r>
              <a:rPr lang="uk-UA" sz="1400" dirty="0" smtClean="0"/>
              <a:t> </a:t>
            </a:r>
            <a:r>
              <a:rPr lang="uk-UA" sz="1400" dirty="0" err="1" smtClean="0"/>
              <a:t>się</a:t>
            </a:r>
            <a:r>
              <a:rPr lang="uk-UA" sz="1400" dirty="0" smtClean="0"/>
              <a:t> </a:t>
            </a:r>
            <a:r>
              <a:rPr lang="uk-UA" sz="1400" dirty="0" err="1" smtClean="0"/>
              <a:t>motyl</a:t>
            </a:r>
            <a:r>
              <a:rPr lang="uk-UA" sz="1400" dirty="0" smtClean="0"/>
              <a:t> </a:t>
            </a:r>
            <a:r>
              <a:rPr lang="uk-UA" sz="1400" dirty="0" err="1" smtClean="0"/>
              <a:t>kołysa</a:t>
            </a:r>
            <a:r>
              <a:rPr lang="uk-UA" sz="1400" dirty="0" smtClean="0"/>
              <a:t> </a:t>
            </a:r>
            <a:r>
              <a:rPr lang="uk-UA" sz="1400" dirty="0" err="1" smtClean="0"/>
              <a:t>na</a:t>
            </a:r>
            <a:r>
              <a:rPr lang="uk-UA" sz="1400" dirty="0" smtClean="0"/>
              <a:t> </a:t>
            </a:r>
            <a:r>
              <a:rPr lang="uk-UA" sz="1400" dirty="0" err="1" smtClean="0"/>
              <a:t>trawie</a:t>
            </a:r>
            <a:r>
              <a:rPr lang="uk-UA" sz="1400" dirty="0" smtClean="0"/>
              <a:t>,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smtClean="0"/>
              <a:t> 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err="1" smtClean="0"/>
              <a:t>Kędy</a:t>
            </a:r>
            <a:r>
              <a:rPr lang="uk-UA" sz="1400" dirty="0" smtClean="0"/>
              <a:t> wąż </a:t>
            </a:r>
            <a:r>
              <a:rPr lang="uk-UA" sz="1400" dirty="0" err="1" smtClean="0"/>
              <a:t>śliską</a:t>
            </a:r>
            <a:r>
              <a:rPr lang="uk-UA" sz="1400" dirty="0" smtClean="0"/>
              <a:t> </a:t>
            </a:r>
            <a:r>
              <a:rPr lang="uk-UA" sz="1400" dirty="0" err="1" smtClean="0"/>
              <a:t>piersią</a:t>
            </a:r>
            <a:r>
              <a:rPr lang="uk-UA" sz="1400" dirty="0" smtClean="0"/>
              <a:t> </a:t>
            </a:r>
            <a:r>
              <a:rPr lang="uk-UA" sz="1400" dirty="0" err="1" smtClean="0"/>
              <a:t>dotyka</a:t>
            </a:r>
            <a:r>
              <a:rPr lang="uk-UA" sz="1400" dirty="0" smtClean="0"/>
              <a:t> </a:t>
            </a:r>
            <a:r>
              <a:rPr lang="uk-UA" sz="1400" dirty="0" err="1" smtClean="0"/>
              <a:t>się</a:t>
            </a:r>
            <a:r>
              <a:rPr lang="uk-UA" sz="1400" dirty="0" smtClean="0"/>
              <a:t> </a:t>
            </a:r>
            <a:r>
              <a:rPr lang="uk-UA" sz="1400" dirty="0" err="1" smtClean="0"/>
              <a:t>zioła</a:t>
            </a:r>
            <a:r>
              <a:rPr lang="uk-UA" sz="1400" dirty="0" smtClean="0"/>
              <a:t>.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smtClean="0"/>
              <a:t>W </a:t>
            </a:r>
            <a:r>
              <a:rPr lang="uk-UA" sz="1400" dirty="0" err="1" smtClean="0"/>
              <a:t>takiej</a:t>
            </a:r>
            <a:r>
              <a:rPr lang="uk-UA" sz="1400" dirty="0" smtClean="0"/>
              <a:t> </a:t>
            </a:r>
            <a:r>
              <a:rPr lang="uk-UA" sz="1400" dirty="0" err="1" smtClean="0"/>
              <a:t>ciszy</a:t>
            </a:r>
            <a:r>
              <a:rPr lang="uk-UA" sz="1400" dirty="0" smtClean="0"/>
              <a:t>! – </a:t>
            </a:r>
            <a:r>
              <a:rPr lang="uk-UA" sz="1400" dirty="0" err="1" smtClean="0"/>
              <a:t>tak</a:t>
            </a:r>
            <a:r>
              <a:rPr lang="uk-UA" sz="1400" dirty="0" smtClean="0"/>
              <a:t> </a:t>
            </a:r>
            <a:r>
              <a:rPr lang="uk-UA" sz="1400" dirty="0" err="1" smtClean="0"/>
              <a:t>ucho</a:t>
            </a:r>
            <a:r>
              <a:rPr lang="uk-UA" sz="1400" dirty="0" smtClean="0"/>
              <a:t> </a:t>
            </a:r>
            <a:r>
              <a:rPr lang="uk-UA" sz="1400" dirty="0" err="1" smtClean="0"/>
              <a:t>natężam</a:t>
            </a:r>
            <a:r>
              <a:rPr lang="uk-UA" sz="1400" dirty="0" smtClean="0"/>
              <a:t> </a:t>
            </a:r>
            <a:r>
              <a:rPr lang="uk-UA" sz="1400" dirty="0" err="1" smtClean="0"/>
              <a:t>ciekawie</a:t>
            </a:r>
            <a:r>
              <a:rPr lang="uk-UA" sz="1400" dirty="0" smtClean="0"/>
              <a:t>,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smtClean="0"/>
              <a:t>Że </a:t>
            </a:r>
            <a:r>
              <a:rPr lang="uk-UA" sz="1400" dirty="0" err="1" smtClean="0"/>
              <a:t>słyszałbym</a:t>
            </a:r>
            <a:r>
              <a:rPr lang="uk-UA" sz="1400" dirty="0" smtClean="0"/>
              <a:t> </a:t>
            </a:r>
            <a:r>
              <a:rPr lang="uk-UA" sz="1400" dirty="0" err="1" smtClean="0"/>
              <a:t>głos</a:t>
            </a:r>
            <a:r>
              <a:rPr lang="uk-UA" sz="1400" dirty="0" smtClean="0"/>
              <a:t> z </a:t>
            </a:r>
            <a:r>
              <a:rPr lang="uk-UA" sz="1400" dirty="0" err="1" smtClean="0"/>
              <a:t>Litwy</a:t>
            </a:r>
            <a:r>
              <a:rPr lang="uk-UA" sz="1400" dirty="0" smtClean="0"/>
              <a:t>. – </a:t>
            </a:r>
            <a:r>
              <a:rPr lang="uk-UA" sz="1400" dirty="0" err="1" smtClean="0"/>
              <a:t>Jedźmy</a:t>
            </a:r>
            <a:r>
              <a:rPr lang="uk-UA" sz="1400" dirty="0" smtClean="0"/>
              <a:t>, </a:t>
            </a:r>
            <a:r>
              <a:rPr lang="uk-UA" sz="1400" dirty="0" err="1" smtClean="0"/>
              <a:t>nikt</a:t>
            </a:r>
            <a:r>
              <a:rPr lang="uk-UA" sz="1400" dirty="0" smtClean="0"/>
              <a:t> </a:t>
            </a:r>
            <a:r>
              <a:rPr lang="uk-UA" sz="1400" dirty="0" err="1" smtClean="0"/>
              <a:t>nie</a:t>
            </a:r>
            <a:r>
              <a:rPr lang="uk-UA" sz="1400" dirty="0" smtClean="0"/>
              <a:t> </a:t>
            </a:r>
            <a:r>
              <a:rPr lang="uk-UA" sz="1400" dirty="0" err="1" smtClean="0"/>
              <a:t>woła</a:t>
            </a:r>
            <a:r>
              <a:rPr lang="uk-UA" sz="1400" dirty="0" smtClean="0"/>
              <a:t>.</a:t>
            </a:r>
            <a:endParaRPr lang="ru-RU" sz="1400" dirty="0" smtClean="0"/>
          </a:p>
          <a:p>
            <a:pPr algn="ctr">
              <a:buNone/>
            </a:pPr>
            <a:r>
              <a:rPr lang="uk-UA" sz="1400" dirty="0" smtClean="0"/>
              <a:t> </a:t>
            </a:r>
            <a:endParaRPr lang="ru-RU" sz="1400" dirty="0" smtClean="0"/>
          </a:p>
          <a:p>
            <a:pPr algn="ctr">
              <a:buNone/>
            </a:pPr>
            <a:endParaRPr lang="ru-RU" sz="1400" dirty="0" smtClean="0"/>
          </a:p>
          <a:p>
            <a:pPr algn="ctr">
              <a:buNone/>
            </a:pPr>
            <a:endParaRPr lang="uk-UA" sz="1400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00562" y="1142984"/>
            <a:ext cx="4643438" cy="571501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uk-UA" sz="3600" dirty="0" smtClean="0"/>
              <a:t>Переклад українською мовою Максима Рильського [4]:</a:t>
            </a:r>
            <a:endParaRPr lang="uk-UA" sz="3400" dirty="0" smtClean="0"/>
          </a:p>
          <a:p>
            <a:pPr algn="ctr">
              <a:buNone/>
            </a:pPr>
            <a:r>
              <a:rPr lang="uk-UA" sz="3400" dirty="0" err="1" smtClean="0"/>
              <a:t>Акерманські</a:t>
            </a:r>
            <a:r>
              <a:rPr lang="uk-UA" sz="3400" dirty="0" smtClean="0"/>
              <a:t> степи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 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Пливу на обшири сухого океану.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Як човен, мій візок в зеленій гущині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Минає острови у хвилях запашні,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Що ними бур'яни підносяться багряно.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 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Вже морок падає. Ні шляху, ні </a:t>
            </a:r>
            <a:r>
              <a:rPr lang="uk-UA" sz="3400" dirty="0" err="1" smtClean="0"/>
              <a:t>кургана</a:t>
            </a:r>
            <a:r>
              <a:rPr lang="uk-UA" sz="3400" dirty="0" smtClean="0"/>
              <a:t>...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Шукаю провідних зірок у вишині.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Он хмарка блиснула, он золоті вогні: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То світиться </a:t>
            </a:r>
            <a:r>
              <a:rPr lang="uk-UA" sz="3400" dirty="0" err="1" smtClean="0"/>
              <a:t>Дністро</a:t>
            </a:r>
            <a:r>
              <a:rPr lang="uk-UA" sz="3400" dirty="0" smtClean="0"/>
              <a:t>, то лампа Акермана.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 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Спинімось! Тихо як!.. Десь линуть журавлі, 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Що й сокіл би не взрів, – лиш чути, де курличе. 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Чутно й метелика, що тріпається в млі, 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I вужа, що повзе зіллями таємниче...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Я так напружив слух, що вчув би в цій землі </a:t>
            </a:r>
            <a:endParaRPr lang="ru-RU" sz="3400" dirty="0" smtClean="0"/>
          </a:p>
          <a:p>
            <a:pPr algn="ctr">
              <a:buNone/>
            </a:pPr>
            <a:r>
              <a:rPr lang="uk-UA" sz="3400" dirty="0" smtClean="0"/>
              <a:t>I голос із Литви. Вперед! Ніхто не кличе.</a:t>
            </a:r>
            <a:r>
              <a:rPr lang="uk-UA" dirty="0" smtClean="0"/>
              <a:t> </a:t>
            </a:r>
            <a:endParaRPr lang="uk-UA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500042"/>
            <a:ext cx="8429684" cy="471490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/>
              <a:t>Структура літературного твору, згідно з феноменологічним розрізненням, має дві ознаки: </a:t>
            </a:r>
            <a:r>
              <a:rPr lang="uk-UA" b="1" dirty="0" smtClean="0"/>
              <a:t>специфічну</a:t>
            </a:r>
            <a:r>
              <a:rPr lang="uk-UA" dirty="0" smtClean="0"/>
              <a:t> та </a:t>
            </a:r>
            <a:r>
              <a:rPr lang="uk-UA" b="1" dirty="0" smtClean="0"/>
              <a:t>загальну</a:t>
            </a:r>
            <a:r>
              <a:rPr lang="uk-UA" dirty="0" smtClean="0"/>
              <a:t>. Поетичний твір Міцкевича має, за </a:t>
            </a:r>
            <a:r>
              <a:rPr lang="uk-UA" dirty="0" err="1" smtClean="0"/>
              <a:t>Інгарденом</a:t>
            </a:r>
            <a:r>
              <a:rPr lang="uk-UA" dirty="0" smtClean="0"/>
              <a:t>, обидві складові. Загальна ознака є універсальною для всіх без винятку поетичних творів. Вона має дворівневу структуру: </a:t>
            </a:r>
          </a:p>
          <a:p>
            <a:pPr algn="just"/>
            <a:r>
              <a:rPr lang="uk-UA" dirty="0" smtClean="0"/>
              <a:t>1) читання від початку до заключних слів; </a:t>
            </a:r>
          </a:p>
          <a:p>
            <a:pPr algn="just"/>
            <a:r>
              <a:rPr lang="uk-UA" dirty="0" smtClean="0"/>
              <a:t>2) читання кожної окремої частини твору як частин, що відрізняються за своєю природою, але об'єднаних в один текст. </a:t>
            </a:r>
          </a:p>
          <a:p>
            <a:pPr algn="just"/>
            <a:r>
              <a:rPr lang="uk-UA" dirty="0" smtClean="0"/>
              <a:t>Таким чином, зазначає </a:t>
            </a:r>
            <a:r>
              <a:rPr lang="uk-UA" dirty="0" err="1" smtClean="0"/>
              <a:t>Інгарден</a:t>
            </a:r>
            <a:r>
              <a:rPr lang="uk-UA" dirty="0" smtClean="0"/>
              <a:t>, </a:t>
            </a:r>
            <a:r>
              <a:rPr lang="uk-UA" b="1" dirty="0" smtClean="0"/>
              <a:t>перший рівень структури поетичного твору є послідовною, одна за одною, зміною фаз – частин твору. </a:t>
            </a:r>
          </a:p>
          <a:p>
            <a:pPr algn="just"/>
            <a:r>
              <a:rPr lang="uk-UA" dirty="0" smtClean="0"/>
              <a:t>А </a:t>
            </a:r>
            <a:r>
              <a:rPr lang="uk-UA" b="1" dirty="0" smtClean="0"/>
              <a:t>другий рівень – це множинність поєднаних між собою, але різних по природі компонентів або шарів </a:t>
            </a:r>
            <a:r>
              <a:rPr lang="uk-UA" dirty="0" smtClean="0"/>
              <a:t>[3, с. 22–27]. Обидві ознаки загальної структури літературного, у даному прикладі поетичного, тексту між собою нерозривно пов'язані.</a:t>
            </a:r>
            <a:endParaRPr lang="ru-RU" dirty="0" smtClean="0"/>
          </a:p>
          <a:p>
            <a:pPr algn="just"/>
            <a:endParaRPr lang="uk-UA" dirty="0" smtClean="0"/>
          </a:p>
        </p:txBody>
      </p:sp>
      <p:pic>
        <p:nvPicPr>
          <p:cNvPr id="6148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214950"/>
            <a:ext cx="2508943" cy="135729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6500826" cy="6858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Специфічні ознаки літературного твору поділяються на зовнішні та внутрішні. Головною </a:t>
            </a:r>
            <a:r>
              <a:rPr lang="uk-UA" b="1" dirty="0" smtClean="0"/>
              <a:t>зовнішньою ознакою </a:t>
            </a:r>
            <a:r>
              <a:rPr lang="uk-UA" dirty="0" smtClean="0"/>
              <a:t>літературного твору є його естетична відмінність від музики або живопису, багатоплановість яких фундаментально різниться від структури літератури. </a:t>
            </a:r>
            <a:r>
              <a:rPr lang="uk-UA" b="1" dirty="0" smtClean="0"/>
              <a:t>Внутрішніми ознаками літературного твору виступають: </a:t>
            </a:r>
            <a:endParaRPr lang="ru-RU" b="1" dirty="0" smtClean="0"/>
          </a:p>
          <a:p>
            <a:pPr>
              <a:buNone/>
            </a:pPr>
            <a:r>
              <a:rPr lang="uk-UA" dirty="0" smtClean="0"/>
              <a:t>1) мовно-звукове утворення або звучання слова;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2) значення слова або речення;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3) предмет, зображений у творі (предметний шар); 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4) вигляд, у якому явлений зображений у творі предмет, саме зображене [3, c. 24].</a:t>
            </a:r>
            <a:endParaRPr lang="ru-RU" dirty="0" smtClean="0"/>
          </a:p>
          <a:p>
            <a:endParaRPr lang="uk-UA" dirty="0"/>
          </a:p>
        </p:txBody>
      </p:sp>
      <p:pic>
        <p:nvPicPr>
          <p:cNvPr id="5122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91338" y="2357430"/>
            <a:ext cx="2452662" cy="2452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642918"/>
            <a:ext cx="8215370" cy="4214842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uk-UA" dirty="0" smtClean="0"/>
              <a:t>Таким чином, феноменологічна конструкція Романа </a:t>
            </a:r>
            <a:r>
              <a:rPr lang="uk-UA" dirty="0" err="1" smtClean="0"/>
              <a:t>Інгардена</a:t>
            </a:r>
            <a:r>
              <a:rPr lang="uk-UA" dirty="0" smtClean="0"/>
              <a:t> складається з двох загальних ознак та чотирьох специфічних ознак літературного твору. З огляду на прикладний характер такої конструкції, варто перевірити її на прикладі запропонованої поезії Міцкевича. Наше завдання, на відміну від </a:t>
            </a:r>
            <a:r>
              <a:rPr lang="uk-UA" dirty="0" err="1" smtClean="0"/>
              <a:t>Інгардена</a:t>
            </a:r>
            <a:r>
              <a:rPr lang="uk-UA" dirty="0" smtClean="0"/>
              <a:t>, ускладнюється тим фактом, що потрібно тримати увагу не лише на оригіналі, але й на перекладі. У той же час цілком природно перевірити, чи працюють висновки філософа на рівні сприйняття оригінального тексту не носієм польської мови.</a:t>
            </a:r>
            <a:endParaRPr lang="ru-RU" dirty="0" smtClean="0"/>
          </a:p>
          <a:p>
            <a:endParaRPr lang="uk-UA" dirty="0"/>
          </a:p>
        </p:txBody>
      </p:sp>
      <p:pic>
        <p:nvPicPr>
          <p:cNvPr id="16386" name="Picture 2" descr="ÐÐ°ÑÑÐ¸Ð½ÐºÐ¸ Ð¿Ð¾ Ð·Ð°Ð¿ÑÐ¾ÑÑ book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5143512"/>
            <a:ext cx="5857875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147</TotalTime>
  <Words>1759</Words>
  <Application>Microsoft Office PowerPoint</Application>
  <PresentationFormat>Экран (4:3)</PresentationFormat>
  <Paragraphs>100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Справедливость</vt:lpstr>
      <vt:lpstr>ФЕНОМЕНОЛОГІЧНИЙ АНАЛІЗ ХУДОЖНОГО ТВОРУ</vt:lpstr>
      <vt:lpstr>ВСТУП</vt:lpstr>
      <vt:lpstr>Презентация PowerPoint</vt:lpstr>
      <vt:lpstr>Презентация PowerPoint</vt:lpstr>
      <vt:lpstr>ФЕНЕМЕНОЛОГІЧНИЙ МЕТОД У ДОСЛІДЖЕННЯХ РОМАНА ІНГАРДЕНА (НА ПРИКЛАДІ ПОЕЗІЇ А. МІЦКЕВИЧА)</vt:lpstr>
      <vt:lpstr>Інгарден пропонує розглянути вірш "Акерманські степи" з "Кримських сонетів" Адама Міцкевича [5]: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ВИСНОВКИ</vt:lpstr>
      <vt:lpstr>СПИСОК ВИКОРИСТАНИХ ДЖЕРЕЛ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ФЕНОМЕНОЛОГІЧНИЙ АНАЛІЗ ХУДОЖНОГО ТВОРУ</dc:title>
  <dc:creator>admin</dc:creator>
  <cp:lastModifiedBy>Валя</cp:lastModifiedBy>
  <cp:revision>17</cp:revision>
  <dcterms:created xsi:type="dcterms:W3CDTF">2018-11-18T17:20:42Z</dcterms:created>
  <dcterms:modified xsi:type="dcterms:W3CDTF">2020-09-01T18:54:37Z</dcterms:modified>
</cp:coreProperties>
</file>