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5143500" type="screen16x9"/>
  <p:notesSz cx="7559675" cy="10691813"/>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2"/>
  </p:normalViewPr>
  <p:slideViewPr>
    <p:cSldViewPr snapToGrid="0" snapToObjects="1">
      <p:cViewPr varScale="1">
        <p:scale>
          <a:sx n="148" d="100"/>
          <a:sy n="148" d="100"/>
        </p:scale>
        <p:origin x="6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lstStyle/>
          <a:p>
            <a:fld id="{33DFE6E8-BDBF-4DA6-88FB-721D6E33C891}"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31" name="PlaceHolder 2"/>
          <p:cNvSpPr>
            <a:spLocks noGrp="1"/>
          </p:cNvSpPr>
          <p:nvPr>
            <p:ph/>
          </p:nvPr>
        </p:nvSpPr>
        <p:spPr>
          <a:xfrm>
            <a:off x="1297440" y="1567440"/>
            <a:ext cx="7038360" cy="1388160"/>
          </a:xfrm>
          <a:prstGeom prst="rect">
            <a:avLst/>
          </a:prstGeom>
          <a:noFill/>
          <a:ln w="0">
            <a:noFill/>
          </a:ln>
        </p:spPr>
        <p:txBody>
          <a:bodyPr lIns="0" tIns="0" rIns="0" bIns="0" anchor="t">
            <a:normAutofit/>
          </a:bodyPr>
          <a:lstStyle/>
          <a:p>
            <a:endParaRPr lang="en-US" sz="3200" b="0" strike="noStrike" spc="-1">
              <a:latin typeface="Arial"/>
            </a:endParaRPr>
          </a:p>
        </p:txBody>
      </p:sp>
      <p:sp>
        <p:nvSpPr>
          <p:cNvPr id="32" name="PlaceHolder 3"/>
          <p:cNvSpPr>
            <a:spLocks noGrp="1"/>
          </p:cNvSpPr>
          <p:nvPr>
            <p:ph/>
          </p:nvPr>
        </p:nvSpPr>
        <p:spPr>
          <a:xfrm>
            <a:off x="1297440" y="3087720"/>
            <a:ext cx="7038360" cy="1388160"/>
          </a:xfrm>
          <a:prstGeom prst="rect">
            <a:avLst/>
          </a:prstGeom>
          <a:noFill/>
          <a:ln w="0">
            <a:noFill/>
          </a:ln>
        </p:spPr>
        <p:txBody>
          <a:bodyPr lIns="0" tIns="0" rIns="0" bIns="0" anchor="t">
            <a:normAutofit/>
          </a:bodyPr>
          <a:lstStyle/>
          <a:p>
            <a:endParaRPr lang="en-US" sz="3200" b="0" strike="noStrike" spc="-1">
              <a:latin typeface="Arial"/>
            </a:endParaRPr>
          </a:p>
        </p:txBody>
      </p:sp>
      <p:sp>
        <p:nvSpPr>
          <p:cNvPr id="5" name="PlaceHolder 4"/>
          <p:cNvSpPr>
            <a:spLocks noGrp="1"/>
          </p:cNvSpPr>
          <p:nvPr>
            <p:ph type="sldNum" idx="1"/>
          </p:nvPr>
        </p:nvSpPr>
        <p:spPr/>
        <p:txBody>
          <a:bodyPr/>
          <a:lstStyle/>
          <a:p>
            <a:fld id="{45B07F6D-028F-4103-9FB0-5A9F3A1AB204}" type="slidenum">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34" name="PlaceHolder 2"/>
          <p:cNvSpPr>
            <a:spLocks noGrp="1"/>
          </p:cNvSpPr>
          <p:nvPr>
            <p:ph/>
          </p:nvPr>
        </p:nvSpPr>
        <p:spPr>
          <a:xfrm>
            <a:off x="129744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35" name="PlaceHolder 3"/>
          <p:cNvSpPr>
            <a:spLocks noGrp="1"/>
          </p:cNvSpPr>
          <p:nvPr>
            <p:ph/>
          </p:nvPr>
        </p:nvSpPr>
        <p:spPr>
          <a:xfrm>
            <a:off x="490392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36" name="PlaceHolder 4"/>
          <p:cNvSpPr>
            <a:spLocks noGrp="1"/>
          </p:cNvSpPr>
          <p:nvPr>
            <p:ph/>
          </p:nvPr>
        </p:nvSpPr>
        <p:spPr>
          <a:xfrm>
            <a:off x="129744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37" name="PlaceHolder 5"/>
          <p:cNvSpPr>
            <a:spLocks noGrp="1"/>
          </p:cNvSpPr>
          <p:nvPr>
            <p:ph/>
          </p:nvPr>
        </p:nvSpPr>
        <p:spPr>
          <a:xfrm>
            <a:off x="490392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 name="PlaceHolder 6"/>
          <p:cNvSpPr>
            <a:spLocks noGrp="1"/>
          </p:cNvSpPr>
          <p:nvPr>
            <p:ph type="sldNum" idx="1"/>
          </p:nvPr>
        </p:nvSpPr>
        <p:spPr/>
        <p:txBody>
          <a:bodyPr/>
          <a:lstStyle/>
          <a:p>
            <a:fld id="{D28AF154-C2B3-4814-BE4D-0B8FF852ECF5}" type="slidenum">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39" name="PlaceHolder 2"/>
          <p:cNvSpPr>
            <a:spLocks noGrp="1"/>
          </p:cNvSpPr>
          <p:nvPr>
            <p:ph/>
          </p:nvPr>
        </p:nvSpPr>
        <p:spPr>
          <a:xfrm>
            <a:off x="1297440" y="156744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40" name="PlaceHolder 3"/>
          <p:cNvSpPr>
            <a:spLocks noGrp="1"/>
          </p:cNvSpPr>
          <p:nvPr>
            <p:ph/>
          </p:nvPr>
        </p:nvSpPr>
        <p:spPr>
          <a:xfrm>
            <a:off x="3677400" y="156744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41" name="PlaceHolder 4"/>
          <p:cNvSpPr>
            <a:spLocks noGrp="1"/>
          </p:cNvSpPr>
          <p:nvPr>
            <p:ph/>
          </p:nvPr>
        </p:nvSpPr>
        <p:spPr>
          <a:xfrm>
            <a:off x="6057360" y="156744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42" name="PlaceHolder 5"/>
          <p:cNvSpPr>
            <a:spLocks noGrp="1"/>
          </p:cNvSpPr>
          <p:nvPr>
            <p:ph/>
          </p:nvPr>
        </p:nvSpPr>
        <p:spPr>
          <a:xfrm>
            <a:off x="1297440" y="308772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43" name="PlaceHolder 6"/>
          <p:cNvSpPr>
            <a:spLocks noGrp="1"/>
          </p:cNvSpPr>
          <p:nvPr>
            <p:ph/>
          </p:nvPr>
        </p:nvSpPr>
        <p:spPr>
          <a:xfrm>
            <a:off x="3677400" y="308772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44" name="PlaceHolder 7"/>
          <p:cNvSpPr>
            <a:spLocks noGrp="1"/>
          </p:cNvSpPr>
          <p:nvPr>
            <p:ph/>
          </p:nvPr>
        </p:nvSpPr>
        <p:spPr>
          <a:xfrm>
            <a:off x="6057360" y="308772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9" name="PlaceHolder 8"/>
          <p:cNvSpPr>
            <a:spLocks noGrp="1"/>
          </p:cNvSpPr>
          <p:nvPr>
            <p:ph type="sldNum" idx="1"/>
          </p:nvPr>
        </p:nvSpPr>
        <p:spPr/>
        <p:txBody>
          <a:bodyPr/>
          <a:lstStyle/>
          <a:p>
            <a:fld id="{2D9C9112-79C3-4042-9912-7E6FE94D3BE8}" type="slidenum">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lstStyle/>
          <a:p>
            <a:fld id="{5F8B11B6-AAD5-40BE-9A8E-FAB25AE71728}" type="slidenum">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52" name="PlaceHolder 2"/>
          <p:cNvSpPr>
            <a:spLocks noGrp="1"/>
          </p:cNvSpPr>
          <p:nvPr>
            <p:ph type="subTitle"/>
          </p:nvPr>
        </p:nvSpPr>
        <p:spPr>
          <a:xfrm>
            <a:off x="1297440" y="1567440"/>
            <a:ext cx="7038360" cy="2910600"/>
          </a:xfrm>
          <a:prstGeom prst="rect">
            <a:avLst/>
          </a:prstGeom>
          <a:noFill/>
          <a:ln w="0">
            <a:noFill/>
          </a:ln>
        </p:spPr>
        <p:txBody>
          <a:bodyPr lIns="0" tIns="0" rIns="0" bIns="0" anchor="ctr">
            <a:noAutofit/>
          </a:bodyPr>
          <a:lstStyle/>
          <a:p>
            <a:pPr algn="ctr">
              <a:buNone/>
            </a:pPr>
            <a:endParaRPr lang="en-US" sz="3200" b="0" strike="noStrike" spc="-1">
              <a:latin typeface="Arial"/>
            </a:endParaRPr>
          </a:p>
        </p:txBody>
      </p:sp>
      <p:sp>
        <p:nvSpPr>
          <p:cNvPr id="4" name="PlaceHolder 3"/>
          <p:cNvSpPr>
            <a:spLocks noGrp="1"/>
          </p:cNvSpPr>
          <p:nvPr>
            <p:ph type="sldNum" idx="2"/>
          </p:nvPr>
        </p:nvSpPr>
        <p:spPr/>
        <p:txBody>
          <a:bodyPr/>
          <a:lstStyle/>
          <a:p>
            <a:fld id="{8A2CFEE4-035C-4A80-92C1-9153CE82867A}" type="slidenum">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54" name="PlaceHolder 2"/>
          <p:cNvSpPr>
            <a:spLocks noGrp="1"/>
          </p:cNvSpPr>
          <p:nvPr>
            <p:ph/>
          </p:nvPr>
        </p:nvSpPr>
        <p:spPr>
          <a:xfrm>
            <a:off x="1297440" y="1567440"/>
            <a:ext cx="703836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4" name="PlaceHolder 3"/>
          <p:cNvSpPr>
            <a:spLocks noGrp="1"/>
          </p:cNvSpPr>
          <p:nvPr>
            <p:ph type="sldNum" idx="2"/>
          </p:nvPr>
        </p:nvSpPr>
        <p:spPr/>
        <p:txBody>
          <a:bodyPr/>
          <a:lstStyle/>
          <a:p>
            <a:fld id="{4CB4E1FF-B1E5-4103-A47F-AA7DAC5275DF}" type="slidenum">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56" name="PlaceHolder 2"/>
          <p:cNvSpPr>
            <a:spLocks noGrp="1"/>
          </p:cNvSpPr>
          <p:nvPr>
            <p:ph/>
          </p:nvPr>
        </p:nvSpPr>
        <p:spPr>
          <a:xfrm>
            <a:off x="129744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57" name="PlaceHolder 3"/>
          <p:cNvSpPr>
            <a:spLocks noGrp="1"/>
          </p:cNvSpPr>
          <p:nvPr>
            <p:ph/>
          </p:nvPr>
        </p:nvSpPr>
        <p:spPr>
          <a:xfrm>
            <a:off x="490392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5" name="PlaceHolder 4"/>
          <p:cNvSpPr>
            <a:spLocks noGrp="1"/>
          </p:cNvSpPr>
          <p:nvPr>
            <p:ph type="sldNum" idx="2"/>
          </p:nvPr>
        </p:nvSpPr>
        <p:spPr/>
        <p:txBody>
          <a:bodyPr/>
          <a:lstStyle/>
          <a:p>
            <a:fld id="{9DD03078-A7C9-4939-9C5F-4CE08406F1B0}" type="slidenum">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3" name="PlaceHolder 2"/>
          <p:cNvSpPr>
            <a:spLocks noGrp="1"/>
          </p:cNvSpPr>
          <p:nvPr>
            <p:ph type="sldNum" idx="2"/>
          </p:nvPr>
        </p:nvSpPr>
        <p:spPr/>
        <p:txBody>
          <a:bodyPr/>
          <a:lstStyle/>
          <a:p>
            <a:fld id="{371585DF-59BF-429B-B54F-E2ABD6290F4F}" type="slidenum">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1297440" y="393840"/>
            <a:ext cx="7038360" cy="4235040"/>
          </a:xfrm>
          <a:prstGeom prst="rect">
            <a:avLst/>
          </a:prstGeom>
          <a:noFill/>
          <a:ln w="0">
            <a:noFill/>
          </a:ln>
        </p:spPr>
        <p:txBody>
          <a:bodyPr lIns="0" tIns="0" rIns="0" bIns="0" anchor="ctr">
            <a:noAutofit/>
          </a:bodyPr>
          <a:lstStyle/>
          <a:p>
            <a:pPr algn="ctr">
              <a:buNone/>
            </a:pPr>
            <a:endParaRPr lang="en-US" sz="3200" b="0" strike="noStrike" spc="-1">
              <a:latin typeface="Arial"/>
            </a:endParaRPr>
          </a:p>
        </p:txBody>
      </p:sp>
      <p:sp>
        <p:nvSpPr>
          <p:cNvPr id="3" name="PlaceHolder 2"/>
          <p:cNvSpPr>
            <a:spLocks noGrp="1"/>
          </p:cNvSpPr>
          <p:nvPr>
            <p:ph type="sldNum" idx="2"/>
          </p:nvPr>
        </p:nvSpPr>
        <p:spPr/>
        <p:txBody>
          <a:bodyPr/>
          <a:lstStyle/>
          <a:p>
            <a:fld id="{EF54673C-B308-40E9-90C5-3D4B012973ED}" type="slidenum">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61" name="PlaceHolder 2"/>
          <p:cNvSpPr>
            <a:spLocks noGrp="1"/>
          </p:cNvSpPr>
          <p:nvPr>
            <p:ph/>
          </p:nvPr>
        </p:nvSpPr>
        <p:spPr>
          <a:xfrm>
            <a:off x="129744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62" name="PlaceHolder 3"/>
          <p:cNvSpPr>
            <a:spLocks noGrp="1"/>
          </p:cNvSpPr>
          <p:nvPr>
            <p:ph/>
          </p:nvPr>
        </p:nvSpPr>
        <p:spPr>
          <a:xfrm>
            <a:off x="490392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63" name="PlaceHolder 4"/>
          <p:cNvSpPr>
            <a:spLocks noGrp="1"/>
          </p:cNvSpPr>
          <p:nvPr>
            <p:ph/>
          </p:nvPr>
        </p:nvSpPr>
        <p:spPr>
          <a:xfrm>
            <a:off x="129744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6" name="PlaceHolder 5"/>
          <p:cNvSpPr>
            <a:spLocks noGrp="1"/>
          </p:cNvSpPr>
          <p:nvPr>
            <p:ph type="sldNum" idx="2"/>
          </p:nvPr>
        </p:nvSpPr>
        <p:spPr/>
        <p:txBody>
          <a:bodyPr/>
          <a:lstStyle/>
          <a:p>
            <a:fld id="{0A95B82A-DFB7-4136-ADC2-3772DEC3E7A8}"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10" name="PlaceHolder 2"/>
          <p:cNvSpPr>
            <a:spLocks noGrp="1"/>
          </p:cNvSpPr>
          <p:nvPr>
            <p:ph type="subTitle"/>
          </p:nvPr>
        </p:nvSpPr>
        <p:spPr>
          <a:xfrm>
            <a:off x="1297440" y="1567440"/>
            <a:ext cx="7038360" cy="2910600"/>
          </a:xfrm>
          <a:prstGeom prst="rect">
            <a:avLst/>
          </a:prstGeom>
          <a:noFill/>
          <a:ln w="0">
            <a:noFill/>
          </a:ln>
        </p:spPr>
        <p:txBody>
          <a:bodyPr lIns="0" tIns="0" rIns="0" bIns="0" anchor="ctr">
            <a:noAutofit/>
          </a:bodyPr>
          <a:lstStyle/>
          <a:p>
            <a:pPr algn="ctr">
              <a:buNone/>
            </a:pPr>
            <a:endParaRPr lang="en-US" sz="3200" b="0" strike="noStrike" spc="-1">
              <a:latin typeface="Arial"/>
            </a:endParaRPr>
          </a:p>
        </p:txBody>
      </p:sp>
      <p:sp>
        <p:nvSpPr>
          <p:cNvPr id="4" name="PlaceHolder 3"/>
          <p:cNvSpPr>
            <a:spLocks noGrp="1"/>
          </p:cNvSpPr>
          <p:nvPr>
            <p:ph type="sldNum" idx="1"/>
          </p:nvPr>
        </p:nvSpPr>
        <p:spPr/>
        <p:txBody>
          <a:bodyPr/>
          <a:lstStyle/>
          <a:p>
            <a:fld id="{CA41C381-CE93-4634-BF97-9A8038D1DF4B}" type="slidenum">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65" name="PlaceHolder 2"/>
          <p:cNvSpPr>
            <a:spLocks noGrp="1"/>
          </p:cNvSpPr>
          <p:nvPr>
            <p:ph/>
          </p:nvPr>
        </p:nvSpPr>
        <p:spPr>
          <a:xfrm>
            <a:off x="129744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66" name="PlaceHolder 3"/>
          <p:cNvSpPr>
            <a:spLocks noGrp="1"/>
          </p:cNvSpPr>
          <p:nvPr>
            <p:ph/>
          </p:nvPr>
        </p:nvSpPr>
        <p:spPr>
          <a:xfrm>
            <a:off x="490392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67" name="PlaceHolder 4"/>
          <p:cNvSpPr>
            <a:spLocks noGrp="1"/>
          </p:cNvSpPr>
          <p:nvPr>
            <p:ph/>
          </p:nvPr>
        </p:nvSpPr>
        <p:spPr>
          <a:xfrm>
            <a:off x="490392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6" name="PlaceHolder 5"/>
          <p:cNvSpPr>
            <a:spLocks noGrp="1"/>
          </p:cNvSpPr>
          <p:nvPr>
            <p:ph type="sldNum" idx="2"/>
          </p:nvPr>
        </p:nvSpPr>
        <p:spPr/>
        <p:txBody>
          <a:bodyPr/>
          <a:lstStyle/>
          <a:p>
            <a:fld id="{5457AC26-942F-47FD-B80C-D395D9558599}" type="slidenum">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69" name="PlaceHolder 2"/>
          <p:cNvSpPr>
            <a:spLocks noGrp="1"/>
          </p:cNvSpPr>
          <p:nvPr>
            <p:ph/>
          </p:nvPr>
        </p:nvSpPr>
        <p:spPr>
          <a:xfrm>
            <a:off x="129744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0" name="PlaceHolder 3"/>
          <p:cNvSpPr>
            <a:spLocks noGrp="1"/>
          </p:cNvSpPr>
          <p:nvPr>
            <p:ph/>
          </p:nvPr>
        </p:nvSpPr>
        <p:spPr>
          <a:xfrm>
            <a:off x="490392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1" name="PlaceHolder 4"/>
          <p:cNvSpPr>
            <a:spLocks noGrp="1"/>
          </p:cNvSpPr>
          <p:nvPr>
            <p:ph/>
          </p:nvPr>
        </p:nvSpPr>
        <p:spPr>
          <a:xfrm>
            <a:off x="1297440" y="3087720"/>
            <a:ext cx="7038360" cy="1388160"/>
          </a:xfrm>
          <a:prstGeom prst="rect">
            <a:avLst/>
          </a:prstGeom>
          <a:noFill/>
          <a:ln w="0">
            <a:noFill/>
          </a:ln>
        </p:spPr>
        <p:txBody>
          <a:bodyPr lIns="0" tIns="0" rIns="0" bIns="0" anchor="t">
            <a:normAutofit/>
          </a:bodyPr>
          <a:lstStyle/>
          <a:p>
            <a:endParaRPr lang="en-US" sz="3200" b="0" strike="noStrike" spc="-1">
              <a:latin typeface="Arial"/>
            </a:endParaRPr>
          </a:p>
        </p:txBody>
      </p:sp>
      <p:sp>
        <p:nvSpPr>
          <p:cNvPr id="6" name="PlaceHolder 5"/>
          <p:cNvSpPr>
            <a:spLocks noGrp="1"/>
          </p:cNvSpPr>
          <p:nvPr>
            <p:ph type="sldNum" idx="2"/>
          </p:nvPr>
        </p:nvSpPr>
        <p:spPr/>
        <p:txBody>
          <a:bodyPr/>
          <a:lstStyle/>
          <a:p>
            <a:fld id="{C0355E4E-CE1A-4EE5-8B0F-7C08BEB23C9D}" type="slidenum">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73" name="PlaceHolder 2"/>
          <p:cNvSpPr>
            <a:spLocks noGrp="1"/>
          </p:cNvSpPr>
          <p:nvPr>
            <p:ph/>
          </p:nvPr>
        </p:nvSpPr>
        <p:spPr>
          <a:xfrm>
            <a:off x="1297440" y="1567440"/>
            <a:ext cx="7038360" cy="1388160"/>
          </a:xfrm>
          <a:prstGeom prst="rect">
            <a:avLst/>
          </a:prstGeom>
          <a:noFill/>
          <a:ln w="0">
            <a:noFill/>
          </a:ln>
        </p:spPr>
        <p:txBody>
          <a:bodyPr lIns="0" tIns="0" rIns="0" bIns="0" anchor="t">
            <a:normAutofit/>
          </a:bodyPr>
          <a:lstStyle/>
          <a:p>
            <a:endParaRPr lang="en-US" sz="3200" b="0" strike="noStrike" spc="-1">
              <a:latin typeface="Arial"/>
            </a:endParaRPr>
          </a:p>
        </p:txBody>
      </p:sp>
      <p:sp>
        <p:nvSpPr>
          <p:cNvPr id="74" name="PlaceHolder 3"/>
          <p:cNvSpPr>
            <a:spLocks noGrp="1"/>
          </p:cNvSpPr>
          <p:nvPr>
            <p:ph/>
          </p:nvPr>
        </p:nvSpPr>
        <p:spPr>
          <a:xfrm>
            <a:off x="1297440" y="3087720"/>
            <a:ext cx="7038360" cy="1388160"/>
          </a:xfrm>
          <a:prstGeom prst="rect">
            <a:avLst/>
          </a:prstGeom>
          <a:noFill/>
          <a:ln w="0">
            <a:noFill/>
          </a:ln>
        </p:spPr>
        <p:txBody>
          <a:bodyPr lIns="0" tIns="0" rIns="0" bIns="0" anchor="t">
            <a:normAutofit/>
          </a:bodyPr>
          <a:lstStyle/>
          <a:p>
            <a:endParaRPr lang="en-US" sz="3200" b="0" strike="noStrike" spc="-1">
              <a:latin typeface="Arial"/>
            </a:endParaRPr>
          </a:p>
        </p:txBody>
      </p:sp>
      <p:sp>
        <p:nvSpPr>
          <p:cNvPr id="5" name="PlaceHolder 4"/>
          <p:cNvSpPr>
            <a:spLocks noGrp="1"/>
          </p:cNvSpPr>
          <p:nvPr>
            <p:ph type="sldNum" idx="2"/>
          </p:nvPr>
        </p:nvSpPr>
        <p:spPr/>
        <p:txBody>
          <a:bodyPr/>
          <a:lstStyle/>
          <a:p>
            <a:fld id="{9C5B5BDF-C906-45C2-B0FC-83B7C66453ED}" type="slidenum">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76" name="PlaceHolder 2"/>
          <p:cNvSpPr>
            <a:spLocks noGrp="1"/>
          </p:cNvSpPr>
          <p:nvPr>
            <p:ph/>
          </p:nvPr>
        </p:nvSpPr>
        <p:spPr>
          <a:xfrm>
            <a:off x="129744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7" name="PlaceHolder 3"/>
          <p:cNvSpPr>
            <a:spLocks noGrp="1"/>
          </p:cNvSpPr>
          <p:nvPr>
            <p:ph/>
          </p:nvPr>
        </p:nvSpPr>
        <p:spPr>
          <a:xfrm>
            <a:off x="490392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8" name="PlaceHolder 4"/>
          <p:cNvSpPr>
            <a:spLocks noGrp="1"/>
          </p:cNvSpPr>
          <p:nvPr>
            <p:ph/>
          </p:nvPr>
        </p:nvSpPr>
        <p:spPr>
          <a:xfrm>
            <a:off x="129744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9" name="PlaceHolder 5"/>
          <p:cNvSpPr>
            <a:spLocks noGrp="1"/>
          </p:cNvSpPr>
          <p:nvPr>
            <p:ph/>
          </p:nvPr>
        </p:nvSpPr>
        <p:spPr>
          <a:xfrm>
            <a:off x="490392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7" name="PlaceHolder 6"/>
          <p:cNvSpPr>
            <a:spLocks noGrp="1"/>
          </p:cNvSpPr>
          <p:nvPr>
            <p:ph type="sldNum" idx="2"/>
          </p:nvPr>
        </p:nvSpPr>
        <p:spPr/>
        <p:txBody>
          <a:bodyPr/>
          <a:lstStyle/>
          <a:p>
            <a:fld id="{1AC964FD-D6B3-4830-AA25-7CFE7875B9FD}" type="slidenum">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81" name="PlaceHolder 2"/>
          <p:cNvSpPr>
            <a:spLocks noGrp="1"/>
          </p:cNvSpPr>
          <p:nvPr>
            <p:ph/>
          </p:nvPr>
        </p:nvSpPr>
        <p:spPr>
          <a:xfrm>
            <a:off x="1297440" y="156744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82" name="PlaceHolder 3"/>
          <p:cNvSpPr>
            <a:spLocks noGrp="1"/>
          </p:cNvSpPr>
          <p:nvPr>
            <p:ph/>
          </p:nvPr>
        </p:nvSpPr>
        <p:spPr>
          <a:xfrm>
            <a:off x="3677400" y="156744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83" name="PlaceHolder 4"/>
          <p:cNvSpPr>
            <a:spLocks noGrp="1"/>
          </p:cNvSpPr>
          <p:nvPr>
            <p:ph/>
          </p:nvPr>
        </p:nvSpPr>
        <p:spPr>
          <a:xfrm>
            <a:off x="6057360" y="156744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84" name="PlaceHolder 5"/>
          <p:cNvSpPr>
            <a:spLocks noGrp="1"/>
          </p:cNvSpPr>
          <p:nvPr>
            <p:ph/>
          </p:nvPr>
        </p:nvSpPr>
        <p:spPr>
          <a:xfrm>
            <a:off x="1297440" y="308772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85" name="PlaceHolder 6"/>
          <p:cNvSpPr>
            <a:spLocks noGrp="1"/>
          </p:cNvSpPr>
          <p:nvPr>
            <p:ph/>
          </p:nvPr>
        </p:nvSpPr>
        <p:spPr>
          <a:xfrm>
            <a:off x="3677400" y="308772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86" name="PlaceHolder 7"/>
          <p:cNvSpPr>
            <a:spLocks noGrp="1"/>
          </p:cNvSpPr>
          <p:nvPr>
            <p:ph/>
          </p:nvPr>
        </p:nvSpPr>
        <p:spPr>
          <a:xfrm>
            <a:off x="6057360" y="3087720"/>
            <a:ext cx="2266200" cy="1388160"/>
          </a:xfrm>
          <a:prstGeom prst="rect">
            <a:avLst/>
          </a:prstGeom>
          <a:noFill/>
          <a:ln w="0">
            <a:noFill/>
          </a:ln>
        </p:spPr>
        <p:txBody>
          <a:bodyPr lIns="0" tIns="0" rIns="0" bIns="0" anchor="t">
            <a:normAutofit fontScale="62000"/>
          </a:bodyPr>
          <a:lstStyle/>
          <a:p>
            <a:endParaRPr lang="en-US" sz="3200" b="0" strike="noStrike" spc="-1">
              <a:latin typeface="Arial"/>
            </a:endParaRPr>
          </a:p>
        </p:txBody>
      </p:sp>
      <p:sp>
        <p:nvSpPr>
          <p:cNvPr id="9" name="PlaceHolder 8"/>
          <p:cNvSpPr>
            <a:spLocks noGrp="1"/>
          </p:cNvSpPr>
          <p:nvPr>
            <p:ph type="sldNum" idx="2"/>
          </p:nvPr>
        </p:nvSpPr>
        <p:spPr/>
        <p:txBody>
          <a:bodyPr/>
          <a:lstStyle/>
          <a:p>
            <a:fld id="{171B2C61-53E6-413C-A98F-C7A3EF095F19}"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12" name="PlaceHolder 2"/>
          <p:cNvSpPr>
            <a:spLocks noGrp="1"/>
          </p:cNvSpPr>
          <p:nvPr>
            <p:ph/>
          </p:nvPr>
        </p:nvSpPr>
        <p:spPr>
          <a:xfrm>
            <a:off x="1297440" y="1567440"/>
            <a:ext cx="703836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4" name="PlaceHolder 3"/>
          <p:cNvSpPr>
            <a:spLocks noGrp="1"/>
          </p:cNvSpPr>
          <p:nvPr>
            <p:ph type="sldNum" idx="1"/>
          </p:nvPr>
        </p:nvSpPr>
        <p:spPr/>
        <p:txBody>
          <a:bodyPr/>
          <a:lstStyle/>
          <a:p>
            <a:fld id="{9869D0A6-1BD9-4C2A-8A7B-04691471B17A}"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14" name="PlaceHolder 2"/>
          <p:cNvSpPr>
            <a:spLocks noGrp="1"/>
          </p:cNvSpPr>
          <p:nvPr>
            <p:ph/>
          </p:nvPr>
        </p:nvSpPr>
        <p:spPr>
          <a:xfrm>
            <a:off x="129744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15" name="PlaceHolder 3"/>
          <p:cNvSpPr>
            <a:spLocks noGrp="1"/>
          </p:cNvSpPr>
          <p:nvPr>
            <p:ph/>
          </p:nvPr>
        </p:nvSpPr>
        <p:spPr>
          <a:xfrm>
            <a:off x="490392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5" name="PlaceHolder 4"/>
          <p:cNvSpPr>
            <a:spLocks noGrp="1"/>
          </p:cNvSpPr>
          <p:nvPr>
            <p:ph type="sldNum" idx="1"/>
          </p:nvPr>
        </p:nvSpPr>
        <p:spPr/>
        <p:txBody>
          <a:bodyPr/>
          <a:lstStyle/>
          <a:p>
            <a:fld id="{AA466283-13BD-4804-B1C8-1E3C4E8AC251}"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3" name="PlaceHolder 2"/>
          <p:cNvSpPr>
            <a:spLocks noGrp="1"/>
          </p:cNvSpPr>
          <p:nvPr>
            <p:ph type="sldNum" idx="1"/>
          </p:nvPr>
        </p:nvSpPr>
        <p:spPr/>
        <p:txBody>
          <a:bodyPr/>
          <a:lstStyle/>
          <a:p>
            <a:fld id="{FDBB196C-A1AC-4C99-8C10-AF348A98FB10}"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1297440" y="393840"/>
            <a:ext cx="7038360" cy="4235040"/>
          </a:xfrm>
          <a:prstGeom prst="rect">
            <a:avLst/>
          </a:prstGeom>
          <a:noFill/>
          <a:ln w="0">
            <a:noFill/>
          </a:ln>
        </p:spPr>
        <p:txBody>
          <a:bodyPr lIns="0" tIns="0" rIns="0" bIns="0" anchor="ctr">
            <a:noAutofit/>
          </a:bodyPr>
          <a:lstStyle/>
          <a:p>
            <a:pPr algn="ctr">
              <a:buNone/>
            </a:pPr>
            <a:endParaRPr lang="en-US" sz="3200" b="0" strike="noStrike" spc="-1">
              <a:latin typeface="Arial"/>
            </a:endParaRPr>
          </a:p>
        </p:txBody>
      </p:sp>
      <p:sp>
        <p:nvSpPr>
          <p:cNvPr id="3" name="PlaceHolder 2"/>
          <p:cNvSpPr>
            <a:spLocks noGrp="1"/>
          </p:cNvSpPr>
          <p:nvPr>
            <p:ph type="sldNum" idx="1"/>
          </p:nvPr>
        </p:nvSpPr>
        <p:spPr/>
        <p:txBody>
          <a:bodyPr/>
          <a:lstStyle/>
          <a:p>
            <a:fld id="{356AC5FD-966B-475D-AC32-2AA5A37A9921}" type="slidenum">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19" name="PlaceHolder 2"/>
          <p:cNvSpPr>
            <a:spLocks noGrp="1"/>
          </p:cNvSpPr>
          <p:nvPr>
            <p:ph/>
          </p:nvPr>
        </p:nvSpPr>
        <p:spPr>
          <a:xfrm>
            <a:off x="129744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20" name="PlaceHolder 3"/>
          <p:cNvSpPr>
            <a:spLocks noGrp="1"/>
          </p:cNvSpPr>
          <p:nvPr>
            <p:ph/>
          </p:nvPr>
        </p:nvSpPr>
        <p:spPr>
          <a:xfrm>
            <a:off x="490392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21" name="PlaceHolder 4"/>
          <p:cNvSpPr>
            <a:spLocks noGrp="1"/>
          </p:cNvSpPr>
          <p:nvPr>
            <p:ph/>
          </p:nvPr>
        </p:nvSpPr>
        <p:spPr>
          <a:xfrm>
            <a:off x="129744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6" name="PlaceHolder 5"/>
          <p:cNvSpPr>
            <a:spLocks noGrp="1"/>
          </p:cNvSpPr>
          <p:nvPr>
            <p:ph type="sldNum" idx="1"/>
          </p:nvPr>
        </p:nvSpPr>
        <p:spPr/>
        <p:txBody>
          <a:bodyPr/>
          <a:lstStyle/>
          <a:p>
            <a:fld id="{B1E81DAB-0F5A-491C-BC2B-AB72C5A13A7C}" type="slidenum">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23" name="PlaceHolder 2"/>
          <p:cNvSpPr>
            <a:spLocks noGrp="1"/>
          </p:cNvSpPr>
          <p:nvPr>
            <p:ph/>
          </p:nvPr>
        </p:nvSpPr>
        <p:spPr>
          <a:xfrm>
            <a:off x="1297440" y="1567440"/>
            <a:ext cx="3434400" cy="2910600"/>
          </a:xfrm>
          <a:prstGeom prst="rect">
            <a:avLst/>
          </a:prstGeom>
          <a:noFill/>
          <a:ln w="0">
            <a:noFill/>
          </a:ln>
        </p:spPr>
        <p:txBody>
          <a:bodyPr lIns="0" tIns="0" rIns="0" bIns="0" anchor="t">
            <a:normAutofit/>
          </a:bodyPr>
          <a:lstStyle/>
          <a:p>
            <a:endParaRPr lang="en-US" sz="3200" b="0" strike="noStrike" spc="-1">
              <a:latin typeface="Arial"/>
            </a:endParaRPr>
          </a:p>
        </p:txBody>
      </p:sp>
      <p:sp>
        <p:nvSpPr>
          <p:cNvPr id="24" name="PlaceHolder 3"/>
          <p:cNvSpPr>
            <a:spLocks noGrp="1"/>
          </p:cNvSpPr>
          <p:nvPr>
            <p:ph/>
          </p:nvPr>
        </p:nvSpPr>
        <p:spPr>
          <a:xfrm>
            <a:off x="490392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25" name="PlaceHolder 4"/>
          <p:cNvSpPr>
            <a:spLocks noGrp="1"/>
          </p:cNvSpPr>
          <p:nvPr>
            <p:ph/>
          </p:nvPr>
        </p:nvSpPr>
        <p:spPr>
          <a:xfrm>
            <a:off x="4903920" y="308772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6" name="PlaceHolder 5"/>
          <p:cNvSpPr>
            <a:spLocks noGrp="1"/>
          </p:cNvSpPr>
          <p:nvPr>
            <p:ph type="sldNum" idx="1"/>
          </p:nvPr>
        </p:nvSpPr>
        <p:spPr/>
        <p:txBody>
          <a:bodyPr/>
          <a:lstStyle/>
          <a:p>
            <a:fld id="{F723DA17-3F02-4AC4-B5A3-8970B468D882}"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297440" y="225360"/>
            <a:ext cx="7038360" cy="1250280"/>
          </a:xfrm>
          <a:prstGeom prst="rect">
            <a:avLst/>
          </a:prstGeom>
          <a:noFill/>
          <a:ln w="0">
            <a:noFill/>
          </a:ln>
        </p:spPr>
        <p:txBody>
          <a:bodyPr lIns="0" tIns="0" rIns="0" bIns="0" anchor="ctr">
            <a:noAutofit/>
          </a:bodyPr>
          <a:lstStyle/>
          <a:p>
            <a:pPr algn="ctr">
              <a:buNone/>
            </a:pPr>
            <a:endParaRPr lang="en-US" sz="4400" b="0" strike="noStrike" spc="-1">
              <a:latin typeface="Arial"/>
            </a:endParaRPr>
          </a:p>
        </p:txBody>
      </p:sp>
      <p:sp>
        <p:nvSpPr>
          <p:cNvPr id="27" name="PlaceHolder 2"/>
          <p:cNvSpPr>
            <a:spLocks noGrp="1"/>
          </p:cNvSpPr>
          <p:nvPr>
            <p:ph/>
          </p:nvPr>
        </p:nvSpPr>
        <p:spPr>
          <a:xfrm>
            <a:off x="129744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28" name="PlaceHolder 3"/>
          <p:cNvSpPr>
            <a:spLocks noGrp="1"/>
          </p:cNvSpPr>
          <p:nvPr>
            <p:ph/>
          </p:nvPr>
        </p:nvSpPr>
        <p:spPr>
          <a:xfrm>
            <a:off x="4903920" y="1567440"/>
            <a:ext cx="3434400" cy="1388160"/>
          </a:xfrm>
          <a:prstGeom prst="rect">
            <a:avLst/>
          </a:prstGeom>
          <a:noFill/>
          <a:ln w="0">
            <a:noFill/>
          </a:ln>
        </p:spPr>
        <p:txBody>
          <a:bodyPr lIns="0" tIns="0" rIns="0" bIns="0" anchor="t">
            <a:normAutofit fontScale="95000"/>
          </a:bodyPr>
          <a:lstStyle/>
          <a:p>
            <a:endParaRPr lang="en-US" sz="3200" b="0" strike="noStrike" spc="-1">
              <a:latin typeface="Arial"/>
            </a:endParaRPr>
          </a:p>
        </p:txBody>
      </p:sp>
      <p:sp>
        <p:nvSpPr>
          <p:cNvPr id="29" name="PlaceHolder 4"/>
          <p:cNvSpPr>
            <a:spLocks noGrp="1"/>
          </p:cNvSpPr>
          <p:nvPr>
            <p:ph/>
          </p:nvPr>
        </p:nvSpPr>
        <p:spPr>
          <a:xfrm>
            <a:off x="1297440" y="3087720"/>
            <a:ext cx="7038360" cy="1388160"/>
          </a:xfrm>
          <a:prstGeom prst="rect">
            <a:avLst/>
          </a:prstGeom>
          <a:noFill/>
          <a:ln w="0">
            <a:noFill/>
          </a:ln>
        </p:spPr>
        <p:txBody>
          <a:bodyPr lIns="0" tIns="0" rIns="0" bIns="0" anchor="t">
            <a:normAutofit/>
          </a:bodyPr>
          <a:lstStyle/>
          <a:p>
            <a:endParaRPr lang="en-US" sz="3200" b="0" strike="noStrike" spc="-1">
              <a:latin typeface="Arial"/>
            </a:endParaRPr>
          </a:p>
        </p:txBody>
      </p:sp>
      <p:sp>
        <p:nvSpPr>
          <p:cNvPr id="6" name="PlaceHolder 5"/>
          <p:cNvSpPr>
            <a:spLocks noGrp="1"/>
          </p:cNvSpPr>
          <p:nvPr>
            <p:ph type="sldNum" idx="1"/>
          </p:nvPr>
        </p:nvSpPr>
        <p:spPr/>
        <p:txBody>
          <a:bodyPr/>
          <a:lstStyle/>
          <a:p>
            <a:fld id="{0232DB76-860D-4553-9ADE-FB724059B807}"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B212C"/>
        </a:solidFill>
        <a:effectLst/>
      </p:bgPr>
    </p:bg>
    <p:spTree>
      <p:nvGrpSpPr>
        <p:cNvPr id="1" name=""/>
        <p:cNvGrpSpPr/>
        <p:nvPr/>
      </p:nvGrpSpPr>
      <p:grpSpPr>
        <a:xfrm>
          <a:off x="0" y="0"/>
          <a:ext cx="0" cy="0"/>
          <a:chOff x="0" y="0"/>
          <a:chExt cx="0" cy="0"/>
        </a:xfrm>
      </p:grpSpPr>
      <p:sp>
        <p:nvSpPr>
          <p:cNvPr id="9" name="Google Shape;10;p2"/>
          <p:cNvSpPr/>
          <p:nvPr/>
        </p:nvSpPr>
        <p:spPr>
          <a:xfrm rot="5400000">
            <a:off x="7500960" y="0"/>
            <a:ext cx="1643040" cy="1643040"/>
          </a:xfrm>
          <a:prstGeom prst="diagStripe">
            <a:avLst>
              <a:gd name="adj" fmla="val 0"/>
            </a:avLst>
          </a:prstGeom>
          <a:solidFill>
            <a:schemeClr val="lt1">
              <a:alpha val="3000"/>
            </a:schemeClr>
          </a:solidFill>
          <a:ln w="0">
            <a:noFill/>
          </a:ln>
        </p:spPr>
        <p:style>
          <a:lnRef idx="0">
            <a:scrgbClr r="0" g="0" b="0"/>
          </a:lnRef>
          <a:fillRef idx="0">
            <a:scrgbClr r="0" g="0" b="0"/>
          </a:fillRef>
          <a:effectRef idx="0">
            <a:scrgbClr r="0" g="0" b="0"/>
          </a:effectRef>
          <a:fontRef idx="minor"/>
        </p:style>
      </p:sp>
      <p:grpSp>
        <p:nvGrpSpPr>
          <p:cNvPr id="10" name="Google Shape;11;p2"/>
          <p:cNvGrpSpPr/>
          <p:nvPr/>
        </p:nvGrpSpPr>
        <p:grpSpPr>
          <a:xfrm>
            <a:off x="5760" y="-7920"/>
            <a:ext cx="5137920" cy="5151960"/>
            <a:chOff x="5760" y="-7920"/>
            <a:chExt cx="5137920" cy="5151960"/>
          </a:xfrm>
        </p:grpSpPr>
        <p:sp>
          <p:nvSpPr>
            <p:cNvPr id="2" name="Google Shape;12;p2"/>
            <p:cNvSpPr/>
            <p:nvPr/>
          </p:nvSpPr>
          <p:spPr>
            <a:xfrm rot="16200000">
              <a:off x="360" y="720"/>
              <a:ext cx="5151960" cy="5134320"/>
            </a:xfrm>
            <a:prstGeom prst="diagStripe">
              <a:avLst>
                <a:gd name="adj" fmla="val 50000"/>
              </a:avLst>
            </a:prstGeom>
            <a:solidFill>
              <a:schemeClr val="lt1">
                <a:alpha val="3000"/>
              </a:schemeClr>
            </a:solidFill>
            <a:ln w="0">
              <a:noFill/>
            </a:ln>
          </p:spPr>
          <p:style>
            <a:lnRef idx="0">
              <a:scrgbClr r="0" g="0" b="0"/>
            </a:lnRef>
            <a:fillRef idx="0">
              <a:scrgbClr r="0" g="0" b="0"/>
            </a:fillRef>
            <a:effectRef idx="0">
              <a:scrgbClr r="0" g="0" b="0"/>
            </a:effectRef>
            <a:fontRef idx="minor"/>
          </p:style>
        </p:sp>
        <p:sp>
          <p:nvSpPr>
            <p:cNvPr id="3" name="Google Shape;13;p2"/>
            <p:cNvSpPr/>
            <p:nvPr/>
          </p:nvSpPr>
          <p:spPr>
            <a:xfrm rot="16200000">
              <a:off x="0" y="1142640"/>
              <a:ext cx="3996000" cy="3981960"/>
            </a:xfrm>
            <a:prstGeom prst="diagStripe">
              <a:avLst>
                <a:gd name="adj" fmla="val 58774"/>
              </a:avLst>
            </a:prstGeom>
            <a:solidFill>
              <a:schemeClr val="lt1">
                <a:alpha val="3000"/>
              </a:schemeClr>
            </a:solidFill>
            <a:ln w="0">
              <a:noFill/>
            </a:ln>
          </p:spPr>
          <p:style>
            <a:lnRef idx="0">
              <a:scrgbClr r="0" g="0" b="0"/>
            </a:lnRef>
            <a:fillRef idx="0">
              <a:scrgbClr r="0" g="0" b="0"/>
            </a:fillRef>
            <a:effectRef idx="0">
              <a:scrgbClr r="0" g="0" b="0"/>
            </a:effectRef>
            <a:fontRef idx="minor"/>
          </p:style>
        </p:sp>
        <p:sp>
          <p:nvSpPr>
            <p:cNvPr id="4" name="Google Shape;14;p2"/>
            <p:cNvSpPr/>
            <p:nvPr/>
          </p:nvSpPr>
          <p:spPr>
            <a:xfrm rot="16200000">
              <a:off x="1800" y="1080"/>
              <a:ext cx="2298960" cy="2291040"/>
            </a:xfrm>
            <a:prstGeom prst="diagStripe">
              <a:avLst>
                <a:gd name="adj" fmla="val 50000"/>
              </a:avLst>
            </a:prstGeom>
            <a:solidFill>
              <a:schemeClr val="accent1"/>
            </a:solidFill>
            <a:ln w="0">
              <a:noFill/>
            </a:ln>
          </p:spPr>
          <p:style>
            <a:lnRef idx="0">
              <a:scrgbClr r="0" g="0" b="0"/>
            </a:lnRef>
            <a:fillRef idx="0">
              <a:scrgbClr r="0" g="0" b="0"/>
            </a:fillRef>
            <a:effectRef idx="0">
              <a:scrgbClr r="0" g="0" b="0"/>
            </a:effectRef>
            <a:fontRef idx="minor"/>
          </p:style>
        </p:sp>
        <p:sp>
          <p:nvSpPr>
            <p:cNvPr id="5" name="Google Shape;15;p2"/>
            <p:cNvSpPr/>
            <p:nvPr/>
          </p:nvSpPr>
          <p:spPr>
            <a:xfrm flipH="1">
              <a:off x="651960" y="588240"/>
              <a:ext cx="2299320" cy="2290680"/>
            </a:xfrm>
            <a:prstGeom prst="diagStripe">
              <a:avLst>
                <a:gd name="adj" fmla="val 50000"/>
              </a:avLst>
            </a:prstGeom>
            <a:solidFill>
              <a:schemeClr val="lt2"/>
            </a:solidFill>
            <a:ln w="0">
              <a:noFill/>
            </a:ln>
          </p:spPr>
          <p:style>
            <a:lnRef idx="0">
              <a:scrgbClr r="0" g="0" b="0"/>
            </a:lnRef>
            <a:fillRef idx="0">
              <a:scrgbClr r="0" g="0" b="0"/>
            </a:fillRef>
            <a:effectRef idx="0">
              <a:scrgbClr r="0" g="0" b="0"/>
            </a:effectRef>
            <a:fontRef idx="minor"/>
          </p:style>
        </p:sp>
      </p:grpSp>
      <p:sp>
        <p:nvSpPr>
          <p:cNvPr id="6" name="PlaceHolder 1"/>
          <p:cNvSpPr>
            <a:spLocks noGrp="1"/>
          </p:cNvSpPr>
          <p:nvPr>
            <p:ph type="title"/>
          </p:nvPr>
        </p:nvSpPr>
        <p:spPr>
          <a:xfrm>
            <a:off x="1297440" y="393840"/>
            <a:ext cx="7038360" cy="913320"/>
          </a:xfrm>
          <a:prstGeom prst="rect">
            <a:avLst/>
          </a:prstGeom>
          <a:noFill/>
          <a:ln w="0">
            <a:noFill/>
          </a:ln>
        </p:spPr>
        <p:txBody>
          <a:bodyPr lIns="0" tIns="0" rIns="0" bIns="0" anchor="ctr">
            <a:noAutofit/>
          </a:bodyPr>
          <a:lstStyle/>
          <a:p>
            <a:r>
              <a:rPr lang="en-US" sz="1800" b="0" strike="noStrike" spc="-1">
                <a:latin typeface="Arial"/>
              </a:rPr>
              <a:t>Для правки текста заглавия щёлкните мышью</a:t>
            </a:r>
          </a:p>
        </p:txBody>
      </p:sp>
      <p:sp>
        <p:nvSpPr>
          <p:cNvPr id="7" name="PlaceHolder 2"/>
          <p:cNvSpPr>
            <a:spLocks noGrp="1"/>
          </p:cNvSpPr>
          <p:nvPr>
            <p:ph type="sldNum" idx="1"/>
          </p:nvPr>
        </p:nvSpPr>
        <p:spPr>
          <a:xfrm>
            <a:off x="8472600" y="4663080"/>
            <a:ext cx="547920" cy="392760"/>
          </a:xfrm>
          <a:prstGeom prst="rect">
            <a:avLst/>
          </a:prstGeom>
          <a:noFill/>
          <a:ln w="0">
            <a:noFill/>
          </a:ln>
        </p:spPr>
        <p:txBody>
          <a:bodyPr lIns="90000" tIns="91440" rIns="90000" bIns="91440" anchor="ctr">
            <a:noAutofit/>
          </a:bodyPr>
          <a:lstStyle>
            <a:lvl1pPr algn="r">
              <a:lnSpc>
                <a:spcPct val="100000"/>
              </a:lnSpc>
              <a:buNone/>
              <a:tabLst>
                <a:tab pos="0" algn="l"/>
              </a:tabLst>
              <a:defRPr lang="ru" sz="1000" b="0" strike="noStrike" spc="-1">
                <a:solidFill>
                  <a:srgbClr val="FFFFFF"/>
                </a:solidFill>
                <a:latin typeface="Lato"/>
                <a:ea typeface="Lato"/>
              </a:defRPr>
            </a:lvl1pPr>
          </a:lstStyle>
          <a:p>
            <a:pPr algn="r">
              <a:lnSpc>
                <a:spcPct val="100000"/>
              </a:lnSpc>
              <a:buNone/>
              <a:tabLst>
                <a:tab pos="0" algn="l"/>
              </a:tabLst>
            </a:pPr>
            <a:fld id="{5B87F282-EEEB-470E-8C81-610C44A7B376}" type="slidenum">
              <a:rPr lang="ru" sz="1000" b="0" strike="noStrike" spc="-1">
                <a:solidFill>
                  <a:srgbClr val="FFFFFF"/>
                </a:solidFill>
                <a:latin typeface="Lato"/>
                <a:ea typeface="Lato"/>
              </a:rPr>
              <a:t>‹#›</a:t>
            </a:fld>
            <a:endParaRPr lang="en-US" sz="1000" b="0" strike="noStrike" spc="-1">
              <a:latin typeface="Times New Roman"/>
            </a:endParaRPr>
          </a:p>
        </p:txBody>
      </p:sp>
      <p:sp>
        <p:nvSpPr>
          <p:cNvPr id="8" name="PlaceHolder 3"/>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strike="noStrike" spc="-1">
                <a:latin typeface="Arial"/>
              </a:rPr>
              <a:t>Для правки структуры щёлкните мышью</a:t>
            </a:r>
          </a:p>
          <a:p>
            <a:pPr marL="864000" lvl="1" indent="-324000">
              <a:spcBef>
                <a:spcPts val="1134"/>
              </a:spcBef>
              <a:buClr>
                <a:srgbClr val="FFFFFF"/>
              </a:buClr>
              <a:buSzPct val="75000"/>
              <a:buFont typeface="Symbol" charset="2"/>
              <a:buChar char=""/>
            </a:pPr>
            <a:r>
              <a:rPr lang="en-US" sz="2800" b="0" strike="noStrike" spc="-1">
                <a:latin typeface="Arial"/>
              </a:rPr>
              <a:t>Второй уровень структуры</a:t>
            </a:r>
          </a:p>
          <a:p>
            <a:pPr marL="1296000" lvl="2" indent="-288000">
              <a:spcBef>
                <a:spcPts val="850"/>
              </a:spcBef>
              <a:buClr>
                <a:srgbClr val="FFFFFF"/>
              </a:buClr>
              <a:buSzPct val="45000"/>
              <a:buFont typeface="Wingdings" charset="2"/>
              <a:buChar char=""/>
            </a:pPr>
            <a:r>
              <a:rPr lang="en-US" sz="2400" b="0" strike="noStrike" spc="-1">
                <a:latin typeface="Arial"/>
              </a:rPr>
              <a:t>Третий уровень структуры</a:t>
            </a:r>
          </a:p>
          <a:p>
            <a:pPr marL="1728000" lvl="3" indent="-216000">
              <a:spcBef>
                <a:spcPts val="567"/>
              </a:spcBef>
              <a:buClr>
                <a:srgbClr val="FFFFFF"/>
              </a:buClr>
              <a:buSzPct val="75000"/>
              <a:buFont typeface="Symbol" charset="2"/>
              <a:buChar char=""/>
            </a:pPr>
            <a:r>
              <a:rPr lang="en-US" sz="2000" b="0" strike="noStrike" spc="-1">
                <a:latin typeface="Arial"/>
              </a:rPr>
              <a:t>Четвёртый уровень структуры</a:t>
            </a:r>
          </a:p>
          <a:p>
            <a:pPr marL="2160000" lvl="4" indent="-216000">
              <a:spcBef>
                <a:spcPts val="283"/>
              </a:spcBef>
              <a:buClr>
                <a:srgbClr val="FFFFFF"/>
              </a:buClr>
              <a:buSzPct val="45000"/>
              <a:buFont typeface="Wingdings" charset="2"/>
              <a:buChar char=""/>
            </a:pPr>
            <a:r>
              <a:rPr lang="en-US" sz="2000" b="0" strike="noStrike" spc="-1">
                <a:latin typeface="Arial"/>
              </a:rPr>
              <a:t>Пятый уровень структуры</a:t>
            </a:r>
          </a:p>
          <a:p>
            <a:pPr marL="2592000" lvl="5" indent="-216000">
              <a:spcBef>
                <a:spcPts val="283"/>
              </a:spcBef>
              <a:buClr>
                <a:srgbClr val="FFFFFF"/>
              </a:buClr>
              <a:buSzPct val="45000"/>
              <a:buFont typeface="Wingdings" charset="2"/>
              <a:buChar char=""/>
            </a:pPr>
            <a:r>
              <a:rPr lang="en-US" sz="2000" b="0" strike="noStrike" spc="-1">
                <a:latin typeface="Arial"/>
              </a:rPr>
              <a:t>Шестой уровень структуры</a:t>
            </a:r>
          </a:p>
          <a:p>
            <a:pPr marL="3024000" lvl="6" indent="-216000">
              <a:spcBef>
                <a:spcPts val="283"/>
              </a:spcBef>
              <a:buClr>
                <a:srgbClr val="FFFFFF"/>
              </a:buClr>
              <a:buSzPct val="45000"/>
              <a:buFont typeface="Wingdings" charset="2"/>
              <a:buChar char=""/>
            </a:pPr>
            <a:r>
              <a:rPr lang="en-US" sz="2000" b="0" strike="noStrike" spc="-1">
                <a:latin typeface="Arial"/>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B212C"/>
        </a:solidFill>
        <a:effectLst/>
      </p:bgPr>
    </p:bg>
    <p:spTree>
      <p:nvGrpSpPr>
        <p:cNvPr id="1" name=""/>
        <p:cNvGrpSpPr/>
        <p:nvPr/>
      </p:nvGrpSpPr>
      <p:grpSpPr>
        <a:xfrm>
          <a:off x="0" y="0"/>
          <a:ext cx="0" cy="0"/>
          <a:chOff x="0" y="0"/>
          <a:chExt cx="0" cy="0"/>
        </a:xfrm>
      </p:grpSpPr>
      <p:grpSp>
        <p:nvGrpSpPr>
          <p:cNvPr id="45" name="Google Shape;42;p4"/>
          <p:cNvGrpSpPr/>
          <p:nvPr/>
        </p:nvGrpSpPr>
        <p:grpSpPr>
          <a:xfrm>
            <a:off x="0" y="381600"/>
            <a:ext cx="1036800" cy="1015200"/>
            <a:chOff x="0" y="381600"/>
            <a:chExt cx="1036800" cy="1015200"/>
          </a:xfrm>
        </p:grpSpPr>
        <p:sp>
          <p:nvSpPr>
            <p:cNvPr id="46" name="Google Shape;43;p4"/>
            <p:cNvSpPr/>
            <p:nvPr/>
          </p:nvSpPr>
          <p:spPr>
            <a:xfrm rot="16200000">
              <a:off x="0" y="381600"/>
              <a:ext cx="808200" cy="808200"/>
            </a:xfrm>
            <a:prstGeom prst="diagStripe">
              <a:avLst>
                <a:gd name="adj" fmla="val 50000"/>
              </a:avLst>
            </a:prstGeom>
            <a:solidFill>
              <a:schemeClr val="accent1"/>
            </a:solidFill>
            <a:ln w="0">
              <a:noFill/>
            </a:ln>
          </p:spPr>
          <p:style>
            <a:lnRef idx="0">
              <a:scrgbClr r="0" g="0" b="0"/>
            </a:lnRef>
            <a:fillRef idx="0">
              <a:scrgbClr r="0" g="0" b="0"/>
            </a:fillRef>
            <a:effectRef idx="0">
              <a:scrgbClr r="0" g="0" b="0"/>
            </a:effectRef>
            <a:fontRef idx="minor"/>
          </p:style>
        </p:sp>
        <p:sp>
          <p:nvSpPr>
            <p:cNvPr id="47" name="Google Shape;44;p4"/>
            <p:cNvSpPr/>
            <p:nvPr/>
          </p:nvSpPr>
          <p:spPr>
            <a:xfrm flipH="1">
              <a:off x="228240" y="588600"/>
              <a:ext cx="808200" cy="808200"/>
            </a:xfrm>
            <a:prstGeom prst="diagStripe">
              <a:avLst>
                <a:gd name="adj" fmla="val 50000"/>
              </a:avLst>
            </a:prstGeom>
            <a:solidFill>
              <a:schemeClr val="lt2"/>
            </a:solidFill>
            <a:ln w="0">
              <a:noFill/>
            </a:ln>
          </p:spPr>
          <p:style>
            <a:lnRef idx="0">
              <a:scrgbClr r="0" g="0" b="0"/>
            </a:lnRef>
            <a:fillRef idx="0">
              <a:scrgbClr r="0" g="0" b="0"/>
            </a:fillRef>
            <a:effectRef idx="0">
              <a:scrgbClr r="0" g="0" b="0"/>
            </a:effectRef>
            <a:fontRef idx="minor"/>
          </p:style>
        </p:sp>
      </p:grpSp>
      <p:sp>
        <p:nvSpPr>
          <p:cNvPr id="48" name="PlaceHolder 1"/>
          <p:cNvSpPr>
            <a:spLocks noGrp="1"/>
          </p:cNvSpPr>
          <p:nvPr>
            <p:ph type="title"/>
          </p:nvPr>
        </p:nvSpPr>
        <p:spPr>
          <a:xfrm>
            <a:off x="1297440" y="393840"/>
            <a:ext cx="7038360" cy="913320"/>
          </a:xfrm>
          <a:prstGeom prst="rect">
            <a:avLst/>
          </a:prstGeom>
          <a:noFill/>
          <a:ln w="0">
            <a:noFill/>
          </a:ln>
        </p:spPr>
        <p:txBody>
          <a:bodyPr lIns="0" tIns="0" rIns="0" bIns="0" anchor="ctr">
            <a:noAutofit/>
          </a:bodyPr>
          <a:lstStyle/>
          <a:p>
            <a:r>
              <a:rPr lang="en-US" sz="1800" b="0" strike="noStrike" spc="-1">
                <a:latin typeface="Arial"/>
              </a:rPr>
              <a:t>Для правки текста заглавия щёлкните мышью</a:t>
            </a:r>
          </a:p>
        </p:txBody>
      </p:sp>
      <p:sp>
        <p:nvSpPr>
          <p:cNvPr id="49" name="PlaceHolder 2"/>
          <p:cNvSpPr>
            <a:spLocks noGrp="1"/>
          </p:cNvSpPr>
          <p:nvPr>
            <p:ph type="body"/>
          </p:nvPr>
        </p:nvSpPr>
        <p:spPr>
          <a:xfrm>
            <a:off x="1297440" y="1567440"/>
            <a:ext cx="7038360" cy="291060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strike="noStrike" spc="-1">
                <a:latin typeface="Arial"/>
              </a:rPr>
              <a:t>Для правки структуры щёлкните мышью</a:t>
            </a:r>
          </a:p>
          <a:p>
            <a:pPr marL="864000" lvl="1" indent="-324000">
              <a:spcBef>
                <a:spcPts val="1134"/>
              </a:spcBef>
              <a:buClr>
                <a:srgbClr val="FFFFFF"/>
              </a:buClr>
              <a:buSzPct val="75000"/>
              <a:buFont typeface="Symbol" charset="2"/>
              <a:buChar char=""/>
            </a:pPr>
            <a:r>
              <a:rPr lang="en-US" sz="1800" b="0" strike="noStrike" spc="-1">
                <a:latin typeface="Arial"/>
              </a:rPr>
              <a:t>Второй уровень структуры</a:t>
            </a:r>
          </a:p>
          <a:p>
            <a:pPr marL="1296000" lvl="2" indent="-288000">
              <a:spcBef>
                <a:spcPts val="850"/>
              </a:spcBef>
              <a:buClr>
                <a:srgbClr val="FFFFFF"/>
              </a:buClr>
              <a:buSzPct val="45000"/>
              <a:buFont typeface="Wingdings" charset="2"/>
              <a:buChar char=""/>
            </a:pPr>
            <a:r>
              <a:rPr lang="en-US" sz="1800" b="0" strike="noStrike" spc="-1">
                <a:latin typeface="Arial"/>
              </a:rPr>
              <a:t>Третий уровень структуры</a:t>
            </a:r>
          </a:p>
          <a:p>
            <a:pPr marL="1728000" lvl="3" indent="-216000">
              <a:spcBef>
                <a:spcPts val="567"/>
              </a:spcBef>
              <a:buClr>
                <a:srgbClr val="FFFFFF"/>
              </a:buClr>
              <a:buSzPct val="75000"/>
              <a:buFont typeface="Symbol" charset="2"/>
              <a:buChar char=""/>
            </a:pPr>
            <a:r>
              <a:rPr lang="en-US" sz="1800" b="0" strike="noStrike" spc="-1">
                <a:latin typeface="Arial"/>
              </a:rPr>
              <a:t>Четвёртый уровень структуры</a:t>
            </a:r>
          </a:p>
          <a:p>
            <a:pPr marL="2160000" lvl="4" indent="-216000">
              <a:spcBef>
                <a:spcPts val="283"/>
              </a:spcBef>
              <a:buClr>
                <a:srgbClr val="FFFFFF"/>
              </a:buClr>
              <a:buSzPct val="45000"/>
              <a:buFont typeface="Wingdings" charset="2"/>
              <a:buChar char=""/>
            </a:pPr>
            <a:r>
              <a:rPr lang="en-US" sz="1800" b="0" strike="noStrike" spc="-1">
                <a:latin typeface="Arial"/>
              </a:rPr>
              <a:t>Пятый уровень структуры</a:t>
            </a:r>
          </a:p>
          <a:p>
            <a:pPr marL="2592000" lvl="5" indent="-216000">
              <a:spcBef>
                <a:spcPts val="283"/>
              </a:spcBef>
              <a:buClr>
                <a:srgbClr val="FFFFFF"/>
              </a:buClr>
              <a:buSzPct val="45000"/>
              <a:buFont typeface="Wingdings" charset="2"/>
              <a:buChar char=""/>
            </a:pPr>
            <a:r>
              <a:rPr lang="en-US" sz="1800" b="0" strike="noStrike" spc="-1">
                <a:latin typeface="Arial"/>
              </a:rPr>
              <a:t>Шестой уровень структуры</a:t>
            </a:r>
          </a:p>
          <a:p>
            <a:pPr marL="3024000" lvl="6" indent="-216000">
              <a:spcBef>
                <a:spcPts val="283"/>
              </a:spcBef>
              <a:buClr>
                <a:srgbClr val="FFFFFF"/>
              </a:buClr>
              <a:buSzPct val="45000"/>
              <a:buFont typeface="Wingdings" charset="2"/>
              <a:buChar char=""/>
            </a:pPr>
            <a:r>
              <a:rPr lang="en-US" sz="1800" b="0" strike="noStrike" spc="-1">
                <a:latin typeface="Arial"/>
              </a:rPr>
              <a:t>Седьмой уровень структуры</a:t>
            </a:r>
          </a:p>
        </p:txBody>
      </p:sp>
      <p:sp>
        <p:nvSpPr>
          <p:cNvPr id="50" name="PlaceHolder 3"/>
          <p:cNvSpPr>
            <a:spLocks noGrp="1"/>
          </p:cNvSpPr>
          <p:nvPr>
            <p:ph type="sldNum" idx="2"/>
          </p:nvPr>
        </p:nvSpPr>
        <p:spPr>
          <a:xfrm>
            <a:off x="8472600" y="4663080"/>
            <a:ext cx="547920" cy="392760"/>
          </a:xfrm>
          <a:prstGeom prst="rect">
            <a:avLst/>
          </a:prstGeom>
          <a:noFill/>
          <a:ln w="0">
            <a:noFill/>
          </a:ln>
        </p:spPr>
        <p:txBody>
          <a:bodyPr lIns="90000" tIns="91440" rIns="90000" bIns="91440" anchor="ctr">
            <a:noAutofit/>
          </a:bodyPr>
          <a:lstStyle>
            <a:lvl1pPr algn="r">
              <a:lnSpc>
                <a:spcPct val="100000"/>
              </a:lnSpc>
              <a:buNone/>
              <a:tabLst>
                <a:tab pos="0" algn="l"/>
              </a:tabLst>
              <a:defRPr lang="ru" sz="1000" b="0" strike="noStrike" spc="-1">
                <a:solidFill>
                  <a:srgbClr val="FFFFFF"/>
                </a:solidFill>
                <a:latin typeface="Lato"/>
                <a:ea typeface="Lato"/>
              </a:defRPr>
            </a:lvl1pPr>
          </a:lstStyle>
          <a:p>
            <a:pPr algn="r">
              <a:lnSpc>
                <a:spcPct val="100000"/>
              </a:lnSpc>
              <a:buNone/>
              <a:tabLst>
                <a:tab pos="0" algn="l"/>
              </a:tabLst>
            </a:pPr>
            <a:fld id="{76195574-6D48-4638-84E5-196205542510}" type="slidenum">
              <a:rPr lang="ru" sz="1000" b="0" strike="noStrike" spc="-1">
                <a:solidFill>
                  <a:srgbClr val="FFFFFF"/>
                </a:solidFill>
                <a:latin typeface="Lato"/>
                <a:ea typeface="Lato"/>
              </a:rPr>
              <a:t>‹#›</a:t>
            </a:fld>
            <a:endParaRPr lang="en-US" sz="10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42.jpe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image" Target="../media/image43.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45.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46.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3782880" y="488160"/>
            <a:ext cx="5828040" cy="2489760"/>
          </a:xfrm>
          <a:prstGeom prst="rect">
            <a:avLst/>
          </a:prstGeom>
          <a:noFill/>
          <a:ln w="0">
            <a:noFill/>
          </a:ln>
        </p:spPr>
        <p:txBody>
          <a:bodyPr lIns="0" tIns="91440" rIns="0" bIns="91440" anchor="t">
            <a:noAutofit/>
          </a:bodyPr>
          <a:lstStyle/>
          <a:p>
            <a:pPr>
              <a:lnSpc>
                <a:spcPct val="100000"/>
              </a:lnSpc>
              <a:buNone/>
              <a:tabLst>
                <a:tab pos="0" algn="l"/>
              </a:tabLst>
            </a:pPr>
            <a:r>
              <a:rPr lang="ru" sz="4300" b="0" strike="noStrike" spc="-1">
                <a:solidFill>
                  <a:srgbClr val="FFF2CC"/>
                </a:solidFill>
                <a:latin typeface="Trebuchet MS"/>
                <a:ea typeface="Trebuchet MS"/>
              </a:rPr>
              <a:t>Політичне прогнозування</a:t>
            </a:r>
            <a:r>
              <a:rPr lang="ru" sz="4300" b="0" strike="noStrike" spc="-1">
                <a:solidFill>
                  <a:srgbClr val="FFFFFF"/>
                </a:solidFill>
                <a:latin typeface="Trebuchet MS"/>
                <a:ea typeface="Trebuchet MS"/>
              </a:rPr>
              <a:t> </a:t>
            </a:r>
            <a:r>
              <a:rPr lang="ru" sz="4300" b="0" strike="noStrike" spc="-1">
                <a:solidFill>
                  <a:srgbClr val="E69138"/>
                </a:solidFill>
                <a:latin typeface="Trebuchet MS"/>
                <a:ea typeface="Trebuchet MS"/>
              </a:rPr>
              <a:t>та </a:t>
            </a:r>
            <a:r>
              <a:rPr lang="ru" sz="4300" b="0" strike="noStrike" spc="-1">
                <a:solidFill>
                  <a:srgbClr val="B6D7A8"/>
                </a:solidFill>
                <a:latin typeface="Trebuchet MS"/>
                <a:ea typeface="Trebuchet MS"/>
              </a:rPr>
              <a:t>«Фабрики думки» </a:t>
            </a:r>
            <a:r>
              <a:rPr lang="ru" sz="4300" b="0" strike="noStrike" spc="-1">
                <a:solidFill>
                  <a:srgbClr val="CC4125"/>
                </a:solidFill>
                <a:latin typeface="Trebuchet MS"/>
                <a:ea typeface="Trebuchet MS"/>
              </a:rPr>
              <a:t>(мозкові центри) </a:t>
            </a:r>
            <a:endParaRPr lang="en-US" sz="4300" b="0" strike="noStrike" spc="-1">
              <a:latin typeface="Arial"/>
            </a:endParaRPr>
          </a:p>
        </p:txBody>
      </p:sp>
      <p:pic>
        <p:nvPicPr>
          <p:cNvPr id="89" name="Google Shape;136;p13"/>
          <p:cNvPicPr/>
          <p:nvPr/>
        </p:nvPicPr>
        <p:blipFill>
          <a:blip r:embed="rId2"/>
          <a:stretch/>
        </p:blipFill>
        <p:spPr>
          <a:xfrm>
            <a:off x="490320" y="3084840"/>
            <a:ext cx="2618640" cy="174240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830880" y="24480"/>
            <a:ext cx="8084160" cy="913320"/>
          </a:xfrm>
          <a:prstGeom prst="rect">
            <a:avLst/>
          </a:prstGeom>
          <a:noFill/>
          <a:ln w="0">
            <a:noFill/>
          </a:ln>
        </p:spPr>
        <p:txBody>
          <a:bodyPr lIns="0" tIns="91440" rIns="0" bIns="91440" anchor="t">
            <a:normAutofit/>
          </a:bodyPr>
          <a:lstStyle/>
          <a:p>
            <a:pPr>
              <a:lnSpc>
                <a:spcPct val="100000"/>
              </a:lnSpc>
              <a:buNone/>
              <a:tabLst>
                <a:tab pos="0" algn="l"/>
              </a:tabLst>
            </a:pPr>
            <a:r>
              <a:rPr lang="ru" sz="2290" b="1" strike="noStrike" spc="-1">
                <a:solidFill>
                  <a:srgbClr val="D9EAD3"/>
                </a:solidFill>
                <a:latin typeface="Montserrat"/>
                <a:ea typeface="Montserrat"/>
              </a:rPr>
              <a:t>Проблема прогнозування в сучасній політичній науці</a:t>
            </a:r>
            <a:endParaRPr lang="en-US" sz="2290" b="0" strike="noStrike" spc="-1">
              <a:latin typeface="Arial"/>
            </a:endParaRPr>
          </a:p>
          <a:p>
            <a:pPr>
              <a:lnSpc>
                <a:spcPct val="100000"/>
              </a:lnSpc>
              <a:buNone/>
              <a:tabLst>
                <a:tab pos="0" algn="l"/>
              </a:tabLst>
            </a:pPr>
            <a:endParaRPr lang="en-US" sz="2400" b="0" strike="noStrike" spc="-1">
              <a:latin typeface="Arial"/>
            </a:endParaRPr>
          </a:p>
        </p:txBody>
      </p:sp>
      <p:sp>
        <p:nvSpPr>
          <p:cNvPr id="112" name="PlaceHolder 2"/>
          <p:cNvSpPr>
            <a:spLocks noGrp="1"/>
          </p:cNvSpPr>
          <p:nvPr>
            <p:ph/>
          </p:nvPr>
        </p:nvSpPr>
        <p:spPr>
          <a:xfrm>
            <a:off x="3162960" y="830520"/>
            <a:ext cx="5980320" cy="4312080"/>
          </a:xfrm>
          <a:prstGeom prst="rect">
            <a:avLst/>
          </a:prstGeom>
          <a:noFill/>
          <a:ln w="0">
            <a:noFill/>
          </a:ln>
        </p:spPr>
        <p:txBody>
          <a:bodyPr lIns="0" tIns="91440" rIns="0" bIns="91440" anchor="t">
            <a:normAutofit fontScale="90000"/>
          </a:bodyPr>
          <a:lstStyle/>
          <a:p>
            <a:pPr>
              <a:lnSpc>
                <a:spcPct val="115000"/>
              </a:lnSpc>
              <a:buNone/>
              <a:tabLst>
                <a:tab pos="0" algn="l"/>
              </a:tabLst>
            </a:pPr>
            <a:r>
              <a:rPr lang="ru" sz="1300" b="1" strike="noStrike" spc="-1">
                <a:solidFill>
                  <a:srgbClr val="EA9999"/>
                </a:solidFill>
                <a:latin typeface="Lato"/>
                <a:ea typeface="Lato"/>
              </a:rPr>
              <a:t>Теорія політичного прогнозування</a:t>
            </a:r>
            <a:r>
              <a:rPr lang="ru" sz="1300" b="0" strike="noStrike" spc="-1">
                <a:solidFill>
                  <a:srgbClr val="C9DAF8"/>
                </a:solidFill>
                <a:latin typeface="Lato"/>
                <a:ea typeface="Lato"/>
              </a:rPr>
              <a:t> ґрунтується на фундаментальних наукових дослідженнях. Наприкінці XX ст. виник і дістав визнання новий концептуальний напрям соціального пізнання у забезпеченні передумов виживання суспільства — теорія синергетики (автори — бельгійський учений російського походження, лауреат Нобелівської премії І. Пригожий, а також І. Стенгерс, Г. Ніколіс, Н. Ханке та ін.). Наведемо деякі синергетичні ідеї, що змушують переосмислити традиційні уявлення про соціально-політичні процеси.</a:t>
            </a:r>
            <a:endParaRPr lang="en-US" sz="1300" b="0" strike="noStrike" spc="-1">
              <a:latin typeface="Arial"/>
            </a:endParaRPr>
          </a:p>
          <a:p>
            <a:pPr>
              <a:lnSpc>
                <a:spcPct val="115000"/>
              </a:lnSpc>
              <a:spcBef>
                <a:spcPts val="1199"/>
              </a:spcBef>
              <a:buNone/>
              <a:tabLst>
                <a:tab pos="0" algn="l"/>
              </a:tabLst>
            </a:pPr>
            <a:r>
              <a:rPr lang="ru" sz="1300" b="0" strike="noStrike" spc="-1">
                <a:solidFill>
                  <a:srgbClr val="FFFFFF"/>
                </a:solidFill>
                <a:latin typeface="Lato"/>
                <a:ea typeface="Lato"/>
              </a:rPr>
              <a:t>	</a:t>
            </a:r>
            <a:r>
              <a:rPr lang="ru" sz="1300" b="0" strike="noStrike" spc="-1">
                <a:solidFill>
                  <a:srgbClr val="D9D2E9"/>
                </a:solidFill>
                <a:latin typeface="Lato"/>
                <a:ea typeface="Lato"/>
              </a:rPr>
              <a:t>По-перше, суспільство — це відкритий, динамічний, са-мокерований організм із асиметричними структурами, через що зв'язки між ними можуть бути нестабільними, а функції кожної з них — нерегулярними.</a:t>
            </a:r>
            <a:endParaRPr lang="en-US" sz="1300" b="0" strike="noStrike" spc="-1">
              <a:latin typeface="Arial"/>
            </a:endParaRPr>
          </a:p>
          <a:p>
            <a:pPr>
              <a:lnSpc>
                <a:spcPct val="115000"/>
              </a:lnSpc>
              <a:spcBef>
                <a:spcPts val="1199"/>
              </a:spcBef>
              <a:buNone/>
              <a:tabLst>
                <a:tab pos="0" algn="l"/>
              </a:tabLst>
            </a:pPr>
            <a:r>
              <a:rPr lang="ru" sz="1300" b="0" strike="noStrike" spc="-1">
                <a:solidFill>
                  <a:srgbClr val="FFFFFF"/>
                </a:solidFill>
                <a:latin typeface="Lato"/>
                <a:ea typeface="Lato"/>
              </a:rPr>
              <a:t>По-друге, розвитку суспільства властива не лінійність, а певна стрибкоподібність, що, однак, не заперечує його стабільності; усталеність виростає з неусталеності як її результат; неусталеність соціального середовища активує роль у ньому окремої людини.</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2CC"/>
                </a:solidFill>
                <a:latin typeface="Lato"/>
                <a:ea typeface="Lato"/>
              </a:rPr>
              <a:t>По-третє, у зв'язку з неможливістю нав'язати суспільству шляхи його подальшого розвитку, управління ним набуває форми самокерованості, здатності підтримувати відповідні параметри у бажаному діапазоні.</a:t>
            </a:r>
            <a:endParaRPr lang="en-US" sz="1300" b="0" strike="noStrike" spc="-1">
              <a:latin typeface="Arial"/>
            </a:endParaRPr>
          </a:p>
        </p:txBody>
      </p:sp>
      <p:pic>
        <p:nvPicPr>
          <p:cNvPr id="113" name="Google Shape;200;p23"/>
          <p:cNvPicPr/>
          <p:nvPr/>
        </p:nvPicPr>
        <p:blipFill>
          <a:blip r:embed="rId2"/>
          <a:stretch/>
        </p:blipFill>
        <p:spPr>
          <a:xfrm>
            <a:off x="152280" y="938160"/>
            <a:ext cx="2887560" cy="1855440"/>
          </a:xfrm>
          <a:prstGeom prst="rect">
            <a:avLst/>
          </a:prstGeom>
          <a:ln w="0">
            <a:noFill/>
          </a:ln>
        </p:spPr>
      </p:pic>
      <p:pic>
        <p:nvPicPr>
          <p:cNvPr id="114" name="Google Shape;201;p23"/>
          <p:cNvPicPr/>
          <p:nvPr/>
        </p:nvPicPr>
        <p:blipFill>
          <a:blip r:embed="rId3"/>
          <a:stretch/>
        </p:blipFill>
        <p:spPr>
          <a:xfrm>
            <a:off x="152280" y="2963160"/>
            <a:ext cx="2887560" cy="2041200"/>
          </a:xfrm>
          <a:prstGeom prst="rect">
            <a:avLst/>
          </a:prstGeom>
          <a:ln w="0">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p:cNvSpPr>
          <p:nvPr>
            <p:ph/>
          </p:nvPr>
        </p:nvSpPr>
        <p:spPr>
          <a:xfrm>
            <a:off x="4099320" y="0"/>
            <a:ext cx="5043960" cy="5142960"/>
          </a:xfrm>
          <a:prstGeom prst="rect">
            <a:avLst/>
          </a:prstGeom>
          <a:noFill/>
          <a:ln w="0">
            <a:noFill/>
          </a:ln>
        </p:spPr>
        <p:txBody>
          <a:bodyPr lIns="0" tIns="91440" rIns="0" bIns="91440" anchor="t">
            <a:noAutofit/>
          </a:bodyPr>
          <a:lstStyle/>
          <a:p>
            <a:pPr>
              <a:lnSpc>
                <a:spcPct val="115000"/>
              </a:lnSpc>
              <a:buNone/>
              <a:tabLst>
                <a:tab pos="0" algn="l"/>
              </a:tabLst>
            </a:pPr>
            <a:r>
              <a:rPr lang="ru" sz="1200" b="0" strike="noStrike" spc="-1">
                <a:solidFill>
                  <a:srgbClr val="D9EAD3"/>
                </a:solidFill>
                <a:latin typeface="Verdana"/>
                <a:ea typeface="Verdana"/>
              </a:rPr>
              <a:t>Наукове визначення прогнозу вказує, що це – «імoвіpніcнe нaукoвo oбґpунтoвaнe судження про перспективи, можливі стани тoгo чи іншого явищa у мaйбутньoму чи пpo aльтepнaтивні тepміни йoгo іcнувaння». Звідcи, за аналогією, політичне прогнозування – це процес нaукoвooбґpунтoвaнoгo пpипущeння пpo мoжливі шляхи poзвитку пoлітичних пoдій у мaйбутньoму, poзpoбки peкoмeндaцій для пpaктичнoї діяльнocті в  умoвaх дійcнocті. У прогнозі висловлюється точка зору щодо можливості настання тієї або іншої події та дається кількісна оцінка його ймовірності. Прогноз у політиці обгрунтовано аналізом та порівнянням реальних фактів, оцінкою діяльності у політиці сил і тенденцій їхньої взаємодії. </a:t>
            </a:r>
            <a:endParaRPr lang="en-US" sz="1200" b="0" strike="noStrike" spc="-1">
              <a:latin typeface="Arial"/>
            </a:endParaRPr>
          </a:p>
          <a:p>
            <a:pPr>
              <a:lnSpc>
                <a:spcPct val="115000"/>
              </a:lnSpc>
              <a:spcBef>
                <a:spcPts val="1199"/>
              </a:spcBef>
              <a:spcAft>
                <a:spcPts val="1199"/>
              </a:spcAft>
              <a:buNone/>
              <a:tabLst>
                <a:tab pos="0" algn="l"/>
              </a:tabLst>
            </a:pPr>
            <a:r>
              <a:rPr lang="ru" sz="1200" b="0" strike="noStrike" spc="-1">
                <a:solidFill>
                  <a:srgbClr val="CFE2F3"/>
                </a:solidFill>
                <a:latin typeface="Verdana"/>
                <a:ea typeface="Verdana"/>
              </a:rPr>
              <a:t>	У контексті прогнозування політичної сфери доцільно розрізняти два </a:t>
            </a:r>
            <a:r>
              <a:rPr lang="ru" sz="1200" b="1" strike="noStrike" spc="-1">
                <a:solidFill>
                  <a:srgbClr val="F4CCCC"/>
                </a:solidFill>
                <a:latin typeface="Verdana"/>
                <a:ea typeface="Verdana"/>
              </a:rPr>
              <a:t>типи прогнозування: </a:t>
            </a:r>
            <a:r>
              <a:rPr lang="ru" sz="1200" b="0" strike="noStrike" spc="-1">
                <a:solidFill>
                  <a:srgbClr val="CFE2F3"/>
                </a:solidFill>
                <a:latin typeface="Verdana"/>
                <a:ea typeface="Verdana"/>
              </a:rPr>
              <a:t>політичне та стратегічне. Перше пов’язане з ситуативним аналізом тенденцій, процесів, інтересів акторів та їх взаємодії й виражає можливий стан у короткотерміновій перспективі. Політичний прогноз дуже часто межує з політичними коментарями, що прогнозують разове прийняття політичного рішення або тимчасову поведінку акторів. Для цього виду прогнозування характерна екстраполяція наявних тенденцій. </a:t>
            </a:r>
            <a:endParaRPr lang="en-US" sz="1200" b="0" strike="noStrike" spc="-1">
              <a:latin typeface="Arial"/>
            </a:endParaRPr>
          </a:p>
        </p:txBody>
      </p:sp>
      <p:pic>
        <p:nvPicPr>
          <p:cNvPr id="116" name="Google Shape;207;p24"/>
          <p:cNvPicPr/>
          <p:nvPr/>
        </p:nvPicPr>
        <p:blipFill>
          <a:blip r:embed="rId2"/>
          <a:stretch/>
        </p:blipFill>
        <p:spPr>
          <a:xfrm>
            <a:off x="152280" y="152280"/>
            <a:ext cx="3794040" cy="4759920"/>
          </a:xfrm>
          <a:prstGeom prst="rect">
            <a:avLst/>
          </a:prstGeom>
          <a:ln w="0">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p:nvPr>
        </p:nvSpPr>
        <p:spPr>
          <a:xfrm>
            <a:off x="4360320" y="0"/>
            <a:ext cx="4782960" cy="5142960"/>
          </a:xfrm>
          <a:prstGeom prst="rect">
            <a:avLst/>
          </a:prstGeom>
          <a:noFill/>
          <a:ln w="0">
            <a:noFill/>
          </a:ln>
        </p:spPr>
        <p:txBody>
          <a:bodyPr lIns="0" tIns="91440" rIns="0" bIns="91440" anchor="t">
            <a:normAutofit fontScale="79000"/>
          </a:bodyPr>
          <a:lstStyle/>
          <a:p>
            <a:pPr>
              <a:lnSpc>
                <a:spcPct val="115000"/>
              </a:lnSpc>
              <a:buNone/>
              <a:tabLst>
                <a:tab pos="0" algn="l"/>
              </a:tabLst>
            </a:pPr>
            <a:r>
              <a:rPr lang="ru" sz="1300" b="0" strike="noStrike" spc="-1">
                <a:solidFill>
                  <a:srgbClr val="D9D2E9"/>
                </a:solidFill>
                <a:latin typeface="Lato"/>
                <a:ea typeface="Lato"/>
              </a:rPr>
              <a:t>	</a:t>
            </a:r>
            <a:r>
              <a:rPr lang="ru" sz="1600" b="0" strike="noStrike" spc="-1">
                <a:solidFill>
                  <a:srgbClr val="D9D2E9"/>
                </a:solidFill>
                <a:latin typeface="Lato"/>
                <a:ea typeface="Lato"/>
              </a:rPr>
              <a:t>Процеси глобалізації зумовили розвиток геополітичного прогнозування, де полем аналізу є глобальна політико-економічна картина в певному історичному та інформаційному розрізі. Геополітичне прогнозування, як осмислення результатів основних напрямів розвитку людства, не може бути регулятивною концепцією наднаціонального характеру. Його головна функція – забезпечення системи всезагальної, глобальної або регіональної безпеки. Результати геополітичних прогнозів втілюються в глобальних прогнозах, що стосуються Землі і всього людства.</a:t>
            </a:r>
            <a:endParaRPr lang="en-US" sz="1600" b="0" strike="noStrike" spc="-1">
              <a:latin typeface="Arial"/>
            </a:endParaRPr>
          </a:p>
          <a:p>
            <a:pPr>
              <a:lnSpc>
                <a:spcPct val="115000"/>
              </a:lnSpc>
              <a:spcBef>
                <a:spcPts val="1199"/>
              </a:spcBef>
              <a:spcAft>
                <a:spcPts val="1199"/>
              </a:spcAft>
              <a:buNone/>
              <a:tabLst>
                <a:tab pos="0" algn="l"/>
              </a:tabLst>
            </a:pPr>
            <a:r>
              <a:rPr lang="ru" sz="1600" b="0" strike="noStrike" spc="-1">
                <a:solidFill>
                  <a:srgbClr val="FFFFFF"/>
                </a:solidFill>
                <a:latin typeface="Lato"/>
                <a:ea typeface="Lato"/>
              </a:rPr>
              <a:t>	</a:t>
            </a:r>
            <a:r>
              <a:rPr lang="ru" sz="1600" b="0" strike="noStrike" spc="-1">
                <a:solidFill>
                  <a:srgbClr val="EAD1DC"/>
                </a:solidFill>
                <a:latin typeface="Lato"/>
                <a:ea typeface="Lato"/>
              </a:rPr>
              <a:t>Що стосується політичного прогнозування, то воно вимагає: по-перше, пpоектувaння в політичній сфері, poзpoблeння пoлітичних cцeнapіїв – пpoeктів мaйбутньoгo пoлітичнoгo буття, зa якими пepeдбaчaєтьcя aбo плaнуєтьcя poзвитoк пoдій у пeвнoму cуcпільcтві; пo-дpугe, здaтніcть дo пoлітичнoгo пepeдбaчeння oкpeмo взятoї ocoби aбo гpупи індивідів зa дoпoмoгoю інтуїції, знaння, інтeлeктуaльнoгo чи coціaльнoгo пpoeктувaння нa ocнoві cукупнoгo дocвіду.</a:t>
            </a:r>
            <a:endParaRPr lang="en-US" sz="1600" b="0" strike="noStrike" spc="-1">
              <a:latin typeface="Arial"/>
            </a:endParaRPr>
          </a:p>
        </p:txBody>
      </p:sp>
      <p:pic>
        <p:nvPicPr>
          <p:cNvPr id="118" name="Google Shape;213;p25"/>
          <p:cNvPicPr/>
          <p:nvPr/>
        </p:nvPicPr>
        <p:blipFill>
          <a:blip r:embed="rId2"/>
          <a:stretch/>
        </p:blipFill>
        <p:spPr>
          <a:xfrm>
            <a:off x="152280" y="152280"/>
            <a:ext cx="4055040" cy="2418480"/>
          </a:xfrm>
          <a:prstGeom prst="rect">
            <a:avLst/>
          </a:prstGeom>
          <a:ln w="0">
            <a:noFill/>
          </a:ln>
        </p:spPr>
      </p:pic>
      <p:pic>
        <p:nvPicPr>
          <p:cNvPr id="119" name="Google Shape;214;p25"/>
          <p:cNvPicPr/>
          <p:nvPr/>
        </p:nvPicPr>
        <p:blipFill>
          <a:blip r:embed="rId3"/>
          <a:stretch/>
        </p:blipFill>
        <p:spPr>
          <a:xfrm>
            <a:off x="152280" y="2724120"/>
            <a:ext cx="4055040" cy="2266200"/>
          </a:xfrm>
          <a:prstGeom prst="rect">
            <a:avLst/>
          </a:prstGeom>
          <a:ln w="0">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p:cNvSpPr>
          <p:nvPr>
            <p:ph/>
          </p:nvPr>
        </p:nvSpPr>
        <p:spPr>
          <a:xfrm>
            <a:off x="4437360" y="0"/>
            <a:ext cx="4705920" cy="5142960"/>
          </a:xfrm>
          <a:prstGeom prst="rect">
            <a:avLst/>
          </a:prstGeom>
          <a:noFill/>
          <a:ln w="0">
            <a:noFill/>
          </a:ln>
        </p:spPr>
        <p:txBody>
          <a:bodyPr lIns="0" tIns="91440" rIns="0" bIns="91440" anchor="t">
            <a:noAutofit/>
          </a:bodyPr>
          <a:lstStyle/>
          <a:p>
            <a:pPr>
              <a:lnSpc>
                <a:spcPct val="115000"/>
              </a:lnSpc>
              <a:buNone/>
              <a:tabLst>
                <a:tab pos="0" algn="l"/>
              </a:tabLst>
            </a:pPr>
            <a:r>
              <a:rPr lang="ru" sz="1400" b="0" strike="noStrike" spc="-1">
                <a:solidFill>
                  <a:srgbClr val="FFFFFF"/>
                </a:solidFill>
                <a:latin typeface="Trebuchet MS"/>
                <a:ea typeface="Trebuchet MS"/>
              </a:rPr>
              <a:t>	</a:t>
            </a:r>
            <a:r>
              <a:rPr lang="ru" sz="1400" b="0" strike="noStrike" spc="-1">
                <a:solidFill>
                  <a:srgbClr val="D9D9D9"/>
                </a:solidFill>
                <a:latin typeface="Trebuchet MS"/>
                <a:ea typeface="Trebuchet MS"/>
              </a:rPr>
              <a:t>Зaзнaчeнe є cвідчeнням тoгo, щo пoлітичнe пpoгнoзувaння нaділeнe двoмa ocнoвними функціями – ідeoлoгічнoю тa пізнaвaльнoю. Влacнe, між цими двoмa функціями пoлітичні пpoгнoзи зaвжди й кoливaютьcя, пoдібнo дo гoдинникoвoгo мaятникa. Пpи цьoму кoжeн пpoгнoз poзpoбляєтьcя з мeтoю зaпoбігaння нeбaжaних нacлідків віpoгіднoгo poзвитку пoдій з тим, щoб cпpямувaти їх у бaжaнe русло. Для стратегічного прогнозу остання функція не є обов’язковою.</a:t>
            </a:r>
            <a:endParaRPr lang="en-US" sz="1400" b="0" strike="noStrike" spc="-1">
              <a:latin typeface="Arial"/>
            </a:endParaRPr>
          </a:p>
          <a:p>
            <a:pPr>
              <a:lnSpc>
                <a:spcPct val="115000"/>
              </a:lnSpc>
              <a:spcBef>
                <a:spcPts val="1199"/>
              </a:spcBef>
              <a:spcAft>
                <a:spcPts val="1199"/>
              </a:spcAft>
              <a:buNone/>
              <a:tabLst>
                <a:tab pos="0" algn="l"/>
              </a:tabLst>
            </a:pPr>
            <a:r>
              <a:rPr lang="ru" sz="1400" b="0" strike="noStrike" spc="-1">
                <a:solidFill>
                  <a:srgbClr val="FFFFFF"/>
                </a:solidFill>
                <a:latin typeface="Trebuchet MS"/>
                <a:ea typeface="Trebuchet MS"/>
              </a:rPr>
              <a:t>	 </a:t>
            </a:r>
            <a:r>
              <a:rPr lang="ru" sz="1400" b="0" strike="noStrike" spc="-1">
                <a:solidFill>
                  <a:srgbClr val="FCE5CD"/>
                </a:solidFill>
                <a:latin typeface="Trebuchet MS"/>
                <a:ea typeface="Trebuchet MS"/>
              </a:rPr>
              <a:t>Ефeктивнe пoлітичнe пpoгнoзувaння мoжливe лишe зa умoви пocтійнoгo корегування прогнозів з уpaхувaнням нaйнoвішoї інфopмaції. Пpoгнoзувaння нe можна розглядати як бeзумoвну кoнcтaтaцію, щo хapaктepизуєтьcя дієcлoвaми «будe», «cтaнeтьcя». Його необхідно розглядати як умoвну, інcтpумeнтaльну діяльніcть, щo вклaдaєтьcя у фopмулу: «мoжe бути aбo cтaнeтьcя зa пeвних умoв». Такий підхід відoбpaжeний у пpaцях Д. Бeллa, І. Бecтужeвa-Лaди, A. Уткінa тa інших вчених.</a:t>
            </a:r>
            <a:endParaRPr lang="en-US" sz="1400" b="0" strike="noStrike" spc="-1">
              <a:latin typeface="Arial"/>
            </a:endParaRPr>
          </a:p>
        </p:txBody>
      </p:sp>
      <p:pic>
        <p:nvPicPr>
          <p:cNvPr id="121" name="Google Shape;220;p26"/>
          <p:cNvPicPr/>
          <p:nvPr/>
        </p:nvPicPr>
        <p:blipFill>
          <a:blip r:embed="rId2"/>
          <a:stretch/>
        </p:blipFill>
        <p:spPr>
          <a:xfrm>
            <a:off x="152280" y="152280"/>
            <a:ext cx="4131720" cy="2465280"/>
          </a:xfrm>
          <a:prstGeom prst="rect">
            <a:avLst/>
          </a:prstGeom>
          <a:ln w="0">
            <a:noFill/>
          </a:ln>
        </p:spPr>
      </p:pic>
      <p:pic>
        <p:nvPicPr>
          <p:cNvPr id="122" name="Google Shape;221;p26"/>
          <p:cNvPicPr/>
          <p:nvPr/>
        </p:nvPicPr>
        <p:blipFill>
          <a:blip r:embed="rId3"/>
          <a:stretch/>
        </p:blipFill>
        <p:spPr>
          <a:xfrm>
            <a:off x="152280" y="2770920"/>
            <a:ext cx="4131720" cy="2180520"/>
          </a:xfrm>
          <a:prstGeom prst="rect">
            <a:avLst/>
          </a:prstGeom>
          <a:ln w="0">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PlaceHolder 1"/>
          <p:cNvSpPr>
            <a:spLocks noGrp="1"/>
          </p:cNvSpPr>
          <p:nvPr>
            <p:ph/>
          </p:nvPr>
        </p:nvSpPr>
        <p:spPr>
          <a:xfrm>
            <a:off x="4375800" y="0"/>
            <a:ext cx="4767480" cy="5142960"/>
          </a:xfrm>
          <a:prstGeom prst="rect">
            <a:avLst/>
          </a:prstGeom>
          <a:noFill/>
          <a:ln w="0">
            <a:noFill/>
          </a:ln>
        </p:spPr>
        <p:txBody>
          <a:bodyPr lIns="0" tIns="91440" rIns="0" bIns="91440" anchor="t">
            <a:normAutofit fontScale="94000"/>
          </a:bodyPr>
          <a:lstStyle/>
          <a:p>
            <a:pPr>
              <a:lnSpc>
                <a:spcPct val="115000"/>
              </a:lnSpc>
              <a:buNone/>
              <a:tabLst>
                <a:tab pos="0" algn="l"/>
              </a:tabLst>
            </a:pPr>
            <a:r>
              <a:rPr lang="ru" sz="1300" b="0" strike="noStrike" spc="-1">
                <a:solidFill>
                  <a:srgbClr val="FFF2CC"/>
                </a:solidFill>
                <a:latin typeface="Lato"/>
                <a:ea typeface="Lato"/>
              </a:rPr>
              <a:t>Пpoгнoз у гaлузі пoлітики виcтупaє нe cтільки як тpaдиційне пpopoцтво, а більше як технологія, що вкaзує, зa яких caмe умoв і зa дoпoмoгoю яких зacoбів мoжна дocягнути пeвного бaжaнoгo cтaну мaйбутньoгo.</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CFE2F3"/>
                </a:solidFill>
                <a:latin typeface="Lato"/>
                <a:ea typeface="Lato"/>
              </a:rPr>
              <a:t>У політичній науці та практиці аналіз і прогнозування йдуть поруч, тому предмет прогнозування можна окреслити, включивши предмети, характерні для політичного аналізу. До них, зокрема, можна віднести: політичний процес, трансформацію інститутів, прийняття політичних рішень, порядок денний, політичну кризу. Нарешті, об’єктивно, предметом політичного аналізу теж виступає певний стан політичного явища, як наприклад, інституту чи процесу. Втім, оскільки знову ж таки складно розмежувати політичний процес і діяльність (взаємодію) інститутів, необхідно вибрати прогнозування стану центрального елемента системи. Зокрема, саме таким і виступають політичні інститути, що формують, трансформують і підтримують політичну систему. Отже, найбільш доцільним видається прогнозування майбутнього стану певного політичного інституту, що в свою чергу враховує прогнозування політичних рішень, криз, процесів тощо. </a:t>
            </a:r>
            <a:endParaRPr lang="en-US" sz="1300" b="0" strike="noStrike" spc="-1">
              <a:latin typeface="Arial"/>
            </a:endParaRPr>
          </a:p>
        </p:txBody>
      </p:sp>
      <p:pic>
        <p:nvPicPr>
          <p:cNvPr id="124" name="Google Shape;227;p27"/>
          <p:cNvPicPr/>
          <p:nvPr/>
        </p:nvPicPr>
        <p:blipFill>
          <a:blip r:embed="rId2"/>
          <a:stretch/>
        </p:blipFill>
        <p:spPr>
          <a:xfrm>
            <a:off x="152280" y="152280"/>
            <a:ext cx="4070160" cy="2290680"/>
          </a:xfrm>
          <a:prstGeom prst="rect">
            <a:avLst/>
          </a:prstGeom>
          <a:ln w="0">
            <a:noFill/>
          </a:ln>
        </p:spPr>
      </p:pic>
      <p:pic>
        <p:nvPicPr>
          <p:cNvPr id="125" name="Google Shape;228;p27"/>
          <p:cNvPicPr/>
          <p:nvPr/>
        </p:nvPicPr>
        <p:blipFill>
          <a:blip r:embed="rId3"/>
          <a:stretch/>
        </p:blipFill>
        <p:spPr>
          <a:xfrm>
            <a:off x="152280" y="2571840"/>
            <a:ext cx="4070160" cy="2394360"/>
          </a:xfrm>
          <a:prstGeom prst="rect">
            <a:avLst/>
          </a:prstGeom>
          <a:ln w="0">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PlaceHolder 1"/>
          <p:cNvSpPr>
            <a:spLocks noGrp="1"/>
          </p:cNvSpPr>
          <p:nvPr>
            <p:ph/>
          </p:nvPr>
        </p:nvSpPr>
        <p:spPr>
          <a:xfrm>
            <a:off x="4191480" y="0"/>
            <a:ext cx="4951800" cy="5142960"/>
          </a:xfrm>
          <a:prstGeom prst="rect">
            <a:avLst/>
          </a:prstGeom>
          <a:noFill/>
          <a:ln w="0">
            <a:noFill/>
          </a:ln>
        </p:spPr>
        <p:txBody>
          <a:bodyPr lIns="0" tIns="91440" rIns="0" bIns="91440" anchor="t">
            <a:noAutofit/>
          </a:bodyPr>
          <a:lstStyle/>
          <a:p>
            <a:pPr>
              <a:lnSpc>
                <a:spcPct val="115000"/>
              </a:lnSpc>
              <a:buNone/>
              <a:tabLst>
                <a:tab pos="0" algn="l"/>
              </a:tabLst>
            </a:pPr>
            <a:r>
              <a:rPr lang="ru" sz="1500" b="0" strike="noStrike" spc="-1">
                <a:solidFill>
                  <a:srgbClr val="F4CCCC"/>
                </a:solidFill>
                <a:latin typeface="Lato"/>
                <a:ea typeface="Lato"/>
              </a:rPr>
              <a:t>Однак на характер та спосіб прогнозу впливає політична система. Тут ми можемо розмежувати прогноз у політичній системі, що лише формується, й у тій, що вже сформована. Для останньої притаманні чіткі тривалі тенденції, тому закономірним способом прогнозування в таких системах виступає екстраполяція. Стабільність і злагодженість системи дають можливість для здійснення точних прогнозів майбутніх станів політичних інститутів та їх можливих загроз. Особливістю прогнозів у стабільних системах є їх довгостроковість. </a:t>
            </a:r>
            <a:endParaRPr lang="en-US" sz="1500" b="0" strike="noStrike" spc="-1">
              <a:latin typeface="Arial"/>
            </a:endParaRPr>
          </a:p>
          <a:p>
            <a:pPr>
              <a:lnSpc>
                <a:spcPct val="115000"/>
              </a:lnSpc>
              <a:spcBef>
                <a:spcPts val="1199"/>
              </a:spcBef>
              <a:spcAft>
                <a:spcPts val="1199"/>
              </a:spcAft>
              <a:buNone/>
              <a:tabLst>
                <a:tab pos="0" algn="l"/>
              </a:tabLst>
            </a:pPr>
            <a:r>
              <a:rPr lang="ru" sz="1500" b="0" strike="noStrike" spc="-1">
                <a:solidFill>
                  <a:srgbClr val="D0E0E3"/>
                </a:solidFill>
                <a:latin typeface="Lato"/>
                <a:ea typeface="Lato"/>
              </a:rPr>
              <a:t>Значно складніше прогнозувати в умовах несформованої хаотичної політичної системи. Амплітуда коливань тут надзвичайно висока, і діапазон ймовірностей надзвичайно широкий. Це безперечно ускладнює розробку можливих сценаріїв майбутнього розвитку. В хаотичній системі більш доречно говорити не про точний прогноз, а про точно спрогнозований діапазон можливих майбутніх станів. </a:t>
            </a:r>
            <a:endParaRPr lang="en-US" sz="1500" b="0" strike="noStrike" spc="-1">
              <a:latin typeface="Arial"/>
            </a:endParaRPr>
          </a:p>
        </p:txBody>
      </p:sp>
      <p:pic>
        <p:nvPicPr>
          <p:cNvPr id="127" name="Google Shape;234;p28"/>
          <p:cNvPicPr/>
          <p:nvPr/>
        </p:nvPicPr>
        <p:blipFill>
          <a:blip r:embed="rId2"/>
          <a:stretch/>
        </p:blipFill>
        <p:spPr>
          <a:xfrm>
            <a:off x="114480" y="122040"/>
            <a:ext cx="3984120" cy="2380680"/>
          </a:xfrm>
          <a:prstGeom prst="rect">
            <a:avLst/>
          </a:prstGeom>
          <a:ln w="0">
            <a:noFill/>
          </a:ln>
        </p:spPr>
      </p:pic>
      <p:pic>
        <p:nvPicPr>
          <p:cNvPr id="128" name="Google Shape;235;p28"/>
          <p:cNvPicPr/>
          <p:nvPr/>
        </p:nvPicPr>
        <p:blipFill>
          <a:blip r:embed="rId3"/>
          <a:stretch/>
        </p:blipFill>
        <p:spPr>
          <a:xfrm>
            <a:off x="114480" y="2655720"/>
            <a:ext cx="3984120" cy="2380680"/>
          </a:xfrm>
          <a:prstGeom prst="rect">
            <a:avLst/>
          </a:prstGeom>
          <a:ln w="0">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PlaceHolder 1"/>
          <p:cNvSpPr>
            <a:spLocks noGrp="1"/>
          </p:cNvSpPr>
          <p:nvPr>
            <p:ph/>
          </p:nvPr>
        </p:nvSpPr>
        <p:spPr>
          <a:xfrm>
            <a:off x="4191480" y="0"/>
            <a:ext cx="4951800" cy="5142960"/>
          </a:xfrm>
          <a:prstGeom prst="rect">
            <a:avLst/>
          </a:prstGeom>
          <a:noFill/>
          <a:ln w="0">
            <a:noFill/>
          </a:ln>
        </p:spPr>
        <p:txBody>
          <a:bodyPr lIns="0" tIns="91440" rIns="0" bIns="91440" anchor="t">
            <a:normAutofit fontScale="91000"/>
          </a:bodyPr>
          <a:lstStyle/>
          <a:p>
            <a:pPr>
              <a:lnSpc>
                <a:spcPct val="115000"/>
              </a:lnSpc>
              <a:buNone/>
              <a:tabLst>
                <a:tab pos="0" algn="l"/>
              </a:tabLst>
            </a:pPr>
            <a:r>
              <a:rPr lang="ru" sz="1300" b="0" strike="noStrike" spc="-1">
                <a:solidFill>
                  <a:srgbClr val="D9D2E9"/>
                </a:solidFill>
                <a:latin typeface="Lato"/>
                <a:ea typeface="Lato"/>
              </a:rPr>
              <a:t>Як зазначає засновник дискретно-подієвого підходу імітаційного моделювання Дж. Гордон, хаотичні системи теж володіють постійними рисами, серед них у першу чергу можна виділити нелінійність та рекурсивність. Ці риси дають змогу будувати математичні моделі прогнозування хаотичних процесів та виділити можливі стратегії здійснення прогнозів. Оскільки послідовність точок у хаотичній системі залежить від точно визначених початкових умов, ми мусимо усвідомлювати неможливість здійснення точного прогнозу в більшості випадків. Проте це не означає, що моделювання є недоречним. Моделі, що враховують нелінійні елементи, можуть сприяти виявленню умов, що спричинили хаотичний стан. Поруч з цим, з будь-якої хаотичної системи можна передбачити перелік виходів, якщо вона викладається в структурі ширшої системи. </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FFF"/>
                </a:solidFill>
                <a:latin typeface="Lato"/>
                <a:ea typeface="Lato"/>
              </a:rPr>
              <a:t>«У сучасних дослідженнях майбутнього застосовується широкий і багатоманітний арсенал наукових загальних і спеціальних методик, логічних і технічних засобів пізнання. Відповідно до цього політичне прогнозування як важливий елемент управління суспільством має базуватися на певних принципах, що дають змогу оптимально підійти до розуміння сегментів політичного життя», – зазначає вітчизняний дослідник В. Горбатенко.</a:t>
            </a:r>
            <a:endParaRPr lang="en-US" sz="1300" b="0" strike="noStrike" spc="-1">
              <a:latin typeface="Arial"/>
            </a:endParaRPr>
          </a:p>
        </p:txBody>
      </p:sp>
      <p:pic>
        <p:nvPicPr>
          <p:cNvPr id="130" name="Google Shape;241;p29"/>
          <p:cNvPicPr/>
          <p:nvPr/>
        </p:nvPicPr>
        <p:blipFill>
          <a:blip r:embed="rId2"/>
          <a:stretch/>
        </p:blipFill>
        <p:spPr>
          <a:xfrm>
            <a:off x="152280" y="152280"/>
            <a:ext cx="3915720" cy="2418480"/>
          </a:xfrm>
          <a:prstGeom prst="rect">
            <a:avLst/>
          </a:prstGeom>
          <a:ln w="0">
            <a:noFill/>
          </a:ln>
        </p:spPr>
      </p:pic>
      <p:pic>
        <p:nvPicPr>
          <p:cNvPr id="131" name="Google Shape;242;p29"/>
          <p:cNvPicPr/>
          <p:nvPr/>
        </p:nvPicPr>
        <p:blipFill>
          <a:blip r:embed="rId3"/>
          <a:stretch/>
        </p:blipFill>
        <p:spPr>
          <a:xfrm>
            <a:off x="152280" y="2724120"/>
            <a:ext cx="3915720" cy="2266200"/>
          </a:xfrm>
          <a:prstGeom prst="rect">
            <a:avLst/>
          </a:prstGeom>
          <a:ln w="0">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PlaceHolder 1"/>
          <p:cNvSpPr>
            <a:spLocks noGrp="1"/>
          </p:cNvSpPr>
          <p:nvPr>
            <p:ph/>
          </p:nvPr>
        </p:nvSpPr>
        <p:spPr>
          <a:xfrm>
            <a:off x="4253040" y="0"/>
            <a:ext cx="4890240" cy="5142960"/>
          </a:xfrm>
          <a:prstGeom prst="rect">
            <a:avLst/>
          </a:prstGeom>
          <a:noFill/>
          <a:ln w="0">
            <a:noFill/>
          </a:ln>
        </p:spPr>
        <p:txBody>
          <a:bodyPr lIns="0" tIns="91440" rIns="0" bIns="91440" anchor="t">
            <a:noAutofit/>
          </a:bodyPr>
          <a:lstStyle/>
          <a:p>
            <a:pPr>
              <a:lnSpc>
                <a:spcPct val="115000"/>
              </a:lnSpc>
              <a:buNone/>
              <a:tabLst>
                <a:tab pos="0" algn="l"/>
              </a:tabLst>
            </a:pPr>
            <a:r>
              <a:rPr lang="ru" sz="1400" b="0" strike="noStrike" spc="-1">
                <a:solidFill>
                  <a:srgbClr val="C9DAF8"/>
                </a:solidFill>
                <a:latin typeface="Lato"/>
                <a:ea typeface="Lato"/>
              </a:rPr>
              <a:t>Серед них виділяють наступні: принцип альтернативності прогнозування, принцип системності, системно-плюралістичний принцип, синергетичний принцип, принцип безперервності прогнозування, принцип верифікації (перевірки). Оптимальне врахування та органічне поєднання зазначених вище принципів сприятимуть забезпеченню достовірності поглядів у сфері політичних відносин і прийняття політичних рішень. </a:t>
            </a:r>
            <a:endParaRPr lang="en-US" sz="1400" b="0" strike="noStrike" spc="-1">
              <a:latin typeface="Arial"/>
            </a:endParaRPr>
          </a:p>
          <a:p>
            <a:pPr>
              <a:lnSpc>
                <a:spcPct val="115000"/>
              </a:lnSpc>
              <a:spcBef>
                <a:spcPts val="1199"/>
              </a:spcBef>
              <a:spcAft>
                <a:spcPts val="1199"/>
              </a:spcAft>
              <a:buNone/>
              <a:tabLst>
                <a:tab pos="0" algn="l"/>
              </a:tabLst>
            </a:pPr>
            <a:r>
              <a:rPr lang="ru" sz="1400" b="0" strike="noStrike" spc="-1">
                <a:solidFill>
                  <a:srgbClr val="EAD1DC"/>
                </a:solidFill>
                <a:latin typeface="Lato"/>
                <a:ea typeface="Lato"/>
              </a:rPr>
              <a:t>Незважаючи на означене вище, існує концептуальна проблема здійснення прогнозування, що до певної міри пов’язана із суб’єктивними ризиками дослідника бути звинуваченим у непрофесійності. Іноді прогнозування для його виконавців нагадує азартну гру, коли здійснення адекватного прогнозу приносить визнання та славу, і це не залежить від успішності обраної методології. Успішні прогнози, на відміну від успішних методологій, існують (З. Бжезінський, Дж. Міршеймер, Б. Гаврилишин). На жаль, жодні підходи, теорії та синтези не сприяли наближенню вчених до цілком узгоджених методів політичного та стратегічного прогнозування. </a:t>
            </a:r>
            <a:endParaRPr lang="en-US" sz="1400" b="0" strike="noStrike" spc="-1">
              <a:latin typeface="Arial"/>
            </a:endParaRPr>
          </a:p>
        </p:txBody>
      </p:sp>
      <p:pic>
        <p:nvPicPr>
          <p:cNvPr id="133" name="Google Shape;248;p30"/>
          <p:cNvPicPr/>
          <p:nvPr/>
        </p:nvPicPr>
        <p:blipFill>
          <a:blip r:embed="rId2"/>
          <a:stretch/>
        </p:blipFill>
        <p:spPr>
          <a:xfrm>
            <a:off x="150840" y="146520"/>
            <a:ext cx="4007880" cy="2309400"/>
          </a:xfrm>
          <a:prstGeom prst="rect">
            <a:avLst/>
          </a:prstGeom>
          <a:ln w="0">
            <a:noFill/>
          </a:ln>
        </p:spPr>
      </p:pic>
      <p:pic>
        <p:nvPicPr>
          <p:cNvPr id="134" name="Google Shape;249;p30"/>
          <p:cNvPicPr/>
          <p:nvPr/>
        </p:nvPicPr>
        <p:blipFill>
          <a:blip r:embed="rId3"/>
          <a:stretch/>
        </p:blipFill>
        <p:spPr>
          <a:xfrm>
            <a:off x="152280" y="2591640"/>
            <a:ext cx="4007880" cy="2382480"/>
          </a:xfrm>
          <a:prstGeom prst="rect">
            <a:avLst/>
          </a:prstGeom>
          <a:ln w="0">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PlaceHolder 1"/>
          <p:cNvSpPr>
            <a:spLocks noGrp="1"/>
          </p:cNvSpPr>
          <p:nvPr>
            <p:ph/>
          </p:nvPr>
        </p:nvSpPr>
        <p:spPr>
          <a:xfrm>
            <a:off x="4222440" y="0"/>
            <a:ext cx="4921200" cy="5142960"/>
          </a:xfrm>
          <a:prstGeom prst="rect">
            <a:avLst/>
          </a:prstGeom>
          <a:noFill/>
          <a:ln w="0">
            <a:noFill/>
          </a:ln>
        </p:spPr>
        <p:txBody>
          <a:bodyPr lIns="0" tIns="91440" rIns="0" bIns="91440" anchor="t">
            <a:normAutofit fontScale="90000"/>
          </a:bodyPr>
          <a:lstStyle/>
          <a:p>
            <a:pPr>
              <a:lnSpc>
                <a:spcPct val="115000"/>
              </a:lnSpc>
              <a:buNone/>
              <a:tabLst>
                <a:tab pos="0" algn="l"/>
              </a:tabLst>
            </a:pPr>
            <a:r>
              <a:rPr lang="ru" sz="1300" b="0" strike="noStrike" spc="-1">
                <a:solidFill>
                  <a:srgbClr val="E6B8AF"/>
                </a:solidFill>
                <a:latin typeface="Lato"/>
                <a:ea typeface="Lato"/>
              </a:rPr>
              <a:t>Значною перешкодою цьому є саме практична реалізація прогнозу. Вже самим фактом своєї появи він може мотивувати поведінку акторів. Відповідно, тут можна розглядати два сприйняття політичними акторами прогнозу: як бажаного стану і як альтернативного. Дилема полягає в тому, що прогноз бажаного стану мотивує поведінку акторів на його досягнення, тоді як альтернативний мотивує їх до дій, спрямованих на отримання бажаного і запобігання небажаному стану. Таким чином, прогнозуючи бажаний стан, а не альтернативу, дослідник зберігає більше шансів на його практичне втілення. </a:t>
            </a:r>
            <a:endParaRPr lang="en-US" sz="1300" b="0" strike="noStrike" spc="-1">
              <a:latin typeface="Arial"/>
            </a:endParaRPr>
          </a:p>
          <a:p>
            <a:pPr>
              <a:lnSpc>
                <a:spcPct val="115000"/>
              </a:lnSpc>
              <a:spcBef>
                <a:spcPts val="1199"/>
              </a:spcBef>
              <a:buNone/>
              <a:tabLst>
                <a:tab pos="0" algn="l"/>
              </a:tabLst>
            </a:pPr>
            <a:r>
              <a:rPr lang="ru" sz="1300" b="0" strike="noStrike" spc="-1">
                <a:solidFill>
                  <a:srgbClr val="D9EAD3"/>
                </a:solidFill>
                <a:latin typeface="Lato"/>
                <a:ea typeface="Lato"/>
              </a:rPr>
              <a:t>Не вдаючись до переліку проблем, пов’язаних із науковим прогнозування, констатуємо, що більшості з них можна уникнути, якщо розуміти цінність прогнозу в його аналітичному та описовому характері. </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EAD1DC"/>
                </a:solidFill>
                <a:latin typeface="Lato"/>
                <a:ea typeface="Lato"/>
              </a:rPr>
              <a:t>Попри всю незаперечність необхідності здійснення прогнозів у сфері політики, з погляду досягнення реальних результатів прогнозування їх не можна та й не слід абсолютизувати. Проте, хоч які cкeптичні зaувaжeння висловлюються щодо тих чи інших прогнозів, на світовій політичній арені вигpaють ті, хтo дocлухaєтьcя дo пpoгнoзів, нaмaгaючиcь ocягнути їх підcтaви, зpoзуміти лoгіку oбґpунтувaння, виявити cутніcть і cпрямування.</a:t>
            </a:r>
            <a:endParaRPr lang="en-US" sz="1300" b="0" strike="noStrike" spc="-1">
              <a:latin typeface="Arial"/>
            </a:endParaRPr>
          </a:p>
        </p:txBody>
      </p:sp>
      <p:pic>
        <p:nvPicPr>
          <p:cNvPr id="136" name="Google Shape;255;p31"/>
          <p:cNvPicPr/>
          <p:nvPr/>
        </p:nvPicPr>
        <p:blipFill>
          <a:blip r:embed="rId2"/>
          <a:stretch/>
        </p:blipFill>
        <p:spPr>
          <a:xfrm>
            <a:off x="152280" y="152280"/>
            <a:ext cx="4069080" cy="2242080"/>
          </a:xfrm>
          <a:prstGeom prst="rect">
            <a:avLst/>
          </a:prstGeom>
          <a:ln w="0">
            <a:noFill/>
          </a:ln>
        </p:spPr>
      </p:pic>
      <p:pic>
        <p:nvPicPr>
          <p:cNvPr id="137" name="Google Shape;256;p31"/>
          <p:cNvPicPr/>
          <p:nvPr/>
        </p:nvPicPr>
        <p:blipFill>
          <a:blip r:embed="rId3"/>
          <a:stretch/>
        </p:blipFill>
        <p:spPr>
          <a:xfrm>
            <a:off x="152280" y="2547720"/>
            <a:ext cx="4069080" cy="2457000"/>
          </a:xfrm>
          <a:prstGeom prst="rect">
            <a:avLst/>
          </a:prstGeom>
          <a:ln w="0">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p:cNvSpPr>
          <p:nvPr>
            <p:ph/>
          </p:nvPr>
        </p:nvSpPr>
        <p:spPr>
          <a:xfrm>
            <a:off x="4160880" y="0"/>
            <a:ext cx="4982400" cy="5142960"/>
          </a:xfrm>
          <a:prstGeom prst="rect">
            <a:avLst/>
          </a:prstGeom>
          <a:noFill/>
          <a:ln w="0">
            <a:noFill/>
          </a:ln>
        </p:spPr>
        <p:txBody>
          <a:bodyPr lIns="0" tIns="91440" rIns="0" bIns="91440" anchor="t">
            <a:noAutofit/>
          </a:bodyPr>
          <a:lstStyle/>
          <a:p>
            <a:pPr>
              <a:lnSpc>
                <a:spcPct val="115000"/>
              </a:lnSpc>
              <a:buNone/>
              <a:tabLst>
                <a:tab pos="0" algn="l"/>
              </a:tabLst>
            </a:pPr>
            <a:r>
              <a:rPr lang="ru" sz="1400" b="0" strike="noStrike" spc="-1">
                <a:solidFill>
                  <a:srgbClr val="D9D9D9"/>
                </a:solidFill>
                <a:latin typeface="Lato"/>
                <a:ea typeface="Lato"/>
              </a:rPr>
              <a:t>Політичне прогнозування у сфері міжнародних відносин в США здійснюють Гудзонівський інститут, Інститут оборонних досліджень, Інститут майбутнього, Інститут політичних досліджень, Інститут стратегічних досліджень Гарвардського університету та інші установи.</a:t>
            </a:r>
            <a:endParaRPr lang="en-US" sz="1400" b="0" strike="noStrike" spc="-1">
              <a:latin typeface="Arial"/>
            </a:endParaRPr>
          </a:p>
          <a:p>
            <a:pPr>
              <a:lnSpc>
                <a:spcPct val="115000"/>
              </a:lnSpc>
              <a:spcBef>
                <a:spcPts val="1199"/>
              </a:spcBef>
              <a:spcAft>
                <a:spcPts val="1199"/>
              </a:spcAft>
              <a:buNone/>
              <a:tabLst>
                <a:tab pos="0" algn="l"/>
              </a:tabLst>
            </a:pPr>
            <a:r>
              <a:rPr lang="ru" sz="1400" b="0" strike="noStrike" spc="-1">
                <a:solidFill>
                  <a:srgbClr val="CFE2F3"/>
                </a:solidFill>
                <a:latin typeface="Lato"/>
                <a:ea typeface="Lato"/>
              </a:rPr>
              <a:t>У зовнішньополітичному прогнозуванні, що останнім часом зосереджується на дослідженні загальнозначущої проблеми, від якої похідні всі інші в даній сфері, а саме: „Яким бути міжнародним відносинам у ХХІ столітті?” Починаючи з другої половини ХХ століття, у з’ясуванні цієї проблеми чітко проглядається полеміка між „ідеалістами” і „реалістами”. Перші намагаються представити майбутнє суспільство, систему міжнародних відносин крізь призму стратегій розвитку, проектів реформ, які б наближали світову спільноту до образу цивілізації майбутнього, що несе в собі добробут, гармонію, мир і співтворчість на благо всього людства. Реалісти жорстко дотримуються силових догм у політиці, які у класичній формі були сформульовані американським політологом Г. Моргентау в книзі „Політика у відносинах між державами” (1948 рік) і пізніше розвинуті Г. Кіссінджером, З. Бжезинським та іншими.</a:t>
            </a:r>
            <a:endParaRPr lang="en-US" sz="1400" b="0" strike="noStrike" spc="-1">
              <a:latin typeface="Arial"/>
            </a:endParaRPr>
          </a:p>
        </p:txBody>
      </p:sp>
      <p:pic>
        <p:nvPicPr>
          <p:cNvPr id="139" name="Google Shape;262;p32"/>
          <p:cNvPicPr/>
          <p:nvPr/>
        </p:nvPicPr>
        <p:blipFill>
          <a:blip r:embed="rId2"/>
          <a:stretch/>
        </p:blipFill>
        <p:spPr>
          <a:xfrm>
            <a:off x="152280" y="152280"/>
            <a:ext cx="4007880" cy="2418480"/>
          </a:xfrm>
          <a:prstGeom prst="rect">
            <a:avLst/>
          </a:prstGeom>
          <a:ln w="0">
            <a:noFill/>
          </a:ln>
        </p:spPr>
      </p:pic>
      <p:pic>
        <p:nvPicPr>
          <p:cNvPr id="140" name="Google Shape;263;p32"/>
          <p:cNvPicPr/>
          <p:nvPr/>
        </p:nvPicPr>
        <p:blipFill>
          <a:blip r:embed="rId3"/>
          <a:stretch/>
        </p:blipFill>
        <p:spPr>
          <a:xfrm>
            <a:off x="152280" y="2794320"/>
            <a:ext cx="4007880" cy="222552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PlaceHolder 1"/>
          <p:cNvSpPr>
            <a:spLocks noGrp="1"/>
          </p:cNvSpPr>
          <p:nvPr>
            <p:ph/>
          </p:nvPr>
        </p:nvSpPr>
        <p:spPr>
          <a:xfrm>
            <a:off x="3761640" y="0"/>
            <a:ext cx="5381640" cy="5204160"/>
          </a:xfrm>
          <a:prstGeom prst="rect">
            <a:avLst/>
          </a:prstGeom>
          <a:noFill/>
          <a:ln w="0">
            <a:noFill/>
          </a:ln>
        </p:spPr>
        <p:txBody>
          <a:bodyPr lIns="0" tIns="91440" rIns="0" bIns="91440" anchor="t">
            <a:normAutofit fontScale="81000"/>
          </a:bodyPr>
          <a:lstStyle/>
          <a:p>
            <a:pPr>
              <a:lnSpc>
                <a:spcPct val="115000"/>
              </a:lnSpc>
              <a:buNone/>
              <a:tabLst>
                <a:tab pos="0" algn="l"/>
              </a:tabLst>
            </a:pPr>
            <a:r>
              <a:rPr lang="ru" sz="2410" b="1" strike="noStrike" spc="-1">
                <a:solidFill>
                  <a:srgbClr val="FFF2CC"/>
                </a:solidFill>
                <a:latin typeface="Lato"/>
                <a:ea typeface="Lato"/>
              </a:rPr>
              <a:t>Прогнозування</a:t>
            </a:r>
            <a:r>
              <a:rPr lang="ru" sz="2410" b="0" strike="noStrike" spc="-1">
                <a:solidFill>
                  <a:srgbClr val="FFFFFF"/>
                </a:solidFill>
                <a:latin typeface="Lato"/>
                <a:ea typeface="Lato"/>
              </a:rPr>
              <a:t> </a:t>
            </a:r>
            <a:r>
              <a:rPr lang="ru" sz="2410" b="0" strike="noStrike" spc="-1">
                <a:solidFill>
                  <a:srgbClr val="CFE2F3"/>
                </a:solidFill>
                <a:latin typeface="Lato"/>
                <a:ea typeface="Lato"/>
              </a:rPr>
              <a:t>– процес передбачення майбутнього стану предмета чи явища на основі аналізу його минулого і сучасного, систематично оцінювана інформація про якісні й кількісні характеристики розвитку обраного предмета чи явища в перспективі.</a:t>
            </a:r>
            <a:r>
              <a:rPr lang="ru" sz="2410" b="0" strike="noStrike" spc="-1">
                <a:solidFill>
                  <a:srgbClr val="FFFFFF"/>
                </a:solidFill>
                <a:latin typeface="Lato"/>
                <a:ea typeface="Lato"/>
              </a:rPr>
              <a:t> </a:t>
            </a:r>
            <a:endParaRPr lang="en-US" sz="2410" b="0" strike="noStrike" spc="-1">
              <a:latin typeface="Arial"/>
            </a:endParaRPr>
          </a:p>
          <a:p>
            <a:pPr>
              <a:lnSpc>
                <a:spcPct val="115000"/>
              </a:lnSpc>
              <a:spcBef>
                <a:spcPts val="1199"/>
              </a:spcBef>
              <a:buNone/>
              <a:tabLst>
                <a:tab pos="0" algn="l"/>
              </a:tabLst>
            </a:pPr>
            <a:endParaRPr lang="en-US" sz="2410" b="0" strike="noStrike" spc="-1">
              <a:latin typeface="Arial"/>
            </a:endParaRPr>
          </a:p>
          <a:p>
            <a:pPr>
              <a:lnSpc>
                <a:spcPct val="115000"/>
              </a:lnSpc>
              <a:spcBef>
                <a:spcPts val="1199"/>
              </a:spcBef>
              <a:buNone/>
              <a:tabLst>
                <a:tab pos="0" algn="l"/>
              </a:tabLst>
            </a:pPr>
            <a:r>
              <a:rPr lang="ru" sz="2410" b="1" i="1" strike="noStrike" spc="-1">
                <a:solidFill>
                  <a:srgbClr val="FFFFFF"/>
                </a:solidFill>
                <a:latin typeface="Lato"/>
                <a:ea typeface="Lato"/>
              </a:rPr>
              <a:t>Результатом прогнозування</a:t>
            </a:r>
            <a:r>
              <a:rPr lang="ru" sz="2410" b="0" strike="noStrike" spc="-1">
                <a:solidFill>
                  <a:srgbClr val="FFFFFF"/>
                </a:solidFill>
                <a:latin typeface="Lato"/>
                <a:ea typeface="Lato"/>
              </a:rPr>
              <a:t> </a:t>
            </a:r>
            <a:r>
              <a:rPr lang="ru" sz="2410" b="0" strike="noStrike" spc="-1">
                <a:solidFill>
                  <a:srgbClr val="D0E0E3"/>
                </a:solidFill>
                <a:latin typeface="Lato"/>
                <a:ea typeface="Lato"/>
              </a:rPr>
              <a:t>є </a:t>
            </a:r>
            <a:r>
              <a:rPr lang="ru" sz="2410" b="1" strike="noStrike" spc="-1">
                <a:solidFill>
                  <a:srgbClr val="FCE5CD"/>
                </a:solidFill>
                <a:latin typeface="Lato"/>
                <a:ea typeface="Lato"/>
              </a:rPr>
              <a:t>прогноз</a:t>
            </a:r>
            <a:r>
              <a:rPr lang="ru" sz="2410" b="0" strike="noStrike" spc="-1">
                <a:solidFill>
                  <a:srgbClr val="FFFFFF"/>
                </a:solidFill>
                <a:latin typeface="Lato"/>
                <a:ea typeface="Lato"/>
              </a:rPr>
              <a:t> </a:t>
            </a:r>
            <a:r>
              <a:rPr lang="ru" sz="2410" b="0" strike="noStrike" spc="-1">
                <a:solidFill>
                  <a:srgbClr val="F4CCCC"/>
                </a:solidFill>
                <a:latin typeface="Lato"/>
                <a:ea typeface="Lato"/>
              </a:rPr>
              <a:t>– знання про майбутнє і про ймовірний розвиток сьогочасних тенденцій конкретного явища-об'єкту в подальшому існуванні.</a:t>
            </a:r>
            <a:endParaRPr lang="en-US" sz="2410" b="0" strike="noStrike" spc="-1">
              <a:latin typeface="Arial"/>
            </a:endParaRPr>
          </a:p>
          <a:p>
            <a:pPr>
              <a:lnSpc>
                <a:spcPct val="115000"/>
              </a:lnSpc>
              <a:spcBef>
                <a:spcPts val="1199"/>
              </a:spcBef>
              <a:spcAft>
                <a:spcPts val="1199"/>
              </a:spcAft>
              <a:buNone/>
              <a:tabLst>
                <a:tab pos="0" algn="l"/>
              </a:tabLst>
            </a:pPr>
            <a:endParaRPr lang="en-US" sz="1800" b="0" strike="noStrike" spc="-1">
              <a:latin typeface="Arial"/>
            </a:endParaRPr>
          </a:p>
        </p:txBody>
      </p:sp>
      <p:pic>
        <p:nvPicPr>
          <p:cNvPr id="91" name="Google Shape;142;p14"/>
          <p:cNvPicPr/>
          <p:nvPr/>
        </p:nvPicPr>
        <p:blipFill>
          <a:blip r:embed="rId2"/>
          <a:stretch/>
        </p:blipFill>
        <p:spPr>
          <a:xfrm>
            <a:off x="152280" y="152280"/>
            <a:ext cx="3456000" cy="2350080"/>
          </a:xfrm>
          <a:prstGeom prst="rect">
            <a:avLst/>
          </a:prstGeom>
          <a:ln w="0">
            <a:noFill/>
          </a:ln>
        </p:spPr>
      </p:pic>
      <p:pic>
        <p:nvPicPr>
          <p:cNvPr id="92" name="Google Shape;143;p14"/>
          <p:cNvPicPr/>
          <p:nvPr/>
        </p:nvPicPr>
        <p:blipFill>
          <a:blip r:embed="rId3"/>
          <a:stretch/>
        </p:blipFill>
        <p:spPr>
          <a:xfrm>
            <a:off x="152280" y="2655360"/>
            <a:ext cx="3456000" cy="2350080"/>
          </a:xfrm>
          <a:prstGeom prst="rect">
            <a:avLst/>
          </a:prstGeom>
          <a:ln w="0">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PlaceHolder 1"/>
          <p:cNvSpPr>
            <a:spLocks noGrp="1"/>
          </p:cNvSpPr>
          <p:nvPr>
            <p:ph/>
          </p:nvPr>
        </p:nvSpPr>
        <p:spPr>
          <a:xfrm>
            <a:off x="4268160" y="0"/>
            <a:ext cx="4874760" cy="5142960"/>
          </a:xfrm>
          <a:prstGeom prst="rect">
            <a:avLst/>
          </a:prstGeom>
          <a:noFill/>
          <a:ln w="0">
            <a:noFill/>
          </a:ln>
        </p:spPr>
        <p:txBody>
          <a:bodyPr lIns="0" tIns="91440" rIns="0" bIns="91440" anchor="t">
            <a:normAutofit fontScale="88000"/>
          </a:bodyPr>
          <a:lstStyle/>
          <a:p>
            <a:pPr>
              <a:lnSpc>
                <a:spcPct val="115000"/>
              </a:lnSpc>
              <a:buNone/>
              <a:tabLst>
                <a:tab pos="0" algn="l"/>
              </a:tabLst>
            </a:pPr>
            <a:r>
              <a:rPr lang="ru" sz="1300" b="0" strike="noStrike" spc="-1">
                <a:solidFill>
                  <a:srgbClr val="A4C2F4"/>
                </a:solidFill>
                <a:latin typeface="Lato"/>
                <a:ea typeface="Lato"/>
              </a:rPr>
              <a:t>	Ефективне політичне прогнозування можливе лише за умови постійного коригування прогнозів з урахуванням найновішої інформації. Прогнозування не можна розглядати як безумовну констатацію, що характеризується дієсловами „буде”, „станеться”. Воно має слугувати в якості умовної, інструментальної діяльності, що вкладається у формулу: „Може бути або станеться за певних умов”. Такий підхід, що знайшов відображення у працях В. Базарова*Руднєва, Б. де Жувенеля, Д. Белла, І. Бестужева*Лади, ряду інших футурологів, на сьогодні викристалізувався у концепцію „технологічного прогнозування” і є альтернативою спрощеним передбаченням, що виступають під іменем прогнозування й намагаються, як правило, дати відповіді на запитання: „Хто переможе на виборах?”, „Яким буде курс долара?”, „Хто стане президентом?” тощо.</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FFF"/>
                </a:solidFill>
                <a:latin typeface="Lato"/>
                <a:ea typeface="Lato"/>
              </a:rPr>
              <a:t>	</a:t>
            </a:r>
            <a:r>
              <a:rPr lang="ru" sz="1300" b="0" i="1" strike="noStrike" spc="-1">
                <a:solidFill>
                  <a:srgbClr val="F9CB9C"/>
                </a:solidFill>
                <a:latin typeface="Lato"/>
                <a:ea typeface="Lato"/>
              </a:rPr>
              <a:t>Люди вже давно цікавляться пророкуванням результатів виборів. Цитати про ставки на папське престолонаслідування з'являються ще в 1503 році, коли подібне парі вже вважалося “старою практикою"."Політичні ставки також мають довгу історію у Великій Британії. Наприклад, Чарльз Джеймс Фокс, державний діяч вігів кінця XVIII століття, був відомий як завзятий гравець. Його біограф Джордж Отто Тревелян зазначав , що " протягом десяти років, починаючи з 1771 року, Чарльз Фокс часто, в основному і розумно робив ставки на соціальні та політичні події того часу.”</a:t>
            </a:r>
            <a:endParaRPr lang="en-US" sz="1300" b="0" strike="noStrike" spc="-1">
              <a:latin typeface="Arial"/>
            </a:endParaRPr>
          </a:p>
        </p:txBody>
      </p:sp>
      <p:pic>
        <p:nvPicPr>
          <p:cNvPr id="142" name="Google Shape;269;p33"/>
          <p:cNvPicPr/>
          <p:nvPr/>
        </p:nvPicPr>
        <p:blipFill>
          <a:blip r:embed="rId2"/>
          <a:stretch/>
        </p:blipFill>
        <p:spPr>
          <a:xfrm>
            <a:off x="152280" y="167760"/>
            <a:ext cx="4115160" cy="2303640"/>
          </a:xfrm>
          <a:prstGeom prst="rect">
            <a:avLst/>
          </a:prstGeom>
          <a:ln w="0">
            <a:noFill/>
          </a:ln>
        </p:spPr>
      </p:pic>
      <p:pic>
        <p:nvPicPr>
          <p:cNvPr id="143" name="Google Shape;270;p33"/>
          <p:cNvPicPr/>
          <p:nvPr/>
        </p:nvPicPr>
        <p:blipFill>
          <a:blip r:embed="rId3"/>
          <a:stretch/>
        </p:blipFill>
        <p:spPr>
          <a:xfrm>
            <a:off x="152280" y="2624400"/>
            <a:ext cx="4115160" cy="2365920"/>
          </a:xfrm>
          <a:prstGeom prst="rect">
            <a:avLst/>
          </a:prstGeom>
          <a:ln w="0">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1052640" y="0"/>
            <a:ext cx="8091000" cy="913320"/>
          </a:xfrm>
          <a:prstGeom prst="rect">
            <a:avLst/>
          </a:prstGeom>
          <a:noFill/>
          <a:ln w="0">
            <a:noFill/>
          </a:ln>
        </p:spPr>
        <p:txBody>
          <a:bodyPr lIns="0" tIns="91440" rIns="0" bIns="91440" anchor="t">
            <a:normAutofit fontScale="99000"/>
          </a:bodyPr>
          <a:lstStyle/>
          <a:p>
            <a:pPr>
              <a:lnSpc>
                <a:spcPct val="100000"/>
              </a:lnSpc>
              <a:buNone/>
              <a:tabLst>
                <a:tab pos="0" algn="l"/>
              </a:tabLst>
            </a:pPr>
            <a:r>
              <a:rPr lang="ru" sz="2400" b="1" strike="noStrike" spc="-1">
                <a:solidFill>
                  <a:srgbClr val="FCE5CD"/>
                </a:solidFill>
                <a:latin typeface="Montserrat"/>
                <a:ea typeface="Montserrat"/>
              </a:rPr>
              <a:t>«Фабрики думки» (мозкові центри) та їх роль в прогнозуванні суспільного розвитку</a:t>
            </a:r>
            <a:endParaRPr lang="en-US" sz="2400" b="0" strike="noStrike" spc="-1">
              <a:latin typeface="Arial"/>
            </a:endParaRPr>
          </a:p>
          <a:p>
            <a:pPr>
              <a:lnSpc>
                <a:spcPct val="100000"/>
              </a:lnSpc>
              <a:buNone/>
              <a:tabLst>
                <a:tab pos="0" algn="l"/>
              </a:tabLst>
            </a:pPr>
            <a:endParaRPr lang="en-US" sz="2400" b="0" strike="noStrike" spc="-1">
              <a:latin typeface="Arial"/>
            </a:endParaRPr>
          </a:p>
          <a:p>
            <a:pPr>
              <a:lnSpc>
                <a:spcPct val="100000"/>
              </a:lnSpc>
              <a:buNone/>
              <a:tabLst>
                <a:tab pos="0" algn="l"/>
              </a:tabLst>
            </a:pPr>
            <a:endParaRPr lang="en-US" sz="2400" b="0" strike="noStrike" spc="-1">
              <a:latin typeface="Arial"/>
            </a:endParaRPr>
          </a:p>
        </p:txBody>
      </p:sp>
      <p:sp>
        <p:nvSpPr>
          <p:cNvPr id="145" name="PlaceHolder 2"/>
          <p:cNvSpPr>
            <a:spLocks noGrp="1"/>
          </p:cNvSpPr>
          <p:nvPr>
            <p:ph/>
          </p:nvPr>
        </p:nvSpPr>
        <p:spPr>
          <a:xfrm>
            <a:off x="3761640" y="914040"/>
            <a:ext cx="5381640" cy="4228560"/>
          </a:xfrm>
          <a:prstGeom prst="rect">
            <a:avLst/>
          </a:prstGeom>
          <a:noFill/>
          <a:ln w="0">
            <a:noFill/>
          </a:ln>
        </p:spPr>
        <p:txBody>
          <a:bodyPr lIns="0" tIns="91440" rIns="0" bIns="91440" anchor="t">
            <a:normAutofit fontScale="94000"/>
          </a:bodyPr>
          <a:lstStyle/>
          <a:p>
            <a:pPr>
              <a:lnSpc>
                <a:spcPct val="115000"/>
              </a:lnSpc>
              <a:buNone/>
              <a:tabLst>
                <a:tab pos="0" algn="l"/>
              </a:tabLst>
            </a:pPr>
            <a:r>
              <a:rPr lang="ru" sz="1500" b="0" strike="noStrike" spc="-1">
                <a:solidFill>
                  <a:srgbClr val="C9DAF8"/>
                </a:solidFill>
                <a:latin typeface="Lato"/>
                <a:ea typeface="Lato"/>
              </a:rPr>
              <a:t>„Фабрики думок” в країнах Заходу мають чималі історичні традиції та багатий досвід. В США і в Західній Європі існує багато різновидів неурядових організацій, вплив яких на внутрішню і зовнішню політику держав є усталеним і незаперечним. Однак „фабрики думок” серед них посідають особливе місце завдяки своєрідній формі своєї діяльності та постійним цільовим групам, зацікавленим у результатах їх досліджень. </a:t>
            </a:r>
            <a:endParaRPr lang="en-US" sz="1500" b="0" strike="noStrike" spc="-1">
              <a:latin typeface="Arial"/>
            </a:endParaRPr>
          </a:p>
          <a:p>
            <a:pPr>
              <a:lnSpc>
                <a:spcPct val="115000"/>
              </a:lnSpc>
              <a:spcBef>
                <a:spcPts val="1199"/>
              </a:spcBef>
              <a:spcAft>
                <a:spcPts val="1199"/>
              </a:spcAft>
              <a:buNone/>
              <a:tabLst>
                <a:tab pos="0" algn="l"/>
              </a:tabLst>
            </a:pPr>
            <a:r>
              <a:rPr lang="ru" sz="1500" b="0" strike="noStrike" spc="-1">
                <a:solidFill>
                  <a:srgbClr val="D9EAD3"/>
                </a:solidFill>
                <a:latin typeface="Lato"/>
                <a:ea typeface="Lato"/>
              </a:rPr>
              <a:t>Термін „think tanks” (фабрики думок) виник в США в роки Другої світової війни. Так тоді називали захищене від прослуховування місце (tank), де цивільні та військові експерти розробляли стратегії бойових дій. Нині зарубіжні дослідники, характеризуючи сутність поняття сучасних „фабрик думок”, підкреслюють переважно політичну сферу їх діяльності.</a:t>
            </a:r>
            <a:endParaRPr lang="en-US" sz="1500" b="0" strike="noStrike" spc="-1">
              <a:latin typeface="Arial"/>
            </a:endParaRPr>
          </a:p>
        </p:txBody>
      </p:sp>
      <p:pic>
        <p:nvPicPr>
          <p:cNvPr id="146" name="Google Shape;277;p34"/>
          <p:cNvPicPr/>
          <p:nvPr/>
        </p:nvPicPr>
        <p:blipFill>
          <a:blip r:embed="rId2"/>
          <a:stretch/>
        </p:blipFill>
        <p:spPr>
          <a:xfrm>
            <a:off x="152280" y="1066680"/>
            <a:ext cx="3547080" cy="1847160"/>
          </a:xfrm>
          <a:prstGeom prst="rect">
            <a:avLst/>
          </a:prstGeom>
          <a:ln w="0">
            <a:noFill/>
          </a:ln>
        </p:spPr>
      </p:pic>
      <p:pic>
        <p:nvPicPr>
          <p:cNvPr id="147" name="Google Shape;278;p34"/>
          <p:cNvPicPr/>
          <p:nvPr/>
        </p:nvPicPr>
        <p:blipFill>
          <a:blip r:embed="rId3"/>
          <a:stretch/>
        </p:blipFill>
        <p:spPr>
          <a:xfrm>
            <a:off x="152280" y="3066840"/>
            <a:ext cx="3547080" cy="1923480"/>
          </a:xfrm>
          <a:prstGeom prst="rect">
            <a:avLst/>
          </a:prstGeom>
          <a:ln w="0">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PlaceHolder 1"/>
          <p:cNvSpPr>
            <a:spLocks noGrp="1"/>
          </p:cNvSpPr>
          <p:nvPr>
            <p:ph/>
          </p:nvPr>
        </p:nvSpPr>
        <p:spPr>
          <a:xfrm>
            <a:off x="4022640" y="0"/>
            <a:ext cx="5120640" cy="5142960"/>
          </a:xfrm>
          <a:prstGeom prst="rect">
            <a:avLst/>
          </a:prstGeom>
          <a:noFill/>
          <a:ln w="0">
            <a:noFill/>
          </a:ln>
        </p:spPr>
        <p:txBody>
          <a:bodyPr lIns="0" tIns="91440" rIns="0" bIns="91440" anchor="t">
            <a:normAutofit fontScale="85000"/>
          </a:bodyPr>
          <a:lstStyle/>
          <a:p>
            <a:pPr>
              <a:lnSpc>
                <a:spcPct val="115000"/>
              </a:lnSpc>
              <a:buNone/>
              <a:tabLst>
                <a:tab pos="0" algn="l"/>
              </a:tabLst>
            </a:pPr>
            <a:r>
              <a:rPr lang="ru" sz="1300" b="0" strike="noStrike" spc="-1">
                <a:solidFill>
                  <a:srgbClr val="FFFFFF"/>
                </a:solidFill>
                <a:latin typeface="Lato"/>
                <a:ea typeface="Lato"/>
              </a:rPr>
              <a:t>	</a:t>
            </a:r>
            <a:r>
              <a:rPr lang="ru" sz="1300" b="0" strike="noStrike" spc="-1">
                <a:solidFill>
                  <a:srgbClr val="D9D9D9"/>
                </a:solidFill>
                <a:latin typeface="Lato"/>
                <a:ea typeface="Lato"/>
              </a:rPr>
              <a:t>У цьому сенсі характерним є визначення М. Тунерта, політолога з Гамбурзького університету, який наголошує на тому, що „фабрики думок” – це громадські або приватні некомерційні заклади, які вивчають питання, пов’язані з політикою чи важливі для політики. Автор звертає особливу увагу на прагнення організацій робити внесок у формування вибору тем політичних дискусій серед громадськості.</a:t>
            </a:r>
            <a:endParaRPr lang="en-US" sz="1300" b="0" strike="noStrike" spc="-1">
              <a:latin typeface="Arial"/>
            </a:endParaRPr>
          </a:p>
          <a:p>
            <a:pPr>
              <a:lnSpc>
                <a:spcPct val="115000"/>
              </a:lnSpc>
              <a:spcBef>
                <a:spcPts val="1199"/>
              </a:spcBef>
              <a:buNone/>
              <a:tabLst>
                <a:tab pos="0" algn="l"/>
              </a:tabLst>
            </a:pPr>
            <a:r>
              <a:rPr lang="ru" sz="1300" b="0" strike="noStrike" spc="-1">
                <a:solidFill>
                  <a:srgbClr val="FFFFFF"/>
                </a:solidFill>
                <a:latin typeface="Lato"/>
                <a:ea typeface="Lato"/>
              </a:rPr>
              <a:t>	</a:t>
            </a:r>
            <a:r>
              <a:rPr lang="ru" sz="1300" b="0" strike="noStrike" spc="-1">
                <a:solidFill>
                  <a:srgbClr val="FFF2CC"/>
                </a:solidFill>
                <a:latin typeface="Lato"/>
                <a:ea typeface="Lato"/>
              </a:rPr>
              <a:t>Американські фахівці з „think tanks” Е. Річ та К. Уївер розширюють це поняття, визначаючи „фабрики думок” як незалежні некомерційні організації, що здійснюють прикладні політичні дослідження. Вони наголошують, що „фабрики думок” діють постійно як компетентні, але нейтральні альтернативні джерела інформації.</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FFF"/>
                </a:solidFill>
                <a:latin typeface="Lato"/>
                <a:ea typeface="Lato"/>
              </a:rPr>
              <a:t>	</a:t>
            </a:r>
            <a:r>
              <a:rPr lang="ru" sz="1300" b="0" strike="noStrike" spc="-1">
                <a:solidFill>
                  <a:srgbClr val="D0E0E3"/>
                </a:solidFill>
                <a:latin typeface="Lato"/>
                <a:ea typeface="Lato"/>
              </a:rPr>
              <a:t>Слід підкреслити, що політична думка на загал поділяє погляд на „фабрики думок” як на неурядові організації, котрі є своєрідним інструментом надання інформації та консультацій. Характерно, що, аналізуючи діяльність „think tanks”, науковці й політики не бачать суттєвого протиріччя, визначаючи їх як заклади та як організації. Статус неурядових організацій як правовий „фабрики думок” отримали в своїх країнах, а науковий, подібний до академічного, характер діяльності дає підстави вважати їх закладами. Самі представники „think tanks” наголошують на тому, що вони діють як некомерційні дослідницькі інститути. В такий спосіб організації підкреслюють кваліфікаційний рівень своєї аналітичної продукції.</a:t>
            </a:r>
            <a:endParaRPr lang="en-US" sz="1300" b="0" strike="noStrike" spc="-1">
              <a:latin typeface="Arial"/>
            </a:endParaRPr>
          </a:p>
        </p:txBody>
      </p:sp>
      <p:pic>
        <p:nvPicPr>
          <p:cNvPr id="149" name="Google Shape;284;p35"/>
          <p:cNvPicPr/>
          <p:nvPr/>
        </p:nvPicPr>
        <p:blipFill>
          <a:blip r:embed="rId2"/>
          <a:stretch/>
        </p:blipFill>
        <p:spPr>
          <a:xfrm>
            <a:off x="152280" y="152280"/>
            <a:ext cx="3869640" cy="4867560"/>
          </a:xfrm>
          <a:prstGeom prst="rect">
            <a:avLst/>
          </a:prstGeom>
          <a:ln w="0">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PlaceHolder 1"/>
          <p:cNvSpPr>
            <a:spLocks noGrp="1"/>
          </p:cNvSpPr>
          <p:nvPr>
            <p:ph/>
          </p:nvPr>
        </p:nvSpPr>
        <p:spPr>
          <a:xfrm>
            <a:off x="4283640" y="0"/>
            <a:ext cx="4859640" cy="5142960"/>
          </a:xfrm>
          <a:prstGeom prst="rect">
            <a:avLst/>
          </a:prstGeom>
          <a:noFill/>
          <a:ln w="0">
            <a:noFill/>
          </a:ln>
        </p:spPr>
        <p:txBody>
          <a:bodyPr lIns="0" tIns="91440" rIns="0" bIns="91440" anchor="t">
            <a:noAutofit/>
          </a:bodyPr>
          <a:lstStyle/>
          <a:p>
            <a:pPr>
              <a:lnSpc>
                <a:spcPct val="105000"/>
              </a:lnSpc>
              <a:buNone/>
              <a:tabLst>
                <a:tab pos="0" algn="l"/>
              </a:tabLst>
            </a:pPr>
            <a:r>
              <a:rPr lang="ru" sz="1010" b="0" strike="noStrike" spc="-1">
                <a:solidFill>
                  <a:srgbClr val="CFE2F3"/>
                </a:solidFill>
                <a:latin typeface="Verdana"/>
                <a:ea typeface="Verdana"/>
              </a:rPr>
              <a:t>	Науково-дослідницькі центри, такі як Корпорація РЕНД у США або Німецький інститут заокеанських досліджень (DUI) та Дослідницький інститут Німецького товариства зовнішньої політики (DGAP) отримують замовлення переважно від державних відомств, галузі досліджень визначаються установами-замовниками, а результати друкуються у вигляді наукових монографій та звітів. Такі організації проводять оцінку державних програм, залучаючи до цієї роботи наукові колективи. Приміром, у Дослідницькому інституті товариства зовнішньої політики (заснований 1955 року за зразком однієї з найвідоміших „фабрик думок” – Лондонського королівського інституту міжнародних досліджень) на проектній основі здійснюються дослідження з актуальних політичних питань. До нових напрямів його зацікавлень належать процеси в Росії та інших країнах СНД, в країнах Центральної Європи, європейська зовнішня політика, роль США у новій світовій політиці, процеси глобалізації. </a:t>
            </a:r>
            <a:endParaRPr lang="en-US" sz="1010" b="0" strike="noStrike" spc="-1">
              <a:latin typeface="Arial"/>
            </a:endParaRPr>
          </a:p>
          <a:p>
            <a:pPr>
              <a:lnSpc>
                <a:spcPct val="105000"/>
              </a:lnSpc>
              <a:spcBef>
                <a:spcPts val="1199"/>
              </a:spcBef>
              <a:spcAft>
                <a:spcPts val="1199"/>
              </a:spcAft>
              <a:buNone/>
              <a:tabLst>
                <a:tab pos="0" algn="l"/>
              </a:tabLst>
            </a:pPr>
            <a:r>
              <a:rPr lang="ru" sz="1010" b="0" strike="noStrike" spc="-1">
                <a:solidFill>
                  <a:srgbClr val="EAD1DC"/>
                </a:solidFill>
                <a:latin typeface="Verdana"/>
                <a:ea typeface="Verdana"/>
              </a:rPr>
              <a:t>Пропагандистсько-консультативні дослідницькі „фабрики думок” мають, як правило, різноманітне ідеологічне спрямування. Так, Рокфордський інститут (Rockford Institute) дотримується консервативної позиції щодо соціальної політики в країні, тоді як Інститут економічної політики підтримує ідеї профспілок у США. В Німеччині типовим представником „фабрик думок” пропагандистського напряму діяльності є Інститут розвитку і миру (INEF), заснований 1990 року при Дуйсбурзькому університеті. Характерно, що він був створений для підтримки діяльності Фундації В. Брандта. Мета інституту – інформувати громадськість про глобальні взаємозв’язки, а також надавати консультації політичним діячам. Зразком для INEF став американський Інститут світового спостереження (World Watch Institute).</a:t>
            </a:r>
            <a:endParaRPr lang="en-US" sz="1010" b="0" strike="noStrike" spc="-1">
              <a:latin typeface="Arial"/>
            </a:endParaRPr>
          </a:p>
        </p:txBody>
      </p:sp>
      <p:pic>
        <p:nvPicPr>
          <p:cNvPr id="151" name="Google Shape;290;p36"/>
          <p:cNvPicPr/>
          <p:nvPr/>
        </p:nvPicPr>
        <p:blipFill>
          <a:blip r:embed="rId2"/>
          <a:stretch/>
        </p:blipFill>
        <p:spPr>
          <a:xfrm>
            <a:off x="152280" y="152280"/>
            <a:ext cx="4130640" cy="4883040"/>
          </a:xfrm>
          <a:prstGeom prst="rect">
            <a:avLst/>
          </a:prstGeom>
          <a:ln w="0">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PlaceHolder 1"/>
          <p:cNvSpPr>
            <a:spLocks noGrp="1"/>
          </p:cNvSpPr>
          <p:nvPr>
            <p:ph/>
          </p:nvPr>
        </p:nvSpPr>
        <p:spPr>
          <a:xfrm>
            <a:off x="4222440" y="0"/>
            <a:ext cx="4921200" cy="5142960"/>
          </a:xfrm>
          <a:prstGeom prst="rect">
            <a:avLst/>
          </a:prstGeom>
          <a:noFill/>
          <a:ln w="0">
            <a:noFill/>
          </a:ln>
        </p:spPr>
        <p:txBody>
          <a:bodyPr lIns="0" tIns="91440" rIns="0" bIns="91440" anchor="t">
            <a:normAutofit fontScale="77000"/>
          </a:bodyPr>
          <a:lstStyle/>
          <a:p>
            <a:pPr>
              <a:lnSpc>
                <a:spcPct val="115000"/>
              </a:lnSpc>
              <a:buNone/>
              <a:tabLst>
                <a:tab pos="0" algn="l"/>
              </a:tabLst>
            </a:pPr>
            <a:r>
              <a:rPr lang="ru" sz="1300" b="0" strike="noStrike" spc="-1">
                <a:solidFill>
                  <a:srgbClr val="FFFFFF"/>
                </a:solidFill>
                <a:latin typeface="Lato"/>
                <a:ea typeface="Lato"/>
              </a:rPr>
              <a:t>	</a:t>
            </a:r>
            <a:r>
              <a:rPr lang="ru" sz="1300" b="0" strike="noStrike" spc="-1">
                <a:solidFill>
                  <a:srgbClr val="C9DAF8"/>
                </a:solidFill>
                <a:latin typeface="Lato"/>
                <a:ea typeface="Lato"/>
              </a:rPr>
              <a:t>„Фабрики думок” пропагандистсько-консультативного спрямування гнучко реагують на запити політичних діячів, прагнучи в такий спосіб безпосередньо впливати на їх рішення. Фінансують пропагандистські центри переважно приватні особи та корпорації. В 1990'і роки в багатьох інститутах вдалися до переважно приватного фінансування на противагу колишньому державному фінансуванню проектів і програм. Деякі „think tanks” молодшого покоління стали піонерами щодо підготовки дослідницької і пропагандистської продукції, орієнтованої на певні цільові групи. Вони готують невеликі загальнодоступно викладені доповіді з чіткими рекомендаціями та можливими сценаріями розвитку подій. До таких організацій належить, зокрема, Інститут янкі з досліджень державної політики (Yankee Institute for Public Studies).</a:t>
            </a:r>
            <a:endParaRPr lang="en-US" sz="1300" b="0" strike="noStrike" spc="-1">
              <a:latin typeface="Arial"/>
            </a:endParaRPr>
          </a:p>
          <a:p>
            <a:pPr>
              <a:lnSpc>
                <a:spcPct val="115000"/>
              </a:lnSpc>
              <a:spcBef>
                <a:spcPts val="1199"/>
              </a:spcBef>
              <a:buNone/>
              <a:tabLst>
                <a:tab pos="0" algn="l"/>
              </a:tabLst>
            </a:pPr>
            <a:r>
              <a:rPr lang="ru" sz="1300" b="0" strike="noStrike" spc="-1">
                <a:solidFill>
                  <a:srgbClr val="FFFFFF"/>
                </a:solidFill>
                <a:latin typeface="Lato"/>
                <a:ea typeface="Lato"/>
              </a:rPr>
              <a:t>	</a:t>
            </a:r>
            <a:r>
              <a:rPr lang="ru" sz="1300" b="0" strike="noStrike" spc="-1">
                <a:solidFill>
                  <a:srgbClr val="D0E0E3"/>
                </a:solidFill>
                <a:latin typeface="Lato"/>
                <a:ea typeface="Lato"/>
              </a:rPr>
              <a:t>Існування „фабрик думок”, що представляють певні інтереси, пов’язане, перш за все, з діяльністю політичних партій.</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FFF"/>
                </a:solidFill>
                <a:latin typeface="Lato"/>
                <a:ea typeface="Lato"/>
              </a:rPr>
              <a:t>	</a:t>
            </a:r>
            <a:r>
              <a:rPr lang="ru" sz="1300" b="0" strike="noStrike" spc="-1">
                <a:solidFill>
                  <a:srgbClr val="E6B8AF"/>
                </a:solidFill>
                <a:latin typeface="Lato"/>
                <a:ea typeface="Lato"/>
              </a:rPr>
              <a:t>Працюючи над актуальними проблемами внутрішньої і зовнішньої політики, „фабрики думок” все частіше схиляються до створення коаліцій з іншими організаціями для дослідження певної проблеми. Особливого значення набувають результати діяльності інститутів з різними ідеологічними настановленнями. Певні проекти передбачають взаємодію „think tanks”, оскільки вона дозволяє уникати дублювання процесу та результатів роботи. Так, у США 1996 року в ході обговорення реформи системи соціального забезпечення дві „фабрики думок” – Центр з бюджетних та політичних пріоритетів (Center on Budget and Policy Priorities) і Центр з правових питань та соціальної політики (Center on Law and Social Policy) – домовились про неофіційний розподіл праці під час аналізу проблем, пов’язаних з цією реформою.</a:t>
            </a:r>
            <a:endParaRPr lang="en-US" sz="1300" b="0" strike="noStrike" spc="-1">
              <a:latin typeface="Arial"/>
            </a:endParaRPr>
          </a:p>
        </p:txBody>
      </p:sp>
      <p:pic>
        <p:nvPicPr>
          <p:cNvPr id="153" name="Google Shape;296;p37"/>
          <p:cNvPicPr/>
          <p:nvPr/>
        </p:nvPicPr>
        <p:blipFill>
          <a:blip r:embed="rId2"/>
          <a:stretch/>
        </p:blipFill>
        <p:spPr>
          <a:xfrm>
            <a:off x="152280" y="152280"/>
            <a:ext cx="4069080" cy="4790880"/>
          </a:xfrm>
          <a:prstGeom prst="rect">
            <a:avLst/>
          </a:prstGeom>
          <a:ln w="0">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PlaceHolder 1"/>
          <p:cNvSpPr>
            <a:spLocks noGrp="1"/>
          </p:cNvSpPr>
          <p:nvPr>
            <p:ph/>
          </p:nvPr>
        </p:nvSpPr>
        <p:spPr>
          <a:xfrm>
            <a:off x="4406400" y="0"/>
            <a:ext cx="4736880" cy="5081400"/>
          </a:xfrm>
          <a:prstGeom prst="rect">
            <a:avLst/>
          </a:prstGeom>
          <a:noFill/>
          <a:ln w="0">
            <a:noFill/>
          </a:ln>
        </p:spPr>
        <p:txBody>
          <a:bodyPr lIns="0" tIns="91440" rIns="0" bIns="91440" anchor="t">
            <a:normAutofit fontScale="94000"/>
          </a:bodyPr>
          <a:lstStyle/>
          <a:p>
            <a:pPr>
              <a:lnSpc>
                <a:spcPct val="115000"/>
              </a:lnSpc>
              <a:buNone/>
              <a:tabLst>
                <a:tab pos="0" algn="l"/>
              </a:tabLst>
            </a:pPr>
            <a:r>
              <a:rPr lang="ru" sz="1300" b="0" strike="noStrike" spc="-1">
                <a:solidFill>
                  <a:srgbClr val="FCE5CD"/>
                </a:solidFill>
                <a:latin typeface="Lato"/>
                <a:ea typeface="Lato"/>
              </a:rPr>
              <a:t>	</a:t>
            </a:r>
            <a:r>
              <a:rPr lang="ru" sz="1300" b="0" strike="noStrike" spc="-1">
                <a:solidFill>
                  <a:srgbClr val="FCE5CD"/>
                </a:solidFill>
                <a:latin typeface="Trebuchet MS"/>
                <a:ea typeface="Trebuchet MS"/>
              </a:rPr>
              <a:t>Оскільки „фабрики думок” переслідують у своїй діяльності переважно дослідницькі, консультаційні та пропагандистські цілі, а основними споживачами їх продукції є представники політичної та економічної еліти, то на сьогодні визначилось кілька міст, де „фабрик думок” найбільше. У Великій Британії – це Лондон. 90 % британських „think tanks” розмістилося в урядовому кварталі. Більше половини „фабрик думок” у США мають свої штаб'квартири або відділення у Вашингтоні. В Німеччині в Бонні зосереджені переважно інститути з проблем внутрішньої політики, а в Берліні – інститути, що досліджують проблеми зовнішньої політики і політики безпеки. З другої половини 1990'х років новими центрами „think tanks” стають Гамбург, Мюнхен, Кілль, регіон Північної Райн'Вестфалії.</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FFF"/>
                </a:solidFill>
                <a:latin typeface="Trebuchet MS"/>
                <a:ea typeface="Trebuchet MS"/>
              </a:rPr>
              <a:t>	</a:t>
            </a:r>
            <a:r>
              <a:rPr lang="ru" sz="1300" b="0" strike="noStrike" spc="-1">
                <a:solidFill>
                  <a:srgbClr val="D0E0E3"/>
                </a:solidFill>
                <a:latin typeface="Trebuchet MS"/>
                <a:ea typeface="Trebuchet MS"/>
              </a:rPr>
              <a:t>„Фабрики думок” використовують традиційно усталені канали, які забезпечують їм можливості брати участь у процесі вироблення політичних рішень. Їх співробітники мають можливість виступати на засіданнях урядових комісій. Деякі фахівці з „think tanks” працюють в державних структурах. Колективи „фабрик думок”, які працюють за контрактами, готують офіційні звіти й повідомлення для вищих посадових осіб. Результати своїх досліджень фахівці презентують на різних форумах, поширюють через засоби масової інформації.</a:t>
            </a:r>
            <a:endParaRPr lang="en-US" sz="1300" b="0" strike="noStrike" spc="-1">
              <a:latin typeface="Arial"/>
            </a:endParaRPr>
          </a:p>
        </p:txBody>
      </p:sp>
      <p:pic>
        <p:nvPicPr>
          <p:cNvPr id="155" name="Google Shape;302;p38"/>
          <p:cNvPicPr/>
          <p:nvPr/>
        </p:nvPicPr>
        <p:blipFill>
          <a:blip r:embed="rId2"/>
          <a:stretch/>
        </p:blipFill>
        <p:spPr>
          <a:xfrm>
            <a:off x="152280" y="152280"/>
            <a:ext cx="4101120" cy="2418480"/>
          </a:xfrm>
          <a:prstGeom prst="rect">
            <a:avLst/>
          </a:prstGeom>
          <a:ln w="0">
            <a:noFill/>
          </a:ln>
        </p:spPr>
      </p:pic>
      <p:pic>
        <p:nvPicPr>
          <p:cNvPr id="156" name="Google Shape;303;p38"/>
          <p:cNvPicPr/>
          <p:nvPr/>
        </p:nvPicPr>
        <p:blipFill>
          <a:blip r:embed="rId3"/>
          <a:stretch/>
        </p:blipFill>
        <p:spPr>
          <a:xfrm>
            <a:off x="152280" y="2724120"/>
            <a:ext cx="4101120" cy="2266200"/>
          </a:xfrm>
          <a:prstGeom prst="rect">
            <a:avLst/>
          </a:prstGeom>
          <a:ln w="0">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PlaceHolder 1"/>
          <p:cNvSpPr>
            <a:spLocks noGrp="1"/>
          </p:cNvSpPr>
          <p:nvPr>
            <p:ph/>
          </p:nvPr>
        </p:nvSpPr>
        <p:spPr>
          <a:xfrm>
            <a:off x="4176360" y="0"/>
            <a:ext cx="4966920" cy="5142960"/>
          </a:xfrm>
          <a:prstGeom prst="rect">
            <a:avLst/>
          </a:prstGeom>
          <a:noFill/>
          <a:ln w="0">
            <a:noFill/>
          </a:ln>
        </p:spPr>
        <p:txBody>
          <a:bodyPr lIns="0" tIns="91440" rIns="0" bIns="91440" anchor="t">
            <a:normAutofit fontScale="90000"/>
          </a:bodyPr>
          <a:lstStyle/>
          <a:p>
            <a:pPr>
              <a:lnSpc>
                <a:spcPct val="115000"/>
              </a:lnSpc>
              <a:buNone/>
              <a:tabLst>
                <a:tab pos="0" algn="l"/>
              </a:tabLst>
            </a:pPr>
            <a:r>
              <a:rPr lang="ru" sz="1300" b="0" strike="noStrike" spc="-1">
                <a:solidFill>
                  <a:srgbClr val="FFFFFF"/>
                </a:solidFill>
                <a:latin typeface="Lato"/>
                <a:ea typeface="Lato"/>
              </a:rPr>
              <a:t>	</a:t>
            </a:r>
            <a:r>
              <a:rPr lang="ru" sz="1400" b="0" strike="noStrike" spc="-1">
                <a:solidFill>
                  <a:srgbClr val="D9D9D9"/>
                </a:solidFill>
                <a:latin typeface="Lato"/>
                <a:ea typeface="Lato"/>
              </a:rPr>
              <a:t>Основними цільовими групами „фабрик думок” і в США, і в Європі є дослідницькі інститути та університети, депутати парламентів, політичні партії, міністерські апарати. Менше замовників серед підприємців, профспілок, інших неурядових організацій.</a:t>
            </a:r>
            <a:endParaRPr lang="en-US" sz="1400" b="0" strike="noStrike" spc="-1">
              <a:latin typeface="Arial"/>
            </a:endParaRPr>
          </a:p>
          <a:p>
            <a:pPr>
              <a:lnSpc>
                <a:spcPct val="115000"/>
              </a:lnSpc>
              <a:spcBef>
                <a:spcPts val="1199"/>
              </a:spcBef>
              <a:buNone/>
              <a:tabLst>
                <a:tab pos="0" algn="l"/>
              </a:tabLst>
            </a:pPr>
            <a:r>
              <a:rPr lang="ru" sz="1400" b="0" strike="noStrike" spc="-1">
                <a:solidFill>
                  <a:srgbClr val="FFFFFF"/>
                </a:solidFill>
                <a:latin typeface="Lato"/>
                <a:ea typeface="Lato"/>
              </a:rPr>
              <a:t>	</a:t>
            </a:r>
            <a:r>
              <a:rPr lang="ru" sz="1400" b="0" strike="noStrike" spc="-1">
                <a:solidFill>
                  <a:srgbClr val="FFF2CC"/>
                </a:solidFill>
                <a:latin typeface="Lato"/>
                <a:ea typeface="Lato"/>
              </a:rPr>
              <a:t>Можна стверджувати, що поява таких неурядових організацій, як „фабрики думок” в країнах розвинутої демократії сприяла збільшенню і зміцненню взаємозв’язків між науковими, політичними і громадськими колами суспільства. Недержавне фінансування та академічні стандарти діяльності у першій половині ХХ століття обумовили високий професійний рівень їх досліджень та появу постійних замовників.</a:t>
            </a:r>
            <a:endParaRPr lang="en-US" sz="1400" b="0" strike="noStrike" spc="-1">
              <a:latin typeface="Arial"/>
            </a:endParaRPr>
          </a:p>
          <a:p>
            <a:pPr>
              <a:lnSpc>
                <a:spcPct val="115000"/>
              </a:lnSpc>
              <a:spcBef>
                <a:spcPts val="1199"/>
              </a:spcBef>
              <a:spcAft>
                <a:spcPts val="1199"/>
              </a:spcAft>
              <a:buNone/>
              <a:tabLst>
                <a:tab pos="0" algn="l"/>
              </a:tabLst>
            </a:pPr>
            <a:r>
              <a:rPr lang="ru" sz="1400" b="0" strike="noStrike" spc="-1">
                <a:solidFill>
                  <a:srgbClr val="FFFFFF"/>
                </a:solidFill>
                <a:latin typeface="Lato"/>
                <a:ea typeface="Lato"/>
              </a:rPr>
              <a:t>	</a:t>
            </a:r>
            <a:r>
              <a:rPr lang="ru" sz="1400" b="0" strike="noStrike" spc="-1">
                <a:solidFill>
                  <a:srgbClr val="D9EAD3"/>
                </a:solidFill>
                <a:latin typeface="Lato"/>
                <a:ea typeface="Lato"/>
              </a:rPr>
              <a:t>В останні десятиліття діяльність „think tanks” зазнає серйозних змін. Найважливіші – це перетворення більшості з них на пропагандистсько' кунсультативні центри з вузькоспеціалізованою, оперативною інформаційною базою даних, боротьбою за цільові групи збуту своєї продукцію. Внаслідок цього посилюється політизація фахової інформації, яку надають ці заклади.</a:t>
            </a:r>
            <a:endParaRPr lang="en-US" sz="1400" b="0" strike="noStrike" spc="-1">
              <a:latin typeface="Arial"/>
            </a:endParaRPr>
          </a:p>
        </p:txBody>
      </p:sp>
      <p:pic>
        <p:nvPicPr>
          <p:cNvPr id="158" name="Google Shape;309;p39"/>
          <p:cNvPicPr/>
          <p:nvPr/>
        </p:nvPicPr>
        <p:blipFill>
          <a:blip r:embed="rId2"/>
          <a:stretch/>
        </p:blipFill>
        <p:spPr>
          <a:xfrm>
            <a:off x="152280" y="152280"/>
            <a:ext cx="3946320" cy="4838040"/>
          </a:xfrm>
          <a:prstGeom prst="rect">
            <a:avLst/>
          </a:prstGeom>
          <a:ln w="0">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PlaceHolder 1"/>
          <p:cNvSpPr>
            <a:spLocks noGrp="1"/>
          </p:cNvSpPr>
          <p:nvPr>
            <p:ph/>
          </p:nvPr>
        </p:nvSpPr>
        <p:spPr>
          <a:xfrm>
            <a:off x="4283640" y="0"/>
            <a:ext cx="4859640" cy="5142960"/>
          </a:xfrm>
          <a:prstGeom prst="rect">
            <a:avLst/>
          </a:prstGeom>
          <a:noFill/>
          <a:ln w="0">
            <a:noFill/>
          </a:ln>
        </p:spPr>
        <p:txBody>
          <a:bodyPr lIns="0" tIns="91440" rIns="0" bIns="91440" anchor="t">
            <a:normAutofit fontScale="96000"/>
          </a:bodyPr>
          <a:lstStyle/>
          <a:p>
            <a:pPr>
              <a:lnSpc>
                <a:spcPct val="115000"/>
              </a:lnSpc>
              <a:buNone/>
              <a:tabLst>
                <a:tab pos="0" algn="l"/>
              </a:tabLst>
            </a:pPr>
            <a:r>
              <a:rPr lang="ru" sz="1300" b="0" i="1" strike="noStrike" spc="-1">
                <a:solidFill>
                  <a:srgbClr val="DD7E6B"/>
                </a:solidFill>
                <a:latin typeface="Lato"/>
                <a:ea typeface="Lato"/>
              </a:rPr>
              <a:t>	 </a:t>
            </a:r>
            <a:r>
              <a:rPr lang="ru" sz="1300" b="0" i="1" strike="noStrike" spc="-1">
                <a:solidFill>
                  <a:srgbClr val="DD7E6B"/>
                </a:solidFill>
                <a:latin typeface="Verdana"/>
                <a:ea typeface="Verdana"/>
              </a:rPr>
              <a:t>Досягнення громадянського суспільства в країнах розвинутої демократії є своєрідним важелем для відтворення діяльності „фабрик думок” як медіаторів суспільства і політичної еліти.</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FFFFFF"/>
                </a:solidFill>
                <a:latin typeface="Verdana"/>
                <a:ea typeface="Verdana"/>
              </a:rPr>
              <a:t>	</a:t>
            </a:r>
            <a:r>
              <a:rPr lang="ru" sz="1300" b="0" strike="noStrike" spc="-1">
                <a:solidFill>
                  <a:srgbClr val="C9DAF8"/>
                </a:solidFill>
                <a:latin typeface="Verdana"/>
                <a:ea typeface="Verdana"/>
              </a:rPr>
              <a:t>Основними передумовами виникнення „фабрик думок” на початку ХХ століття стали переважання державного втручання в економічне та політичне життя суспільства та зростання зацікавленості ділових структур у раціоналізації дій владних органів. Ці обставини стали найбільш актуальними в умовах державної протекціоністської політики (особливо на міжнародній арені). Важливим фактором стало також накопичення критичної маси інтелектуального капіталу і пов’язаний з цим бурхливий розвиток суспільно-економічних та соціально-політичних наук. Перші прототипи сучасних мозкових центрів з’явилися у вигляді   академічних, університетських лабораторій, які працювали над політичними рекомендаціями та програмами урядів. Такими інститутами стали Брукінгський університет (Brookings Institution, 1916) та Інститут Гувера (Hoover Institution, 1919) при Стенфордському університеті (Stanford University).</a:t>
            </a:r>
            <a:endParaRPr lang="en-US" sz="1300" b="0" strike="noStrike" spc="-1">
              <a:latin typeface="Arial"/>
            </a:endParaRPr>
          </a:p>
        </p:txBody>
      </p:sp>
      <p:pic>
        <p:nvPicPr>
          <p:cNvPr id="160" name="Google Shape;315;p40"/>
          <p:cNvPicPr/>
          <p:nvPr/>
        </p:nvPicPr>
        <p:blipFill>
          <a:blip r:embed="rId2"/>
          <a:stretch/>
        </p:blipFill>
        <p:spPr>
          <a:xfrm>
            <a:off x="152280" y="152280"/>
            <a:ext cx="4069080" cy="2242080"/>
          </a:xfrm>
          <a:prstGeom prst="rect">
            <a:avLst/>
          </a:prstGeom>
          <a:ln w="0">
            <a:noFill/>
          </a:ln>
        </p:spPr>
      </p:pic>
      <p:pic>
        <p:nvPicPr>
          <p:cNvPr id="161" name="Google Shape;316;p40"/>
          <p:cNvPicPr/>
          <p:nvPr/>
        </p:nvPicPr>
        <p:blipFill>
          <a:blip r:embed="rId3"/>
          <a:stretch/>
        </p:blipFill>
        <p:spPr>
          <a:xfrm>
            <a:off x="152280" y="2571840"/>
            <a:ext cx="4069080" cy="2467800"/>
          </a:xfrm>
          <a:prstGeom prst="rect">
            <a:avLst/>
          </a:prstGeom>
          <a:ln w="0">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PlaceHolder 1"/>
          <p:cNvSpPr>
            <a:spLocks noGrp="1"/>
          </p:cNvSpPr>
          <p:nvPr>
            <p:ph/>
          </p:nvPr>
        </p:nvSpPr>
        <p:spPr>
          <a:xfrm>
            <a:off x="4314240" y="0"/>
            <a:ext cx="4829040" cy="5142960"/>
          </a:xfrm>
          <a:prstGeom prst="rect">
            <a:avLst/>
          </a:prstGeom>
          <a:noFill/>
          <a:ln w="0">
            <a:noFill/>
          </a:ln>
        </p:spPr>
        <p:txBody>
          <a:bodyPr lIns="0" tIns="91440" rIns="0" bIns="91440" anchor="t">
            <a:normAutofit fontScale="60000"/>
          </a:bodyPr>
          <a:lstStyle/>
          <a:p>
            <a:pPr marL="1371600" indent="457200">
              <a:lnSpc>
                <a:spcPct val="115000"/>
              </a:lnSpc>
              <a:buNone/>
              <a:tabLst>
                <a:tab pos="0" algn="l"/>
              </a:tabLst>
            </a:pPr>
            <a:r>
              <a:rPr lang="ru" sz="1790" b="1" strike="noStrike" spc="-1">
                <a:solidFill>
                  <a:srgbClr val="F4CCCC"/>
                </a:solidFill>
                <a:latin typeface="Trebuchet MS"/>
                <a:ea typeface="Trebuchet MS"/>
              </a:rPr>
              <a:t>ВИСНОВКИ</a:t>
            </a:r>
            <a:endParaRPr lang="en-US" sz="1790" b="0" strike="noStrike" spc="-1">
              <a:latin typeface="Arial"/>
            </a:endParaRPr>
          </a:p>
          <a:p>
            <a:pPr marL="1371600" indent="457200">
              <a:lnSpc>
                <a:spcPct val="115000"/>
              </a:lnSpc>
              <a:spcBef>
                <a:spcPts val="1199"/>
              </a:spcBef>
              <a:buNone/>
              <a:tabLst>
                <a:tab pos="0" algn="l"/>
              </a:tabLst>
            </a:pPr>
            <a:r>
              <a:rPr lang="ru" sz="1790" b="0" strike="noStrike" spc="-1">
                <a:solidFill>
                  <a:srgbClr val="FCE5CD"/>
                </a:solidFill>
                <a:latin typeface="Trebuchet MS"/>
                <a:ea typeface="Trebuchet MS"/>
              </a:rPr>
              <a:t>	Важливу роль у третьому секторі економіки відіграють громадські та некомерційні організації, і серед них особливо виділяються недержавні аналітичні центри, які також називають „фабриками думок”. Це незалежні неприбуткові дослідницькі організації, діяльність яких здійснює вагомий вплив на процеси прийняття важливих політичних, економічних, соціальних рішень у державі.</a:t>
            </a:r>
            <a:endParaRPr lang="en-US" sz="1790" b="0" strike="noStrike" spc="-1">
              <a:latin typeface="Arial"/>
            </a:endParaRPr>
          </a:p>
          <a:p>
            <a:pPr marL="1371600" indent="457200">
              <a:lnSpc>
                <a:spcPct val="115000"/>
              </a:lnSpc>
              <a:spcBef>
                <a:spcPts val="1199"/>
              </a:spcBef>
              <a:buNone/>
              <a:tabLst>
                <a:tab pos="0" algn="l"/>
              </a:tabLst>
            </a:pPr>
            <a:r>
              <a:rPr lang="ru" sz="1790" b="0" strike="noStrike" spc="-1">
                <a:solidFill>
                  <a:srgbClr val="D9D2E9"/>
                </a:solidFill>
                <a:latin typeface="Trebuchet MS"/>
                <a:ea typeface="Trebuchet MS"/>
              </a:rPr>
              <a:t>„Фабрики думок” приймають активну участь у розробці важливих законодавчих документів, державних програм, проектів загального політичного та економічного розвитку, критично оцінюють та аналізують дії влади. Їхнім завданням є не просто знайти вирішення проблеми, а відмінний, новаторський підхід до шляхів її розв’язання. Експерти аналітичних центрів поширюють результати своєї діяльності у вигляді звітів, рекомендацій, публікацій у книгах, періодичних виданнях та виданнях у мережі Інтернет. Для виробництва аналітичних матеріалів високої якості потрібна висока кваліфікація експертів.</a:t>
            </a:r>
            <a:endParaRPr lang="en-US" sz="1790" b="0" strike="noStrike" spc="-1">
              <a:latin typeface="Arial"/>
            </a:endParaRPr>
          </a:p>
          <a:p>
            <a:pPr marL="1371600" indent="457200">
              <a:lnSpc>
                <a:spcPct val="115000"/>
              </a:lnSpc>
              <a:spcBef>
                <a:spcPts val="1199"/>
              </a:spcBef>
              <a:buNone/>
              <a:tabLst>
                <a:tab pos="0" algn="l"/>
              </a:tabLst>
            </a:pPr>
            <a:r>
              <a:rPr lang="ru" sz="1790" b="0" strike="noStrike" spc="-1">
                <a:solidFill>
                  <a:srgbClr val="D9EAD3"/>
                </a:solidFill>
                <a:latin typeface="Trebuchet MS"/>
                <a:ea typeface="Trebuchet MS"/>
              </a:rPr>
              <a:t>	„Фабрики думок” являють собою важливу ланку у процесі налагодження ефективної комунікації між органами, що приймають рішення, та громадянами. Успішний розвиток та функціонування аналітичних центрів є важливим фактором становлення громадянського суспільства у державі.</a:t>
            </a:r>
            <a:endParaRPr lang="en-US" sz="1790" b="0" strike="noStrike" spc="-1">
              <a:latin typeface="Arial"/>
            </a:endParaRPr>
          </a:p>
          <a:p>
            <a:pPr marL="1371600" indent="457200">
              <a:lnSpc>
                <a:spcPct val="115000"/>
              </a:lnSpc>
              <a:spcBef>
                <a:spcPts val="1199"/>
              </a:spcBef>
              <a:spcAft>
                <a:spcPts val="1199"/>
              </a:spcAft>
              <a:buNone/>
              <a:tabLst>
                <a:tab pos="0" algn="l"/>
              </a:tabLst>
            </a:pPr>
            <a:endParaRPr lang="en-US" sz="1300" b="0" strike="noStrike" spc="-1">
              <a:latin typeface="Arial"/>
            </a:endParaRPr>
          </a:p>
        </p:txBody>
      </p:sp>
      <p:pic>
        <p:nvPicPr>
          <p:cNvPr id="163" name="Google Shape;322;p41"/>
          <p:cNvPicPr/>
          <p:nvPr/>
        </p:nvPicPr>
        <p:blipFill>
          <a:blip r:embed="rId2"/>
          <a:stretch/>
        </p:blipFill>
        <p:spPr>
          <a:xfrm>
            <a:off x="152280" y="152280"/>
            <a:ext cx="4161240" cy="4836960"/>
          </a:xfrm>
          <a:prstGeom prst="rect">
            <a:avLst/>
          </a:prstGeom>
          <a:ln w="0">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 name="Google Shape;327;p42"/>
          <p:cNvPicPr/>
          <p:nvPr/>
        </p:nvPicPr>
        <p:blipFill>
          <a:blip r:embed="rId2"/>
          <a:stretch/>
        </p:blipFill>
        <p:spPr>
          <a:xfrm>
            <a:off x="0" y="0"/>
            <a:ext cx="9143280" cy="5142960"/>
          </a:xfrm>
          <a:prstGeom prst="rect">
            <a:avLst/>
          </a:prstGeom>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PlaceHolder 1"/>
          <p:cNvSpPr>
            <a:spLocks noGrp="1"/>
          </p:cNvSpPr>
          <p:nvPr>
            <p:ph/>
          </p:nvPr>
        </p:nvSpPr>
        <p:spPr>
          <a:xfrm>
            <a:off x="3731040" y="0"/>
            <a:ext cx="5412240" cy="5142960"/>
          </a:xfrm>
          <a:prstGeom prst="rect">
            <a:avLst/>
          </a:prstGeom>
          <a:noFill/>
          <a:ln w="0">
            <a:noFill/>
          </a:ln>
        </p:spPr>
        <p:txBody>
          <a:bodyPr lIns="0" tIns="91440" rIns="0" bIns="91440" anchor="t">
            <a:normAutofit/>
          </a:bodyPr>
          <a:lstStyle/>
          <a:p>
            <a:pPr marL="914400" indent="457200">
              <a:lnSpc>
                <a:spcPct val="115000"/>
              </a:lnSpc>
              <a:buNone/>
              <a:tabLst>
                <a:tab pos="0" algn="l"/>
              </a:tabLst>
            </a:pPr>
            <a:r>
              <a:rPr lang="ru" sz="1400" b="1" strike="noStrike" spc="-1">
                <a:solidFill>
                  <a:srgbClr val="E6B8AF"/>
                </a:solidFill>
                <a:latin typeface="Times New Roman"/>
                <a:ea typeface="Times New Roman"/>
              </a:rPr>
              <a:t>Застосування прогнозування</a:t>
            </a:r>
            <a:endParaRPr lang="en-US" sz="1400" b="0" strike="noStrike" spc="-1">
              <a:latin typeface="Arial"/>
            </a:endParaRPr>
          </a:p>
          <a:p>
            <a:pPr marL="914400" indent="457200">
              <a:lnSpc>
                <a:spcPct val="115000"/>
              </a:lnSpc>
              <a:buNone/>
              <a:tabLst>
                <a:tab pos="0" algn="l"/>
              </a:tabLst>
            </a:pPr>
            <a:endParaRPr lang="en-US" sz="1400" b="0" strike="noStrike" spc="-1">
              <a:latin typeface="Arial"/>
            </a:endParaRPr>
          </a:p>
          <a:p>
            <a:pPr marL="914400" indent="457200">
              <a:lnSpc>
                <a:spcPct val="115000"/>
              </a:lnSpc>
              <a:buNone/>
              <a:tabLst>
                <a:tab pos="0" algn="l"/>
              </a:tabLst>
            </a:pPr>
            <a:r>
              <a:rPr lang="ru" sz="1400" b="0" strike="noStrike" spc="-1">
                <a:solidFill>
                  <a:srgbClr val="D9EAD3"/>
                </a:solidFill>
                <a:latin typeface="Times New Roman"/>
                <a:ea typeface="Times New Roman"/>
              </a:rPr>
              <a:t>Прогнозування застосовується в наступних ситуаціях:</a:t>
            </a:r>
            <a:endParaRPr lang="en-US" sz="1400" b="0" strike="noStrike" spc="-1">
              <a:latin typeface="Arial"/>
            </a:endParaRPr>
          </a:p>
          <a:p>
            <a:pPr marL="914400" indent="457200">
              <a:lnSpc>
                <a:spcPct val="115000"/>
              </a:lnSpc>
              <a:buNone/>
              <a:tabLst>
                <a:tab pos="0" algn="l"/>
              </a:tabLst>
            </a:pPr>
            <a:endParaRPr lang="en-US" sz="1400" b="0" strike="noStrike" spc="-1">
              <a:latin typeface="Arial"/>
            </a:endParaRPr>
          </a:p>
          <a:p>
            <a:pPr marL="457200" indent="-317520">
              <a:lnSpc>
                <a:spcPct val="115000"/>
              </a:lnSpc>
              <a:buClr>
                <a:srgbClr val="FFFFFF"/>
              </a:buClr>
              <a:buFont typeface="Times New Roman"/>
              <a:buAutoNum type="arabicPeriod"/>
              <a:tabLst>
                <a:tab pos="0" algn="l"/>
              </a:tabLst>
            </a:pPr>
            <a:r>
              <a:rPr lang="ru" sz="1400" b="0" strike="noStrike" spc="-1">
                <a:solidFill>
                  <a:srgbClr val="C9DAF8"/>
                </a:solidFill>
                <a:latin typeface="Times New Roman"/>
                <a:ea typeface="Times New Roman"/>
              </a:rPr>
              <a:t>Ланцюг постачання </a:t>
            </a:r>
            <a:r>
              <a:rPr lang="ru" sz="1400" b="0" strike="noStrike" spc="-1">
                <a:solidFill>
                  <a:srgbClr val="D9D2E9"/>
                </a:solidFill>
                <a:latin typeface="Times New Roman"/>
                <a:ea typeface="Times New Roman"/>
              </a:rPr>
              <a:t>– прогнозування застосовується в ланцюгу постачання для забезпечення клієнтів компанії правильним продуктом у правильний час. Є складовою частиною процесів управління попитом та планування продажів і операцій, який є складовою частиною процесів в алгоритмі MRP II;</a:t>
            </a:r>
            <a:endParaRPr lang="en-US" sz="1400" b="0" strike="noStrike" spc="-1">
              <a:latin typeface="Arial"/>
            </a:endParaRPr>
          </a:p>
          <a:p>
            <a:pPr marL="457200" indent="-317520">
              <a:lnSpc>
                <a:spcPct val="115000"/>
              </a:lnSpc>
              <a:buClr>
                <a:srgbClr val="FFFFFF"/>
              </a:buClr>
              <a:buFont typeface="Times New Roman"/>
              <a:buAutoNum type="arabicPeriod"/>
              <a:tabLst>
                <a:tab pos="0" algn="l"/>
              </a:tabLst>
            </a:pPr>
            <a:r>
              <a:rPr lang="ru" sz="1400" b="0" strike="noStrike" spc="-1">
                <a:solidFill>
                  <a:srgbClr val="E6B8AF"/>
                </a:solidFill>
                <a:latin typeface="Times New Roman"/>
                <a:ea typeface="Times New Roman"/>
              </a:rPr>
              <a:t>Бізнес-планування</a:t>
            </a:r>
            <a:r>
              <a:rPr lang="ru" sz="1400" b="0" strike="noStrike" spc="-1">
                <a:solidFill>
                  <a:srgbClr val="FFFFFF"/>
                </a:solidFill>
                <a:latin typeface="Times New Roman"/>
                <a:ea typeface="Times New Roman"/>
              </a:rPr>
              <a:t> </a:t>
            </a:r>
            <a:r>
              <a:rPr lang="ru" sz="1400" b="0" strike="noStrike" spc="-1">
                <a:solidFill>
                  <a:srgbClr val="D9D9D9"/>
                </a:solidFill>
                <a:latin typeface="Times New Roman"/>
                <a:ea typeface="Times New Roman"/>
              </a:rPr>
              <a:t>– частина підготовки та розробки бізнес-планів;</a:t>
            </a:r>
            <a:endParaRPr lang="en-US" sz="1400" b="0" strike="noStrike" spc="-1">
              <a:latin typeface="Arial"/>
            </a:endParaRPr>
          </a:p>
          <a:p>
            <a:pPr marL="457200" indent="-317520">
              <a:lnSpc>
                <a:spcPct val="115000"/>
              </a:lnSpc>
              <a:buClr>
                <a:srgbClr val="C9DAF8"/>
              </a:buClr>
              <a:buFont typeface="Times New Roman"/>
              <a:buAutoNum type="arabicPeriod"/>
              <a:tabLst>
                <a:tab pos="0" algn="l"/>
              </a:tabLst>
            </a:pPr>
            <a:r>
              <a:rPr lang="ru" sz="1400" b="0" strike="noStrike" spc="-1">
                <a:solidFill>
                  <a:srgbClr val="C9DAF8"/>
                </a:solidFill>
                <a:latin typeface="Times New Roman"/>
                <a:ea typeface="Times New Roman"/>
              </a:rPr>
              <a:t>Прогноз погоди, метеорологія;</a:t>
            </a:r>
            <a:endParaRPr lang="en-US" sz="1400" b="0" strike="noStrike" spc="-1">
              <a:latin typeface="Arial"/>
            </a:endParaRPr>
          </a:p>
          <a:p>
            <a:pPr marL="457200" indent="-317520">
              <a:lnSpc>
                <a:spcPct val="115000"/>
              </a:lnSpc>
              <a:buClr>
                <a:srgbClr val="D0E0E3"/>
              </a:buClr>
              <a:buFont typeface="Times New Roman"/>
              <a:buAutoNum type="arabicPeriod"/>
              <a:tabLst>
                <a:tab pos="0" algn="l"/>
              </a:tabLst>
            </a:pPr>
            <a:r>
              <a:rPr lang="ru" sz="1400" b="0" strike="noStrike" spc="-1">
                <a:solidFill>
                  <a:srgbClr val="D0E0E3"/>
                </a:solidFill>
                <a:latin typeface="Times New Roman"/>
                <a:ea typeface="Times New Roman"/>
              </a:rPr>
              <a:t>Планування транспорту;</a:t>
            </a:r>
            <a:endParaRPr lang="en-US" sz="1400" b="0" strike="noStrike" spc="-1">
              <a:latin typeface="Arial"/>
            </a:endParaRPr>
          </a:p>
          <a:p>
            <a:pPr marL="457200" indent="-317520">
              <a:lnSpc>
                <a:spcPct val="115000"/>
              </a:lnSpc>
              <a:buClr>
                <a:srgbClr val="D9EAD3"/>
              </a:buClr>
              <a:buFont typeface="Times New Roman"/>
              <a:buAutoNum type="arabicPeriod"/>
              <a:tabLst>
                <a:tab pos="0" algn="l"/>
              </a:tabLst>
            </a:pPr>
            <a:r>
              <a:rPr lang="ru" sz="1400" b="0" strike="noStrike" spc="-1">
                <a:solidFill>
                  <a:srgbClr val="D9EAD3"/>
                </a:solidFill>
                <a:latin typeface="Times New Roman"/>
                <a:ea typeface="Times New Roman"/>
              </a:rPr>
              <a:t>Економічне прогнозування;</a:t>
            </a:r>
            <a:endParaRPr lang="en-US" sz="1400" b="0" strike="noStrike" spc="-1">
              <a:latin typeface="Arial"/>
            </a:endParaRPr>
          </a:p>
          <a:p>
            <a:pPr marL="457200" indent="-317520">
              <a:lnSpc>
                <a:spcPct val="115000"/>
              </a:lnSpc>
              <a:buClr>
                <a:srgbClr val="FFF2CC"/>
              </a:buClr>
              <a:buFont typeface="Times New Roman"/>
              <a:buAutoNum type="arabicPeriod"/>
              <a:tabLst>
                <a:tab pos="0" algn="l"/>
              </a:tabLst>
            </a:pPr>
            <a:r>
              <a:rPr lang="ru" sz="1400" b="0" strike="noStrike" spc="-1">
                <a:solidFill>
                  <a:srgbClr val="FFF2CC"/>
                </a:solidFill>
                <a:latin typeface="Times New Roman"/>
                <a:ea typeface="Times New Roman"/>
              </a:rPr>
              <a:t>Технологічне прогнозування;</a:t>
            </a:r>
            <a:endParaRPr lang="en-US" sz="1400" b="0" strike="noStrike" spc="-1">
              <a:latin typeface="Arial"/>
            </a:endParaRPr>
          </a:p>
          <a:p>
            <a:pPr marL="457200" indent="-317520">
              <a:lnSpc>
                <a:spcPct val="115000"/>
              </a:lnSpc>
              <a:buClr>
                <a:srgbClr val="DD7E6B"/>
              </a:buClr>
              <a:buFont typeface="Times New Roman"/>
              <a:buAutoNum type="arabicPeriod"/>
              <a:tabLst>
                <a:tab pos="0" algn="l"/>
              </a:tabLst>
            </a:pPr>
            <a:r>
              <a:rPr lang="ru" sz="1400" b="0" strike="noStrike" spc="-1">
                <a:solidFill>
                  <a:srgbClr val="DD7E6B"/>
                </a:solidFill>
                <a:latin typeface="Times New Roman"/>
                <a:ea typeface="Times New Roman"/>
              </a:rPr>
              <a:t>Передбачення землетрусів;</a:t>
            </a:r>
            <a:endParaRPr lang="en-US" sz="1400" b="0" strike="noStrike" spc="-1">
              <a:latin typeface="Arial"/>
            </a:endParaRPr>
          </a:p>
          <a:p>
            <a:pPr marL="457200" indent="-317520">
              <a:lnSpc>
                <a:spcPct val="115000"/>
              </a:lnSpc>
              <a:buClr>
                <a:srgbClr val="9FC5E8"/>
              </a:buClr>
              <a:buFont typeface="Times New Roman"/>
              <a:buAutoNum type="arabicPeriod"/>
              <a:tabLst>
                <a:tab pos="0" algn="l"/>
              </a:tabLst>
            </a:pPr>
            <a:r>
              <a:rPr lang="ru" sz="1400" b="0" strike="noStrike" spc="-1">
                <a:solidFill>
                  <a:srgbClr val="9FC5E8"/>
                </a:solidFill>
                <a:latin typeface="Times New Roman"/>
                <a:ea typeface="Times New Roman"/>
              </a:rPr>
              <a:t>Політичне прогнозування;</a:t>
            </a:r>
            <a:endParaRPr lang="en-US" sz="1400" b="0" strike="noStrike" spc="-1">
              <a:latin typeface="Arial"/>
            </a:endParaRPr>
          </a:p>
          <a:p>
            <a:pPr marL="457200" indent="-317520">
              <a:lnSpc>
                <a:spcPct val="115000"/>
              </a:lnSpc>
              <a:buClr>
                <a:srgbClr val="D9D2E9"/>
              </a:buClr>
              <a:buFont typeface="Times New Roman"/>
              <a:buAutoNum type="arabicPeriod"/>
              <a:tabLst>
                <a:tab pos="0" algn="l"/>
              </a:tabLst>
            </a:pPr>
            <a:r>
              <a:rPr lang="ru" sz="1400" b="0" strike="noStrike" spc="-1">
                <a:solidFill>
                  <a:srgbClr val="D9D2E9"/>
                </a:solidFill>
                <a:latin typeface="Times New Roman"/>
                <a:ea typeface="Times New Roman"/>
              </a:rPr>
              <a:t>Прогнозування педагогічне.</a:t>
            </a:r>
            <a:endParaRPr lang="en-US" sz="1400" b="0" strike="noStrike" spc="-1">
              <a:latin typeface="Arial"/>
            </a:endParaRPr>
          </a:p>
          <a:p>
            <a:pPr>
              <a:lnSpc>
                <a:spcPct val="115000"/>
              </a:lnSpc>
              <a:spcAft>
                <a:spcPts val="1199"/>
              </a:spcAft>
              <a:buNone/>
              <a:tabLst>
                <a:tab pos="0" algn="l"/>
              </a:tabLst>
            </a:pPr>
            <a:endParaRPr lang="en-US" sz="1300" b="0" strike="noStrike" spc="-1">
              <a:latin typeface="Arial"/>
            </a:endParaRPr>
          </a:p>
        </p:txBody>
      </p:sp>
      <p:pic>
        <p:nvPicPr>
          <p:cNvPr id="94" name="Google Shape;149;p15"/>
          <p:cNvPicPr/>
          <p:nvPr/>
        </p:nvPicPr>
        <p:blipFill>
          <a:blip r:embed="rId2"/>
          <a:stretch/>
        </p:blipFill>
        <p:spPr>
          <a:xfrm>
            <a:off x="152280" y="152280"/>
            <a:ext cx="3577680" cy="4836960"/>
          </a:xfrm>
          <a:prstGeom prst="rect">
            <a:avLst/>
          </a:prstGeom>
          <a:ln w="0">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PlaceHolder 1"/>
          <p:cNvSpPr>
            <a:spLocks noGrp="1"/>
          </p:cNvSpPr>
          <p:nvPr>
            <p:ph/>
          </p:nvPr>
        </p:nvSpPr>
        <p:spPr>
          <a:xfrm>
            <a:off x="4114800" y="0"/>
            <a:ext cx="5028480" cy="5142960"/>
          </a:xfrm>
          <a:prstGeom prst="rect">
            <a:avLst/>
          </a:prstGeom>
          <a:noFill/>
          <a:ln w="0">
            <a:noFill/>
          </a:ln>
        </p:spPr>
        <p:txBody>
          <a:bodyPr lIns="0" tIns="91440" rIns="0" bIns="91440" anchor="t">
            <a:noAutofit/>
          </a:bodyPr>
          <a:lstStyle/>
          <a:p>
            <a:pPr marL="457200" indent="457200">
              <a:lnSpc>
                <a:spcPct val="115000"/>
              </a:lnSpc>
              <a:buNone/>
              <a:tabLst>
                <a:tab pos="0" algn="l"/>
              </a:tabLst>
            </a:pPr>
            <a:r>
              <a:rPr lang="ru" sz="1700" b="1" strike="noStrike" spc="-1">
                <a:solidFill>
                  <a:srgbClr val="F4CCCC"/>
                </a:solidFill>
                <a:latin typeface="Verdana"/>
                <a:ea typeface="Verdana"/>
              </a:rPr>
              <a:t>Методи прогнозування</a:t>
            </a:r>
            <a:endParaRPr lang="en-US" sz="1700" b="0" strike="noStrike" spc="-1">
              <a:latin typeface="Arial"/>
            </a:endParaRPr>
          </a:p>
          <a:p>
            <a:pPr marL="457200" indent="457200">
              <a:lnSpc>
                <a:spcPct val="115000"/>
              </a:lnSpc>
              <a:spcBef>
                <a:spcPts val="1199"/>
              </a:spcBef>
              <a:buNone/>
              <a:tabLst>
                <a:tab pos="0" algn="l"/>
              </a:tabLst>
            </a:pPr>
            <a:endParaRPr lang="en-US" sz="1700" b="0" strike="noStrike" spc="-1">
              <a:latin typeface="Arial"/>
            </a:endParaRPr>
          </a:p>
          <a:p>
            <a:pPr marL="457200" indent="457200">
              <a:lnSpc>
                <a:spcPct val="115000"/>
              </a:lnSpc>
              <a:spcBef>
                <a:spcPts val="1199"/>
              </a:spcBef>
              <a:buNone/>
              <a:tabLst>
                <a:tab pos="0" algn="l"/>
              </a:tabLst>
            </a:pPr>
            <a:r>
              <a:rPr lang="ru" sz="1700" b="0" strike="noStrike" spc="-1">
                <a:solidFill>
                  <a:srgbClr val="D0E0E3"/>
                </a:solidFill>
                <a:latin typeface="Verdana"/>
                <a:ea typeface="Verdana"/>
              </a:rPr>
              <a:t>Існують два підходи до прогнозування: </a:t>
            </a:r>
            <a:r>
              <a:rPr lang="ru" sz="1700" b="0" strike="noStrike" spc="-1">
                <a:solidFill>
                  <a:srgbClr val="FCE5CD"/>
                </a:solidFill>
                <a:latin typeface="Verdana"/>
                <a:ea typeface="Verdana"/>
              </a:rPr>
              <a:t>якісний</a:t>
            </a:r>
            <a:r>
              <a:rPr lang="ru" sz="1700" b="0" strike="noStrike" spc="-1">
                <a:solidFill>
                  <a:srgbClr val="FFFFFF"/>
                </a:solidFill>
                <a:latin typeface="Verdana"/>
                <a:ea typeface="Verdana"/>
              </a:rPr>
              <a:t> та </a:t>
            </a:r>
            <a:r>
              <a:rPr lang="ru" sz="1700" b="0" strike="noStrike" spc="-1">
                <a:solidFill>
                  <a:srgbClr val="D9EAD3"/>
                </a:solidFill>
                <a:latin typeface="Verdana"/>
                <a:ea typeface="Verdana"/>
              </a:rPr>
              <a:t>кількісний.</a:t>
            </a:r>
            <a:endParaRPr lang="en-US" sz="1700" b="0" strike="noStrike" spc="-1">
              <a:latin typeface="Arial"/>
            </a:endParaRPr>
          </a:p>
          <a:p>
            <a:pPr marL="457200" indent="457200">
              <a:lnSpc>
                <a:spcPct val="115000"/>
              </a:lnSpc>
              <a:spcBef>
                <a:spcPts val="1199"/>
              </a:spcBef>
              <a:buNone/>
              <a:tabLst>
                <a:tab pos="0" algn="l"/>
              </a:tabLst>
            </a:pPr>
            <a:r>
              <a:rPr lang="ru" sz="1700" b="1" strike="noStrike" spc="-1">
                <a:solidFill>
                  <a:srgbClr val="E6B8AF"/>
                </a:solidFill>
                <a:latin typeface="Verdana"/>
                <a:ea typeface="Verdana"/>
              </a:rPr>
              <a:t>Кількісний </a:t>
            </a:r>
            <a:r>
              <a:rPr lang="ru" sz="1700" b="0" strike="noStrike" spc="-1">
                <a:solidFill>
                  <a:srgbClr val="FCE5CD"/>
                </a:solidFill>
                <a:latin typeface="Verdana"/>
                <a:ea typeface="Verdana"/>
              </a:rPr>
              <a:t>підхід базується на математичних моделях й історичних даних. </a:t>
            </a:r>
            <a:endParaRPr lang="en-US" sz="1700" b="0" strike="noStrike" spc="-1">
              <a:latin typeface="Arial"/>
            </a:endParaRPr>
          </a:p>
          <a:p>
            <a:pPr marL="457200" indent="457200">
              <a:lnSpc>
                <a:spcPct val="115000"/>
              </a:lnSpc>
              <a:spcBef>
                <a:spcPts val="1199"/>
              </a:spcBef>
              <a:buNone/>
              <a:tabLst>
                <a:tab pos="0" algn="l"/>
              </a:tabLst>
            </a:pPr>
            <a:r>
              <a:rPr lang="ru" sz="1700" b="1" strike="noStrike" spc="-1">
                <a:solidFill>
                  <a:srgbClr val="F4CCCC"/>
                </a:solidFill>
                <a:latin typeface="Verdana"/>
                <a:ea typeface="Verdana"/>
              </a:rPr>
              <a:t>Якісний</a:t>
            </a:r>
            <a:r>
              <a:rPr lang="ru" sz="1700" b="0" strike="noStrike" spc="-1">
                <a:solidFill>
                  <a:srgbClr val="FFFFFF"/>
                </a:solidFill>
                <a:latin typeface="Verdana"/>
                <a:ea typeface="Verdana"/>
              </a:rPr>
              <a:t> </a:t>
            </a:r>
            <a:r>
              <a:rPr lang="ru" sz="1700" b="0" strike="noStrike" spc="-1">
                <a:solidFill>
                  <a:srgbClr val="C9DAF8"/>
                </a:solidFill>
                <a:latin typeface="Verdana"/>
                <a:ea typeface="Verdana"/>
              </a:rPr>
              <a:t>підхід покладається на освічену думку, інтуїцію й досвід професіоналів. Серед його різновидів є консенсус керівництва, Делфі-метод, оцінка торговими працівниками — кожного за своїм регіоном, опитування клієнтів.</a:t>
            </a:r>
            <a:endParaRPr lang="en-US" sz="1700" b="0" strike="noStrike" spc="-1">
              <a:latin typeface="Arial"/>
            </a:endParaRPr>
          </a:p>
          <a:p>
            <a:pPr marL="457200" indent="457200">
              <a:lnSpc>
                <a:spcPct val="115000"/>
              </a:lnSpc>
              <a:spcBef>
                <a:spcPts val="1199"/>
              </a:spcBef>
              <a:spcAft>
                <a:spcPts val="1199"/>
              </a:spcAft>
              <a:buNone/>
              <a:tabLst>
                <a:tab pos="0" algn="l"/>
              </a:tabLst>
            </a:pPr>
            <a:endParaRPr lang="en-US" sz="1700" b="0" strike="noStrike" spc="-1">
              <a:latin typeface="Arial"/>
            </a:endParaRPr>
          </a:p>
        </p:txBody>
      </p:sp>
      <p:pic>
        <p:nvPicPr>
          <p:cNvPr id="96" name="Google Shape;155;p16"/>
          <p:cNvPicPr/>
          <p:nvPr/>
        </p:nvPicPr>
        <p:blipFill>
          <a:blip r:embed="rId2"/>
          <a:stretch/>
        </p:blipFill>
        <p:spPr>
          <a:xfrm>
            <a:off x="152280" y="152280"/>
            <a:ext cx="3809160" cy="2387520"/>
          </a:xfrm>
          <a:prstGeom prst="rect">
            <a:avLst/>
          </a:prstGeom>
          <a:ln w="0">
            <a:noFill/>
          </a:ln>
        </p:spPr>
      </p:pic>
      <p:pic>
        <p:nvPicPr>
          <p:cNvPr id="97" name="Google Shape;156;p16"/>
          <p:cNvPicPr/>
          <p:nvPr/>
        </p:nvPicPr>
        <p:blipFill>
          <a:blip r:embed="rId3"/>
          <a:stretch/>
        </p:blipFill>
        <p:spPr>
          <a:xfrm>
            <a:off x="152280" y="2693160"/>
            <a:ext cx="3809160" cy="2280600"/>
          </a:xfrm>
          <a:prstGeom prst="rect">
            <a:avLst/>
          </a:prstGeom>
          <a:ln w="0">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PlaceHolder 1"/>
          <p:cNvSpPr>
            <a:spLocks noGrp="1"/>
          </p:cNvSpPr>
          <p:nvPr>
            <p:ph/>
          </p:nvPr>
        </p:nvSpPr>
        <p:spPr>
          <a:xfrm>
            <a:off x="3976560" y="0"/>
            <a:ext cx="5166720" cy="5142960"/>
          </a:xfrm>
          <a:prstGeom prst="rect">
            <a:avLst/>
          </a:prstGeom>
          <a:noFill/>
          <a:ln w="0">
            <a:noFill/>
          </a:ln>
        </p:spPr>
        <p:txBody>
          <a:bodyPr lIns="0" tIns="91440" rIns="0" bIns="91440" anchor="t">
            <a:noAutofit/>
          </a:bodyPr>
          <a:lstStyle/>
          <a:p>
            <a:pPr>
              <a:lnSpc>
                <a:spcPct val="95000"/>
              </a:lnSpc>
              <a:buNone/>
              <a:tabLst>
                <a:tab pos="0" algn="l"/>
              </a:tabLst>
            </a:pPr>
            <a:r>
              <a:rPr lang="ru" sz="1300" b="1" strike="noStrike" spc="-1">
                <a:solidFill>
                  <a:srgbClr val="EA9999"/>
                </a:solidFill>
                <a:latin typeface="Lato"/>
                <a:ea typeface="Lato"/>
              </a:rPr>
              <a:t>Політичне прогнозування </a:t>
            </a:r>
            <a:r>
              <a:rPr lang="ru" sz="1300" b="0" strike="noStrike" spc="-1">
                <a:solidFill>
                  <a:srgbClr val="FFF2CC"/>
                </a:solidFill>
                <a:latin typeface="Lato"/>
                <a:ea typeface="Lato"/>
              </a:rPr>
              <a:t>— наукове дослідження (передбачення) перспектив конкретного політичного суб'єкта, політичної ситуації та політичного процесу загалом.</a:t>
            </a:r>
            <a:endParaRPr lang="en-US" sz="1300" b="0" strike="noStrike" spc="-1">
              <a:latin typeface="Arial"/>
            </a:endParaRPr>
          </a:p>
          <a:p>
            <a:pPr>
              <a:lnSpc>
                <a:spcPct val="95000"/>
              </a:lnSpc>
              <a:spcBef>
                <a:spcPts val="1199"/>
              </a:spcBef>
              <a:buNone/>
              <a:tabLst>
                <a:tab pos="0" algn="l"/>
              </a:tabLst>
            </a:pPr>
            <a:r>
              <a:rPr lang="ru" sz="1300" b="1" strike="noStrike" spc="-1">
                <a:solidFill>
                  <a:srgbClr val="FFF2CC"/>
                </a:solidFill>
                <a:latin typeface="Lato"/>
                <a:ea typeface="Lato"/>
              </a:rPr>
              <a:t>Внутрішньополітичне прогнозування </a:t>
            </a:r>
            <a:r>
              <a:rPr lang="ru" sz="1300" b="0" strike="noStrike" spc="-1">
                <a:solidFill>
                  <a:srgbClr val="D9EAD3"/>
                </a:solidFill>
                <a:latin typeface="Lato"/>
                <a:ea typeface="Lato"/>
              </a:rPr>
              <a:t>— це спеціальні дослідження, метою яких є виявлення перспективних тенденцій, шляхів, строків, етапів політичного розвитку суспільства, вдосконалення політичної системи, політичних відносин.</a:t>
            </a:r>
            <a:endParaRPr lang="en-US" sz="1300" b="0" strike="noStrike" spc="-1">
              <a:latin typeface="Arial"/>
            </a:endParaRPr>
          </a:p>
          <a:p>
            <a:pPr>
              <a:lnSpc>
                <a:spcPct val="95000"/>
              </a:lnSpc>
              <a:spcBef>
                <a:spcPts val="1199"/>
              </a:spcBef>
              <a:buNone/>
              <a:tabLst>
                <a:tab pos="0" algn="l"/>
              </a:tabLst>
            </a:pPr>
            <a:r>
              <a:rPr lang="ru" sz="1300" b="1" strike="noStrike" spc="-1">
                <a:solidFill>
                  <a:srgbClr val="E6B8AF"/>
                </a:solidFill>
                <a:latin typeface="Lato"/>
                <a:ea typeface="Lato"/>
              </a:rPr>
              <a:t>Внутрішньополітичне прогнозування </a:t>
            </a:r>
            <a:r>
              <a:rPr lang="ru" sz="1300" b="0" strike="noStrike" spc="-1">
                <a:solidFill>
                  <a:srgbClr val="D0E0E3"/>
                </a:solidFill>
                <a:latin typeface="Lato"/>
                <a:ea typeface="Lato"/>
              </a:rPr>
              <a:t>виконує такі функції:</a:t>
            </a:r>
            <a:endParaRPr lang="en-US" sz="1300" b="0" strike="noStrike" spc="-1">
              <a:latin typeface="Arial"/>
            </a:endParaRPr>
          </a:p>
          <a:p>
            <a:pPr>
              <a:lnSpc>
                <a:spcPct val="95000"/>
              </a:lnSpc>
              <a:spcBef>
                <a:spcPts val="1199"/>
              </a:spcBef>
              <a:buNone/>
              <a:tabLst>
                <a:tab pos="0" algn="l"/>
              </a:tabLst>
            </a:pPr>
            <a:endParaRPr lang="en-US" sz="1300" b="0" strike="noStrike" spc="-1">
              <a:latin typeface="Arial"/>
            </a:endParaRPr>
          </a:p>
          <a:p>
            <a:pPr marL="457200" indent="-311400">
              <a:lnSpc>
                <a:spcPct val="95000"/>
              </a:lnSpc>
              <a:spcBef>
                <a:spcPts val="1199"/>
              </a:spcBef>
              <a:buClr>
                <a:srgbClr val="C9DAF8"/>
              </a:buClr>
              <a:buFont typeface="Lato"/>
              <a:buAutoNum type="arabicPeriod"/>
              <a:tabLst>
                <a:tab pos="0" algn="l"/>
              </a:tabLst>
            </a:pPr>
            <a:r>
              <a:rPr lang="ru" sz="1300" b="0" strike="noStrike" spc="-1">
                <a:solidFill>
                  <a:srgbClr val="C9DAF8"/>
                </a:solidFill>
                <a:latin typeface="Lato"/>
                <a:ea typeface="Lato"/>
              </a:rPr>
              <a:t>Виявлення тенденцій розвитку суспільства, визначення і зміцнення найбільш оптимальних форм політичної організації й управління суспільством;</a:t>
            </a:r>
            <a:endParaRPr lang="en-US" sz="1300" b="0" strike="noStrike" spc="-1">
              <a:latin typeface="Arial"/>
            </a:endParaRPr>
          </a:p>
          <a:p>
            <a:pPr marL="457200" indent="-311400">
              <a:lnSpc>
                <a:spcPct val="95000"/>
              </a:lnSpc>
              <a:buClr>
                <a:srgbClr val="EAD1DC"/>
              </a:buClr>
              <a:buFont typeface="Lato"/>
              <a:buAutoNum type="arabicPeriod"/>
              <a:tabLst>
                <a:tab pos="0" algn="l"/>
              </a:tabLst>
            </a:pPr>
            <a:r>
              <a:rPr lang="ru" sz="1300" b="0" strike="noStrike" spc="-1">
                <a:solidFill>
                  <a:srgbClr val="EAD1DC"/>
                </a:solidFill>
                <a:latin typeface="Lato"/>
                <a:ea typeface="Lato"/>
              </a:rPr>
              <a:t>Виявлення віджилих, застарілих форм суспільного розвитку, сприяння формуванню концепції соціально-політичного розвитку суспільства.</a:t>
            </a:r>
            <a:endParaRPr lang="en-US" sz="1300" b="0" strike="noStrike" spc="-1">
              <a:latin typeface="Arial"/>
            </a:endParaRPr>
          </a:p>
          <a:p>
            <a:pPr>
              <a:lnSpc>
                <a:spcPct val="95000"/>
              </a:lnSpc>
              <a:spcBef>
                <a:spcPts val="1199"/>
              </a:spcBef>
              <a:spcAft>
                <a:spcPts val="1199"/>
              </a:spcAft>
              <a:buNone/>
              <a:tabLst>
                <a:tab pos="0" algn="l"/>
              </a:tabLst>
            </a:pPr>
            <a:r>
              <a:rPr lang="ru" sz="1300" b="1" strike="noStrike" spc="-1">
                <a:solidFill>
                  <a:srgbClr val="EA9999"/>
                </a:solidFill>
                <a:latin typeface="Lato"/>
                <a:ea typeface="Lato"/>
              </a:rPr>
              <a:t>Зовнішньополітичне прогнозування.</a:t>
            </a:r>
            <a:r>
              <a:rPr lang="ru" sz="1300" b="1" strike="noStrike" spc="-1">
                <a:solidFill>
                  <a:srgbClr val="D9D2E9"/>
                </a:solidFill>
                <a:latin typeface="Lato"/>
                <a:ea typeface="Lato"/>
              </a:rPr>
              <a:t> </a:t>
            </a:r>
            <a:r>
              <a:rPr lang="ru" sz="1300" b="0" strike="noStrike" spc="-1">
                <a:solidFill>
                  <a:srgbClr val="D9D2E9"/>
                </a:solidFill>
                <a:latin typeface="Lato"/>
                <a:ea typeface="Lato"/>
              </a:rPr>
              <a:t>Здійснює прогнози щодо суб'єктів, явищ і процесів у сфері міжнародних відносин і зовнішньої політики. Воно є джерелом всебічної інформації про загальну обстановку у світі, регіоні, країні, про тенденції, напрями розвитку і чинники, що стимулюють певні події, сприяє баченню нових можливостей суспільно-політичного розвитку. В прогнозуванні міжнародних відносин передусім зосереджуються на взаємовідносинах держав.</a:t>
            </a:r>
            <a:endParaRPr lang="en-US" sz="1300" b="0" strike="noStrike" spc="-1">
              <a:latin typeface="Arial"/>
            </a:endParaRPr>
          </a:p>
        </p:txBody>
      </p:sp>
      <p:pic>
        <p:nvPicPr>
          <p:cNvPr id="100" name="Google Shape;167;p18"/>
          <p:cNvPicPr/>
          <p:nvPr/>
        </p:nvPicPr>
        <p:blipFill>
          <a:blip r:embed="rId2"/>
          <a:stretch/>
        </p:blipFill>
        <p:spPr>
          <a:xfrm>
            <a:off x="152280" y="152280"/>
            <a:ext cx="3700800" cy="2180520"/>
          </a:xfrm>
          <a:prstGeom prst="rect">
            <a:avLst/>
          </a:prstGeom>
          <a:ln w="0">
            <a:noFill/>
          </a:ln>
        </p:spPr>
      </p:pic>
      <p:pic>
        <p:nvPicPr>
          <p:cNvPr id="101" name="Google Shape;168;p18"/>
          <p:cNvPicPr/>
          <p:nvPr/>
        </p:nvPicPr>
        <p:blipFill>
          <a:blip r:embed="rId3"/>
          <a:stretch/>
        </p:blipFill>
        <p:spPr>
          <a:xfrm>
            <a:off x="152280" y="2571840"/>
            <a:ext cx="3700800" cy="2463480"/>
          </a:xfrm>
          <a:prstGeom prst="rect">
            <a:avLst/>
          </a:prstGeom>
          <a:ln w="0">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PlaceHolder 1"/>
          <p:cNvSpPr>
            <a:spLocks noGrp="1"/>
          </p:cNvSpPr>
          <p:nvPr>
            <p:ph/>
          </p:nvPr>
        </p:nvSpPr>
        <p:spPr>
          <a:xfrm>
            <a:off x="4084200" y="0"/>
            <a:ext cx="5059080" cy="5142960"/>
          </a:xfrm>
          <a:prstGeom prst="rect">
            <a:avLst/>
          </a:prstGeom>
          <a:noFill/>
          <a:ln w="0">
            <a:noFill/>
          </a:ln>
        </p:spPr>
        <p:txBody>
          <a:bodyPr lIns="0" tIns="91440" rIns="0" bIns="91440" anchor="t">
            <a:normAutofit fontScale="91000"/>
          </a:bodyPr>
          <a:lstStyle/>
          <a:p>
            <a:pPr>
              <a:lnSpc>
                <a:spcPct val="115000"/>
              </a:lnSpc>
              <a:buNone/>
              <a:tabLst>
                <a:tab pos="0" algn="l"/>
              </a:tabLst>
            </a:pPr>
            <a:r>
              <a:rPr lang="ru" sz="1300" b="0" strike="noStrike" spc="-1">
                <a:solidFill>
                  <a:srgbClr val="D9EAD3"/>
                </a:solidFill>
                <a:latin typeface="Lato"/>
                <a:ea typeface="Lato"/>
              </a:rPr>
              <a:t>Політичне прогнозування визначає основні напрями розвитку політики, відображає сукупність зовнішніх і внутрішніх зв'язків, залежностей між різноманітними сферами політичного життя. Ґрунтується воно на</a:t>
            </a:r>
            <a:r>
              <a:rPr lang="ru" sz="1300" b="0" strike="noStrike" spc="-1">
                <a:solidFill>
                  <a:srgbClr val="FFFFFF"/>
                </a:solidFill>
                <a:latin typeface="Lato"/>
                <a:ea typeface="Lato"/>
              </a:rPr>
              <a:t> </a:t>
            </a:r>
            <a:r>
              <a:rPr lang="ru" sz="1300" b="1" strike="noStrike" spc="-1">
                <a:solidFill>
                  <a:srgbClr val="DD7E6B"/>
                </a:solidFill>
                <a:latin typeface="Lato"/>
                <a:ea typeface="Lato"/>
              </a:rPr>
              <a:t>принципах </a:t>
            </a:r>
            <a:r>
              <a:rPr lang="ru" sz="1300" b="0" strike="noStrike" spc="-1">
                <a:solidFill>
                  <a:srgbClr val="D9EAD3"/>
                </a:solidFill>
                <a:latin typeface="Lato"/>
                <a:ea typeface="Lato"/>
              </a:rPr>
              <a:t>альтернативності, системності, безперервності, верифікації.</a:t>
            </a:r>
            <a:endParaRPr lang="en-US" sz="1300" b="0" strike="noStrike" spc="-1">
              <a:latin typeface="Arial"/>
            </a:endParaRPr>
          </a:p>
          <a:p>
            <a:pPr>
              <a:lnSpc>
                <a:spcPct val="115000"/>
              </a:lnSpc>
              <a:spcBef>
                <a:spcPts val="1199"/>
              </a:spcBef>
              <a:buNone/>
              <a:tabLst>
                <a:tab pos="0" algn="l"/>
              </a:tabLst>
            </a:pPr>
            <a:r>
              <a:rPr lang="ru" sz="1300" b="1" strike="noStrike" spc="-1">
                <a:solidFill>
                  <a:srgbClr val="EA9999"/>
                </a:solidFill>
                <a:latin typeface="Lato"/>
                <a:ea typeface="Lato"/>
              </a:rPr>
              <a:t>Принцип альтернативності.</a:t>
            </a:r>
            <a:r>
              <a:rPr lang="ru" sz="1300" b="0" strike="noStrike" spc="-1">
                <a:solidFill>
                  <a:srgbClr val="D9EAD3"/>
                </a:solidFill>
                <a:latin typeface="Lato"/>
                <a:ea typeface="Lato"/>
              </a:rPr>
              <a:t> </a:t>
            </a:r>
            <a:r>
              <a:rPr lang="ru" sz="1300" b="0" strike="noStrike" spc="-1">
                <a:solidFill>
                  <a:srgbClr val="C9DAF8"/>
                </a:solidFill>
                <a:latin typeface="Lato"/>
                <a:ea typeface="Lato"/>
              </a:rPr>
              <a:t>Пов'язаний з можливістю розвитку політичного життя і його окремих ланок на різних траєкторіях, за різних взаємозв'язків і структурних відношень. Альтернативність передбачає припущення про можливість різноманітних варіантів розвитку політичних подій. Реалізація цього принципу полягає у розмежуванні варіантів розвитку на тих, що реалізуються, і тих, що за передбачених умов не можуть бути реалізовані. Кожну альтернативу розвитку політичного процесу супроводжує відповідна сукупність проблем, які слід брати до уваги при прогнозуванні.</a:t>
            </a:r>
            <a:endParaRPr lang="en-US" sz="1300" b="0" strike="noStrike" spc="-1">
              <a:latin typeface="Arial"/>
            </a:endParaRPr>
          </a:p>
          <a:p>
            <a:pPr>
              <a:lnSpc>
                <a:spcPct val="115000"/>
              </a:lnSpc>
              <a:spcBef>
                <a:spcPts val="1199"/>
              </a:spcBef>
              <a:spcAft>
                <a:spcPts val="1199"/>
              </a:spcAft>
              <a:buNone/>
              <a:tabLst>
                <a:tab pos="0" algn="l"/>
              </a:tabLst>
            </a:pPr>
            <a:r>
              <a:rPr lang="ru" sz="1300" b="0" strike="noStrike" spc="-1">
                <a:solidFill>
                  <a:srgbClr val="D9D9D9"/>
                </a:solidFill>
                <a:latin typeface="Lato"/>
                <a:ea typeface="Lato"/>
              </a:rPr>
              <a:t>Нині всі внутріполітичні, зовнішньополітичні події, процеси, явища розглядаються з позицій альтернативності. На ймовірність альтернатив впливають конкретні політичні прагнення та проблеми. Їх зумовлюють тенденції розвитку суспільних потреб, необхідність вирішення конкретних проблем. Завдяки цьому принцип альтернативності взаємодіє з принципом цілеспрямованості прогнозування.</a:t>
            </a:r>
            <a:endParaRPr lang="en-US" sz="1300" b="0" strike="noStrike" spc="-1">
              <a:latin typeface="Arial"/>
            </a:endParaRPr>
          </a:p>
        </p:txBody>
      </p:sp>
      <p:pic>
        <p:nvPicPr>
          <p:cNvPr id="103" name="Google Shape;174;p19"/>
          <p:cNvPicPr/>
          <p:nvPr/>
        </p:nvPicPr>
        <p:blipFill>
          <a:blip r:embed="rId2"/>
          <a:stretch/>
        </p:blipFill>
        <p:spPr>
          <a:xfrm>
            <a:off x="152280" y="152280"/>
            <a:ext cx="3808080" cy="2180520"/>
          </a:xfrm>
          <a:prstGeom prst="rect">
            <a:avLst/>
          </a:prstGeom>
          <a:ln w="0">
            <a:noFill/>
          </a:ln>
        </p:spPr>
      </p:pic>
      <p:pic>
        <p:nvPicPr>
          <p:cNvPr id="104" name="Google Shape;175;p19"/>
          <p:cNvPicPr/>
          <p:nvPr/>
        </p:nvPicPr>
        <p:blipFill>
          <a:blip r:embed="rId3"/>
          <a:stretch/>
        </p:blipFill>
        <p:spPr>
          <a:xfrm>
            <a:off x="152280" y="2486160"/>
            <a:ext cx="3808080" cy="2487600"/>
          </a:xfrm>
          <a:prstGeom prst="rect">
            <a:avLst/>
          </a:prstGeom>
          <a:ln w="0">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PlaceHolder 1"/>
          <p:cNvSpPr>
            <a:spLocks noGrp="1"/>
          </p:cNvSpPr>
          <p:nvPr>
            <p:ph/>
          </p:nvPr>
        </p:nvSpPr>
        <p:spPr>
          <a:xfrm>
            <a:off x="4314240" y="0"/>
            <a:ext cx="4829040" cy="5142960"/>
          </a:xfrm>
          <a:prstGeom prst="rect">
            <a:avLst/>
          </a:prstGeom>
          <a:noFill/>
          <a:ln w="0">
            <a:noFill/>
          </a:ln>
        </p:spPr>
        <p:txBody>
          <a:bodyPr lIns="0" tIns="91440" rIns="0" bIns="91440" anchor="t">
            <a:noAutofit/>
          </a:bodyPr>
          <a:lstStyle/>
          <a:p>
            <a:pPr>
              <a:lnSpc>
                <a:spcPct val="105000"/>
              </a:lnSpc>
              <a:buNone/>
              <a:tabLst>
                <a:tab pos="0" algn="l"/>
              </a:tabLst>
            </a:pPr>
            <a:r>
              <a:rPr lang="ru" sz="1400" b="1" strike="noStrike" spc="-1">
                <a:solidFill>
                  <a:srgbClr val="D9EAD3"/>
                </a:solidFill>
                <a:latin typeface="Lato"/>
                <a:ea typeface="Lato"/>
              </a:rPr>
              <a:t>Принцип системності прогнозування. </a:t>
            </a:r>
            <a:r>
              <a:rPr lang="ru" sz="1400" b="0" strike="noStrike" spc="-1">
                <a:solidFill>
                  <a:srgbClr val="FCE5CD"/>
                </a:solidFill>
                <a:latin typeface="Lato"/>
                <a:ea typeface="Lato"/>
              </a:rPr>
              <a:t>Цей принцип означає, що, з одного боку, політика розглядається як єдиний об'єкт, а з іншого — як сукупність відносно самостійних напрямів (блоків) прогнозування. Системний підхід допускає побудову прогнозу на основі системи засобів і моделей. Системність засобів і моделей політичного прогнозування дає змогу виробити погоджений і гармонійний прогноз по кожному напрямі політичного життя. Однак побудувати цілісну систему моделей політичного прогнозування у зв'язку з методологічними проблемами поки що неможливо. Це завдання буде розв'язано за допомогою комп'ютерних технологій через створення інформаційного банку даних.</a:t>
            </a:r>
            <a:endParaRPr lang="en-US" sz="1400" b="0" strike="noStrike" spc="-1">
              <a:latin typeface="Arial"/>
            </a:endParaRPr>
          </a:p>
          <a:p>
            <a:pPr>
              <a:lnSpc>
                <a:spcPct val="105000"/>
              </a:lnSpc>
              <a:spcBef>
                <a:spcPts val="1199"/>
              </a:spcBef>
              <a:buNone/>
              <a:tabLst>
                <a:tab pos="0" algn="l"/>
              </a:tabLst>
            </a:pPr>
            <a:endParaRPr lang="en-US" sz="1400" b="0" strike="noStrike" spc="-1">
              <a:latin typeface="Arial"/>
            </a:endParaRPr>
          </a:p>
          <a:p>
            <a:pPr>
              <a:lnSpc>
                <a:spcPct val="105000"/>
              </a:lnSpc>
              <a:spcBef>
                <a:spcPts val="1199"/>
              </a:spcBef>
              <a:spcAft>
                <a:spcPts val="1199"/>
              </a:spcAft>
              <a:buNone/>
              <a:tabLst>
                <a:tab pos="0" algn="l"/>
              </a:tabLst>
            </a:pPr>
            <a:r>
              <a:rPr lang="ru" sz="1400" b="1" strike="noStrike" spc="-1">
                <a:solidFill>
                  <a:srgbClr val="EAD1DC"/>
                </a:solidFill>
                <a:latin typeface="Lato"/>
                <a:ea typeface="Lato"/>
              </a:rPr>
              <a:t>Принцип безперервності прогнозування. </a:t>
            </a:r>
            <a:r>
              <a:rPr lang="ru" sz="1400" b="0" strike="noStrike" spc="-1">
                <a:solidFill>
                  <a:srgbClr val="C9DAF8"/>
                </a:solidFill>
                <a:latin typeface="Lato"/>
                <a:ea typeface="Lato"/>
              </a:rPr>
              <a:t>Він передбачає безперервне коригування прогнозних розробок в міру надходження нової інформації. Наприклад, будь-який довгостроковий прогноз у першому варіанті є масштабним. З плином часу передбачувана тенденція стає прозорішою, виявляє себе з різних боків. У зв'язку з цим нова інформація, що надходить до прогнозиста, дає змогу точніше передбачити певну політичну подію.</a:t>
            </a:r>
            <a:endParaRPr lang="en-US" sz="1400" b="0" strike="noStrike" spc="-1">
              <a:latin typeface="Arial"/>
            </a:endParaRPr>
          </a:p>
        </p:txBody>
      </p:sp>
      <p:pic>
        <p:nvPicPr>
          <p:cNvPr id="106" name="Google Shape;181;p20"/>
          <p:cNvPicPr/>
          <p:nvPr/>
        </p:nvPicPr>
        <p:blipFill>
          <a:blip r:embed="rId2"/>
          <a:stretch/>
        </p:blipFill>
        <p:spPr>
          <a:xfrm>
            <a:off x="152280" y="152280"/>
            <a:ext cx="4008960" cy="4883040"/>
          </a:xfrm>
          <a:prstGeom prst="rect">
            <a:avLst/>
          </a:prstGeom>
          <a:ln w="0">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PlaceHolder 1"/>
          <p:cNvSpPr>
            <a:spLocks noGrp="1"/>
          </p:cNvSpPr>
          <p:nvPr>
            <p:ph/>
          </p:nvPr>
        </p:nvSpPr>
        <p:spPr>
          <a:xfrm>
            <a:off x="4160880" y="0"/>
            <a:ext cx="4982400" cy="5142960"/>
          </a:xfrm>
          <a:prstGeom prst="rect">
            <a:avLst/>
          </a:prstGeom>
          <a:noFill/>
          <a:ln w="0">
            <a:noFill/>
          </a:ln>
        </p:spPr>
        <p:txBody>
          <a:bodyPr lIns="0" tIns="91440" rIns="0" bIns="91440" anchor="t">
            <a:normAutofit fontScale="90000"/>
          </a:bodyPr>
          <a:lstStyle/>
          <a:p>
            <a:pPr>
              <a:lnSpc>
                <a:spcPct val="115000"/>
              </a:lnSpc>
              <a:buNone/>
              <a:tabLst>
                <a:tab pos="0" algn="l"/>
              </a:tabLst>
            </a:pPr>
            <a:r>
              <a:rPr lang="ru" sz="1400" b="1" strike="noStrike" spc="-1">
                <a:solidFill>
                  <a:srgbClr val="FFF2CC"/>
                </a:solidFill>
                <a:latin typeface="Lato"/>
                <a:ea typeface="Lato"/>
              </a:rPr>
              <a:t>Принцип верифікації</a:t>
            </a:r>
            <a:r>
              <a:rPr lang="ru" sz="1400" b="0" strike="noStrike" spc="-1">
                <a:solidFill>
                  <a:srgbClr val="FFFFFF"/>
                </a:solidFill>
                <a:latin typeface="Lato"/>
                <a:ea typeface="Lato"/>
              </a:rPr>
              <a:t> </a:t>
            </a:r>
            <a:r>
              <a:rPr lang="ru" sz="1400" b="0" strike="noStrike" spc="-1">
                <a:solidFill>
                  <a:srgbClr val="D0E0E3"/>
                </a:solidFill>
                <a:latin typeface="Lato"/>
                <a:ea typeface="Lato"/>
              </a:rPr>
              <a:t>(лат. verus — істинний). Завдяки йому встановлюють вірогідність виробленого прогнозу. Верифікація може бути прямою, побічною, консеквентною (послідовною), інверсною (яка передбачає зміну розташування елементів прогнозу).</a:t>
            </a:r>
            <a:endParaRPr lang="en-US" sz="1400" b="0" strike="noStrike" spc="-1">
              <a:latin typeface="Arial"/>
            </a:endParaRPr>
          </a:p>
          <a:p>
            <a:pPr>
              <a:lnSpc>
                <a:spcPct val="115000"/>
              </a:lnSpc>
              <a:spcBef>
                <a:spcPts val="1199"/>
              </a:spcBef>
              <a:buNone/>
              <a:tabLst>
                <a:tab pos="0" algn="l"/>
              </a:tabLst>
            </a:pPr>
            <a:endParaRPr lang="en-US" sz="1400" b="0" strike="noStrike" spc="-1">
              <a:latin typeface="Arial"/>
            </a:endParaRPr>
          </a:p>
          <a:p>
            <a:pPr>
              <a:lnSpc>
                <a:spcPct val="115000"/>
              </a:lnSpc>
              <a:spcBef>
                <a:spcPts val="1199"/>
              </a:spcBef>
              <a:spcAft>
                <a:spcPts val="1199"/>
              </a:spcAft>
              <a:buNone/>
              <a:tabLst>
                <a:tab pos="0" algn="l"/>
              </a:tabLst>
            </a:pPr>
            <a:r>
              <a:rPr lang="ru" sz="1400" b="0" strike="noStrike" spc="-1">
                <a:solidFill>
                  <a:srgbClr val="D9D2E9"/>
                </a:solidFill>
                <a:latin typeface="Lato"/>
                <a:ea typeface="Lato"/>
              </a:rPr>
              <a:t>Усі принципи прогнозування </a:t>
            </a:r>
            <a:r>
              <a:rPr lang="ru" sz="1400" b="1" strike="noStrike" spc="-1">
                <a:solidFill>
                  <a:srgbClr val="D9EAD3"/>
                </a:solidFill>
                <a:latin typeface="Lato"/>
                <a:ea typeface="Lato"/>
              </a:rPr>
              <a:t>взаємодіють між собою</a:t>
            </a:r>
            <a:r>
              <a:rPr lang="ru" sz="1400" b="0" strike="noStrike" spc="-1">
                <a:solidFill>
                  <a:srgbClr val="D9D2E9"/>
                </a:solidFill>
                <a:latin typeface="Lato"/>
                <a:ea typeface="Lato"/>
              </a:rPr>
              <a:t>, реалізуються через конкретні методи науково-прогностичних досліджень. Наукова обґрунтованість прогнозу залежить від того, який метод (система методів) покладено в основу прогностичного дослідження. Розширення сфери прогнозування зумовлює збільшення кількості його засобів. Розвиток нових засобів прогнозування сприятиме утвердженню нових дисциплін (наприклад, політичної прогностики, завданням якої є вивчення закономірностей і принципів вироблення політичних прогнозів). На сьогодні відомо понад 150 методів прогнозування. Завдання полягає у визначенні сфери використання кожного з них. Здебільшого в політології вдаються до методів, які на практиці довели свою ефективність.</a:t>
            </a:r>
            <a:endParaRPr lang="en-US" sz="1400" b="0" strike="noStrike" spc="-1">
              <a:latin typeface="Arial"/>
            </a:endParaRPr>
          </a:p>
        </p:txBody>
      </p:sp>
      <p:pic>
        <p:nvPicPr>
          <p:cNvPr id="108" name="Google Shape;187;p21"/>
          <p:cNvPicPr/>
          <p:nvPr/>
        </p:nvPicPr>
        <p:blipFill>
          <a:blip r:embed="rId2"/>
          <a:stretch/>
        </p:blipFill>
        <p:spPr>
          <a:xfrm>
            <a:off x="198360" y="382680"/>
            <a:ext cx="3884760" cy="4913640"/>
          </a:xfrm>
          <a:prstGeom prst="rect">
            <a:avLst/>
          </a:prstGeom>
          <a:ln w="0">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p:cNvSpPr>
          <p:nvPr>
            <p:ph/>
          </p:nvPr>
        </p:nvSpPr>
        <p:spPr>
          <a:xfrm>
            <a:off x="4206960" y="0"/>
            <a:ext cx="4936320" cy="5142960"/>
          </a:xfrm>
          <a:prstGeom prst="rect">
            <a:avLst/>
          </a:prstGeom>
          <a:noFill/>
          <a:ln w="0">
            <a:noFill/>
          </a:ln>
        </p:spPr>
        <p:txBody>
          <a:bodyPr lIns="0" tIns="91440" rIns="0" bIns="91440" anchor="t">
            <a:normAutofit fontScale="84000"/>
          </a:bodyPr>
          <a:lstStyle/>
          <a:p>
            <a:pPr>
              <a:lnSpc>
                <a:spcPct val="115000"/>
              </a:lnSpc>
              <a:buNone/>
              <a:tabLst>
                <a:tab pos="0" algn="l"/>
              </a:tabLst>
            </a:pPr>
            <a:r>
              <a:rPr lang="ru" sz="1600" b="1" strike="noStrike" spc="-1">
                <a:solidFill>
                  <a:srgbClr val="EA9999"/>
                </a:solidFill>
                <a:latin typeface="Lato"/>
                <a:ea typeface="Lato"/>
              </a:rPr>
              <a:t>       Об'єкти політичного прогнозування:</a:t>
            </a:r>
            <a:endParaRPr lang="en-US" sz="1600" b="0" strike="noStrike" spc="-1">
              <a:latin typeface="Arial"/>
            </a:endParaRPr>
          </a:p>
          <a:p>
            <a:pPr>
              <a:lnSpc>
                <a:spcPct val="115000"/>
              </a:lnSpc>
              <a:spcBef>
                <a:spcPts val="1199"/>
              </a:spcBef>
              <a:buNone/>
              <a:tabLst>
                <a:tab pos="0" algn="l"/>
              </a:tabLst>
            </a:pPr>
            <a:endParaRPr lang="en-US" sz="1600" b="0" strike="noStrike" spc="-1">
              <a:latin typeface="Arial"/>
            </a:endParaRPr>
          </a:p>
          <a:p>
            <a:pPr marL="457200" indent="-322560">
              <a:lnSpc>
                <a:spcPct val="115000"/>
              </a:lnSpc>
              <a:spcBef>
                <a:spcPts val="1199"/>
              </a:spcBef>
              <a:buClr>
                <a:srgbClr val="E6B8AF"/>
              </a:buClr>
              <a:buFont typeface="Lato"/>
              <a:buAutoNum type="arabicPeriod"/>
              <a:tabLst>
                <a:tab pos="0" algn="l"/>
              </a:tabLst>
            </a:pPr>
            <a:r>
              <a:rPr lang="ru" sz="1600" b="0" strike="noStrike" spc="-1">
                <a:solidFill>
                  <a:srgbClr val="E6B8AF"/>
                </a:solidFill>
                <a:latin typeface="Lato"/>
                <a:ea typeface="Lato"/>
              </a:rPr>
              <a:t>Розвиток політичної системи, її структури, активності, взаємозв'язку елементів;</a:t>
            </a:r>
            <a:endParaRPr lang="en-US" sz="1600" b="0" strike="noStrike" spc="-1">
              <a:latin typeface="Arial"/>
            </a:endParaRPr>
          </a:p>
          <a:p>
            <a:pPr marL="457200" indent="-322560">
              <a:lnSpc>
                <a:spcPct val="115000"/>
              </a:lnSpc>
              <a:buClr>
                <a:srgbClr val="D9EAD3"/>
              </a:buClr>
              <a:buFont typeface="Lato"/>
              <a:buAutoNum type="arabicPeriod"/>
              <a:tabLst>
                <a:tab pos="0" algn="l"/>
              </a:tabLst>
            </a:pPr>
            <a:r>
              <a:rPr lang="ru" sz="1600" b="0" strike="noStrike" spc="-1">
                <a:solidFill>
                  <a:srgbClr val="D9EAD3"/>
                </a:solidFill>
                <a:latin typeface="Lato"/>
                <a:ea typeface="Lato"/>
              </a:rPr>
              <a:t>Розвиток, спеціалізація і розширення політико-управлінських функцій у суспільстві, зростання колективних засад у прийнятті політичних рішень;</a:t>
            </a:r>
            <a:endParaRPr lang="en-US" sz="1600" b="0" strike="noStrike" spc="-1">
              <a:latin typeface="Arial"/>
            </a:endParaRPr>
          </a:p>
          <a:p>
            <a:pPr marL="457200" indent="-322560">
              <a:lnSpc>
                <a:spcPct val="115000"/>
              </a:lnSpc>
              <a:buClr>
                <a:srgbClr val="CFE2F3"/>
              </a:buClr>
              <a:buFont typeface="Lato"/>
              <a:buAutoNum type="arabicPeriod"/>
              <a:tabLst>
                <a:tab pos="0" algn="l"/>
              </a:tabLst>
            </a:pPr>
            <a:r>
              <a:rPr lang="ru" sz="1600" b="0" strike="noStrike" spc="-1">
                <a:solidFill>
                  <a:srgbClr val="CFE2F3"/>
                </a:solidFill>
                <a:latin typeface="Lato"/>
                <a:ea typeface="Lato"/>
              </a:rPr>
              <a:t>Політичний і правовий статус особистості, її відповідальність перед суспільством, механізм вдосконалення соціального контролю і дисципліни;</a:t>
            </a:r>
            <a:endParaRPr lang="en-US" sz="1600" b="0" strike="noStrike" spc="-1">
              <a:latin typeface="Arial"/>
            </a:endParaRPr>
          </a:p>
          <a:p>
            <a:pPr marL="457200" indent="-322560">
              <a:lnSpc>
                <a:spcPct val="115000"/>
              </a:lnSpc>
              <a:buClr>
                <a:srgbClr val="EAD1DC"/>
              </a:buClr>
              <a:buFont typeface="Lato"/>
              <a:buAutoNum type="arabicPeriod"/>
              <a:tabLst>
                <a:tab pos="0" algn="l"/>
              </a:tabLst>
            </a:pPr>
            <a:r>
              <a:rPr lang="ru" sz="1600" b="0" strike="noStrike" spc="-1">
                <a:solidFill>
                  <a:srgbClr val="EAD1DC"/>
                </a:solidFill>
                <a:latin typeface="Lato"/>
                <a:ea typeface="Lato"/>
              </a:rPr>
              <a:t>Форми і методи діяльності політичних партій і організацій;</a:t>
            </a:r>
            <a:endParaRPr lang="en-US" sz="1600" b="0" strike="noStrike" spc="-1">
              <a:latin typeface="Arial"/>
            </a:endParaRPr>
          </a:p>
          <a:p>
            <a:pPr marL="457200" indent="-322560">
              <a:lnSpc>
                <a:spcPct val="115000"/>
              </a:lnSpc>
              <a:buClr>
                <a:srgbClr val="D0E0E3"/>
              </a:buClr>
              <a:buFont typeface="Lato"/>
              <a:buAutoNum type="arabicPeriod"/>
              <a:tabLst>
                <a:tab pos="0" algn="l"/>
              </a:tabLst>
            </a:pPr>
            <a:r>
              <a:rPr lang="ru" sz="1600" b="0" strike="noStrike" spc="-1">
                <a:solidFill>
                  <a:srgbClr val="D0E0E3"/>
                </a:solidFill>
                <a:latin typeface="Lato"/>
                <a:ea typeface="Lato"/>
              </a:rPr>
              <a:t>Розвиток держави, зміна її форм, функцій, напрямів діяльності;</a:t>
            </a:r>
            <a:endParaRPr lang="en-US" sz="1600" b="0" strike="noStrike" spc="-1">
              <a:latin typeface="Arial"/>
            </a:endParaRPr>
          </a:p>
          <a:p>
            <a:pPr marL="457200" indent="-322560">
              <a:lnSpc>
                <a:spcPct val="115000"/>
              </a:lnSpc>
              <a:buClr>
                <a:srgbClr val="FCE5CD"/>
              </a:buClr>
              <a:buFont typeface="Lato"/>
              <a:buAutoNum type="arabicPeriod"/>
              <a:tabLst>
                <a:tab pos="0" algn="l"/>
              </a:tabLst>
            </a:pPr>
            <a:r>
              <a:rPr lang="ru" sz="1600" b="0" strike="noStrike" spc="-1">
                <a:solidFill>
                  <a:srgbClr val="FCE5CD"/>
                </a:solidFill>
                <a:latin typeface="Lato"/>
                <a:ea typeface="Lato"/>
              </a:rPr>
              <a:t>Зміна соціальної структури суспільства, політичної свідомості і політичних настанов, орієнтацій різних груп населення;</a:t>
            </a:r>
            <a:endParaRPr lang="en-US" sz="1600" b="0" strike="noStrike" spc="-1">
              <a:latin typeface="Arial"/>
            </a:endParaRPr>
          </a:p>
          <a:p>
            <a:pPr marL="457200" indent="-322560">
              <a:lnSpc>
                <a:spcPct val="115000"/>
              </a:lnSpc>
              <a:buClr>
                <a:srgbClr val="D9D2E9"/>
              </a:buClr>
              <a:buFont typeface="Lato"/>
              <a:buAutoNum type="arabicPeriod"/>
              <a:tabLst>
                <a:tab pos="0" algn="l"/>
              </a:tabLst>
            </a:pPr>
            <a:r>
              <a:rPr lang="ru" sz="1600" b="0" strike="noStrike" spc="-1">
                <a:solidFill>
                  <a:srgbClr val="D9D2E9"/>
                </a:solidFill>
                <a:latin typeface="Lato"/>
                <a:ea typeface="Lato"/>
              </a:rPr>
              <a:t>Функціонування і розвиток громадської думки.</a:t>
            </a:r>
            <a:endParaRPr lang="en-US" sz="1600" b="0" strike="noStrike" spc="-1">
              <a:latin typeface="Arial"/>
            </a:endParaRPr>
          </a:p>
          <a:p>
            <a:pPr>
              <a:lnSpc>
                <a:spcPct val="115000"/>
              </a:lnSpc>
              <a:spcBef>
                <a:spcPts val="1199"/>
              </a:spcBef>
              <a:spcAft>
                <a:spcPts val="1199"/>
              </a:spcAft>
              <a:buNone/>
              <a:tabLst>
                <a:tab pos="0" algn="l"/>
              </a:tabLst>
            </a:pPr>
            <a:endParaRPr lang="en-US" sz="1300" b="0" strike="noStrike" spc="-1">
              <a:latin typeface="Arial"/>
            </a:endParaRPr>
          </a:p>
        </p:txBody>
      </p:sp>
      <p:pic>
        <p:nvPicPr>
          <p:cNvPr id="110" name="Google Shape;193;p22"/>
          <p:cNvPicPr/>
          <p:nvPr/>
        </p:nvPicPr>
        <p:blipFill>
          <a:blip r:embed="rId2"/>
          <a:stretch/>
        </p:blipFill>
        <p:spPr>
          <a:xfrm>
            <a:off x="152280" y="152280"/>
            <a:ext cx="4145760" cy="4898160"/>
          </a:xfrm>
          <a:prstGeom prst="rect">
            <a:avLst/>
          </a:prstGeom>
          <a:ln w="0">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4288</Words>
  <Application>Microsoft Macintosh PowerPoint</Application>
  <PresentationFormat>Экран (16:9)</PresentationFormat>
  <Paragraphs>95</Paragraphs>
  <Slides>29</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29</vt:i4>
      </vt:variant>
    </vt:vector>
  </HeadingPairs>
  <TitlesOfParts>
    <vt:vector size="39" baseType="lpstr">
      <vt:lpstr>Arial</vt:lpstr>
      <vt:lpstr>Lato</vt:lpstr>
      <vt:lpstr>Montserrat</vt:lpstr>
      <vt:lpstr>Symbol</vt:lpstr>
      <vt:lpstr>Times New Roman</vt:lpstr>
      <vt:lpstr>Trebuchet MS</vt:lpstr>
      <vt:lpstr>Verdana</vt:lpstr>
      <vt:lpstr>Wingdings</vt:lpstr>
      <vt:lpstr>Office Theme</vt:lpstr>
      <vt:lpstr>Office Theme</vt:lpstr>
      <vt:lpstr>Політичне прогнозування та «Фабрики думки» (мозкові центри)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Проблема прогнозування в сучасній політичній науці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«Фабрики думки» (мозкові центри) та їх роль в прогнозуванні суспільного розвитку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Політичне прогнозування та «Фабрики думки» (мозкові центри) </dc:title>
  <dc:subject/>
  <dc:creator/>
  <dc:description/>
  <cp:lastModifiedBy>Microsoft Office User</cp:lastModifiedBy>
  <cp:revision>4</cp:revision>
  <dcterms:modified xsi:type="dcterms:W3CDTF">2023-10-11T20:52:03Z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1419250</vt:lpwstr>
  </property>
  <property fmtid="{D5CDD505-2E9C-101B-9397-08002B2CF9AE}" pid="3" name="NXPowerLiteSettings">
    <vt:lpwstr>F7000400038000</vt:lpwstr>
  </property>
  <property fmtid="{D5CDD505-2E9C-101B-9397-08002B2CF9AE}" pid="4" name="NXPowerLiteVersion">
    <vt:lpwstr>S9.2.0</vt:lpwstr>
  </property>
</Properties>
</file>