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8" r:id="rId15"/>
    <p:sldId id="289" r:id="rId16"/>
    <p:sldId id="290" r:id="rId17"/>
    <p:sldId id="292" r:id="rId18"/>
    <p:sldId id="293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1" autoAdjust="0"/>
    <p:restoredTop sz="94660"/>
  </p:normalViewPr>
  <p:slideViewPr>
    <p:cSldViewPr>
      <p:cViewPr varScale="1">
        <p:scale>
          <a:sx n="69" d="100"/>
          <a:sy n="69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0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371600"/>
            <a:ext cx="5105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Характеристика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риторичних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законів</a:t>
            </a:r>
            <a:endParaRPr lang="en-GB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2632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4572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i="1" dirty="0"/>
              <a:t>Аргументація</a:t>
            </a:r>
            <a:r>
              <a:rPr lang="uk-UA" sz="1600" dirty="0"/>
              <a:t> спрямована головним чином на реалізацію завдання (переконання), </a:t>
            </a:r>
            <a:r>
              <a:rPr lang="uk-UA" sz="1600" dirty="0" err="1"/>
              <a:t>т.б</a:t>
            </a:r>
            <a:r>
              <a:rPr lang="uk-UA" sz="1600" dirty="0"/>
              <a:t>. досягнення впливу на свідомість, а тому передбачає активну діяльність перш за все з боку суб`єкта, при цьому аудиторія знаходиться у більш-менш пасивному стані (вбирає нову інформацію).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90800" y="5410200"/>
            <a:ext cx="60389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effectLst/>
              </a:rPr>
              <a:t>Для здійснення цього необхідно звернутися до другої частини тактичного закону – </a:t>
            </a:r>
            <a:r>
              <a:rPr lang="uk-UA" sz="1600" i="1" dirty="0" smtClean="0">
                <a:effectLst/>
              </a:rPr>
              <a:t>активізації </a:t>
            </a:r>
            <a:r>
              <a:rPr lang="uk-UA" sz="1600" i="1" dirty="0" err="1" smtClean="0">
                <a:effectLst/>
              </a:rPr>
              <a:t>мисленнєвої</a:t>
            </a:r>
            <a:r>
              <a:rPr lang="uk-UA" sz="1600" i="1" dirty="0" smtClean="0">
                <a:effectLst/>
              </a:rPr>
              <a:t> та почуттєво-емоційної діяльності</a:t>
            </a:r>
            <a:r>
              <a:rPr lang="uk-UA" sz="1600" dirty="0" smtClean="0">
                <a:effectLst/>
              </a:rPr>
              <a:t> аудиторії, яка спрямована на досягнення практичної мети – спонукання до дії.</a:t>
            </a:r>
            <a:endParaRPr lang="ru-RU" sz="1600" dirty="0">
              <a:effectLst/>
            </a:endParaRPr>
          </a:p>
        </p:txBody>
      </p:sp>
      <p:pic>
        <p:nvPicPr>
          <p:cNvPr id="7170" name="Picture 2" descr="C:\Users\Анастасiя\Desktop\argumentacija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" b="3933"/>
          <a:stretch/>
        </p:blipFill>
        <p:spPr bwMode="auto">
          <a:xfrm>
            <a:off x="2467938" y="1905000"/>
            <a:ext cx="6134100" cy="3193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06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620688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i="1" dirty="0"/>
              <a:t>А</a:t>
            </a:r>
            <a:r>
              <a:rPr lang="uk-UA" sz="1600" i="1" dirty="0" smtClean="0"/>
              <a:t>ктивізація </a:t>
            </a:r>
            <a:r>
              <a:rPr lang="uk-UA" sz="1600" i="1" dirty="0" err="1"/>
              <a:t>мисленнєвої</a:t>
            </a:r>
            <a:r>
              <a:rPr lang="uk-UA" sz="1600" i="1" dirty="0"/>
              <a:t> та почуттєво-емоційної діяльності</a:t>
            </a:r>
            <a:r>
              <a:rPr lang="uk-UA" sz="1600" dirty="0"/>
              <a:t> аудиторії – це система дій, завдяки якій суб`єкт забезпечує аудиторії найглибший рівень пізнання того чи іншого питання, </a:t>
            </a:r>
            <a:r>
              <a:rPr lang="uk-UA" sz="1600" dirty="0" err="1"/>
              <a:t>т.б</a:t>
            </a:r>
            <a:r>
              <a:rPr lang="uk-UA" sz="1600" dirty="0"/>
              <a:t>. піднімає аудиторію на декілька порядків вище у пізнанні певної проблеми. </a:t>
            </a:r>
            <a:endParaRPr lang="ru-RU" sz="1600" dirty="0"/>
          </a:p>
        </p:txBody>
      </p:sp>
      <p:pic>
        <p:nvPicPr>
          <p:cNvPr id="8194" name="Picture 2" descr="C:\Users\Анастасiя\Desktop\image-ra-ou20190916-lm6ev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6727825" cy="3502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96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476672"/>
            <a:ext cx="769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/>
              <a:t>П</a:t>
            </a:r>
            <a:r>
              <a:rPr lang="ru-RU" sz="1600" dirty="0"/>
              <a:t>`</a:t>
            </a:r>
            <a:r>
              <a:rPr lang="uk-UA" sz="1600" dirty="0" err="1"/>
              <a:t>ятий</a:t>
            </a:r>
            <a:r>
              <a:rPr lang="uk-UA" sz="1600" dirty="0"/>
              <a:t> закон (</a:t>
            </a:r>
            <a:r>
              <a:rPr lang="uk-UA" sz="1600" b="1" dirty="0"/>
              <a:t>мовленнєвий</a:t>
            </a:r>
            <a:r>
              <a:rPr lang="uk-UA" sz="1600" dirty="0"/>
              <a:t>) формує й розвиває в людині вміння володіти мовленням (одягати свою думку в дієву словесну формулу) (ДСФ).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1541680"/>
            <a:ext cx="2362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ДСФ становить собою систему комунікативних якостей мовлення: правильність, виразність, ясність, точність, багатство, образність, стислість.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53145" y="3962400"/>
            <a:ext cx="6019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i="1" dirty="0" smtClean="0">
                <a:effectLst/>
              </a:rPr>
              <a:t>Правильність</a:t>
            </a:r>
            <a:r>
              <a:rPr lang="uk-UA" sz="1600" dirty="0" smtClean="0">
                <a:effectLst/>
              </a:rPr>
              <a:t> – це володіння нормами літературної мови (орфоепічними, орфографічними, граматичними, лексичними). </a:t>
            </a:r>
            <a:endParaRPr lang="ru-RU" sz="1600" dirty="0" smtClean="0">
              <a:effectLst/>
            </a:endParaRPr>
          </a:p>
          <a:p>
            <a:pPr algn="just"/>
            <a:r>
              <a:rPr lang="uk-UA" sz="1600" i="1" dirty="0" smtClean="0">
                <a:effectLst/>
              </a:rPr>
              <a:t>Виразність</a:t>
            </a:r>
            <a:r>
              <a:rPr lang="uk-UA" sz="1600" dirty="0" smtClean="0">
                <a:effectLst/>
              </a:rPr>
              <a:t> – така комунікативна якість, завдяки якій здійснюється вплив на емоції та почуття аудиторії. До засобів виразності можна віднести засоби художньої </a:t>
            </a:r>
            <a:r>
              <a:rPr lang="uk-UA" sz="1600" dirty="0" smtClean="0">
                <a:effectLst/>
              </a:rPr>
              <a:t>образності, фонетичні засоби, приказки</a:t>
            </a:r>
            <a:r>
              <a:rPr lang="uk-UA" sz="1600" dirty="0" smtClean="0">
                <a:effectLst/>
              </a:rPr>
              <a:t>, прислів`я, цитати, афоризми, крилаті слова та вирази, синтаксичні </a:t>
            </a:r>
            <a:r>
              <a:rPr lang="uk-UA" sz="1600" dirty="0" smtClean="0">
                <a:effectLst/>
              </a:rPr>
              <a:t>фігури, </a:t>
            </a:r>
            <a:r>
              <a:rPr lang="uk-UA" sz="1600" dirty="0" smtClean="0">
                <a:effectLst/>
              </a:rPr>
              <a:t>а також нелітературні форми функціонування національної </a:t>
            </a:r>
            <a:r>
              <a:rPr lang="uk-UA" sz="1600" dirty="0" smtClean="0">
                <a:effectLst/>
              </a:rPr>
              <a:t>мови, </a:t>
            </a:r>
            <a:r>
              <a:rPr lang="uk-UA" sz="1600" dirty="0" smtClean="0">
                <a:effectLst/>
              </a:rPr>
              <a:t>якщо, звичайно, вони уживаються суб`єктом усвідомлено та доцільно, оживлюючи, а не спотворюючи мовлення.</a:t>
            </a:r>
            <a:endParaRPr lang="ru-RU" sz="1600" dirty="0">
              <a:effectLst/>
            </a:endParaRPr>
          </a:p>
        </p:txBody>
      </p:sp>
      <p:pic>
        <p:nvPicPr>
          <p:cNvPr id="9218" name="Picture 2" descr="C:\Users\Анастасiя\Desktop\Verbal-Ability-for-GATE-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2" y="1271750"/>
            <a:ext cx="4376978" cy="24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629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5334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i="1" dirty="0"/>
              <a:t>Ясність</a:t>
            </a:r>
            <a:r>
              <a:rPr lang="uk-UA" sz="1600" dirty="0"/>
              <a:t> – така комунікативна якість, яка забезпечує адекватне розуміння сказаного (без деформацій), не вимагаючи від співрозмовника особливих зусиль при сприйнятті змісту.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9800" y="160020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i="1" dirty="0"/>
              <a:t>Точність</a:t>
            </a:r>
            <a:r>
              <a:rPr lang="uk-UA" sz="1600" dirty="0"/>
              <a:t> – це комунікативна якість мовлення, що виявляється  у використанні слів у повній відповідності з їх значенням.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43100" y="24384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i="1" dirty="0"/>
              <a:t>Стислість</a:t>
            </a:r>
            <a:r>
              <a:rPr lang="uk-UA" sz="1600" dirty="0"/>
              <a:t> – така комунікативна якість мовлення, яка виявляється у відборі </a:t>
            </a:r>
            <a:r>
              <a:rPr lang="uk-UA" sz="1600" dirty="0" err="1"/>
              <a:t>мовних</a:t>
            </a:r>
            <a:r>
              <a:rPr lang="uk-UA" sz="1600" dirty="0"/>
              <a:t> засобів для вираження головної думки, тези, </a:t>
            </a:r>
            <a:r>
              <a:rPr lang="uk-UA" sz="1600" dirty="0" err="1"/>
              <a:t>т.б</a:t>
            </a:r>
            <a:r>
              <a:rPr lang="uk-UA" sz="1600" dirty="0"/>
              <a:t>. стислість формує уміння говорити суттєво.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9592" y="3429000"/>
            <a:ext cx="5954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i="1" dirty="0"/>
              <a:t>Доцільність</a:t>
            </a:r>
            <a:r>
              <a:rPr lang="uk-UA" sz="1600" dirty="0"/>
              <a:t> – це особлива організація </a:t>
            </a:r>
            <a:r>
              <a:rPr lang="uk-UA" sz="1600" dirty="0" err="1"/>
              <a:t>мовних</a:t>
            </a:r>
            <a:r>
              <a:rPr lang="uk-UA" sz="1600" dirty="0"/>
              <a:t> засобів, яка зумовлює відповідність мовлення цілям та умовам спілкування.</a:t>
            </a:r>
            <a:endParaRPr lang="ru-RU" sz="1600" dirty="0"/>
          </a:p>
        </p:txBody>
      </p:sp>
      <p:pic>
        <p:nvPicPr>
          <p:cNvPr id="10242" name="Picture 2" descr="C:\Users\Анастасiя\Desktop\logopedista-kBOG-U43080756650152Zk-593x443@Corriere-Web-Sezion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" b="17867"/>
          <a:stretch/>
        </p:blipFill>
        <p:spPr bwMode="auto">
          <a:xfrm>
            <a:off x="3505200" y="4191000"/>
            <a:ext cx="4857750" cy="2375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301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476672"/>
            <a:ext cx="7694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/>
              <a:t>Шостий </a:t>
            </a:r>
            <a:r>
              <a:rPr lang="uk-UA" sz="1600" dirty="0"/>
              <a:t>закон (</a:t>
            </a:r>
            <a:r>
              <a:rPr lang="uk-UA" sz="1600" b="1" dirty="0"/>
              <a:t>ефективної комунікації</a:t>
            </a:r>
            <a:r>
              <a:rPr lang="uk-UA" sz="1600" dirty="0"/>
              <a:t>) формує й розвиває в людині уміння встановлювати, зберігати й закріплювати контакт з аудиторією як необхідну умову успішної реалізації продукту </a:t>
            </a:r>
            <a:r>
              <a:rPr lang="uk-UA" sz="1600" dirty="0" err="1"/>
              <a:t>мисленнєво-мовленнєвої</a:t>
            </a:r>
            <a:r>
              <a:rPr lang="uk-UA" sz="1600" dirty="0"/>
              <a:t> діяльності.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1" y="5410200"/>
            <a:ext cx="6246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/>
              <a:t>Контакт – це спілкування без перешкод, </a:t>
            </a:r>
            <a:r>
              <a:rPr lang="uk-UA" sz="1600" dirty="0" err="1"/>
              <a:t>т.б</a:t>
            </a:r>
            <a:r>
              <a:rPr lang="uk-UA" sz="1600" dirty="0"/>
              <a:t>. контакт становить собою вищий рівень спілкування, який характеризується взаємодією двох складників – суб`єкта й аудиторії.</a:t>
            </a:r>
            <a:endParaRPr lang="ru-RU" sz="1600" dirty="0"/>
          </a:p>
        </p:txBody>
      </p:sp>
      <p:pic>
        <p:nvPicPr>
          <p:cNvPr id="11267" name="Picture 3" descr="C:\Users\Анастасiя\Desktop\xmain-min-32.jpg.pagespeed.ic.etfPRV7Mm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6" r="12934"/>
          <a:stretch/>
        </p:blipFill>
        <p:spPr bwMode="auto">
          <a:xfrm>
            <a:off x="2780321" y="1558636"/>
            <a:ext cx="5257800" cy="3650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18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71914"/>
            <a:ext cx="7643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effectLst/>
              </a:rPr>
              <a:t>Сам процес взаємодії розглядають як інтелектуальне та емоційне співпереживання учасників спілкування. З метою встановлення і збереження контакту необхідна така система дій:</a:t>
            </a:r>
            <a:endParaRPr lang="ru-RU" sz="1600" dirty="0" smtClean="0">
              <a:effectLst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uk-UA" sz="1600" dirty="0"/>
              <a:t>коригування продукту підготовчого етапу під час спілкування;</a:t>
            </a:r>
            <a:endParaRPr lang="ru-RU" sz="1600" dirty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uk-UA" sz="1600" dirty="0"/>
              <a:t>управління поведінкою аудиторії;</a:t>
            </a:r>
            <a:endParaRPr lang="ru-RU" sz="1600" dirty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uk-UA" sz="1600" dirty="0"/>
              <a:t>управління власною поведінкою.</a:t>
            </a:r>
            <a:endParaRPr lang="ru-RU" sz="16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277355" y="1970393"/>
            <a:ext cx="3352800" cy="1143000"/>
            <a:chOff x="2655404" y="1973996"/>
            <a:chExt cx="3352800" cy="1143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655404" y="1973996"/>
              <a:ext cx="3352800" cy="1143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766256" y="2129997"/>
              <a:ext cx="3200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600" b="1" i="1" dirty="0"/>
                <a:t>Перша дія залежить від складу аудиторії </a:t>
              </a:r>
              <a:r>
                <a:rPr lang="uk-UA" sz="1600" b="1" i="1" dirty="0" smtClean="0"/>
                <a:t>та </a:t>
              </a:r>
              <a:r>
                <a:rPr lang="uk-UA" sz="1600" b="1" i="1" dirty="0"/>
                <a:t>її поведінки під час </a:t>
              </a:r>
              <a:r>
                <a:rPr lang="uk-UA" sz="1600" b="1" i="1" dirty="0" smtClean="0"/>
                <a:t>спілкування.</a:t>
              </a:r>
              <a:endParaRPr lang="ru-RU" sz="1600" b="1" i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219499" y="3489415"/>
            <a:ext cx="4419600" cy="1641904"/>
            <a:chOff x="7587343" y="2678924"/>
            <a:chExt cx="4419600" cy="164190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587343" y="2678924"/>
              <a:ext cx="4419600" cy="164190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739743" y="2838156"/>
              <a:ext cx="41148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600" b="1" i="1" dirty="0"/>
                <a:t>Друга дія </a:t>
              </a:r>
              <a:r>
                <a:rPr lang="uk-UA" sz="1600" b="1" i="1" dirty="0" smtClean="0"/>
                <a:t>передбачає </a:t>
              </a:r>
              <a:r>
                <a:rPr lang="uk-UA" sz="1600" b="1" i="1" dirty="0"/>
                <a:t>уміння зчитувати інформацію, яка йде від аудиторії через різного роду стимули (обличчя, очі, жести, міміка, запитання, репліки тощо), і </a:t>
              </a:r>
              <a:r>
                <a:rPr lang="uk-UA" sz="1600" b="1" i="1" dirty="0" err="1"/>
                <a:t>коректно</a:t>
              </a:r>
              <a:r>
                <a:rPr lang="uk-UA" sz="1600" b="1" i="1" dirty="0"/>
                <a:t> реагувати на неї. </a:t>
              </a:r>
              <a:endParaRPr lang="ru-RU" sz="1600" b="1" i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09356" y="5486400"/>
            <a:ext cx="3048000" cy="1184564"/>
            <a:chOff x="9296400" y="3844636"/>
            <a:chExt cx="3048000" cy="118456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9296400" y="3844636"/>
              <a:ext cx="3048000" cy="11845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486900" y="3898309"/>
              <a:ext cx="28194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600" b="1" i="1" dirty="0"/>
                <a:t>Третя дія </a:t>
              </a:r>
              <a:r>
                <a:rPr lang="uk-UA" sz="1600" b="1" i="1" dirty="0" smtClean="0"/>
                <a:t>передбачає </a:t>
              </a:r>
              <a:r>
                <a:rPr lang="uk-UA" sz="1600" b="1" i="1" dirty="0"/>
                <a:t>уміння суб`єкта узгоджувати свої жести міміку та інші рухи тіла із задумом. </a:t>
              </a:r>
              <a:endParaRPr lang="ru-RU" sz="16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41089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457200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/>
              <a:t>Сьомий </a:t>
            </a:r>
            <a:r>
              <a:rPr lang="uk-UA" sz="1600" dirty="0"/>
              <a:t>закон (</a:t>
            </a:r>
            <a:r>
              <a:rPr lang="uk-UA" sz="1600" b="1" dirty="0"/>
              <a:t>системно-аналітичний</a:t>
            </a:r>
            <a:r>
              <a:rPr lang="uk-UA" sz="1600" dirty="0"/>
              <a:t>) формує й розвиває в людині уміння рефлексувати (виявляти й аналізувати власні відчуття з метою навчитися робити висновки з помилок і нарощувати цінний життєвий досвід) та оцінювати діяльність інших, тобто визначитися, як допомогти співрозмовнику ефективніше здійснювати його діяльність, а також, як навчитися вбирати в себе чужий цінний досвід.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38400" y="5410200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/>
              <a:t>Цей закон базується на  двох етапах критичної діяльності: на самоаналізові та аналізові інших, Причому саме у такій послідовності, оскільки уважний погляд суб`єкта на самого себе дозволяє йому об`єктивніше оцінити іншого.</a:t>
            </a:r>
            <a:endParaRPr lang="ru-RU" sz="1600" dirty="0"/>
          </a:p>
        </p:txBody>
      </p:sp>
      <p:pic>
        <p:nvPicPr>
          <p:cNvPr id="12290" name="Picture 2" descr="C:\Users\Анастасiя\Desktop\healthcare-technology-8-04-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5181600" cy="330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700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457200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effectLst/>
              </a:rPr>
              <a:t>Системно-аналітичний </a:t>
            </a:r>
            <a:r>
              <a:rPr lang="uk-UA" sz="1600" dirty="0" smtClean="0">
                <a:effectLst/>
              </a:rPr>
              <a:t>закон становить собою дієвий інструмент розвитку в людині таких якостей, як самокритичність і відкритість мислення (здатність сумніватися: дії повинні бути відкритими до сприйняття інших точок зору), мовне чуття (уміння відбирати найбільш стислі, влучні слова, звороти), шанобливість, тактовність і коректність у ставленні до інших людей.</a:t>
            </a:r>
            <a:endParaRPr lang="ru-RU" sz="1600" dirty="0">
              <a:effectLst/>
            </a:endParaRPr>
          </a:p>
        </p:txBody>
      </p:sp>
      <p:pic>
        <p:nvPicPr>
          <p:cNvPr id="13314" name="Picture 2" descr="C:\Users\Анастасiя\Desktop\240_F_190361050_m9ps2y17H5KVH6ernjGfFfAJiO3tTb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5638800" cy="375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54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38100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effectLst/>
              </a:rPr>
              <a:t>Іншими словами, закони риторики, представлені у риторичній формулі, відбивають системність </a:t>
            </a:r>
            <a:r>
              <a:rPr lang="uk-UA" sz="1600" dirty="0" err="1" smtClean="0">
                <a:effectLst/>
              </a:rPr>
              <a:t>мисленнєво</a:t>
            </a:r>
            <a:r>
              <a:rPr lang="uk-UA" sz="1600" dirty="0" smtClean="0">
                <a:effectLst/>
              </a:rPr>
              <a:t>-мовленнєвої діяльності, що головним чином визначає результативність цієї діяльності, від чого багато в чому залежить успіх будь-якої іншої діяльності людини.</a:t>
            </a:r>
            <a:endParaRPr lang="ru-RU" sz="1600" dirty="0">
              <a:effectLst/>
            </a:endParaRPr>
          </a:p>
        </p:txBody>
      </p:sp>
      <p:pic>
        <p:nvPicPr>
          <p:cNvPr id="14338" name="Picture 2" descr="C:\Users\Анастасiя\Desktop\slide-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371" b="3320"/>
          <a:stretch/>
        </p:blipFill>
        <p:spPr bwMode="auto">
          <a:xfrm>
            <a:off x="2590800" y="1676400"/>
            <a:ext cx="5607915" cy="42464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85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настасiя\Desktop\YHqxdHdF0d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94509"/>
            <a:ext cx="6718111" cy="3354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1600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Виконала</a:t>
            </a:r>
          </a:p>
          <a:p>
            <a:r>
              <a:rPr lang="uk-UA" b="1" i="1" dirty="0" smtClean="0"/>
              <a:t>Студентка заочного відділення</a:t>
            </a:r>
          </a:p>
          <a:p>
            <a:r>
              <a:rPr lang="uk-UA" b="1" i="1" dirty="0" smtClean="0"/>
              <a:t>Якименко А.О.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40477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034"/>
            <a:ext cx="8229600" cy="103316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Зміст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429000" y="1143000"/>
            <a:ext cx="4800600" cy="685800"/>
            <a:chOff x="1296" y="1344"/>
            <a:chExt cx="3024" cy="432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gray">
            <a:xfrm>
              <a:off x="1824" y="1454"/>
              <a:ext cx="24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uk-UA" dirty="0" smtClean="0"/>
                <a:t>Концептуальний </a:t>
              </a:r>
              <a:r>
                <a:rPr lang="uk-UA" dirty="0"/>
                <a:t>закон риторики.</a:t>
              </a:r>
              <a:endParaRPr lang="ru-RU" dirty="0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429000" y="1905000"/>
            <a:ext cx="4724400" cy="685800"/>
            <a:chOff x="1296" y="1824"/>
            <a:chExt cx="2976" cy="432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gray">
            <a:xfrm>
              <a:off x="1824" y="1934"/>
              <a:ext cx="23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uk-UA" dirty="0"/>
                <a:t>Закон моделювання аудиторії.</a:t>
              </a:r>
              <a:endParaRPr lang="ru-RU" dirty="0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2</a:t>
              </a:r>
            </a:p>
          </p:txBody>
        </p:sp>
      </p:grp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3429000" y="2667000"/>
            <a:ext cx="4724400" cy="685800"/>
            <a:chOff x="1296" y="2304"/>
            <a:chExt cx="2976" cy="432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gray">
            <a:xfrm>
              <a:off x="1824" y="2414"/>
              <a:ext cx="20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uk-UA" dirty="0"/>
                <a:t>Стратегічний закон.</a:t>
              </a:r>
              <a:endParaRPr lang="ru-RU" dirty="0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gray">
            <a:xfrm>
              <a:off x="1393" y="236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3</a:t>
              </a:r>
            </a:p>
          </p:txBody>
        </p: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3429000" y="3429000"/>
            <a:ext cx="4724400" cy="685800"/>
            <a:chOff x="1296" y="2832"/>
            <a:chExt cx="2976" cy="432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gray">
            <a:xfrm>
              <a:off x="1824" y="2942"/>
              <a:ext cx="20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uk-UA" dirty="0"/>
                <a:t>Тактичний закон риторики.</a:t>
              </a:r>
              <a:endParaRPr lang="ru-RU" dirty="0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4</a:t>
              </a:r>
            </a:p>
          </p:txBody>
        </p:sp>
      </p:grpSp>
      <p:grpSp>
        <p:nvGrpSpPr>
          <p:cNvPr id="24" name="Group 34"/>
          <p:cNvGrpSpPr>
            <a:grpSpLocks/>
          </p:cNvGrpSpPr>
          <p:nvPr/>
        </p:nvGrpSpPr>
        <p:grpSpPr bwMode="auto">
          <a:xfrm>
            <a:off x="3429000" y="4191000"/>
            <a:ext cx="4724400" cy="685800"/>
            <a:chOff x="1296" y="3360"/>
            <a:chExt cx="2976" cy="432"/>
          </a:xfrm>
        </p:grpSpPr>
        <p:sp>
          <p:nvSpPr>
            <p:cNvPr id="25" name="AutoShape 26"/>
            <p:cNvSpPr>
              <a:spLocks noChangeArrowheads="1"/>
            </p:cNvSpPr>
            <p:nvPr/>
          </p:nvSpPr>
          <p:spPr bwMode="gray">
            <a:xfrm>
              <a:off x="1536" y="343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FF">
                    <a:gamma/>
                    <a:tint val="21176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gray">
            <a:xfrm>
              <a:off x="1296" y="3360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gray">
            <a:xfrm>
              <a:off x="1824" y="3470"/>
              <a:ext cx="20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uk-UA" dirty="0"/>
                <a:t>Мовленнєвий закон.</a:t>
              </a:r>
              <a:endParaRPr lang="ru-RU" dirty="0"/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gray">
            <a:xfrm>
              <a:off x="1393" y="342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5</a:t>
              </a:r>
            </a:p>
          </p:txBody>
        </p:sp>
      </p:grp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3429000" y="4953000"/>
            <a:ext cx="4724400" cy="685800"/>
            <a:chOff x="1296" y="2304"/>
            <a:chExt cx="2976" cy="432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gray">
            <a:xfrm>
              <a:off x="1824" y="2414"/>
              <a:ext cx="20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uk-UA" dirty="0"/>
                <a:t>Закон ефективної комунікації.</a:t>
              </a:r>
              <a:endParaRPr lang="ru-RU" dirty="0"/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gray">
            <a:xfrm>
              <a:off x="1393" y="2366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/>
                <a:t>6</a:t>
              </a:r>
              <a:endParaRPr lang="en-US" sz="2400" dirty="0"/>
            </a:p>
          </p:txBody>
        </p:sp>
      </p:grpSp>
      <p:grpSp>
        <p:nvGrpSpPr>
          <p:cNvPr id="34" name="Group 31"/>
          <p:cNvGrpSpPr>
            <a:grpSpLocks/>
          </p:cNvGrpSpPr>
          <p:nvPr/>
        </p:nvGrpSpPr>
        <p:grpSpPr bwMode="auto">
          <a:xfrm>
            <a:off x="3390900" y="5792788"/>
            <a:ext cx="4743450" cy="742950"/>
            <a:chOff x="1284" y="1873"/>
            <a:chExt cx="2988" cy="468"/>
          </a:xfrm>
        </p:grpSpPr>
        <p:sp>
          <p:nvSpPr>
            <p:cNvPr id="35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4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11"/>
            <p:cNvSpPr>
              <a:spLocks noChangeArrowheads="1"/>
            </p:cNvSpPr>
            <p:nvPr/>
          </p:nvSpPr>
          <p:spPr bwMode="gray">
            <a:xfrm>
              <a:off x="1284" y="1873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gray">
            <a:xfrm>
              <a:off x="1824" y="1906"/>
              <a:ext cx="235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uk-UA" dirty="0"/>
                <a:t>Системно-аналітичний риторичний закон.</a:t>
              </a:r>
              <a:endParaRPr lang="ru-RU" dirty="0"/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gray">
            <a:xfrm>
              <a:off x="1409" y="1943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/>
                <a:t>7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502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457200"/>
            <a:ext cx="7086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effectLst/>
              </a:rPr>
              <a:t>Змістовний </a:t>
            </a:r>
            <a:r>
              <a:rPr lang="uk-UA" dirty="0" smtClean="0">
                <a:effectLst/>
              </a:rPr>
              <a:t>план риторики може бути виражений у такій формулі:                        </a:t>
            </a:r>
          </a:p>
          <a:p>
            <a:r>
              <a:rPr lang="uk-UA" dirty="0" smtClean="0">
                <a:effectLst/>
              </a:rPr>
              <a:t>  </a:t>
            </a:r>
            <a:r>
              <a:rPr lang="uk-UA" b="1" i="1" dirty="0" smtClean="0">
                <a:effectLst/>
              </a:rPr>
              <a:t>Р = К + А + С + Т + М + ЕК + СА </a:t>
            </a:r>
            <a:r>
              <a:rPr lang="uk-UA" dirty="0" smtClean="0">
                <a:effectLst/>
              </a:rPr>
              <a:t>, в якій</a:t>
            </a:r>
            <a:endParaRPr lang="ru-RU" dirty="0" smtClean="0">
              <a:effectLst/>
            </a:endParaRPr>
          </a:p>
          <a:p>
            <a:r>
              <a:rPr lang="uk-UA" b="1" i="1" dirty="0" smtClean="0">
                <a:effectLst/>
              </a:rPr>
              <a:t>	К</a:t>
            </a:r>
            <a:r>
              <a:rPr lang="uk-UA" dirty="0" smtClean="0">
                <a:effectLst/>
              </a:rPr>
              <a:t> </a:t>
            </a:r>
            <a:r>
              <a:rPr lang="uk-UA" dirty="0" smtClean="0">
                <a:effectLst/>
              </a:rPr>
              <a:t>– концептуальний закон</a:t>
            </a:r>
            <a:endParaRPr lang="ru-RU" dirty="0" smtClean="0">
              <a:effectLst/>
            </a:endParaRPr>
          </a:p>
          <a:p>
            <a:r>
              <a:rPr lang="uk-UA" b="1" i="1" dirty="0" smtClean="0">
                <a:effectLst/>
              </a:rPr>
              <a:t>	А</a:t>
            </a:r>
            <a:r>
              <a:rPr lang="uk-UA" dirty="0" smtClean="0">
                <a:effectLst/>
              </a:rPr>
              <a:t> </a:t>
            </a:r>
            <a:r>
              <a:rPr lang="uk-UA" dirty="0" smtClean="0">
                <a:effectLst/>
              </a:rPr>
              <a:t>– закон моделювання аудиторії</a:t>
            </a:r>
            <a:endParaRPr lang="ru-RU" dirty="0" smtClean="0">
              <a:effectLst/>
            </a:endParaRPr>
          </a:p>
          <a:p>
            <a:r>
              <a:rPr lang="uk-UA" b="1" i="1" dirty="0" smtClean="0">
                <a:effectLst/>
              </a:rPr>
              <a:t>	С </a:t>
            </a:r>
            <a:r>
              <a:rPr lang="uk-UA" dirty="0" smtClean="0">
                <a:effectLst/>
              </a:rPr>
              <a:t>– стратегічний закон (З)</a:t>
            </a:r>
            <a:endParaRPr lang="ru-RU" dirty="0" smtClean="0">
              <a:effectLst/>
            </a:endParaRPr>
          </a:p>
          <a:p>
            <a:r>
              <a:rPr lang="uk-UA" b="1" dirty="0" smtClean="0">
                <a:effectLst/>
              </a:rPr>
              <a:t>	Т </a:t>
            </a:r>
            <a:r>
              <a:rPr lang="uk-UA" dirty="0" smtClean="0">
                <a:effectLst/>
              </a:rPr>
              <a:t>– тактичний З. </a:t>
            </a:r>
            <a:endParaRPr lang="ru-RU" dirty="0" smtClean="0">
              <a:effectLst/>
            </a:endParaRPr>
          </a:p>
          <a:p>
            <a:r>
              <a:rPr lang="uk-UA" b="1" dirty="0" smtClean="0">
                <a:effectLst/>
              </a:rPr>
              <a:t>	М </a:t>
            </a:r>
            <a:r>
              <a:rPr lang="uk-UA" dirty="0" smtClean="0">
                <a:effectLst/>
              </a:rPr>
              <a:t>– мовленнєвий З.</a:t>
            </a:r>
            <a:endParaRPr lang="ru-RU" dirty="0" smtClean="0">
              <a:effectLst/>
            </a:endParaRPr>
          </a:p>
          <a:p>
            <a:r>
              <a:rPr lang="uk-UA" b="1" dirty="0" smtClean="0">
                <a:effectLst/>
              </a:rPr>
              <a:t>	ЕК</a:t>
            </a:r>
            <a:r>
              <a:rPr lang="uk-UA" dirty="0" smtClean="0">
                <a:effectLst/>
              </a:rPr>
              <a:t> </a:t>
            </a:r>
            <a:r>
              <a:rPr lang="uk-UA" dirty="0" smtClean="0">
                <a:effectLst/>
              </a:rPr>
              <a:t>– З. ефективної комунікації</a:t>
            </a:r>
            <a:endParaRPr lang="ru-RU" dirty="0" smtClean="0">
              <a:effectLst/>
            </a:endParaRPr>
          </a:p>
          <a:p>
            <a:r>
              <a:rPr lang="uk-UA" b="1" dirty="0" smtClean="0">
                <a:effectLst/>
              </a:rPr>
              <a:t>	СА </a:t>
            </a:r>
            <a:r>
              <a:rPr lang="uk-UA" dirty="0" smtClean="0">
                <a:effectLst/>
              </a:rPr>
              <a:t>– системно-аналітичний З.</a:t>
            </a:r>
            <a:endParaRPr lang="ru-RU" dirty="0">
              <a:effectLst/>
            </a:endParaRPr>
          </a:p>
        </p:txBody>
      </p:sp>
      <p:pic>
        <p:nvPicPr>
          <p:cNvPr id="15362" name="Picture 2" descr="C:\Users\Анастасiя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4507562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91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04664"/>
            <a:ext cx="4527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/>
              <a:t>Х</a:t>
            </a:r>
            <a:r>
              <a:rPr lang="uk-UA" b="1" i="1" dirty="0" smtClean="0"/>
              <a:t>арактеристика </a:t>
            </a:r>
            <a:r>
              <a:rPr lang="uk-UA" b="1" i="1" dirty="0"/>
              <a:t>цих риторичних законів</a:t>
            </a:r>
            <a:r>
              <a:rPr lang="uk-UA" dirty="0"/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1051372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/>
              <a:t>Перший закон (</a:t>
            </a:r>
            <a:r>
              <a:rPr lang="uk-UA" sz="1600" b="1" dirty="0"/>
              <a:t>концептуальний</a:t>
            </a:r>
            <a:r>
              <a:rPr lang="uk-UA" sz="1600" dirty="0"/>
              <a:t>) – базовий закон риторики, який становить перший крок мовленнєвого циклу – винайдення задуму, ідеї (створення концепції).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67000" y="5731515"/>
            <a:ext cx="586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Цей закон формує й розвиває в людині вміння всебічно аналізувати предмет дослідження і вибудовувати систему знань про нього (задум і концепцію). </a:t>
            </a:r>
            <a:endParaRPr lang="ru-RU" dirty="0"/>
          </a:p>
        </p:txBody>
      </p:sp>
      <p:pic>
        <p:nvPicPr>
          <p:cNvPr id="1026" name="Picture 2" descr="C:\Users\Анастасiя\Desktop\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02" y="1882370"/>
            <a:ext cx="5521998" cy="3658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62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533400"/>
            <a:ext cx="731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/>
              <a:t>Концепція – це система знань про предмет, виражена у стислій, короткій формі.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60964" y="4724400"/>
            <a:ext cx="586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effectLst/>
              </a:rPr>
              <a:t>Процес розробки концепції складається з такої послідовності дій:</a:t>
            </a:r>
            <a:endParaRPr lang="ru-RU" sz="1600" dirty="0" smtClean="0">
              <a:effectLst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uk-UA" sz="1600" dirty="0" smtClean="0">
                <a:effectLst/>
              </a:rPr>
              <a:t>Своє бачення </a:t>
            </a:r>
            <a:r>
              <a:rPr lang="uk-UA" sz="1600" dirty="0" err="1" smtClean="0">
                <a:effectLst/>
              </a:rPr>
              <a:t>суб</a:t>
            </a:r>
            <a:r>
              <a:rPr lang="ru-RU" sz="1600" dirty="0" smtClean="0">
                <a:effectLst/>
              </a:rPr>
              <a:t>`</a:t>
            </a:r>
            <a:r>
              <a:rPr lang="uk-UA" sz="1600" dirty="0" err="1" smtClean="0">
                <a:effectLst/>
              </a:rPr>
              <a:t>єктом</a:t>
            </a:r>
            <a:r>
              <a:rPr lang="uk-UA" sz="1600" dirty="0" smtClean="0">
                <a:effectLst/>
              </a:rPr>
              <a:t> предмета (теми).</a:t>
            </a:r>
            <a:endParaRPr lang="ru-RU" sz="1600" dirty="0" smtClean="0">
              <a:effectLst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uk-UA" sz="1600" dirty="0" smtClean="0">
                <a:effectLst/>
              </a:rPr>
              <a:t>Аналіз предмета (теми), тобто вибір проблем для вивчення.</a:t>
            </a:r>
            <a:endParaRPr lang="ru-RU" sz="1600" dirty="0" smtClean="0">
              <a:effectLst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uk-UA" sz="1600" dirty="0" smtClean="0">
                <a:effectLst/>
              </a:rPr>
              <a:t>«Привласнення» </a:t>
            </a:r>
            <a:r>
              <a:rPr lang="uk-UA" sz="1600" dirty="0" err="1" smtClean="0">
                <a:effectLst/>
              </a:rPr>
              <a:t>суб</a:t>
            </a:r>
            <a:r>
              <a:rPr lang="ru-RU" sz="1600" dirty="0" smtClean="0">
                <a:effectLst/>
              </a:rPr>
              <a:t>`</a:t>
            </a:r>
            <a:r>
              <a:rPr lang="uk-UA" sz="1600" dirty="0" err="1" smtClean="0">
                <a:effectLst/>
              </a:rPr>
              <a:t>єктом</a:t>
            </a:r>
            <a:r>
              <a:rPr lang="uk-UA" sz="1600" dirty="0" smtClean="0">
                <a:effectLst/>
              </a:rPr>
              <a:t> чужого досвіду з вивчення обраної проблеми.</a:t>
            </a:r>
            <a:endParaRPr lang="ru-RU" sz="1600" dirty="0" smtClean="0">
              <a:effectLst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uk-UA" sz="1600" dirty="0" smtClean="0">
                <a:effectLst/>
              </a:rPr>
              <a:t>Пропускання чужого досвіду крізь призму свого бачення і навпаки (</a:t>
            </a:r>
            <a:r>
              <a:rPr lang="uk-UA" sz="1600" dirty="0" err="1" smtClean="0">
                <a:effectLst/>
              </a:rPr>
              <a:t>чуже+своє</a:t>
            </a:r>
            <a:r>
              <a:rPr lang="uk-UA" sz="1600" dirty="0" smtClean="0">
                <a:effectLst/>
              </a:rPr>
              <a:t>) і формування позиції.</a:t>
            </a:r>
            <a:endParaRPr lang="ru-RU" sz="1600" dirty="0">
              <a:effectLst/>
            </a:endParaRPr>
          </a:p>
        </p:txBody>
      </p:sp>
      <p:pic>
        <p:nvPicPr>
          <p:cNvPr id="2050" name="Picture 2" descr="C:\Users\Анастасiя\Desktop\ba56e92b5539dc922479e9bab91d10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86" y="1207440"/>
            <a:ext cx="5397500" cy="3237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0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332655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/>
              <a:t>Д</a:t>
            </a:r>
            <a:r>
              <a:rPr lang="uk-UA" sz="1600" dirty="0" smtClean="0">
                <a:effectLst/>
              </a:rPr>
              <a:t>ругий </a:t>
            </a:r>
            <a:r>
              <a:rPr lang="uk-UA" sz="1600" dirty="0" smtClean="0">
                <a:effectLst/>
              </a:rPr>
              <a:t>закон (</a:t>
            </a:r>
            <a:r>
              <a:rPr lang="uk-UA" sz="1600" b="1" dirty="0" smtClean="0">
                <a:effectLst/>
              </a:rPr>
              <a:t>моделювання аудиторії</a:t>
            </a:r>
            <a:r>
              <a:rPr lang="uk-UA" sz="1600" dirty="0" smtClean="0">
                <a:effectLst/>
              </a:rPr>
              <a:t>) передбачає системне вивчення аудиторії, тобто тих, на кого розраховується викладення концепції; формує і розвиває в людині уміння вивчати в системі три групи ознак, які визначають «портрет» будь-якої аудиторії: </a:t>
            </a:r>
            <a:endParaRPr lang="ru-RU" sz="1600" dirty="0" smtClean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7000" y="5486400"/>
            <a:ext cx="6028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i="1" dirty="0"/>
              <a:t>Соціально-демографічні ознаки</a:t>
            </a:r>
            <a:r>
              <a:rPr lang="uk-UA" sz="1600" dirty="0"/>
              <a:t> становлять собою перший ступінь вивчення аудиторії, спрямований на розкриття зовнішньої оболонки людини: стать, вік, національність, освіту, професію, склад сім`ї тощо.</a:t>
            </a:r>
            <a:endParaRPr lang="ru-RU" sz="1600" dirty="0"/>
          </a:p>
        </p:txBody>
      </p:sp>
      <p:pic>
        <p:nvPicPr>
          <p:cNvPr id="3074" name="Picture 2" descr="C:\Users\Анастасiя\Desktop\_23-21474899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9"/>
          <a:stretch/>
        </p:blipFill>
        <p:spPr bwMode="auto">
          <a:xfrm>
            <a:off x="4195809" y="1409873"/>
            <a:ext cx="4485792" cy="3847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2147455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/>
              <a:t>А) соціально-демографічні;</a:t>
            </a:r>
            <a:endParaRPr lang="ru-RU" sz="1600" dirty="0"/>
          </a:p>
          <a:p>
            <a:pPr>
              <a:lnSpc>
                <a:spcPct val="150000"/>
              </a:lnSpc>
            </a:pPr>
            <a:r>
              <a:rPr lang="uk-UA" sz="1600" dirty="0" smtClean="0"/>
              <a:t>Б</a:t>
            </a:r>
            <a:r>
              <a:rPr lang="uk-UA" sz="1600" dirty="0"/>
              <a:t>) соціально-психологічні;</a:t>
            </a:r>
            <a:endParaRPr lang="ru-RU" sz="1600" dirty="0"/>
          </a:p>
          <a:p>
            <a:pPr>
              <a:lnSpc>
                <a:spcPct val="150000"/>
              </a:lnSpc>
            </a:pPr>
            <a:r>
              <a:rPr lang="uk-UA" sz="1600" dirty="0" smtClean="0"/>
              <a:t>В</a:t>
            </a:r>
            <a:r>
              <a:rPr lang="uk-UA" sz="1600" dirty="0"/>
              <a:t>) індивідуально-особистісні</a:t>
            </a:r>
            <a:r>
              <a:rPr lang="uk-UA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1971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381000"/>
            <a:ext cx="7315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Д</a:t>
            </a:r>
            <a:r>
              <a:rPr lang="uk-UA" sz="1600" dirty="0" smtClean="0">
                <a:effectLst/>
              </a:rPr>
              <a:t>о </a:t>
            </a:r>
            <a:r>
              <a:rPr lang="uk-UA" sz="1600" i="1" dirty="0" smtClean="0">
                <a:effectLst/>
              </a:rPr>
              <a:t>соціально-психологічних ознак</a:t>
            </a:r>
            <a:r>
              <a:rPr lang="uk-UA" sz="1600" dirty="0" smtClean="0">
                <a:effectLst/>
              </a:rPr>
              <a:t> аудиторії можна віднести такі:</a:t>
            </a:r>
            <a:endParaRPr lang="ru-RU" sz="1600" dirty="0" smtClean="0">
              <a:effectLst/>
            </a:endParaRPr>
          </a:p>
          <a:p>
            <a:r>
              <a:rPr lang="uk-UA" sz="1600" dirty="0" smtClean="0">
                <a:effectLst/>
              </a:rPr>
              <a:t>* мотиви поведінки,</a:t>
            </a:r>
            <a:endParaRPr lang="ru-RU" sz="1600" dirty="0" smtClean="0">
              <a:effectLst/>
            </a:endParaRPr>
          </a:p>
          <a:p>
            <a:r>
              <a:rPr lang="uk-UA" sz="1600" dirty="0" smtClean="0">
                <a:effectLst/>
              </a:rPr>
              <a:t>* потреби,</a:t>
            </a:r>
            <a:endParaRPr lang="ru-RU" sz="1600" dirty="0" smtClean="0">
              <a:effectLst/>
            </a:endParaRPr>
          </a:p>
          <a:p>
            <a:r>
              <a:rPr lang="uk-UA" sz="1600" dirty="0" smtClean="0">
                <a:effectLst/>
              </a:rPr>
              <a:t>* ставлення до предмета мовлення та </a:t>
            </a:r>
            <a:r>
              <a:rPr lang="uk-UA" sz="1600" dirty="0" err="1" smtClean="0">
                <a:effectLst/>
              </a:rPr>
              <a:t>суб</a:t>
            </a:r>
            <a:r>
              <a:rPr lang="ru-RU" sz="1600" dirty="0" smtClean="0">
                <a:effectLst/>
              </a:rPr>
              <a:t>`</a:t>
            </a:r>
            <a:r>
              <a:rPr lang="uk-UA" sz="1600" dirty="0" err="1" smtClean="0">
                <a:effectLst/>
              </a:rPr>
              <a:t>єкта</a:t>
            </a:r>
            <a:r>
              <a:rPr lang="uk-UA" sz="1600" dirty="0" smtClean="0">
                <a:effectLst/>
              </a:rPr>
              <a:t>, який його викладає,</a:t>
            </a:r>
            <a:endParaRPr lang="ru-RU" sz="1600" dirty="0" smtClean="0">
              <a:effectLst/>
            </a:endParaRPr>
          </a:p>
          <a:p>
            <a:r>
              <a:rPr lang="uk-UA" sz="1600" dirty="0" smtClean="0">
                <a:effectLst/>
              </a:rPr>
              <a:t>* рівень та розуміння предмета, який зумовлюється підготовленістю суб`єкта (закладена база): загальна культура, світогляд, розвиток інтелектуальних здібностей, професійна підготовка тощо. </a:t>
            </a:r>
            <a:endParaRPr lang="ru-RU" sz="16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7000" y="4856049"/>
            <a:ext cx="586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i="1" dirty="0"/>
              <a:t>Індивідуально-особистісні ознаки</a:t>
            </a:r>
            <a:r>
              <a:rPr lang="uk-UA" sz="1600" dirty="0"/>
              <a:t> становлять собою наступний крок у вивченні внутрішнього світу людини, який спрямований на розкриття особливостей кожного </a:t>
            </a:r>
            <a:r>
              <a:rPr lang="uk-UA" sz="1600" dirty="0" err="1"/>
              <a:t>суб</a:t>
            </a:r>
            <a:r>
              <a:rPr lang="ru-RU" sz="1600" dirty="0"/>
              <a:t>`</a:t>
            </a:r>
            <a:r>
              <a:rPr lang="uk-UA" sz="1600" dirty="0" err="1"/>
              <a:t>єкта</a:t>
            </a:r>
            <a:r>
              <a:rPr lang="uk-UA" sz="1600" dirty="0"/>
              <a:t> зокрема: типу нервової системи, типу і способу мислення, особливостей характеру, типу темпераменту, ступеня розвитку основний функцій – інтелектуальної, емоційної, інстинктивної тощо.</a:t>
            </a:r>
            <a:endParaRPr lang="ru-RU" sz="1600" dirty="0"/>
          </a:p>
        </p:txBody>
      </p:sp>
      <p:pic>
        <p:nvPicPr>
          <p:cNvPr id="4098" name="Picture 2" descr="C:\Users\Анастасiя\Desktop\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6" b="8363"/>
          <a:stretch/>
        </p:blipFill>
        <p:spPr bwMode="auto">
          <a:xfrm>
            <a:off x="2673927" y="2196882"/>
            <a:ext cx="4572000" cy="2646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22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395051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/>
              <a:t>Третій </a:t>
            </a:r>
            <a:r>
              <a:rPr lang="uk-UA" sz="1600" dirty="0"/>
              <a:t>закон (</a:t>
            </a:r>
            <a:r>
              <a:rPr lang="uk-UA" sz="1600" b="1" dirty="0"/>
              <a:t>стратегічний</a:t>
            </a:r>
            <a:r>
              <a:rPr lang="uk-UA" sz="1600" dirty="0"/>
              <a:t>) передбачає системну побудову програми впливу на конкретну аудиторію; формує й розвиває в людині уміння розробляти програму діяльності на основі створеної концепції з урахуванням психологічного портрета аудиторії.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67000" y="4953000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effectLst/>
              </a:rPr>
              <a:t>Стратегія складається з певних компонентів:</a:t>
            </a:r>
            <a:endParaRPr lang="ru-RU" sz="1600" dirty="0" smtClean="0">
              <a:effectLst/>
            </a:endParaRPr>
          </a:p>
          <a:p>
            <a:r>
              <a:rPr lang="uk-UA" sz="1600" dirty="0" smtClean="0">
                <a:effectLst/>
              </a:rPr>
              <a:t>А) визначення цільової установки діяльності (навіщо?), що саме пояснити, </a:t>
            </a:r>
            <a:r>
              <a:rPr lang="uk-UA" sz="1600" dirty="0" err="1" smtClean="0">
                <a:effectLst/>
              </a:rPr>
              <a:t>розтумачити</a:t>
            </a:r>
            <a:r>
              <a:rPr lang="uk-UA" sz="1600" dirty="0" smtClean="0">
                <a:effectLst/>
              </a:rPr>
              <a:t>, </a:t>
            </a:r>
            <a:r>
              <a:rPr lang="uk-UA" sz="1600" dirty="0" err="1" smtClean="0">
                <a:effectLst/>
              </a:rPr>
              <a:t>аргументуати</a:t>
            </a:r>
            <a:r>
              <a:rPr lang="uk-UA" sz="1600" dirty="0" smtClean="0">
                <a:effectLst/>
              </a:rPr>
              <a:t> і в чому переконати;</a:t>
            </a:r>
            <a:endParaRPr lang="ru-RU" sz="1600" dirty="0" smtClean="0">
              <a:effectLst/>
            </a:endParaRPr>
          </a:p>
          <a:p>
            <a:r>
              <a:rPr lang="uk-UA" sz="1600" dirty="0" smtClean="0">
                <a:effectLst/>
              </a:rPr>
              <a:t>Б) виявлення і </a:t>
            </a:r>
            <a:r>
              <a:rPr lang="uk-UA" sz="1600" dirty="0" err="1" smtClean="0">
                <a:effectLst/>
              </a:rPr>
              <a:t>розв</a:t>
            </a:r>
            <a:r>
              <a:rPr lang="ru-RU" sz="1600" dirty="0" smtClean="0">
                <a:effectLst/>
              </a:rPr>
              <a:t>`</a:t>
            </a:r>
            <a:r>
              <a:rPr lang="uk-UA" sz="1600" dirty="0" err="1" smtClean="0">
                <a:effectLst/>
              </a:rPr>
              <a:t>язання</a:t>
            </a:r>
            <a:r>
              <a:rPr lang="uk-UA" sz="1600" dirty="0" smtClean="0">
                <a:effectLst/>
              </a:rPr>
              <a:t> суперечностей у досліджуваний проблемах;</a:t>
            </a:r>
            <a:endParaRPr lang="ru-RU" sz="1600" dirty="0" smtClean="0">
              <a:effectLst/>
            </a:endParaRPr>
          </a:p>
          <a:p>
            <a:r>
              <a:rPr lang="uk-UA" sz="1600" dirty="0" smtClean="0">
                <a:effectLst/>
              </a:rPr>
              <a:t>В) формулювання тези (головної думки, власної позиції).</a:t>
            </a:r>
            <a:endParaRPr lang="ru-RU" sz="1600" dirty="0">
              <a:effectLst/>
            </a:endParaRPr>
          </a:p>
        </p:txBody>
      </p:sp>
      <p:pic>
        <p:nvPicPr>
          <p:cNvPr id="5122" name="Picture 2" descr="C:\Users\Анастасiя\Desktop\Binary-Options-Strategy-Testing-and-Usage-1200x545_c_c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057400"/>
            <a:ext cx="5429250" cy="2464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873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457200"/>
            <a:ext cx="7681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/>
              <a:t>Четвертий </a:t>
            </a:r>
            <a:r>
              <a:rPr lang="uk-UA" sz="1600" dirty="0"/>
              <a:t>закон (</a:t>
            </a:r>
            <a:r>
              <a:rPr lang="uk-UA" sz="1600" b="1" dirty="0"/>
              <a:t>тактичний)</a:t>
            </a:r>
            <a:r>
              <a:rPr lang="uk-UA" sz="1600" dirty="0"/>
              <a:t> передбачає систему дій по підготовці ефективної реалізації стратегій; формує й розвиває в людині уміння працювати з фактами та аргументами, а також активізувати </a:t>
            </a:r>
            <a:r>
              <a:rPr lang="uk-UA" sz="1600" dirty="0" err="1"/>
              <a:t>мисленнєву</a:t>
            </a:r>
            <a:r>
              <a:rPr lang="uk-UA" sz="1600" dirty="0"/>
              <a:t> діяльність співрозмовника (аудиторії), </a:t>
            </a:r>
            <a:r>
              <a:rPr lang="uk-UA" sz="1600" dirty="0" err="1"/>
              <a:t>т.б</a:t>
            </a:r>
            <a:r>
              <a:rPr lang="uk-UA" sz="1600" dirty="0"/>
              <a:t>. створити атмосферу інтелектуальної й емоційної співтворчості.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4600" y="5793417"/>
            <a:ext cx="6233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/>
              <a:t>До складових цього закону належать </a:t>
            </a:r>
            <a:r>
              <a:rPr lang="uk-UA" sz="1600" i="1" dirty="0"/>
              <a:t>аргументація</a:t>
            </a:r>
            <a:r>
              <a:rPr lang="uk-UA" sz="1600" dirty="0"/>
              <a:t> і </a:t>
            </a:r>
            <a:r>
              <a:rPr lang="uk-UA" sz="1600" i="1" dirty="0"/>
              <a:t>активація мислення та почуттєво-емоційної</a:t>
            </a:r>
            <a:r>
              <a:rPr lang="uk-UA" sz="1600" dirty="0"/>
              <a:t> </a:t>
            </a:r>
            <a:r>
              <a:rPr lang="uk-UA" sz="1600" i="1" dirty="0"/>
              <a:t>діяльності аудиторії</a:t>
            </a:r>
            <a:r>
              <a:rPr lang="uk-UA" sz="1600" dirty="0"/>
              <a:t>. </a:t>
            </a:r>
            <a:endParaRPr lang="ru-RU" sz="1600" dirty="0"/>
          </a:p>
        </p:txBody>
      </p:sp>
      <p:pic>
        <p:nvPicPr>
          <p:cNvPr id="6146" name="Picture 2" descr="C:\Users\Анастасiя\Desktop\shahmati_kartin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7"/>
          <a:stretch/>
        </p:blipFill>
        <p:spPr bwMode="auto">
          <a:xfrm>
            <a:off x="2514600" y="1905000"/>
            <a:ext cx="5715000" cy="3320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8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1203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Характеристика риторичних законів</vt:lpstr>
      <vt:lpstr>Зміст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HYATT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Анастасiя</cp:lastModifiedBy>
  <cp:revision>21</cp:revision>
  <dcterms:created xsi:type="dcterms:W3CDTF">2015-12-09T15:59:37Z</dcterms:created>
  <dcterms:modified xsi:type="dcterms:W3CDTF">2020-03-27T14:43:54Z</dcterms:modified>
</cp:coreProperties>
</file>