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A0EAF66-6C0F-49AF-8171-771975EFF376}"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42582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A0EAF66-6C0F-49AF-8171-771975EFF376}"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0745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A0EAF66-6C0F-49AF-8171-771975EFF376}"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12599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A0EAF66-6C0F-49AF-8171-771975EFF376}"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3275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0EAF66-6C0F-49AF-8171-771975EFF376}" type="datetimeFigureOut">
              <a:rPr lang="uk-UA" smtClean="0"/>
              <a:t>19.02.2023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28067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A0EAF66-6C0F-49AF-8171-771975EFF376}" type="datetimeFigureOut">
              <a:rPr lang="uk-UA" smtClean="0"/>
              <a:t>19.02.2023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62825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A0EAF66-6C0F-49AF-8171-771975EFF376}" type="datetimeFigureOut">
              <a:rPr lang="uk-UA" smtClean="0"/>
              <a:t>19.02.2023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6981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A0EAF66-6C0F-49AF-8171-771975EFF376}" type="datetimeFigureOut">
              <a:rPr lang="uk-UA" smtClean="0"/>
              <a:t>19.02.2023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212621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0EAF66-6C0F-49AF-8171-771975EFF376}" type="datetimeFigureOut">
              <a:rPr lang="uk-UA" smtClean="0"/>
              <a:t>19.02.2023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36881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0EAF66-6C0F-49AF-8171-771975EFF376}" type="datetimeFigureOut">
              <a:rPr lang="uk-UA" smtClean="0"/>
              <a:t>19.02.2023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232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A0EAF66-6C0F-49AF-8171-771975EFF376}" type="datetimeFigureOut">
              <a:rPr lang="uk-UA" smtClean="0"/>
              <a:t>19.02.2023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153391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EAF66-6C0F-49AF-8171-771975EFF376}" type="datetimeFigureOut">
              <a:rPr lang="uk-UA" smtClean="0"/>
              <a:t>19.02.2023</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22BFE-0BBC-4719-9ACB-F1132A38A7C8}" type="slidenum">
              <a:rPr lang="uk-UA" smtClean="0"/>
              <a:t>‹#›</a:t>
            </a:fld>
            <a:endParaRPr lang="uk-UA"/>
          </a:p>
        </p:txBody>
      </p:sp>
    </p:spTree>
    <p:extLst>
      <p:ext uri="{BB962C8B-B14F-4D97-AF65-F5344CB8AC3E}">
        <p14:creationId xmlns:p14="http://schemas.microsoft.com/office/powerpoint/2010/main" val="100723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Прямоугольник 2"/>
          <p:cNvSpPr/>
          <p:nvPr/>
        </p:nvSpPr>
        <p:spPr>
          <a:xfrm>
            <a:off x="5384603" y="3163867"/>
            <a:ext cx="6010290" cy="1200329"/>
          </a:xfrm>
          <a:prstGeom prst="rect">
            <a:avLst/>
          </a:prstGeom>
        </p:spPr>
        <p:txBody>
          <a:bodyPr wrap="square">
            <a:spAutoFit/>
          </a:bodyPr>
          <a:lstStyle/>
          <a:p>
            <a:r>
              <a:rPr lang="ru-RU" sz="2400" b="1" noProof="1"/>
              <a:t>ТЕОРЕТИЧНІ ОСНОВИ</a:t>
            </a:r>
          </a:p>
          <a:p>
            <a:r>
              <a:rPr lang="ru-RU" sz="2400" b="1" noProof="1"/>
              <a:t>ФІНАНСОВОГО МЕНЕДЖМЕНТУ В БАНКУ</a:t>
            </a:r>
          </a:p>
        </p:txBody>
      </p:sp>
      <p:sp>
        <p:nvSpPr>
          <p:cNvPr id="4" name="Прямоугольник 3"/>
          <p:cNvSpPr/>
          <p:nvPr/>
        </p:nvSpPr>
        <p:spPr>
          <a:xfrm>
            <a:off x="5256508" y="1852057"/>
            <a:ext cx="3774175" cy="1323439"/>
          </a:xfrm>
          <a:prstGeom prst="rect">
            <a:avLst/>
          </a:prstGeom>
        </p:spPr>
        <p:txBody>
          <a:bodyPr wrap="none">
            <a:spAutoFit/>
          </a:bodyPr>
          <a:lstStyle/>
          <a:p>
            <a:r>
              <a:rPr lang="ru-RU" sz="8000" b="1" dirty="0">
                <a:latin typeface="+mj-lt"/>
              </a:rPr>
              <a:t>Тема </a:t>
            </a:r>
            <a:r>
              <a:rPr lang="ru-RU" sz="8000" b="1" dirty="0" smtClean="0">
                <a:latin typeface="+mj-lt"/>
              </a:rPr>
              <a:t>1 </a:t>
            </a:r>
            <a:endParaRPr lang="uk-UA" sz="8000" dirty="0">
              <a:latin typeface="+mj-lt"/>
            </a:endParaRPr>
          </a:p>
        </p:txBody>
      </p:sp>
    </p:spTree>
    <p:extLst>
      <p:ext uri="{BB962C8B-B14F-4D97-AF65-F5344CB8AC3E}">
        <p14:creationId xmlns:p14="http://schemas.microsoft.com/office/powerpoint/2010/main" val="8948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235334" y="1337645"/>
            <a:ext cx="7062613" cy="4555093"/>
          </a:xfrm>
          <a:prstGeom prst="rect">
            <a:avLst/>
          </a:prstGeom>
        </p:spPr>
        <p:txBody>
          <a:bodyPr wrap="square">
            <a:spAutoFit/>
          </a:bodyPr>
          <a:lstStyle/>
          <a:p>
            <a:pPr>
              <a:spcBef>
                <a:spcPts val="600"/>
              </a:spcBef>
              <a:spcAft>
                <a:spcPts val="600"/>
              </a:spcAft>
            </a:pPr>
            <a:r>
              <a:rPr lang="uk-UA" sz="1500" b="1" noProof="1"/>
              <a:t>У практичній діяльності </a:t>
            </a:r>
            <a:r>
              <a:rPr lang="uk-UA" sz="1500" noProof="1"/>
              <a:t>для оцінювання діяльності банку використовують такі показники прибутковості, розраховані за даними бухгалтерського обліку та фінансової звітності банку.</a:t>
            </a:r>
          </a:p>
          <a:p>
            <a:pPr>
              <a:spcBef>
                <a:spcPts val="200"/>
              </a:spcBef>
              <a:spcAft>
                <a:spcPts val="200"/>
              </a:spcAft>
            </a:pPr>
            <a:r>
              <a:rPr lang="ru-RU" sz="1500" noProof="1"/>
              <a:t>1. Процентна маржа (процентний прибуток) банку визначається як різниця між процентними доходами та процентними витратами. </a:t>
            </a:r>
          </a:p>
          <a:p>
            <a:pPr>
              <a:spcBef>
                <a:spcPts val="200"/>
              </a:spcBef>
              <a:spcAft>
                <a:spcPts val="200"/>
              </a:spcAft>
            </a:pPr>
            <a:r>
              <a:rPr lang="ru-RU" sz="1500" noProof="1"/>
              <a:t>2. Непроцентна маржа (непроцентний прибуток) банку обчислюється як різниця між непроцентними доходами (комісійні доходи, прибуток від торговельних операцій, отримані штрафи тощо) та непроцентними витратами (комісійні витрати, витрати на утримання персоналу, експлуатаційні витрати тощо). </a:t>
            </a:r>
            <a:endParaRPr lang="ru-RU" sz="1500" noProof="1" smtClean="0"/>
          </a:p>
          <a:p>
            <a:pPr>
              <a:spcBef>
                <a:spcPts val="200"/>
              </a:spcBef>
              <a:spcAft>
                <a:spcPts val="200"/>
              </a:spcAft>
            </a:pPr>
            <a:r>
              <a:rPr lang="ru-RU" sz="1500" noProof="1" smtClean="0"/>
              <a:t>3</a:t>
            </a:r>
            <a:r>
              <a:rPr lang="ru-RU" sz="1500" noProof="1"/>
              <a:t>. Прибуток до оподаткування обчислюється як різниця між загальними доходами та загальними витратами і складається з процентної та непроцентної маржі. </a:t>
            </a:r>
          </a:p>
          <a:p>
            <a:pPr>
              <a:spcBef>
                <a:spcPts val="200"/>
              </a:spcBef>
              <a:spcAft>
                <a:spcPts val="200"/>
              </a:spcAft>
            </a:pPr>
            <a:r>
              <a:rPr lang="ru-RU" sz="1500" noProof="1"/>
              <a:t>4. Чистий прибуток - це прибуток, що залишається в розпорядженні банку після виплати податків (прибуток після оподаткування). </a:t>
            </a:r>
          </a:p>
          <a:p>
            <a:pPr>
              <a:spcBef>
                <a:spcPts val="200"/>
              </a:spcBef>
              <a:spcAft>
                <a:spcPts val="200"/>
              </a:spcAft>
            </a:pPr>
            <a:r>
              <a:rPr lang="ru-RU" sz="1500" noProof="1"/>
              <a:t>5. Чиста процентна маржа (ЧПМ) визначається як відношення різниці між процентними доходами (ПД) і процентними витратами (ПВ) до активів (А) банку, </a:t>
            </a:r>
            <a:r>
              <a:rPr lang="ru-RU" sz="1500" noProof="1" smtClean="0"/>
              <a:t>%:</a:t>
            </a:r>
            <a:endParaRPr lang="ru-RU" sz="1500" noProof="1"/>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34" y="5973133"/>
            <a:ext cx="6119812"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5261824" y="1095365"/>
            <a:ext cx="6703014" cy="3477875"/>
          </a:xfrm>
          <a:prstGeom prst="rect">
            <a:avLst/>
          </a:prstGeom>
        </p:spPr>
        <p:txBody>
          <a:bodyPr wrap="square">
            <a:spAutoFit/>
          </a:bodyPr>
          <a:lstStyle/>
          <a:p>
            <a:pPr>
              <a:spcBef>
                <a:spcPts val="200"/>
              </a:spcBef>
              <a:spcAft>
                <a:spcPts val="200"/>
              </a:spcAft>
            </a:pPr>
            <a:r>
              <a:rPr lang="ru-RU" sz="1500" noProof="1" smtClean="0"/>
              <a:t>6</a:t>
            </a:r>
            <a:r>
              <a:rPr lang="ru-RU" sz="1500" noProof="1"/>
              <a:t>. Чиста непроцентна маржа обчислюється як відношення непроцентного прибутку до загальних активів банку. </a:t>
            </a:r>
          </a:p>
          <a:p>
            <a:pPr>
              <a:spcBef>
                <a:spcPts val="200"/>
              </a:spcBef>
              <a:spcAft>
                <a:spcPts val="200"/>
              </a:spcAft>
            </a:pPr>
            <a:r>
              <a:rPr lang="ru-RU" sz="1500" noProof="1"/>
              <a:t>7. Чиста маржа операційного прибутку визначається відношенням різниці між операційними доходами та операційними витратами (включаючи процентні) до загальних активів банку.</a:t>
            </a:r>
          </a:p>
          <a:p>
            <a:pPr>
              <a:spcBef>
                <a:spcPts val="200"/>
              </a:spcBef>
              <a:spcAft>
                <a:spcPts val="200"/>
              </a:spcAft>
            </a:pPr>
            <a:r>
              <a:rPr lang="ru-RU" sz="1500" noProof="1"/>
              <a:t>8. У випадках, коли непроцентна маржа банку має від’ємне значення і розрахунок її співвідношення з активами втрачає сенс, доцільно використовувати показник відношення непроцентних доходів до загальних активів. Він характеризує залежність банку від таких видів діяльності, котрі не пов’язані з одержанням процентів (торговельні операції, комісійні, непередбачені доходи). </a:t>
            </a:r>
          </a:p>
          <a:p>
            <a:pPr>
              <a:spcBef>
                <a:spcPts val="200"/>
              </a:spcBef>
              <a:spcAft>
                <a:spcPts val="200"/>
              </a:spcAft>
            </a:pPr>
            <a:r>
              <a:rPr lang="ru-RU" sz="1500" noProof="1"/>
              <a:t>9. Чистий спред (ЧС) є традиційним показником прибутковості банку і визначається як різниця між середньозваженими відсотковими ставками за активами та за пасивами банку, </a:t>
            </a:r>
            <a:r>
              <a:rPr lang="ru-RU" sz="1500" noProof="1" smtClean="0"/>
              <a:t>%:</a:t>
            </a:r>
            <a:r>
              <a:rPr lang="uk-UA" sz="1500" noProof="1" smtClean="0"/>
              <a:t> </a:t>
            </a:r>
            <a:endParaRPr lang="uk-UA" sz="1500" noProof="1"/>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355" y="4573240"/>
            <a:ext cx="6119812" cy="42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61824" y="4994694"/>
            <a:ext cx="6703014" cy="1785104"/>
          </a:xfrm>
          <a:prstGeom prst="rect">
            <a:avLst/>
          </a:prstGeom>
        </p:spPr>
        <p:txBody>
          <a:bodyPr wrap="square">
            <a:spAutoFit/>
          </a:bodyPr>
          <a:lstStyle/>
          <a:p>
            <a:r>
              <a:rPr lang="ru-RU" sz="1500" dirty="0"/>
              <a:t>де ПА — </a:t>
            </a:r>
            <a:r>
              <a:rPr lang="ru-RU" sz="1500" dirty="0" err="1"/>
              <a:t>активи</a:t>
            </a:r>
            <a:r>
              <a:rPr lang="ru-RU" sz="1500" dirty="0"/>
              <a:t>, </a:t>
            </a:r>
            <a:r>
              <a:rPr lang="ru-RU" sz="1500" dirty="0" err="1"/>
              <a:t>що</a:t>
            </a:r>
            <a:r>
              <a:rPr lang="ru-RU" sz="1500" dirty="0"/>
              <a:t> </a:t>
            </a:r>
            <a:r>
              <a:rPr lang="ru-RU" sz="1500" dirty="0" err="1"/>
              <a:t>приносять</a:t>
            </a:r>
            <a:r>
              <a:rPr lang="ru-RU" sz="1500" dirty="0"/>
              <a:t> </a:t>
            </a:r>
            <a:r>
              <a:rPr lang="ru-RU" sz="1500" dirty="0" err="1"/>
              <a:t>процентний</a:t>
            </a:r>
            <a:r>
              <a:rPr lang="ru-RU" sz="1500" dirty="0"/>
              <a:t> </a:t>
            </a:r>
            <a:r>
              <a:rPr lang="ru-RU" sz="1500" dirty="0" err="1"/>
              <a:t>дохід</a:t>
            </a:r>
            <a:r>
              <a:rPr lang="ru-RU" sz="1500" dirty="0"/>
              <a:t>; </a:t>
            </a:r>
          </a:p>
          <a:p>
            <a:pPr>
              <a:spcBef>
                <a:spcPts val="200"/>
              </a:spcBef>
              <a:spcAft>
                <a:spcPts val="200"/>
              </a:spcAft>
            </a:pPr>
            <a:r>
              <a:rPr lang="ru-RU" sz="1500" dirty="0"/>
              <a:t>ПП — </a:t>
            </a:r>
            <a:r>
              <a:rPr lang="ru-RU" sz="1500" dirty="0" err="1"/>
              <a:t>пасиви</a:t>
            </a:r>
            <a:r>
              <a:rPr lang="ru-RU" sz="1500" dirty="0"/>
              <a:t>, за </a:t>
            </a:r>
            <a:r>
              <a:rPr lang="ru-RU" sz="1500" dirty="0" err="1"/>
              <a:t>якими</a:t>
            </a:r>
            <a:r>
              <a:rPr lang="ru-RU" sz="1500" dirty="0"/>
              <a:t> </a:t>
            </a:r>
            <a:r>
              <a:rPr lang="ru-RU" sz="1500" dirty="0" err="1"/>
              <a:t>виплачуються</a:t>
            </a:r>
            <a:r>
              <a:rPr lang="ru-RU" sz="1500" dirty="0"/>
              <a:t> </a:t>
            </a:r>
            <a:r>
              <a:rPr lang="ru-RU" sz="1500" dirty="0" err="1"/>
              <a:t>проценти</a:t>
            </a:r>
            <a:r>
              <a:rPr lang="ru-RU" sz="1500" dirty="0"/>
              <a:t>. </a:t>
            </a:r>
          </a:p>
          <a:p>
            <a:pPr>
              <a:spcBef>
                <a:spcPts val="200"/>
              </a:spcBef>
              <a:spcAft>
                <a:spcPts val="200"/>
              </a:spcAft>
            </a:pPr>
            <a:r>
              <a:rPr lang="ru-RU" sz="1500" dirty="0"/>
              <a:t>10. </a:t>
            </a:r>
            <a:r>
              <a:rPr lang="ru-RU" sz="1500" dirty="0" err="1"/>
              <a:t>Чистий</a:t>
            </a:r>
            <a:r>
              <a:rPr lang="ru-RU" sz="1500" dirty="0"/>
              <a:t> </a:t>
            </a:r>
            <a:r>
              <a:rPr lang="ru-RU" sz="1500" dirty="0" err="1"/>
              <a:t>прибуток</a:t>
            </a:r>
            <a:r>
              <a:rPr lang="ru-RU" sz="1500" dirty="0"/>
              <a:t> у </a:t>
            </a:r>
            <a:r>
              <a:rPr lang="ru-RU" sz="1500" dirty="0" err="1"/>
              <a:t>розрахунку</a:t>
            </a:r>
            <a:r>
              <a:rPr lang="ru-RU" sz="1500" dirty="0"/>
              <a:t> на </a:t>
            </a:r>
            <a:r>
              <a:rPr lang="ru-RU" sz="1500" dirty="0" err="1"/>
              <a:t>акцію</a:t>
            </a:r>
            <a:r>
              <a:rPr lang="ru-RU" sz="1500" dirty="0"/>
              <a:t> (EPS) </a:t>
            </a:r>
            <a:r>
              <a:rPr lang="ru-RU" sz="1500" dirty="0" err="1"/>
              <a:t>визначається</a:t>
            </a:r>
            <a:r>
              <a:rPr lang="ru-RU" sz="1500" dirty="0"/>
              <a:t> </a:t>
            </a:r>
            <a:r>
              <a:rPr lang="ru-RU" sz="1500" dirty="0" err="1"/>
              <a:t>відношенням</a:t>
            </a:r>
            <a:r>
              <a:rPr lang="ru-RU" sz="1500" dirty="0"/>
              <a:t> чистого </a:t>
            </a:r>
            <a:r>
              <a:rPr lang="ru-RU" sz="1500" dirty="0" err="1"/>
              <a:t>прибутку</a:t>
            </a:r>
            <a:r>
              <a:rPr lang="ru-RU" sz="1500" dirty="0"/>
              <a:t> до </a:t>
            </a:r>
            <a:r>
              <a:rPr lang="ru-RU" sz="1500" dirty="0" err="1"/>
              <a:t>кількості</a:t>
            </a:r>
            <a:r>
              <a:rPr lang="ru-RU" sz="1500" dirty="0"/>
              <a:t> </a:t>
            </a:r>
            <a:r>
              <a:rPr lang="ru-RU" sz="1500" dirty="0" err="1"/>
              <a:t>звичайних</a:t>
            </a:r>
            <a:r>
              <a:rPr lang="ru-RU" sz="1500" dirty="0"/>
              <a:t> </a:t>
            </a:r>
            <a:r>
              <a:rPr lang="ru-RU" sz="1500" dirty="0" err="1"/>
              <a:t>акцій</a:t>
            </a:r>
            <a:r>
              <a:rPr lang="ru-RU" sz="1500" dirty="0"/>
              <a:t> банку в </a:t>
            </a:r>
            <a:r>
              <a:rPr lang="ru-RU" sz="1500" dirty="0" err="1"/>
              <a:t>обігу</a:t>
            </a:r>
            <a:r>
              <a:rPr lang="ru-RU" sz="1500" dirty="0"/>
              <a:t>. </a:t>
            </a:r>
            <a:r>
              <a:rPr lang="ru-RU" sz="1500" dirty="0" err="1"/>
              <a:t>Цей</a:t>
            </a:r>
            <a:r>
              <a:rPr lang="ru-RU" sz="1500" dirty="0"/>
              <a:t> </a:t>
            </a:r>
            <a:r>
              <a:rPr lang="ru-RU" sz="1500" dirty="0" err="1"/>
              <a:t>показник</a:t>
            </a:r>
            <a:r>
              <a:rPr lang="ru-RU" sz="1500" dirty="0"/>
              <a:t> </a:t>
            </a:r>
            <a:r>
              <a:rPr lang="ru-RU" sz="1500" dirty="0" err="1"/>
              <a:t>слугує</a:t>
            </a:r>
            <a:r>
              <a:rPr lang="ru-RU" sz="1500" dirty="0"/>
              <a:t> </a:t>
            </a:r>
            <a:r>
              <a:rPr lang="ru-RU" sz="1500" dirty="0" err="1"/>
              <a:t>індикатором</a:t>
            </a:r>
            <a:r>
              <a:rPr lang="ru-RU" sz="1500" dirty="0"/>
              <a:t> </a:t>
            </a:r>
            <a:r>
              <a:rPr lang="ru-RU" sz="1500" dirty="0" err="1"/>
              <a:t>рівня</a:t>
            </a:r>
            <a:r>
              <a:rPr lang="ru-RU" sz="1500" dirty="0"/>
              <a:t> </a:t>
            </a:r>
            <a:r>
              <a:rPr lang="ru-RU" sz="1500" dirty="0" err="1"/>
              <a:t>дохідності</a:t>
            </a:r>
            <a:r>
              <a:rPr lang="ru-RU" sz="1500" dirty="0"/>
              <a:t> </a:t>
            </a:r>
            <a:r>
              <a:rPr lang="ru-RU" sz="1500" dirty="0" err="1"/>
              <a:t>коштів</a:t>
            </a:r>
            <a:r>
              <a:rPr lang="ru-RU" sz="1500" dirty="0"/>
              <a:t>, </a:t>
            </a:r>
            <a:r>
              <a:rPr lang="ru-RU" sz="1500" dirty="0" err="1"/>
              <a:t>вкладених</a:t>
            </a:r>
            <a:r>
              <a:rPr lang="ru-RU" sz="1500" dirty="0"/>
              <a:t> </a:t>
            </a:r>
            <a:r>
              <a:rPr lang="ru-RU" sz="1500" dirty="0" err="1"/>
              <a:t>акціонерами</a:t>
            </a:r>
            <a:r>
              <a:rPr lang="ru-RU" sz="1500" dirty="0"/>
              <a:t> в банк, і </a:t>
            </a:r>
            <a:r>
              <a:rPr lang="ru-RU" sz="1500" dirty="0" err="1"/>
              <a:t>дозволяє</a:t>
            </a:r>
            <a:r>
              <a:rPr lang="ru-RU" sz="1500" dirty="0"/>
              <a:t> </a:t>
            </a:r>
            <a:r>
              <a:rPr lang="ru-RU" sz="1500" dirty="0" err="1"/>
              <a:t>оцінити</a:t>
            </a:r>
            <a:r>
              <a:rPr lang="ru-RU" sz="1500" dirty="0"/>
              <a:t> </a:t>
            </a:r>
            <a:r>
              <a:rPr lang="ru-RU" sz="1500" dirty="0" err="1"/>
              <a:t>виплати</a:t>
            </a:r>
            <a:r>
              <a:rPr lang="ru-RU" sz="1500" dirty="0"/>
              <a:t> на </a:t>
            </a:r>
            <a:r>
              <a:rPr lang="ru-RU" sz="1500" dirty="0" err="1"/>
              <a:t>користь</a:t>
            </a:r>
            <a:r>
              <a:rPr lang="ru-RU" sz="1500" dirty="0"/>
              <a:t> </a:t>
            </a:r>
            <a:r>
              <a:rPr lang="ru-RU" sz="1500" dirty="0" err="1"/>
              <a:t>основних</a:t>
            </a:r>
            <a:r>
              <a:rPr lang="ru-RU" sz="1500" dirty="0"/>
              <a:t> </a:t>
            </a:r>
            <a:r>
              <a:rPr lang="ru-RU" sz="1500" dirty="0" err="1"/>
              <a:t>власників</a:t>
            </a:r>
            <a:r>
              <a:rPr lang="ru-RU" sz="1500" dirty="0"/>
              <a:t>.</a:t>
            </a:r>
          </a:p>
        </p:txBody>
      </p:sp>
    </p:spTree>
    <p:extLst>
      <p:ext uri="{BB962C8B-B14F-4D97-AF65-F5344CB8AC3E}">
        <p14:creationId xmlns:p14="http://schemas.microsoft.com/office/powerpoint/2010/main" val="28775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540587" y="1234183"/>
            <a:ext cx="11110823" cy="5170646"/>
          </a:xfrm>
          <a:prstGeom prst="rect">
            <a:avLst/>
          </a:prstGeom>
        </p:spPr>
        <p:txBody>
          <a:bodyPr wrap="square">
            <a:spAutoFit/>
          </a:bodyPr>
          <a:lstStyle/>
          <a:p>
            <a:pPr>
              <a:spcBef>
                <a:spcPts val="600"/>
              </a:spcBef>
              <a:spcAft>
                <a:spcPts val="600"/>
              </a:spcAft>
            </a:pPr>
            <a:r>
              <a:rPr lang="uk-UA" sz="1500" noProof="1"/>
              <a:t>11. Показник прибутку на активи (</a:t>
            </a:r>
            <a:r>
              <a:rPr lang="en-US" sz="1500" noProof="1"/>
              <a:t>ROA) </a:t>
            </a:r>
            <a:r>
              <a:rPr lang="uk-UA" sz="1500" noProof="1"/>
              <a:t>визначається відношенням чистого прибутку (після оподаткування) (</a:t>
            </a:r>
            <a:r>
              <a:rPr lang="en-US" sz="1500" noProof="1"/>
              <a:t>NP) </a:t>
            </a:r>
            <a:r>
              <a:rPr lang="uk-UA" sz="1500" noProof="1"/>
              <a:t>до середньої вартості загальних активів (А), %:</a:t>
            </a:r>
          </a:p>
          <a:p>
            <a:pPr>
              <a:spcBef>
                <a:spcPts val="600"/>
              </a:spcBef>
              <a:spcAft>
                <a:spcPts val="600"/>
              </a:spcAft>
            </a:pPr>
            <a:r>
              <a:rPr lang="en-US" sz="1500" b="1" noProof="1"/>
              <a:t>ROA = (NP / </a:t>
            </a:r>
            <a:r>
              <a:rPr lang="uk-UA" sz="1500" b="1" noProof="1"/>
              <a:t>А ) х 100 </a:t>
            </a:r>
          </a:p>
          <a:p>
            <a:pPr>
              <a:spcBef>
                <a:spcPts val="600"/>
              </a:spcBef>
              <a:spcAft>
                <a:spcPts val="600"/>
              </a:spcAft>
            </a:pPr>
            <a:r>
              <a:rPr lang="en-US" sz="1500" noProof="1"/>
              <a:t>ROA </a:t>
            </a:r>
            <a:r>
              <a:rPr lang="uk-UA" sz="1500" noProof="1"/>
              <a:t>може застосовуватися як показник ефективності роботи керівництва банку. </a:t>
            </a:r>
          </a:p>
          <a:p>
            <a:pPr>
              <a:spcBef>
                <a:spcPts val="600"/>
              </a:spcBef>
              <a:spcAft>
                <a:spcPts val="600"/>
              </a:spcAft>
            </a:pPr>
            <a:r>
              <a:rPr lang="uk-UA" sz="1500" noProof="1"/>
              <a:t>12. Показник прибутку на капітал (</a:t>
            </a:r>
            <a:r>
              <a:rPr lang="en-US" sz="1500" noProof="1"/>
              <a:t>ROE) </a:t>
            </a:r>
            <a:r>
              <a:rPr lang="uk-UA" sz="1500" noProof="1"/>
              <a:t>визначається відношенням чистого прибутку до вартості власного капіталу банку (К), %:    </a:t>
            </a:r>
            <a:r>
              <a:rPr lang="uk-UA" sz="1500" noProof="1" smtClean="0"/>
              <a:t>     </a:t>
            </a:r>
            <a:endParaRPr lang="uk-UA" sz="1500" noProof="1"/>
          </a:p>
          <a:p>
            <a:pPr>
              <a:spcBef>
                <a:spcPts val="600"/>
              </a:spcBef>
              <a:spcAft>
                <a:spcPts val="600"/>
              </a:spcAft>
            </a:pPr>
            <a:r>
              <a:rPr lang="en-US" sz="1500" b="1" noProof="1"/>
              <a:t>ROA = (NP / </a:t>
            </a:r>
            <a:r>
              <a:rPr lang="uk-UA" sz="1500" b="1" noProof="1"/>
              <a:t>К ) х 100                                      </a:t>
            </a:r>
          </a:p>
          <a:p>
            <a:pPr>
              <a:spcBef>
                <a:spcPts val="600"/>
              </a:spcBef>
              <a:spcAft>
                <a:spcPts val="600"/>
              </a:spcAft>
            </a:pPr>
            <a:r>
              <a:rPr lang="en-US" sz="1500" noProof="1"/>
              <a:t>ROE </a:t>
            </a:r>
            <a:r>
              <a:rPr lang="uk-UA" sz="1500" noProof="1"/>
              <a:t>показує рівень дохідності вкладених акціонерами коштів і може слугувати орієнтиром у виборі найпривабливішого напряму інвестування. При цьому слід пам’ятати, що високий рівень дохідності супроводжується високим ризиком. </a:t>
            </a:r>
          </a:p>
          <a:p>
            <a:pPr>
              <a:spcBef>
                <a:spcPts val="600"/>
              </a:spcBef>
              <a:spcAft>
                <a:spcPts val="600"/>
              </a:spcAft>
            </a:pPr>
            <a:r>
              <a:rPr lang="uk-UA" sz="1500" noProof="1"/>
              <a:t>Показники </a:t>
            </a:r>
            <a:r>
              <a:rPr lang="en-US" sz="1500" noProof="1"/>
              <a:t>ROE </a:t>
            </a:r>
            <a:r>
              <a:rPr lang="uk-UA" sz="1500" noProof="1"/>
              <a:t>та </a:t>
            </a:r>
            <a:r>
              <a:rPr lang="en-US" sz="1500" noProof="1"/>
              <a:t>ROA </a:t>
            </a:r>
            <a:r>
              <a:rPr lang="uk-UA" sz="1500" noProof="1"/>
              <a:t>істотно впливають на ринкову ціну акцій банку, тому менеджери у процесі управління банком приділяють особливу увагу саме цим коефіцієнтам та їх взаємозв’язку:</a:t>
            </a:r>
          </a:p>
          <a:p>
            <a:pPr>
              <a:spcBef>
                <a:spcPts val="600"/>
              </a:spcBef>
              <a:spcAft>
                <a:spcPts val="600"/>
              </a:spcAft>
            </a:pPr>
            <a:r>
              <a:rPr lang="en-US" sz="1500" b="1" noProof="1"/>
              <a:t>ROE=ROA×A/K                                                      </a:t>
            </a:r>
          </a:p>
          <a:p>
            <a:pPr>
              <a:spcBef>
                <a:spcPts val="600"/>
              </a:spcBef>
              <a:spcAft>
                <a:spcPts val="600"/>
              </a:spcAft>
            </a:pPr>
            <a:r>
              <a:rPr lang="uk-UA" sz="1500" b="1" noProof="1"/>
              <a:t>або      </a:t>
            </a:r>
            <a:r>
              <a:rPr lang="en-US" sz="1500" b="1" noProof="1"/>
              <a:t>NP/K=  NP/A  ×  A/K                                                         </a:t>
            </a:r>
          </a:p>
          <a:p>
            <a:pPr>
              <a:spcBef>
                <a:spcPts val="600"/>
              </a:spcBef>
              <a:spcAft>
                <a:spcPts val="600"/>
              </a:spcAft>
            </a:pPr>
            <a:r>
              <a:rPr lang="uk-UA" sz="1500" noProof="1"/>
              <a:t>Така залежність вказує на взаємозв’язок прибутку із джерелами формування банківських ресурсів. Навіть банк із невисоким показником прибутковості активів може досягти відносно високого рівня прибутковості капіталу за рахунок максимально можливого використання боргових зобов’язань</a:t>
            </a:r>
            <a:r>
              <a:rPr lang="uk-UA" sz="1500" noProof="1" smtClean="0"/>
              <a:t>.</a:t>
            </a:r>
            <a:endParaRPr lang="uk-UA" sz="1500" noProof="1"/>
          </a:p>
        </p:txBody>
      </p:sp>
      <p:sp>
        <p:nvSpPr>
          <p:cNvPr id="2" name="Прямоугольник 1"/>
          <p:cNvSpPr/>
          <p:nvPr/>
        </p:nvSpPr>
        <p:spPr>
          <a:xfrm>
            <a:off x="1516811" y="138675"/>
            <a:ext cx="9158377"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Найважливішими</a:t>
            </a:r>
            <a:r>
              <a:rPr lang="ru-RU" sz="2000" b="1" dirty="0">
                <a:solidFill>
                  <a:schemeClr val="dk1"/>
                </a:solidFill>
              </a:rPr>
              <a:t> </a:t>
            </a:r>
            <a:r>
              <a:rPr lang="ru-RU" sz="2000" b="1" dirty="0" err="1">
                <a:solidFill>
                  <a:schemeClr val="dk1"/>
                </a:solidFill>
              </a:rPr>
              <a:t>відносними</a:t>
            </a:r>
            <a:r>
              <a:rPr lang="ru-RU" sz="2000" b="1" dirty="0">
                <a:solidFill>
                  <a:schemeClr val="dk1"/>
                </a:solidFill>
              </a:rPr>
              <a:t> </a:t>
            </a:r>
            <a:r>
              <a:rPr lang="ru-RU" sz="2000" b="1" dirty="0" err="1">
                <a:solidFill>
                  <a:schemeClr val="dk1"/>
                </a:solidFill>
              </a:rPr>
              <a:t>показниками</a:t>
            </a:r>
            <a:r>
              <a:rPr lang="ru-RU" sz="2000" b="1" dirty="0">
                <a:solidFill>
                  <a:schemeClr val="dk1"/>
                </a:solidFill>
              </a:rPr>
              <a:t> </a:t>
            </a:r>
            <a:r>
              <a:rPr lang="ru-RU" sz="2000" b="1" dirty="0" err="1">
                <a:solidFill>
                  <a:schemeClr val="dk1"/>
                </a:solidFill>
              </a:rPr>
              <a:t>діяльності</a:t>
            </a:r>
            <a:r>
              <a:rPr lang="ru-RU" sz="2000" b="1" dirty="0">
                <a:solidFill>
                  <a:schemeClr val="dk1"/>
                </a:solidFill>
              </a:rPr>
              <a:t> банку є </a:t>
            </a:r>
            <a:r>
              <a:rPr lang="ru-RU" sz="2000" b="1" dirty="0" err="1">
                <a:solidFill>
                  <a:schemeClr val="dk1"/>
                </a:solidFill>
              </a:rPr>
              <a:t>прибутковість</a:t>
            </a:r>
            <a:r>
              <a:rPr lang="ru-RU" sz="2000" b="1" dirty="0">
                <a:solidFill>
                  <a:schemeClr val="dk1"/>
                </a:solidFill>
              </a:rPr>
              <a:t> </a:t>
            </a:r>
            <a:r>
              <a:rPr lang="ru-RU" sz="2000" b="1" dirty="0" err="1">
                <a:solidFill>
                  <a:schemeClr val="dk1"/>
                </a:solidFill>
              </a:rPr>
              <a:t>активів</a:t>
            </a:r>
            <a:r>
              <a:rPr lang="ru-RU" sz="2000" b="1" dirty="0">
                <a:solidFill>
                  <a:schemeClr val="dk1"/>
                </a:solidFill>
              </a:rPr>
              <a:t> і </a:t>
            </a:r>
            <a:r>
              <a:rPr lang="ru-RU" sz="2000" b="1" dirty="0" err="1">
                <a:solidFill>
                  <a:schemeClr val="dk1"/>
                </a:solidFill>
              </a:rPr>
              <a:t>прибутковість</a:t>
            </a:r>
            <a:r>
              <a:rPr lang="ru-RU" sz="2000" b="1" dirty="0">
                <a:solidFill>
                  <a:schemeClr val="dk1"/>
                </a:solidFill>
              </a:rPr>
              <a:t> </a:t>
            </a:r>
            <a:r>
              <a:rPr lang="ru-RU" sz="2000" b="1" dirty="0" err="1" smtClean="0">
                <a:solidFill>
                  <a:schemeClr val="dk1"/>
                </a:solidFill>
              </a:rPr>
              <a:t>капіталу</a:t>
            </a:r>
            <a:endParaRPr lang="ru-RU" sz="2000" b="1" dirty="0">
              <a:solidFill>
                <a:schemeClr val="dk1"/>
              </a:solidFill>
            </a:endParaRPr>
          </a:p>
        </p:txBody>
      </p:sp>
    </p:spTree>
    <p:extLst>
      <p:ext uri="{BB962C8B-B14F-4D97-AF65-F5344CB8AC3E}">
        <p14:creationId xmlns:p14="http://schemas.microsoft.com/office/powerpoint/2010/main" val="26579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Прямоугольник 1"/>
          <p:cNvSpPr/>
          <p:nvPr/>
        </p:nvSpPr>
        <p:spPr>
          <a:xfrm>
            <a:off x="6095999" y="4098350"/>
            <a:ext cx="4584525"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Класифікація</a:t>
            </a:r>
            <a:r>
              <a:rPr lang="ru-RU" sz="2000" b="1" dirty="0">
                <a:solidFill>
                  <a:schemeClr val="dk1"/>
                </a:solidFill>
              </a:rPr>
              <a:t> </a:t>
            </a:r>
            <a:r>
              <a:rPr lang="ru-RU" sz="2000" b="1" dirty="0" err="1">
                <a:solidFill>
                  <a:schemeClr val="dk1"/>
                </a:solidFill>
              </a:rPr>
              <a:t>економічних</a:t>
            </a:r>
            <a:r>
              <a:rPr lang="ru-RU" sz="2000" b="1" dirty="0">
                <a:solidFill>
                  <a:schemeClr val="dk1"/>
                </a:solidFill>
              </a:rPr>
              <a:t> </a:t>
            </a:r>
            <a:r>
              <a:rPr lang="ru-RU" sz="2000" b="1" dirty="0" err="1">
                <a:solidFill>
                  <a:schemeClr val="dk1"/>
                </a:solidFill>
              </a:rPr>
              <a:t>ризиків</a:t>
            </a:r>
            <a:endParaRPr lang="ru-RU" sz="2000" b="1" dirty="0">
              <a:solidFill>
                <a:schemeClr val="dk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42249886"/>
              </p:ext>
            </p:extLst>
          </p:nvPr>
        </p:nvGraphicFramePr>
        <p:xfrm>
          <a:off x="284161" y="1144116"/>
          <a:ext cx="5516412" cy="5472345"/>
        </p:xfrm>
        <a:graphic>
          <a:graphicData uri="http://schemas.openxmlformats.org/drawingml/2006/table">
            <a:tbl>
              <a:tblPr firstRow="1" firstCol="1" bandRow="1">
                <a:tableStyleId>{5C22544A-7EE6-4342-B048-85BDC9FD1C3A}</a:tableStyleId>
              </a:tblPr>
              <a:tblGrid>
                <a:gridCol w="1940942">
                  <a:extLst>
                    <a:ext uri="{9D8B030D-6E8A-4147-A177-3AD203B41FA5}">
                      <a16:colId xmlns:a16="http://schemas.microsoft.com/office/drawing/2014/main" val="20000"/>
                    </a:ext>
                  </a:extLst>
                </a:gridCol>
                <a:gridCol w="3575470">
                  <a:extLst>
                    <a:ext uri="{9D8B030D-6E8A-4147-A177-3AD203B41FA5}">
                      <a16:colId xmlns:a16="http://schemas.microsoft.com/office/drawing/2014/main" val="20001"/>
                    </a:ext>
                  </a:extLst>
                </a:gridCol>
              </a:tblGrid>
              <a:tr h="477662">
                <a:tc>
                  <a:txBody>
                    <a:bodyPr/>
                    <a:lstStyle/>
                    <a:p>
                      <a:pPr marL="457200" algn="l">
                        <a:lnSpc>
                          <a:spcPct val="150000"/>
                        </a:lnSpc>
                        <a:spcAft>
                          <a:spcPts val="0"/>
                        </a:spcAft>
                      </a:pPr>
                      <a:r>
                        <a:rPr lang="uk-UA" sz="1100" dirty="0">
                          <a:solidFill>
                            <a:schemeClr val="tx1"/>
                          </a:solidFill>
                          <a:effectLst/>
                        </a:rPr>
                        <a:t>Класифікаційна ознака</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uk-UA" sz="1100" dirty="0">
                          <a:solidFill>
                            <a:schemeClr val="tx1"/>
                          </a:solidFill>
                          <a:effectLst/>
                        </a:rPr>
                        <a:t>Вид ризику</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711">
                <a:tc>
                  <a:txBody>
                    <a:bodyPr/>
                    <a:lstStyle/>
                    <a:p>
                      <a:pPr marL="0" lvl="0" indent="0" algn="l">
                        <a:lnSpc>
                          <a:spcPct val="150000"/>
                        </a:lnSpc>
                        <a:spcAft>
                          <a:spcPts val="0"/>
                        </a:spcAft>
                        <a:buFont typeface="+mj-lt"/>
                        <a:buNone/>
                        <a:tabLst>
                          <a:tab pos="201930" algn="l"/>
                        </a:tabLst>
                      </a:pPr>
                      <a:r>
                        <a:rPr lang="uk-UA" sz="1100" dirty="0">
                          <a:solidFill>
                            <a:schemeClr val="tx1"/>
                          </a:solidFill>
                          <a:effectLst/>
                        </a:rPr>
                        <a:t>Сфера виникнення</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smtClean="0">
                          <a:solidFill>
                            <a:schemeClr val="tx1"/>
                          </a:solidFill>
                          <a:effectLst/>
                        </a:rPr>
                        <a:t>Зовнішні</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Внутрішні</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7662">
                <a:tc>
                  <a:txBody>
                    <a:bodyPr/>
                    <a:lstStyle/>
                    <a:p>
                      <a:pPr marL="0" lvl="0" indent="0" algn="l">
                        <a:lnSpc>
                          <a:spcPct val="150000"/>
                        </a:lnSpc>
                        <a:spcAft>
                          <a:spcPts val="0"/>
                        </a:spcAft>
                        <a:buFont typeface="+mj-lt"/>
                        <a:buNone/>
                        <a:tabLst>
                          <a:tab pos="201930" algn="l"/>
                        </a:tabLst>
                      </a:pPr>
                      <a:r>
                        <a:rPr lang="ru-RU" sz="1100" dirty="0" err="1">
                          <a:solidFill>
                            <a:schemeClr val="tx1"/>
                          </a:solidFill>
                          <a:effectLst/>
                        </a:rPr>
                        <a:t>Можливість</a:t>
                      </a:r>
                      <a:r>
                        <a:rPr lang="ru-RU" sz="1100" dirty="0">
                          <a:solidFill>
                            <a:schemeClr val="tx1"/>
                          </a:solidFill>
                          <a:effectLst/>
                        </a:rPr>
                        <a:t> </a:t>
                      </a:r>
                      <a:r>
                        <a:rPr lang="ru-RU" sz="1100" dirty="0" err="1">
                          <a:solidFill>
                            <a:schemeClr val="tx1"/>
                          </a:solidFill>
                          <a:effectLst/>
                        </a:rPr>
                        <a:t>кількісної</a:t>
                      </a:r>
                      <a:r>
                        <a:rPr lang="ru-RU" sz="1100" dirty="0">
                          <a:solidFill>
                            <a:schemeClr val="tx1"/>
                          </a:solidFill>
                          <a:effectLst/>
                        </a:rPr>
                        <a:t> </a:t>
                      </a:r>
                      <a:r>
                        <a:rPr lang="ru-RU" sz="1100" dirty="0" err="1">
                          <a:solidFill>
                            <a:schemeClr val="tx1"/>
                          </a:solidFill>
                          <a:effectLst/>
                        </a:rPr>
                        <a:t>оцінки</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smtClean="0">
                          <a:solidFill>
                            <a:schemeClr val="tx1"/>
                          </a:solidFill>
                          <a:effectLst/>
                        </a:rPr>
                        <a:t>Квантифіковані</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Неквантифіковані</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7662">
                <a:tc>
                  <a:txBody>
                    <a:bodyPr/>
                    <a:lstStyle/>
                    <a:p>
                      <a:pPr marL="0" lvl="0" indent="0" algn="l">
                        <a:lnSpc>
                          <a:spcPct val="150000"/>
                        </a:lnSpc>
                        <a:spcAft>
                          <a:spcPts val="0"/>
                        </a:spcAft>
                        <a:buFont typeface="+mj-lt"/>
                        <a:buNone/>
                        <a:tabLst>
                          <a:tab pos="201930" algn="l"/>
                        </a:tabLst>
                      </a:pPr>
                      <a:r>
                        <a:rPr lang="ru-RU" sz="1100" dirty="0">
                          <a:solidFill>
                            <a:schemeClr val="tx1"/>
                          </a:solidFill>
                          <a:effectLst/>
                        </a:rPr>
                        <a:t>Причина </a:t>
                      </a:r>
                      <a:r>
                        <a:rPr lang="ru-RU" sz="1100" dirty="0" err="1">
                          <a:solidFill>
                            <a:schemeClr val="tx1"/>
                          </a:solidFill>
                          <a:effectLst/>
                        </a:rPr>
                        <a:t>виникнення</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a:solidFill>
                            <a:schemeClr val="tx1"/>
                          </a:solidFill>
                          <a:effectLst/>
                        </a:rPr>
                        <a:t>Непевність</a:t>
                      </a:r>
                      <a:r>
                        <a:rPr lang="ru-RU" sz="1100" dirty="0">
                          <a:solidFill>
                            <a:schemeClr val="tx1"/>
                          </a:solidFill>
                          <a:effectLst/>
                        </a:rPr>
                        <a:t> </a:t>
                      </a:r>
                      <a:r>
                        <a:rPr lang="ru-RU" sz="1100" dirty="0" err="1" smtClean="0">
                          <a:solidFill>
                            <a:schemeClr val="tx1"/>
                          </a:solidFill>
                          <a:effectLst/>
                        </a:rPr>
                        <a:t>майбутнього</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Непередбачуваність</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Недостатня</a:t>
                      </a:r>
                      <a:r>
                        <a:rPr lang="ru-RU" sz="1100" dirty="0" smtClean="0">
                          <a:solidFill>
                            <a:schemeClr val="tx1"/>
                          </a:solidFill>
                          <a:effectLst/>
                        </a:rPr>
                        <a:t> </a:t>
                      </a:r>
                      <a:r>
                        <a:rPr lang="ru-RU" sz="1100" dirty="0" err="1">
                          <a:solidFill>
                            <a:schemeClr val="tx1"/>
                          </a:solidFill>
                          <a:effectLst/>
                        </a:rPr>
                        <a:t>інформація</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04874">
                <a:tc>
                  <a:txBody>
                    <a:bodyPr/>
                    <a:lstStyle/>
                    <a:p>
                      <a:pPr marL="0" lvl="0" indent="0" algn="l">
                        <a:lnSpc>
                          <a:spcPct val="150000"/>
                        </a:lnSpc>
                        <a:spcAft>
                          <a:spcPts val="0"/>
                        </a:spcAft>
                        <a:buFont typeface="+mj-lt"/>
                        <a:buNone/>
                        <a:tabLst>
                          <a:tab pos="201930" algn="l"/>
                        </a:tabLst>
                      </a:pPr>
                      <a:r>
                        <a:rPr lang="ru-RU" sz="1100" dirty="0" err="1">
                          <a:solidFill>
                            <a:schemeClr val="tx1"/>
                          </a:solidFill>
                          <a:effectLst/>
                        </a:rPr>
                        <a:t>Види</a:t>
                      </a:r>
                      <a:r>
                        <a:rPr lang="ru-RU" sz="1100" dirty="0">
                          <a:solidFill>
                            <a:schemeClr val="tx1"/>
                          </a:solidFill>
                          <a:effectLst/>
                        </a:rPr>
                        <a:t> </a:t>
                      </a:r>
                      <a:r>
                        <a:rPr lang="ru-RU" sz="1100" dirty="0" err="1">
                          <a:solidFill>
                            <a:schemeClr val="tx1"/>
                          </a:solidFill>
                          <a:effectLst/>
                        </a:rPr>
                        <a:t>підприємницької</a:t>
                      </a:r>
                      <a:r>
                        <a:rPr lang="ru-RU" sz="1100" dirty="0">
                          <a:solidFill>
                            <a:schemeClr val="tx1"/>
                          </a:solidFill>
                          <a:effectLst/>
                        </a:rPr>
                        <a:t> </a:t>
                      </a:r>
                      <a:r>
                        <a:rPr lang="ru-RU" sz="1100" dirty="0" err="1">
                          <a:solidFill>
                            <a:schemeClr val="tx1"/>
                          </a:solidFill>
                          <a:effectLst/>
                        </a:rPr>
                        <a:t>діяльності</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smtClean="0">
                          <a:solidFill>
                            <a:schemeClr val="tx1"/>
                          </a:solidFill>
                          <a:effectLst/>
                        </a:rPr>
                        <a:t>Фінансовий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Юридичний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Виробничий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Комерційний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Страховий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Політичний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Галузевий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Технічний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Інноваційний</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7711">
                <a:tc>
                  <a:txBody>
                    <a:bodyPr/>
                    <a:lstStyle/>
                    <a:p>
                      <a:pPr marL="0" lvl="0" indent="0" algn="l">
                        <a:lnSpc>
                          <a:spcPct val="150000"/>
                        </a:lnSpc>
                        <a:spcAft>
                          <a:spcPts val="0"/>
                        </a:spcAft>
                        <a:buFont typeface="+mj-lt"/>
                        <a:buNone/>
                        <a:tabLst>
                          <a:tab pos="201930" algn="l"/>
                        </a:tabLst>
                      </a:pPr>
                      <a:r>
                        <a:rPr lang="uk-UA" sz="1100" dirty="0">
                          <a:solidFill>
                            <a:schemeClr val="tx1"/>
                          </a:solidFill>
                          <a:effectLst/>
                        </a:rPr>
                        <a:t>Джерела виникнення</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smtClean="0">
                          <a:solidFill>
                            <a:schemeClr val="tx1"/>
                          </a:solidFill>
                          <a:effectLst/>
                        </a:rPr>
                        <a:t>Системний</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Несистемний</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7662">
                <a:tc>
                  <a:txBody>
                    <a:bodyPr/>
                    <a:lstStyle/>
                    <a:p>
                      <a:pPr marL="0" lvl="0" indent="0" algn="l">
                        <a:lnSpc>
                          <a:spcPct val="150000"/>
                        </a:lnSpc>
                        <a:spcAft>
                          <a:spcPts val="0"/>
                        </a:spcAft>
                        <a:buFont typeface="+mj-lt"/>
                        <a:buNone/>
                        <a:tabLst>
                          <a:tab pos="201930" algn="l"/>
                        </a:tabLst>
                      </a:pPr>
                      <a:r>
                        <a:rPr lang="uk-UA" sz="1100" dirty="0">
                          <a:solidFill>
                            <a:schemeClr val="tx1"/>
                          </a:solidFill>
                          <a:effectLst/>
                        </a:rPr>
                        <a:t>Характер виникнення</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a:solidFill>
                            <a:schemeClr val="tx1"/>
                          </a:solidFill>
                          <a:effectLst/>
                        </a:rPr>
                        <a:t>Чистий</a:t>
                      </a:r>
                      <a:r>
                        <a:rPr lang="ru-RU" sz="1100" dirty="0">
                          <a:solidFill>
                            <a:schemeClr val="tx1"/>
                          </a:solidFill>
                          <a:effectLst/>
                        </a:rPr>
                        <a:t> (</a:t>
                      </a:r>
                      <a:r>
                        <a:rPr lang="ru-RU" sz="1100" dirty="0" err="1">
                          <a:solidFill>
                            <a:schemeClr val="tx1"/>
                          </a:solidFill>
                          <a:effectLst/>
                        </a:rPr>
                        <a:t>пов’язаний</a:t>
                      </a:r>
                      <a:r>
                        <a:rPr lang="ru-RU" sz="1100" dirty="0">
                          <a:solidFill>
                            <a:schemeClr val="tx1"/>
                          </a:solidFill>
                          <a:effectLst/>
                        </a:rPr>
                        <a:t> з основною </a:t>
                      </a:r>
                      <a:r>
                        <a:rPr lang="ru-RU" sz="1100" dirty="0" err="1">
                          <a:solidFill>
                            <a:schemeClr val="tx1"/>
                          </a:solidFill>
                          <a:effectLst/>
                        </a:rPr>
                        <a:t>діяльністю</a:t>
                      </a:r>
                      <a:r>
                        <a:rPr lang="ru-RU" sz="1100" dirty="0">
                          <a:solidFill>
                            <a:schemeClr val="tx1"/>
                          </a:solidFill>
                          <a:effectLst/>
                        </a:rPr>
                        <a:t>)</a:t>
                      </a:r>
                    </a:p>
                    <a:p>
                      <a:pPr marL="457200" algn="l">
                        <a:lnSpc>
                          <a:spcPct val="150000"/>
                        </a:lnSpc>
                        <a:spcAft>
                          <a:spcPts val="0"/>
                        </a:spcAft>
                      </a:pPr>
                      <a:r>
                        <a:rPr lang="ru-RU" sz="1100" dirty="0" err="1">
                          <a:solidFill>
                            <a:schemeClr val="tx1"/>
                          </a:solidFill>
                          <a:effectLst/>
                        </a:rPr>
                        <a:t>Спекулятивний</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94278">
                <a:tc>
                  <a:txBody>
                    <a:bodyPr/>
                    <a:lstStyle/>
                    <a:p>
                      <a:pPr marL="0" lvl="0" indent="0" algn="l">
                        <a:lnSpc>
                          <a:spcPct val="150000"/>
                        </a:lnSpc>
                        <a:spcAft>
                          <a:spcPts val="0"/>
                        </a:spcAft>
                        <a:buFont typeface="+mj-lt"/>
                        <a:buNone/>
                        <a:tabLst>
                          <a:tab pos="201930" algn="l"/>
                        </a:tabLst>
                      </a:pPr>
                      <a:r>
                        <a:rPr lang="uk-UA" sz="1100" dirty="0">
                          <a:solidFill>
                            <a:schemeClr val="tx1"/>
                          </a:solidFill>
                          <a:effectLst/>
                        </a:rPr>
                        <a:t>Е</a:t>
                      </a:r>
                      <a:r>
                        <a:rPr lang="ru-RU" sz="1100" dirty="0">
                          <a:solidFill>
                            <a:schemeClr val="tx1"/>
                          </a:solidFill>
                          <a:effectLst/>
                        </a:rPr>
                        <a:t>тап </a:t>
                      </a:r>
                      <a:r>
                        <a:rPr lang="ru-RU" sz="1100" dirty="0" err="1">
                          <a:solidFill>
                            <a:schemeClr val="tx1"/>
                          </a:solidFill>
                          <a:effectLst/>
                        </a:rPr>
                        <a:t>відтворювального</a:t>
                      </a:r>
                      <a:r>
                        <a:rPr lang="ru-RU" sz="1100" dirty="0">
                          <a:solidFill>
                            <a:schemeClr val="tx1"/>
                          </a:solidFill>
                          <a:effectLst/>
                        </a:rPr>
                        <a:t> </a:t>
                      </a:r>
                      <a:r>
                        <a:rPr lang="ru-RU" sz="1100" dirty="0" err="1">
                          <a:solidFill>
                            <a:schemeClr val="tx1"/>
                          </a:solidFill>
                          <a:effectLst/>
                        </a:rPr>
                        <a:t>процесу</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smtClean="0">
                          <a:solidFill>
                            <a:schemeClr val="tx1"/>
                          </a:solidFill>
                          <a:effectLst/>
                        </a:rPr>
                        <a:t>Розробка</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Виробництво</a:t>
                      </a:r>
                      <a:r>
                        <a:rPr lang="ru-RU" sz="1100" dirty="0" smtClean="0">
                          <a:solidFill>
                            <a:schemeClr val="tx1"/>
                          </a:solidFill>
                          <a:effectLst/>
                        </a:rPr>
                        <a:t>,</a:t>
                      </a:r>
                      <a:r>
                        <a:rPr lang="ru-RU" sz="1100" baseline="0" dirty="0" smtClean="0">
                          <a:solidFill>
                            <a:schemeClr val="tx1"/>
                          </a:solidFill>
                          <a:effectLst/>
                        </a:rPr>
                        <a:t> </a:t>
                      </a:r>
                      <a:r>
                        <a:rPr lang="ru-RU" sz="1100" dirty="0" smtClean="0">
                          <a:solidFill>
                            <a:schemeClr val="tx1"/>
                          </a:solidFill>
                          <a:effectLst/>
                        </a:rPr>
                        <a:t>Продаж,</a:t>
                      </a:r>
                      <a:r>
                        <a:rPr lang="ru-RU" sz="1100" baseline="0" dirty="0" smtClean="0">
                          <a:solidFill>
                            <a:schemeClr val="tx1"/>
                          </a:solidFill>
                          <a:effectLst/>
                        </a:rPr>
                        <a:t> </a:t>
                      </a:r>
                      <a:r>
                        <a:rPr lang="ru-RU" sz="1100" dirty="0" err="1" smtClean="0">
                          <a:solidFill>
                            <a:schemeClr val="tx1"/>
                          </a:solidFill>
                          <a:effectLst/>
                        </a:rPr>
                        <a:t>Зростання</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Згортання</a:t>
                      </a:r>
                      <a:r>
                        <a:rPr lang="ru-RU" sz="1100" dirty="0" smtClean="0">
                          <a:solidFill>
                            <a:schemeClr val="tx1"/>
                          </a:solidFill>
                          <a:effectLst/>
                        </a:rPr>
                        <a:t> </a:t>
                      </a:r>
                      <a:r>
                        <a:rPr lang="ru-RU" sz="1100" dirty="0" err="1">
                          <a:solidFill>
                            <a:schemeClr val="tx1"/>
                          </a:solidFill>
                          <a:effectLst/>
                        </a:rPr>
                        <a:t>діяльності</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77662">
                <a:tc>
                  <a:txBody>
                    <a:bodyPr/>
                    <a:lstStyle/>
                    <a:p>
                      <a:pPr marL="0" lvl="0" indent="0" algn="l">
                        <a:lnSpc>
                          <a:spcPct val="150000"/>
                        </a:lnSpc>
                        <a:spcAft>
                          <a:spcPts val="0"/>
                        </a:spcAft>
                        <a:buFont typeface="+mj-lt"/>
                        <a:buNone/>
                        <a:tabLst>
                          <a:tab pos="201930" algn="l"/>
                        </a:tabLst>
                      </a:pPr>
                      <a:r>
                        <a:rPr lang="ru-RU" sz="1100" dirty="0">
                          <a:solidFill>
                            <a:schemeClr val="tx1"/>
                          </a:solidFill>
                          <a:effectLst/>
                        </a:rPr>
                        <a:t>Сторона, яка </a:t>
                      </a:r>
                      <a:r>
                        <a:rPr lang="ru-RU" sz="1100" dirty="0" err="1">
                          <a:solidFill>
                            <a:schemeClr val="tx1"/>
                          </a:solidFill>
                          <a:effectLst/>
                        </a:rPr>
                        <a:t>зазнає</a:t>
                      </a:r>
                      <a:r>
                        <a:rPr lang="ru-RU" sz="1100" dirty="0">
                          <a:solidFill>
                            <a:schemeClr val="tx1"/>
                          </a:solidFill>
                          <a:effectLst/>
                        </a:rPr>
                        <a:t> </a:t>
                      </a:r>
                      <a:r>
                        <a:rPr lang="ru-RU" sz="1100" dirty="0" err="1">
                          <a:solidFill>
                            <a:schemeClr val="tx1"/>
                          </a:solidFill>
                          <a:effectLst/>
                        </a:rPr>
                        <a:t>збитків</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smtClean="0">
                          <a:solidFill>
                            <a:schemeClr val="tx1"/>
                          </a:solidFill>
                          <a:effectLst/>
                        </a:rPr>
                        <a:t>Замовник</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Партнери</a:t>
                      </a:r>
                      <a:r>
                        <a:rPr lang="ru-RU" sz="1100" baseline="0" dirty="0" smtClean="0">
                          <a:solidFill>
                            <a:schemeClr val="tx1"/>
                          </a:solidFill>
                          <a:effectLst/>
                        </a:rPr>
                        <a:t>, </a:t>
                      </a:r>
                      <a:r>
                        <a:rPr lang="ru-RU" sz="1100" dirty="0" err="1" smtClean="0">
                          <a:solidFill>
                            <a:schemeClr val="tx1"/>
                          </a:solidFill>
                          <a:effectLst/>
                        </a:rPr>
                        <a:t>Виконавець</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77662">
                <a:tc>
                  <a:txBody>
                    <a:bodyPr/>
                    <a:lstStyle/>
                    <a:p>
                      <a:pPr marL="0" lvl="0" indent="0" algn="l">
                        <a:lnSpc>
                          <a:spcPct val="150000"/>
                        </a:lnSpc>
                        <a:spcAft>
                          <a:spcPts val="0"/>
                        </a:spcAft>
                        <a:buFont typeface="+mj-lt"/>
                        <a:buNone/>
                        <a:tabLst>
                          <a:tab pos="201930" algn="l"/>
                        </a:tabLst>
                      </a:pPr>
                      <a:r>
                        <a:rPr lang="ru-RU" sz="1100" dirty="0" err="1">
                          <a:solidFill>
                            <a:schemeClr val="tx1"/>
                          </a:solidFill>
                          <a:effectLst/>
                        </a:rPr>
                        <a:t>Можливість</a:t>
                      </a:r>
                      <a:r>
                        <a:rPr lang="ru-RU" sz="1100" dirty="0">
                          <a:solidFill>
                            <a:schemeClr val="tx1"/>
                          </a:solidFill>
                          <a:effectLst/>
                        </a:rPr>
                        <a:t> </a:t>
                      </a:r>
                      <a:r>
                        <a:rPr lang="ru-RU" sz="1100" dirty="0" err="1">
                          <a:solidFill>
                            <a:schemeClr val="tx1"/>
                          </a:solidFill>
                          <a:effectLst/>
                        </a:rPr>
                        <a:t>мінімізації</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a:solidFill>
                            <a:schemeClr val="tx1"/>
                          </a:solidFill>
                          <a:effectLst/>
                        </a:rPr>
                        <a:t>Ризик</a:t>
                      </a:r>
                      <a:r>
                        <a:rPr lang="ru-RU" sz="1100" dirty="0">
                          <a:solidFill>
                            <a:schemeClr val="tx1"/>
                          </a:solidFill>
                          <a:effectLst/>
                        </a:rPr>
                        <a:t>, </a:t>
                      </a:r>
                      <a:r>
                        <a:rPr lang="ru-RU" sz="1100" dirty="0" err="1">
                          <a:solidFill>
                            <a:schemeClr val="tx1"/>
                          </a:solidFill>
                          <a:effectLst/>
                        </a:rPr>
                        <a:t>який</a:t>
                      </a:r>
                      <a:r>
                        <a:rPr lang="ru-RU" sz="1100" dirty="0">
                          <a:solidFill>
                            <a:schemeClr val="tx1"/>
                          </a:solidFill>
                          <a:effectLst/>
                        </a:rPr>
                        <a:t> </a:t>
                      </a:r>
                      <a:r>
                        <a:rPr lang="ru-RU" sz="1100" dirty="0" err="1">
                          <a:solidFill>
                            <a:schemeClr val="tx1"/>
                          </a:solidFill>
                          <a:effectLst/>
                        </a:rPr>
                        <a:t>може</a:t>
                      </a:r>
                      <a:r>
                        <a:rPr lang="ru-RU" sz="1100" dirty="0">
                          <a:solidFill>
                            <a:schemeClr val="tx1"/>
                          </a:solidFill>
                          <a:effectLst/>
                        </a:rPr>
                        <a:t> бути </a:t>
                      </a:r>
                      <a:r>
                        <a:rPr lang="ru-RU" sz="1100" dirty="0" err="1">
                          <a:solidFill>
                            <a:schemeClr val="tx1"/>
                          </a:solidFill>
                          <a:effectLst/>
                        </a:rPr>
                        <a:t>знижений</a:t>
                      </a:r>
                      <a:endParaRPr lang="ru-RU" sz="1100" dirty="0">
                        <a:solidFill>
                          <a:schemeClr val="tx1"/>
                        </a:solidFill>
                        <a:effectLst/>
                      </a:endParaRPr>
                    </a:p>
                    <a:p>
                      <a:pPr marL="457200" algn="l">
                        <a:lnSpc>
                          <a:spcPct val="150000"/>
                        </a:lnSpc>
                        <a:spcAft>
                          <a:spcPts val="0"/>
                        </a:spcAft>
                      </a:pPr>
                      <a:r>
                        <a:rPr lang="ru-RU" sz="1100" dirty="0" err="1">
                          <a:solidFill>
                            <a:schemeClr val="tx1"/>
                          </a:solidFill>
                          <a:effectLst/>
                        </a:rPr>
                        <a:t>Ризик</a:t>
                      </a:r>
                      <a:r>
                        <a:rPr lang="ru-RU" sz="1100" dirty="0">
                          <a:solidFill>
                            <a:schemeClr val="tx1"/>
                          </a:solidFill>
                          <a:effectLst/>
                        </a:rPr>
                        <a:t>, </a:t>
                      </a:r>
                      <a:r>
                        <a:rPr lang="ru-RU" sz="1100" dirty="0" err="1">
                          <a:solidFill>
                            <a:schemeClr val="tx1"/>
                          </a:solidFill>
                          <a:effectLst/>
                        </a:rPr>
                        <a:t>який</a:t>
                      </a:r>
                      <a:r>
                        <a:rPr lang="ru-RU" sz="1100" dirty="0">
                          <a:solidFill>
                            <a:schemeClr val="tx1"/>
                          </a:solidFill>
                          <a:effectLst/>
                        </a:rPr>
                        <a:t> не </a:t>
                      </a:r>
                      <a:r>
                        <a:rPr lang="ru-RU" sz="1100" dirty="0" err="1">
                          <a:solidFill>
                            <a:schemeClr val="tx1"/>
                          </a:solidFill>
                          <a:effectLst/>
                        </a:rPr>
                        <a:t>піддається</a:t>
                      </a:r>
                      <a:r>
                        <a:rPr lang="ru-RU" sz="1100" dirty="0">
                          <a:solidFill>
                            <a:schemeClr val="tx1"/>
                          </a:solidFill>
                          <a:effectLst/>
                        </a:rPr>
                        <a:t> </a:t>
                      </a:r>
                      <a:r>
                        <a:rPr lang="ru-RU" sz="1100" dirty="0" err="1">
                          <a:solidFill>
                            <a:schemeClr val="tx1"/>
                          </a:solidFill>
                          <a:effectLst/>
                        </a:rPr>
                        <a:t>мінімізації</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731799">
                <a:tc>
                  <a:txBody>
                    <a:bodyPr/>
                    <a:lstStyle/>
                    <a:p>
                      <a:pPr marL="0" lvl="0" indent="0" algn="l">
                        <a:lnSpc>
                          <a:spcPct val="150000"/>
                        </a:lnSpc>
                        <a:spcAft>
                          <a:spcPts val="0"/>
                        </a:spcAft>
                        <a:buFont typeface="+mj-lt"/>
                        <a:buNone/>
                        <a:tabLst>
                          <a:tab pos="201930" algn="l"/>
                        </a:tabLst>
                      </a:pPr>
                      <a:r>
                        <a:rPr lang="uk-UA" sz="1100" dirty="0">
                          <a:solidFill>
                            <a:schemeClr val="tx1"/>
                          </a:solidFill>
                          <a:effectLst/>
                        </a:rPr>
                        <a:t>Ступінь ризику</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100" dirty="0" err="1">
                          <a:solidFill>
                            <a:schemeClr val="tx1"/>
                          </a:solidFill>
                          <a:effectLst/>
                        </a:rPr>
                        <a:t>Безризикова</a:t>
                      </a:r>
                      <a:r>
                        <a:rPr lang="ru-RU" sz="1100" dirty="0">
                          <a:solidFill>
                            <a:schemeClr val="tx1"/>
                          </a:solidFill>
                          <a:effectLst/>
                        </a:rPr>
                        <a:t> </a:t>
                      </a:r>
                      <a:r>
                        <a:rPr lang="ru-RU" sz="1100" dirty="0" err="1" smtClean="0">
                          <a:solidFill>
                            <a:schemeClr val="tx1"/>
                          </a:solidFill>
                          <a:effectLst/>
                        </a:rPr>
                        <a:t>діяльність</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Мінімальний</a:t>
                      </a:r>
                      <a:r>
                        <a:rPr lang="ru-RU" sz="1100" dirty="0" smtClean="0">
                          <a:solidFill>
                            <a:schemeClr val="tx1"/>
                          </a:solidFill>
                          <a:effectLst/>
                        </a:rPr>
                        <a:t> </a:t>
                      </a:r>
                      <a:r>
                        <a:rPr lang="ru-RU" sz="1100" dirty="0" err="1" smtClean="0">
                          <a:solidFill>
                            <a:schemeClr val="tx1"/>
                          </a:solidFill>
                          <a:effectLst/>
                        </a:rPr>
                        <a:t>ризик</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Підвищений</a:t>
                      </a:r>
                      <a:r>
                        <a:rPr lang="ru-RU" sz="1100" dirty="0" smtClean="0">
                          <a:solidFill>
                            <a:schemeClr val="tx1"/>
                          </a:solidFill>
                          <a:effectLst/>
                        </a:rPr>
                        <a:t> </a:t>
                      </a:r>
                      <a:r>
                        <a:rPr lang="ru-RU" sz="1100" dirty="0" err="1" smtClean="0">
                          <a:solidFill>
                            <a:schemeClr val="tx1"/>
                          </a:solidFill>
                          <a:effectLst/>
                        </a:rPr>
                        <a:t>ризик</a:t>
                      </a:r>
                      <a:r>
                        <a:rPr lang="ru-RU" sz="1100" dirty="0" smtClean="0">
                          <a:solidFill>
                            <a:schemeClr val="tx1"/>
                          </a:solidFill>
                          <a:effectLst/>
                        </a:rPr>
                        <a:t>,</a:t>
                      </a:r>
                      <a:r>
                        <a:rPr lang="ru-RU" sz="1100" baseline="0" dirty="0" smtClean="0">
                          <a:solidFill>
                            <a:schemeClr val="tx1"/>
                          </a:solidFill>
                          <a:effectLst/>
                        </a:rPr>
                        <a:t> </a:t>
                      </a:r>
                      <a:r>
                        <a:rPr lang="ru-RU" sz="1100" dirty="0" err="1" smtClean="0">
                          <a:solidFill>
                            <a:schemeClr val="tx1"/>
                          </a:solidFill>
                          <a:effectLst/>
                        </a:rPr>
                        <a:t>Критичний</a:t>
                      </a:r>
                      <a:r>
                        <a:rPr lang="ru-RU" sz="1100" dirty="0" smtClean="0">
                          <a:solidFill>
                            <a:schemeClr val="tx1"/>
                          </a:solidFill>
                          <a:effectLst/>
                        </a:rPr>
                        <a:t> </a:t>
                      </a:r>
                      <a:r>
                        <a:rPr lang="ru-RU" sz="1100" dirty="0" err="1">
                          <a:solidFill>
                            <a:schemeClr val="tx1"/>
                          </a:solidFill>
                          <a:effectLst/>
                        </a:rPr>
                        <a:t>ризик</a:t>
                      </a:r>
                      <a:endParaRPr lang="ru-RU" sz="1100" dirty="0">
                        <a:solidFill>
                          <a:schemeClr val="tx1"/>
                        </a:solidFill>
                        <a:effectLst/>
                      </a:endParaRPr>
                    </a:p>
                    <a:p>
                      <a:pPr marL="457200" algn="l">
                        <a:lnSpc>
                          <a:spcPct val="150000"/>
                        </a:lnSpc>
                        <a:spcAft>
                          <a:spcPts val="0"/>
                        </a:spcAft>
                      </a:pPr>
                      <a:r>
                        <a:rPr lang="ru-RU" sz="1100" dirty="0" err="1">
                          <a:solidFill>
                            <a:schemeClr val="tx1"/>
                          </a:solidFill>
                          <a:effectLst/>
                        </a:rPr>
                        <a:t>Катастрофічний</a:t>
                      </a:r>
                      <a:r>
                        <a:rPr lang="ru-RU" sz="1100" dirty="0">
                          <a:solidFill>
                            <a:schemeClr val="tx1"/>
                          </a:solidFill>
                          <a:effectLst/>
                        </a:rPr>
                        <a:t> </a:t>
                      </a:r>
                      <a:r>
                        <a:rPr lang="ru-RU" sz="1100" dirty="0" err="1">
                          <a:solidFill>
                            <a:schemeClr val="tx1"/>
                          </a:solidFill>
                          <a:effectLst/>
                        </a:rPr>
                        <a:t>ризик</a:t>
                      </a:r>
                      <a:endParaRPr lang="ru-RU" sz="11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6" name="Прямоугольник 5"/>
          <p:cNvSpPr/>
          <p:nvPr/>
        </p:nvSpPr>
        <p:spPr>
          <a:xfrm>
            <a:off x="6096000" y="4901493"/>
            <a:ext cx="6096000" cy="1708160"/>
          </a:xfrm>
          <a:prstGeom prst="rect">
            <a:avLst/>
          </a:prstGeom>
          <a:ln w="28575"/>
        </p:spPr>
        <p:style>
          <a:lnRef idx="2">
            <a:schemeClr val="accent2"/>
          </a:lnRef>
          <a:fillRef idx="1">
            <a:schemeClr val="lt1"/>
          </a:fillRef>
          <a:effectRef idx="0">
            <a:schemeClr val="accent2"/>
          </a:effectRef>
          <a:fontRef idx="minor">
            <a:schemeClr val="dk1"/>
          </a:fontRef>
        </p:style>
        <p:txBody>
          <a:bodyPr>
            <a:spAutoFit/>
          </a:bodyPr>
          <a:lstStyle/>
          <a:p>
            <a:r>
              <a:rPr lang="ru-RU" sz="1500" b="1" dirty="0">
                <a:solidFill>
                  <a:schemeClr val="tx1"/>
                </a:solidFill>
              </a:rPr>
              <a:t>З </a:t>
            </a:r>
            <a:r>
              <a:rPr lang="ru-RU" sz="1500" b="1" dirty="0" err="1">
                <a:solidFill>
                  <a:schemeClr val="tx1"/>
                </a:solidFill>
              </a:rPr>
              <a:t>погляду</a:t>
            </a:r>
            <a:r>
              <a:rPr lang="ru-RU" sz="1500" b="1" dirty="0">
                <a:solidFill>
                  <a:schemeClr val="tx1"/>
                </a:solidFill>
              </a:rPr>
              <a:t> сфер</a:t>
            </a:r>
            <a:r>
              <a:rPr lang="ru-RU" sz="1500" dirty="0"/>
              <a:t> </a:t>
            </a:r>
            <a:r>
              <a:rPr lang="ru-RU" sz="1500" dirty="0" err="1"/>
              <a:t>виникнення</a:t>
            </a:r>
            <a:r>
              <a:rPr lang="ru-RU" sz="1500" dirty="0"/>
              <a:t> та </a:t>
            </a:r>
            <a:r>
              <a:rPr lang="ru-RU" sz="1500" dirty="0" err="1"/>
              <a:t>можливостей</a:t>
            </a:r>
            <a:r>
              <a:rPr lang="ru-RU" sz="1500" dirty="0"/>
              <a:t> </a:t>
            </a:r>
            <a:r>
              <a:rPr lang="ru-RU" sz="1500" dirty="0" err="1"/>
              <a:t>управління</a:t>
            </a:r>
            <a:r>
              <a:rPr lang="ru-RU" sz="1500" dirty="0"/>
              <a:t> </a:t>
            </a:r>
            <a:r>
              <a:rPr lang="ru-RU" sz="1500" dirty="0" err="1"/>
              <a:t>банківські</a:t>
            </a:r>
            <a:r>
              <a:rPr lang="ru-RU" sz="1500" dirty="0"/>
              <a:t> </a:t>
            </a:r>
            <a:r>
              <a:rPr lang="ru-RU" sz="1500" dirty="0" err="1"/>
              <a:t>ризики</a:t>
            </a:r>
            <a:r>
              <a:rPr lang="ru-RU" sz="1500" dirty="0"/>
              <a:t> </a:t>
            </a:r>
            <a:r>
              <a:rPr lang="ru-RU" sz="1500" dirty="0" err="1"/>
              <a:t>поділяють</a:t>
            </a:r>
            <a:r>
              <a:rPr lang="ru-RU" sz="1500" dirty="0"/>
              <a:t> на </a:t>
            </a:r>
            <a:r>
              <a:rPr lang="ru-RU" sz="1500" dirty="0" err="1"/>
              <a:t>зовнішні</a:t>
            </a:r>
            <a:r>
              <a:rPr lang="ru-RU" sz="1500" dirty="0"/>
              <a:t> та </a:t>
            </a:r>
            <a:r>
              <a:rPr lang="ru-RU" sz="1500" dirty="0" err="1"/>
              <a:t>внутрішні</a:t>
            </a:r>
            <a:r>
              <a:rPr lang="ru-RU" sz="1500" dirty="0"/>
              <a:t>:</a:t>
            </a:r>
          </a:p>
          <a:p>
            <a:r>
              <a:rPr lang="ru-RU" sz="1500" b="1" dirty="0">
                <a:solidFill>
                  <a:schemeClr val="tx1"/>
                </a:solidFill>
              </a:rPr>
              <a:t>До </a:t>
            </a:r>
            <a:r>
              <a:rPr lang="ru-RU" sz="1500" b="1" dirty="0" err="1">
                <a:solidFill>
                  <a:schemeClr val="tx1"/>
                </a:solidFill>
              </a:rPr>
              <a:t>зовнішніх</a:t>
            </a:r>
            <a:r>
              <a:rPr lang="ru-RU" sz="1500" b="1" dirty="0">
                <a:solidFill>
                  <a:schemeClr val="tx1"/>
                </a:solidFill>
              </a:rPr>
              <a:t> </a:t>
            </a:r>
            <a:r>
              <a:rPr lang="ru-RU" sz="1500" dirty="0"/>
              <a:t>належать </a:t>
            </a:r>
            <a:r>
              <a:rPr lang="ru-RU" sz="1500" dirty="0" err="1"/>
              <a:t>ризики</a:t>
            </a:r>
            <a:r>
              <a:rPr lang="ru-RU" sz="1500" dirty="0"/>
              <a:t>, </a:t>
            </a:r>
            <a:r>
              <a:rPr lang="ru-RU" sz="1500" dirty="0" err="1"/>
              <a:t>пов’язані</a:t>
            </a:r>
            <a:r>
              <a:rPr lang="ru-RU" sz="1500" dirty="0"/>
              <a:t> </a:t>
            </a:r>
            <a:r>
              <a:rPr lang="ru-RU" sz="1500" dirty="0" err="1"/>
              <a:t>зі</a:t>
            </a:r>
            <a:r>
              <a:rPr lang="ru-RU" sz="1500" dirty="0"/>
              <a:t> </a:t>
            </a:r>
            <a:r>
              <a:rPr lang="ru-RU" sz="1500" dirty="0" err="1"/>
              <a:t>змінами</a:t>
            </a:r>
            <a:r>
              <a:rPr lang="ru-RU" sz="1500" dirty="0"/>
              <a:t> у </a:t>
            </a:r>
            <a:r>
              <a:rPr lang="ru-RU" sz="1500" dirty="0" err="1"/>
              <a:t>зовнішньому</a:t>
            </a:r>
            <a:r>
              <a:rPr lang="ru-RU" sz="1500" dirty="0"/>
              <a:t> </a:t>
            </a:r>
            <a:r>
              <a:rPr lang="ru-RU" sz="1500" dirty="0" err="1"/>
              <a:t>щодо</a:t>
            </a:r>
            <a:r>
              <a:rPr lang="ru-RU" sz="1500" dirty="0"/>
              <a:t> банку </a:t>
            </a:r>
            <a:r>
              <a:rPr lang="ru-RU" sz="1500" dirty="0" err="1"/>
              <a:t>середовищі</a:t>
            </a:r>
            <a:r>
              <a:rPr lang="ru-RU" sz="1500" dirty="0"/>
              <a:t> і </a:t>
            </a:r>
            <a:r>
              <a:rPr lang="ru-RU" sz="1500" dirty="0" err="1"/>
              <a:t>безпосередньо</a:t>
            </a:r>
            <a:r>
              <a:rPr lang="ru-RU" sz="1500" dirty="0"/>
              <a:t> не </a:t>
            </a:r>
            <a:r>
              <a:rPr lang="ru-RU" sz="1500" dirty="0" err="1"/>
              <a:t>залежні</a:t>
            </a:r>
            <a:r>
              <a:rPr lang="ru-RU" sz="1500" dirty="0"/>
              <a:t> </a:t>
            </a:r>
            <a:r>
              <a:rPr lang="ru-RU" sz="1500" dirty="0" err="1"/>
              <a:t>від</a:t>
            </a:r>
            <a:r>
              <a:rPr lang="ru-RU" sz="1500" dirty="0"/>
              <a:t> </a:t>
            </a:r>
            <a:r>
              <a:rPr lang="ru-RU" sz="1500" dirty="0" err="1"/>
              <a:t>його</a:t>
            </a:r>
            <a:r>
              <a:rPr lang="ru-RU" sz="1500" dirty="0"/>
              <a:t> </a:t>
            </a:r>
            <a:r>
              <a:rPr lang="ru-RU" sz="1500" dirty="0" err="1"/>
              <a:t>діяльності</a:t>
            </a:r>
            <a:r>
              <a:rPr lang="ru-RU" sz="1500" dirty="0"/>
              <a:t>.</a:t>
            </a:r>
          </a:p>
          <a:p>
            <a:r>
              <a:rPr lang="ru-RU" sz="1500" b="1" dirty="0">
                <a:solidFill>
                  <a:schemeClr val="tx1"/>
                </a:solidFill>
              </a:rPr>
              <a:t>До </a:t>
            </a:r>
            <a:r>
              <a:rPr lang="ru-RU" sz="1500" b="1" dirty="0" err="1">
                <a:solidFill>
                  <a:schemeClr val="tx1"/>
                </a:solidFill>
              </a:rPr>
              <a:t>внутрішніх</a:t>
            </a:r>
            <a:r>
              <a:rPr lang="ru-RU" sz="1500" b="1" dirty="0">
                <a:solidFill>
                  <a:schemeClr val="tx1"/>
                </a:solidFill>
              </a:rPr>
              <a:t> </a:t>
            </a:r>
            <a:r>
              <a:rPr lang="ru-RU" sz="1500" dirty="0"/>
              <a:t>належать </a:t>
            </a:r>
            <a:r>
              <a:rPr lang="ru-RU" sz="1500" dirty="0" err="1"/>
              <a:t>ризики</a:t>
            </a:r>
            <a:r>
              <a:rPr lang="ru-RU" sz="1500" dirty="0"/>
              <a:t>, </a:t>
            </a:r>
            <a:r>
              <a:rPr lang="ru-RU" sz="1500" dirty="0" err="1"/>
              <a:t>що</a:t>
            </a:r>
            <a:r>
              <a:rPr lang="ru-RU" sz="1500" dirty="0"/>
              <a:t> </a:t>
            </a:r>
            <a:r>
              <a:rPr lang="ru-RU" sz="1500" dirty="0" err="1"/>
              <a:t>виникають</a:t>
            </a:r>
            <a:r>
              <a:rPr lang="ru-RU" sz="1500" dirty="0"/>
              <a:t> </a:t>
            </a:r>
            <a:r>
              <a:rPr lang="ru-RU" sz="1500" dirty="0" err="1"/>
              <a:t>безпосередньо</a:t>
            </a:r>
            <a:r>
              <a:rPr lang="ru-RU" sz="1500" dirty="0"/>
              <a:t> у </a:t>
            </a:r>
            <a:r>
              <a:rPr lang="ru-RU" sz="1500" dirty="0" err="1"/>
              <a:t>зв’язку</a:t>
            </a:r>
            <a:r>
              <a:rPr lang="ru-RU" sz="1500" dirty="0"/>
              <a:t> з </a:t>
            </a:r>
            <a:r>
              <a:rPr lang="ru-RU" sz="1500" dirty="0" err="1"/>
              <a:t>діяльністю</a:t>
            </a:r>
            <a:r>
              <a:rPr lang="ru-RU" sz="1500" dirty="0"/>
              <a:t> конкретного банку.</a:t>
            </a:r>
          </a:p>
        </p:txBody>
      </p:sp>
    </p:spTree>
    <p:extLst>
      <p:ext uri="{BB962C8B-B14F-4D97-AF65-F5344CB8AC3E}">
        <p14:creationId xmlns:p14="http://schemas.microsoft.com/office/powerpoint/2010/main" val="1347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893" y="1091422"/>
            <a:ext cx="6115050" cy="555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65374" y="4762583"/>
            <a:ext cx="4020693"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Класифікація</a:t>
            </a:r>
            <a:r>
              <a:rPr lang="ru-RU" sz="2000" b="1" dirty="0">
                <a:solidFill>
                  <a:schemeClr val="dk1"/>
                </a:solidFill>
              </a:rPr>
              <a:t> </a:t>
            </a:r>
            <a:r>
              <a:rPr lang="ru-RU" sz="2000" b="1" dirty="0" err="1">
                <a:solidFill>
                  <a:schemeClr val="dk1"/>
                </a:solidFill>
              </a:rPr>
              <a:t>банківських</a:t>
            </a:r>
            <a:r>
              <a:rPr lang="ru-RU" sz="2000" b="1" dirty="0">
                <a:solidFill>
                  <a:schemeClr val="dk1"/>
                </a:solidFill>
              </a:rPr>
              <a:t> </a:t>
            </a:r>
            <a:r>
              <a:rPr lang="ru-RU" sz="2000" b="1" dirty="0" err="1">
                <a:solidFill>
                  <a:schemeClr val="dk1"/>
                </a:solidFill>
              </a:rPr>
              <a:t>ризиків</a:t>
            </a:r>
            <a:endParaRPr lang="ru-RU" sz="2000" b="1" dirty="0">
              <a:solidFill>
                <a:schemeClr val="dk1"/>
              </a:solidFill>
            </a:endParaRPr>
          </a:p>
        </p:txBody>
      </p:sp>
    </p:spTree>
    <p:extLst>
      <p:ext uri="{BB962C8B-B14F-4D97-AF65-F5344CB8AC3E}">
        <p14:creationId xmlns:p14="http://schemas.microsoft.com/office/powerpoint/2010/main" val="59804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235333" y="1139239"/>
            <a:ext cx="7304154" cy="5401479"/>
          </a:xfrm>
          <a:prstGeom prst="rect">
            <a:avLst/>
          </a:prstGeom>
        </p:spPr>
        <p:txBody>
          <a:bodyPr wrap="square">
            <a:spAutoFit/>
          </a:bodyPr>
          <a:lstStyle/>
          <a:p>
            <a:r>
              <a:rPr lang="uk-UA" sz="1500" noProof="1" smtClean="0"/>
              <a:t>1</a:t>
            </a:r>
            <a:r>
              <a:rPr lang="uk-UA" sz="1500" noProof="1"/>
              <a:t>) ідентифікація — усвідомлення ризику, визначення причин його виникнення та ризикових сфер; </a:t>
            </a:r>
          </a:p>
          <a:p>
            <a:r>
              <a:rPr lang="uk-UA" sz="1500" noProof="1"/>
              <a:t>2) квантифікація — вимірювання, аналіз та оцінювання величини ризику; </a:t>
            </a:r>
          </a:p>
          <a:p>
            <a:r>
              <a:rPr lang="uk-UA" sz="1500" noProof="1"/>
              <a:t>3) мінімізація — зниження чи обмеження ризиків за допомогою відповідних методів управління; </a:t>
            </a:r>
          </a:p>
          <a:p>
            <a:r>
              <a:rPr lang="uk-UA" sz="1500" noProof="1"/>
              <a:t>4) моніторинг — здійснення постійного контролю за рівнем ризиків з механізмом зворотного зв’язку</a:t>
            </a:r>
            <a:r>
              <a:rPr lang="uk-UA" sz="1500" noProof="1" smtClean="0"/>
              <a:t>.</a:t>
            </a:r>
          </a:p>
          <a:p>
            <a:endParaRPr lang="uk-UA" sz="1500" noProof="1"/>
          </a:p>
          <a:p>
            <a:r>
              <a:rPr lang="uk-UA" sz="1500" b="1" noProof="1"/>
              <a:t>Для оцінки величини фінансових ризиків банку</a:t>
            </a:r>
            <a:r>
              <a:rPr lang="uk-UA" sz="1500" noProof="1"/>
              <a:t> в основному використовуються </a:t>
            </a:r>
            <a:r>
              <a:rPr lang="uk-UA" sz="1500" b="1" noProof="1"/>
              <a:t>три групи показників: </a:t>
            </a:r>
          </a:p>
          <a:p>
            <a:r>
              <a:rPr lang="uk-UA" sz="1500" noProof="1"/>
              <a:t>• статистичні величини (стандартне відхилення, варіація, дисперсія, коефіцієнт бета); </a:t>
            </a:r>
          </a:p>
          <a:p>
            <a:r>
              <a:rPr lang="uk-UA" sz="1500" noProof="1"/>
              <a:t>• непрямі показники ризикованості діяльності, обчислені, як правило, у формі фінансових коефіцієнтів за даними публічної звітності; </a:t>
            </a:r>
          </a:p>
          <a:p>
            <a:r>
              <a:rPr lang="uk-UA" sz="1500" noProof="1"/>
              <a:t>• аналітичні показники (індикатори), призначені для оцінки конкретного виду ризику (валютного, відсоткового, кредитного, інвестиційного, незбалансованої ліквідності тощо) в процесі внутрішнього аналізу діяльності банку</a:t>
            </a:r>
            <a:r>
              <a:rPr lang="uk-UA" sz="1500" noProof="1" smtClean="0"/>
              <a:t>.</a:t>
            </a:r>
          </a:p>
          <a:p>
            <a:endParaRPr lang="uk-UA" sz="1500" noProof="1"/>
          </a:p>
          <a:p>
            <a:r>
              <a:rPr lang="uk-UA" sz="1500" b="1" noProof="1"/>
              <a:t>Моніторинг ризику</a:t>
            </a:r>
            <a:r>
              <a:rPr lang="uk-UA" sz="1500" noProof="1"/>
              <a:t> — це процес функціонування регулярної незалежної системи оцінювання та контролю за ризиком з механізмом зворотного зв’язку. Моніторинг здійснюється завдяки інформаційним звітам структурних підрозділів та окремих посадових осіб, внутрішньому і зовнішньому аудиту й аналітичній діяльності спеціалізованих служб банку. </a:t>
            </a:r>
          </a:p>
        </p:txBody>
      </p:sp>
      <p:sp>
        <p:nvSpPr>
          <p:cNvPr id="2" name="Прямоугольник 1"/>
          <p:cNvSpPr/>
          <p:nvPr/>
        </p:nvSpPr>
        <p:spPr>
          <a:xfrm>
            <a:off x="235334" y="302250"/>
            <a:ext cx="7504981"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Процес</a:t>
            </a:r>
            <a:r>
              <a:rPr lang="ru-RU" sz="2000" b="1" dirty="0">
                <a:solidFill>
                  <a:schemeClr val="dk1"/>
                </a:solidFill>
              </a:rPr>
              <a:t> </a:t>
            </a:r>
            <a:r>
              <a:rPr lang="ru-RU" sz="2000" b="1" dirty="0" err="1">
                <a:solidFill>
                  <a:schemeClr val="dk1"/>
                </a:solidFill>
              </a:rPr>
              <a:t>управління</a:t>
            </a:r>
            <a:r>
              <a:rPr lang="ru-RU" sz="2000" b="1" dirty="0">
                <a:solidFill>
                  <a:schemeClr val="dk1"/>
                </a:solidFill>
              </a:rPr>
              <a:t> </a:t>
            </a:r>
            <a:r>
              <a:rPr lang="ru-RU" sz="2000" b="1" dirty="0" err="1">
                <a:solidFill>
                  <a:schemeClr val="dk1"/>
                </a:solidFill>
              </a:rPr>
              <a:t>ризиками</a:t>
            </a:r>
            <a:r>
              <a:rPr lang="ru-RU" sz="2000" b="1" dirty="0">
                <a:solidFill>
                  <a:schemeClr val="dk1"/>
                </a:solidFill>
              </a:rPr>
              <a:t> </a:t>
            </a:r>
            <a:r>
              <a:rPr lang="ru-RU" sz="2000" b="1" dirty="0" err="1">
                <a:solidFill>
                  <a:schemeClr val="dk1"/>
                </a:solidFill>
              </a:rPr>
              <a:t>складається</a:t>
            </a:r>
            <a:r>
              <a:rPr lang="ru-RU" sz="2000" b="1" dirty="0">
                <a:solidFill>
                  <a:schemeClr val="dk1"/>
                </a:solidFill>
              </a:rPr>
              <a:t> з таких </a:t>
            </a:r>
            <a:r>
              <a:rPr lang="ru-RU" sz="2000" b="1" dirty="0" err="1" smtClean="0">
                <a:solidFill>
                  <a:schemeClr val="dk1"/>
                </a:solidFill>
              </a:rPr>
              <a:t>етапів</a:t>
            </a:r>
            <a:r>
              <a:rPr lang="ru-RU" sz="2000" b="1" dirty="0"/>
              <a:t>:</a:t>
            </a:r>
            <a:endParaRPr lang="ru-RU" sz="2000" b="1" dirty="0">
              <a:solidFill>
                <a:schemeClr val="dk1"/>
              </a:solidFill>
            </a:endParaRPr>
          </a:p>
        </p:txBody>
      </p:sp>
    </p:spTree>
    <p:extLst>
      <p:ext uri="{BB962C8B-B14F-4D97-AF65-F5344CB8AC3E}">
        <p14:creationId xmlns:p14="http://schemas.microsoft.com/office/powerpoint/2010/main" val="7415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693256" y="4037712"/>
            <a:ext cx="5746733" cy="861774"/>
          </a:xfrm>
          <a:prstGeom prst="rect">
            <a:avLst/>
          </a:prstGeom>
        </p:spPr>
        <p:txBody>
          <a:bodyPr wrap="square">
            <a:spAutoFit/>
          </a:bodyPr>
          <a:lstStyle/>
          <a:p>
            <a:pPr>
              <a:spcBef>
                <a:spcPts val="600"/>
              </a:spcBef>
              <a:spcAft>
                <a:spcPts val="600"/>
              </a:spcAft>
            </a:pPr>
            <a:r>
              <a:rPr lang="uk-UA" sz="4800" b="1" noProof="1" smtClean="0">
                <a:latin typeface="+mj-lt"/>
              </a:rPr>
              <a:t>Дякую за увагу!</a:t>
            </a:r>
            <a:endParaRPr lang="uk-UA" sz="4800" noProof="1">
              <a:latin typeface="+mj-lt"/>
            </a:endParaRPr>
          </a:p>
        </p:txBody>
      </p:sp>
    </p:spTree>
    <p:extLst>
      <p:ext uri="{BB962C8B-B14F-4D97-AF65-F5344CB8AC3E}">
        <p14:creationId xmlns:p14="http://schemas.microsoft.com/office/powerpoint/2010/main" val="112666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4860320" y="1759210"/>
            <a:ext cx="5318335" cy="707886"/>
          </a:xfrm>
          <a:prstGeom prst="rect">
            <a:avLst/>
          </a:prstGeom>
        </p:spPr>
        <p:txBody>
          <a:bodyPr wrap="square">
            <a:spAutoFit/>
          </a:bodyPr>
          <a:lstStyle/>
          <a:p>
            <a:r>
              <a:rPr lang="ru-RU" sz="4000" b="1" dirty="0"/>
              <a:t>План</a:t>
            </a:r>
            <a:endParaRPr lang="uk-UA" sz="8800" noProof="1"/>
          </a:p>
        </p:txBody>
      </p:sp>
      <p:sp>
        <p:nvSpPr>
          <p:cNvPr id="5" name="Прямоугольник 4"/>
          <p:cNvSpPr/>
          <p:nvPr/>
        </p:nvSpPr>
        <p:spPr>
          <a:xfrm>
            <a:off x="4860320" y="3094575"/>
            <a:ext cx="5762088" cy="2862322"/>
          </a:xfrm>
          <a:prstGeom prst="rect">
            <a:avLst/>
          </a:prstGeom>
        </p:spPr>
        <p:txBody>
          <a:bodyPr wrap="square">
            <a:spAutoFit/>
          </a:bodyPr>
          <a:lstStyle/>
          <a:p>
            <a:pPr>
              <a:spcBef>
                <a:spcPts val="600"/>
              </a:spcBef>
              <a:spcAft>
                <a:spcPts val="600"/>
              </a:spcAft>
            </a:pPr>
            <a:r>
              <a:rPr lang="uk-UA" sz="2000" noProof="1" smtClean="0"/>
              <a:t>1. Предмет </a:t>
            </a:r>
            <a:r>
              <a:rPr lang="uk-UA" sz="2000" noProof="1"/>
              <a:t>і завдання банківського менеджменту.</a:t>
            </a:r>
          </a:p>
          <a:p>
            <a:pPr>
              <a:spcBef>
                <a:spcPts val="600"/>
              </a:spcBef>
              <a:spcAft>
                <a:spcPts val="600"/>
              </a:spcAft>
            </a:pPr>
            <a:r>
              <a:rPr lang="uk-UA" sz="2000" noProof="1" smtClean="0"/>
              <a:t>2. Інструментарій </a:t>
            </a:r>
            <a:r>
              <a:rPr lang="uk-UA" sz="2000" noProof="1"/>
              <a:t>фінансового менеджменту в банку.</a:t>
            </a:r>
          </a:p>
          <a:p>
            <a:pPr>
              <a:spcBef>
                <a:spcPts val="600"/>
              </a:spcBef>
              <a:spcAft>
                <a:spcPts val="600"/>
              </a:spcAft>
            </a:pPr>
            <a:r>
              <a:rPr lang="uk-UA" sz="2000" noProof="1" smtClean="0"/>
              <a:t>3. Управління </a:t>
            </a:r>
            <a:r>
              <a:rPr lang="uk-UA" sz="2000" noProof="1"/>
              <a:t>прибутковістю банку.</a:t>
            </a:r>
          </a:p>
          <a:p>
            <a:pPr>
              <a:spcBef>
                <a:spcPts val="600"/>
              </a:spcBef>
              <a:spcAft>
                <a:spcPts val="600"/>
              </a:spcAft>
            </a:pPr>
            <a:r>
              <a:rPr lang="uk-UA" sz="2000" noProof="1" smtClean="0"/>
              <a:t>4. Ризики </a:t>
            </a:r>
            <a:r>
              <a:rPr lang="uk-UA" sz="2000" noProof="1"/>
              <a:t>в банківській діяльності.</a:t>
            </a:r>
          </a:p>
          <a:p>
            <a:pPr>
              <a:spcBef>
                <a:spcPts val="600"/>
              </a:spcBef>
              <a:spcAft>
                <a:spcPts val="600"/>
              </a:spcAft>
            </a:pPr>
            <a:r>
              <a:rPr lang="uk-UA" sz="2000" noProof="1" smtClean="0"/>
              <a:t>5. Процес </a:t>
            </a:r>
            <a:r>
              <a:rPr lang="uk-UA" sz="2000" noProof="1"/>
              <a:t>управління банківськими ризиками.</a:t>
            </a:r>
          </a:p>
        </p:txBody>
      </p:sp>
    </p:spTree>
    <p:extLst>
      <p:ext uri="{BB962C8B-B14F-4D97-AF65-F5344CB8AC3E}">
        <p14:creationId xmlns:p14="http://schemas.microsoft.com/office/powerpoint/2010/main" val="130540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731519" y="1418657"/>
            <a:ext cx="6004895" cy="4878259"/>
          </a:xfrm>
          <a:prstGeom prst="rect">
            <a:avLst/>
          </a:prstGeom>
        </p:spPr>
        <p:txBody>
          <a:bodyPr wrap="square">
            <a:spAutoFit/>
          </a:bodyPr>
          <a:lstStyle/>
          <a:p>
            <a:pPr>
              <a:spcBef>
                <a:spcPts val="600"/>
              </a:spcBef>
              <a:spcAft>
                <a:spcPts val="600"/>
              </a:spcAft>
            </a:pPr>
            <a:r>
              <a:rPr lang="uk-UA" sz="1500" b="1" noProof="1"/>
              <a:t>В загальному розумінні менеджмент</a:t>
            </a:r>
            <a:r>
              <a:rPr lang="uk-UA" sz="1500" noProof="1"/>
              <a:t> – це наука про найбільш раціональні механізми управління певними видами діяльності. Під менеджментом розуміють як систему управління фінансовими потоками, так і систему управління персоналом (тобто організаційні аспекти будь-якої діяльності).</a:t>
            </a:r>
          </a:p>
          <a:p>
            <a:pPr>
              <a:spcBef>
                <a:spcPts val="600"/>
              </a:spcBef>
              <a:spcAft>
                <a:spcPts val="600"/>
              </a:spcAft>
            </a:pPr>
            <a:r>
              <a:rPr lang="uk-UA" sz="1500" b="1" noProof="1"/>
              <a:t>Банківський менеджмент</a:t>
            </a:r>
            <a:r>
              <a:rPr lang="uk-UA" sz="1500" noProof="1"/>
              <a:t> – це наука про ефективні системи організації та управління всіма процесами і відносинами, які характеризують діяльність банку</a:t>
            </a:r>
            <a:r>
              <a:rPr lang="uk-UA" sz="1500" noProof="1" smtClean="0"/>
              <a:t>.</a:t>
            </a:r>
          </a:p>
          <a:p>
            <a:pPr>
              <a:spcBef>
                <a:spcPts val="600"/>
              </a:spcBef>
              <a:spcAft>
                <a:spcPts val="600"/>
              </a:spcAft>
            </a:pPr>
            <a:r>
              <a:rPr lang="uk-UA" sz="1500" b="1" i="1" noProof="1"/>
              <a:t>Об’єктом банківського менеджменту</a:t>
            </a:r>
            <a:r>
              <a:rPr lang="uk-UA" sz="1500" noProof="1"/>
              <a:t> є банківська установа разом з усіма аспектами банківської діяльності у взаємозв’язку з політико-правовим і соціально-економічним середовищем.</a:t>
            </a:r>
            <a:endParaRPr lang="uk-UA" sz="1500" b="1" noProof="1" smtClean="0"/>
          </a:p>
          <a:p>
            <a:pPr>
              <a:spcBef>
                <a:spcPts val="600"/>
              </a:spcBef>
              <a:spcAft>
                <a:spcPts val="600"/>
              </a:spcAft>
            </a:pPr>
            <a:r>
              <a:rPr lang="uk-UA" sz="1500" b="1" i="1" noProof="1"/>
              <a:t>Суб’єкти банківського менеджменту</a:t>
            </a:r>
            <a:r>
              <a:rPr lang="uk-UA" sz="1500" b="1" noProof="1"/>
              <a:t> </a:t>
            </a:r>
            <a:r>
              <a:rPr lang="uk-UA" sz="1500" noProof="1"/>
              <a:t>– це відповідальна особа або група осіб, які мають право ухвалювати управлінські рішення та несуть відповідальність за ефективність процесу управління банком</a:t>
            </a:r>
            <a:r>
              <a:rPr lang="uk-UA" sz="1500" noProof="1" smtClean="0"/>
              <a:t>. </a:t>
            </a:r>
            <a:r>
              <a:rPr lang="uk-UA" sz="1200" i="1" noProof="1" smtClean="0"/>
              <a:t>(</a:t>
            </a:r>
            <a:r>
              <a:rPr lang="ru-RU" sz="1200" i="1" noProof="1"/>
              <a:t>Засновники (засновник), уособлюючи загальні збори учасників, які є вищим органом управління банку; правління банку як виконавчий орган (мінімум – три особи); рада банку (не менше п’яти осіб), що не бере участі в поточному управлінні, проте здійснює контроль за діяльністю виконавчого органу.</a:t>
            </a:r>
            <a:r>
              <a:rPr lang="uk-UA" sz="1200" i="1" noProof="1" smtClean="0"/>
              <a:t>)</a:t>
            </a:r>
            <a:endParaRPr lang="uk-UA" sz="1200" i="1" noProof="1"/>
          </a:p>
        </p:txBody>
      </p:sp>
    </p:spTree>
    <p:extLst>
      <p:ext uri="{BB962C8B-B14F-4D97-AF65-F5344CB8AC3E}">
        <p14:creationId xmlns:p14="http://schemas.microsoft.com/office/powerpoint/2010/main" val="392643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379561" y="3157269"/>
            <a:ext cx="11438627" cy="3247043"/>
          </a:xfrm>
          <a:prstGeom prst="rect">
            <a:avLst/>
          </a:prstGeom>
        </p:spPr>
        <p:txBody>
          <a:bodyPr wrap="square">
            <a:spAutoFit/>
          </a:bodyPr>
          <a:lstStyle/>
          <a:p>
            <a:pPr>
              <a:spcBef>
                <a:spcPts val="600"/>
              </a:spcBef>
              <a:spcAft>
                <a:spcPts val="600"/>
              </a:spcAft>
            </a:pPr>
            <a:r>
              <a:rPr lang="uk-UA" sz="1500" b="1" noProof="1"/>
              <a:t>Інструментарій банківського менеджменту включає </a:t>
            </a:r>
            <a:r>
              <a:rPr lang="uk-UA" sz="1500" noProof="1"/>
              <a:t>сукупність методів, прийомів, засобів та форм досягнення цілей і виконання завдань, поставлених перед банківською установою.</a:t>
            </a:r>
          </a:p>
          <a:p>
            <a:pPr fontAlgn="base">
              <a:spcBef>
                <a:spcPts val="600"/>
              </a:spcBef>
              <a:spcAft>
                <a:spcPts val="600"/>
              </a:spcAft>
            </a:pPr>
            <a:r>
              <a:rPr lang="ru-RU" sz="1500" b="1" noProof="1"/>
              <a:t>Методи управління</a:t>
            </a:r>
            <a:r>
              <a:rPr lang="ru-RU" sz="1500" noProof="1"/>
              <a:t> — це засоби впливу на об’єкт управління для досягнення певних цілей. Методи управління поділяють на економічні, адміністративні, соціально--психологічні, правові.</a:t>
            </a:r>
            <a:endParaRPr lang="uk-UA" sz="1500" noProof="1" smtClean="0"/>
          </a:p>
          <a:p>
            <a:pPr fontAlgn="base">
              <a:spcBef>
                <a:spcPts val="600"/>
              </a:spcBef>
              <a:spcAft>
                <a:spcPts val="600"/>
              </a:spcAft>
            </a:pPr>
            <a:r>
              <a:rPr lang="uk-UA" sz="1500" noProof="1"/>
              <a:t>Одним із </a:t>
            </a:r>
            <a:r>
              <a:rPr lang="uk-UA" sz="1500" b="1" noProof="1"/>
              <a:t>головних інструментів управління є відсоткові ставки </a:t>
            </a:r>
            <a:r>
              <a:rPr lang="uk-UA" sz="1500" noProof="1"/>
              <a:t>(як за депозитами, так і за кредитами), а також: валютні курси; рівень дохідності цінних паперів; способи видачі та погашення кредитів; рівень обслуговування клієнтів; реклама тощо</a:t>
            </a:r>
            <a:r>
              <a:rPr lang="uk-UA" sz="1500" noProof="1" smtClean="0"/>
              <a:t>.</a:t>
            </a:r>
          </a:p>
          <a:p>
            <a:pPr fontAlgn="base">
              <a:spcBef>
                <a:spcPts val="600"/>
              </a:spcBef>
              <a:spcAft>
                <a:spcPts val="600"/>
              </a:spcAft>
            </a:pPr>
            <a:r>
              <a:rPr lang="uk-UA" sz="1500" b="1" noProof="1"/>
              <a:t>Вибір конкретних інструментів </a:t>
            </a:r>
            <a:r>
              <a:rPr lang="uk-UA" sz="1500" noProof="1"/>
              <a:t>банківського менеджменту насамперед визначається </a:t>
            </a:r>
            <a:r>
              <a:rPr lang="uk-UA" sz="1500" b="1" noProof="1"/>
              <a:t>тими цілями</a:t>
            </a:r>
            <a:r>
              <a:rPr lang="uk-UA" sz="1500" noProof="1"/>
              <a:t>, які формулюються у процесі управління. Цілі та завдання, котрих </a:t>
            </a:r>
            <a:r>
              <a:rPr lang="uk-UA" sz="1500" b="1" noProof="1"/>
              <a:t>прагне досягти банк</a:t>
            </a:r>
            <a:r>
              <a:rPr lang="uk-UA" sz="1500" noProof="1"/>
              <a:t>, зумовлюють формування стратегії, тактики та визначають ефективність менеджменту</a:t>
            </a:r>
            <a:r>
              <a:rPr lang="uk-UA" sz="1500" noProof="1" smtClean="0"/>
              <a:t>.</a:t>
            </a:r>
          </a:p>
          <a:p>
            <a:pPr fontAlgn="base">
              <a:spcBef>
                <a:spcPts val="600"/>
              </a:spcBef>
              <a:spcAft>
                <a:spcPts val="600"/>
              </a:spcAft>
            </a:pPr>
            <a:r>
              <a:rPr lang="ru-RU" sz="1500" b="1" noProof="1"/>
              <a:t>Стратегічна мета діяльності банку </a:t>
            </a:r>
            <a:r>
              <a:rPr lang="ru-RU" sz="1500" noProof="1"/>
              <a:t>не виключає існування множини інших цілей та завдань у різних сферах управління банком.</a:t>
            </a:r>
            <a:r>
              <a:rPr lang="uk-UA" sz="1500" noProof="1" smtClean="0"/>
              <a:t> </a:t>
            </a:r>
            <a:endParaRPr lang="uk-UA" sz="1500" noProof="1"/>
          </a:p>
        </p:txBody>
      </p:sp>
    </p:spTree>
    <p:extLst>
      <p:ext uri="{BB962C8B-B14F-4D97-AF65-F5344CB8AC3E}">
        <p14:creationId xmlns:p14="http://schemas.microsoft.com/office/powerpoint/2010/main" val="224762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Прямоугольник 1"/>
          <p:cNvSpPr/>
          <p:nvPr/>
        </p:nvSpPr>
        <p:spPr>
          <a:xfrm>
            <a:off x="301925" y="3976913"/>
            <a:ext cx="5375119" cy="27853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fontAlgn="base">
              <a:spcBef>
                <a:spcPts val="600"/>
              </a:spcBef>
              <a:spcAft>
                <a:spcPts val="600"/>
              </a:spcAft>
            </a:pPr>
            <a:r>
              <a:rPr lang="uk-UA" altLang="ru-RU" sz="1500" noProof="1"/>
              <a:t>– головна мета – отримання прибутку від здійснення банківських операцій і надання фінансових послуг для підтримки життєдіяльності банку та збереження коштів кредиторів і вкладників (таким чином, прибутковість є головним показником ефективності роботи будь-якого банку);</a:t>
            </a:r>
          </a:p>
          <a:p>
            <a:pPr lvl="0" fontAlgn="base">
              <a:spcBef>
                <a:spcPts val="600"/>
              </a:spcBef>
              <a:spcAft>
                <a:spcPts val="600"/>
              </a:spcAft>
            </a:pPr>
            <a:r>
              <a:rPr lang="uk-UA" altLang="ru-RU" sz="1500" noProof="1"/>
              <a:t>– забезпечення достатнього рівня надійності банківської </a:t>
            </a:r>
            <a:r>
              <a:rPr lang="uk-UA" altLang="ru-RU" sz="1500" noProof="1" smtClean="0"/>
              <a:t>установи рівень </a:t>
            </a:r>
            <a:r>
              <a:rPr lang="uk-UA" altLang="ru-RU" sz="1500" noProof="1"/>
              <a:t>надійності визначається розміром сукупного ризику, на який наражається конкретний банк (тому пошук реальних шляхів мінімізації ризиків є важливою метою банківського менеджменту</a:t>
            </a:r>
            <a:r>
              <a:rPr lang="uk-UA" altLang="ru-RU" sz="1500" noProof="1" smtClean="0"/>
              <a:t>).</a:t>
            </a:r>
            <a:endParaRPr lang="uk-UA" altLang="ru-RU" sz="1500" noProof="1"/>
          </a:p>
        </p:txBody>
      </p:sp>
      <p:sp>
        <p:nvSpPr>
          <p:cNvPr id="6" name="Прямоугольник 5"/>
          <p:cNvSpPr/>
          <p:nvPr/>
        </p:nvSpPr>
        <p:spPr>
          <a:xfrm>
            <a:off x="423557" y="3327153"/>
            <a:ext cx="5131853"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ts val="600"/>
              </a:spcBef>
              <a:spcAft>
                <a:spcPts val="600"/>
              </a:spcAft>
            </a:pPr>
            <a:r>
              <a:rPr lang="uk-UA" sz="2400" b="1" noProof="1" smtClean="0"/>
              <a:t>Цілі </a:t>
            </a:r>
            <a:r>
              <a:rPr lang="uk-UA" sz="2400" b="1" noProof="1"/>
              <a:t>банківського </a:t>
            </a:r>
            <a:r>
              <a:rPr lang="uk-UA" sz="2400" b="1" noProof="1" smtClean="0"/>
              <a:t>менеджменту:</a:t>
            </a:r>
            <a:endParaRPr lang="uk-UA" sz="2400" noProof="1"/>
          </a:p>
        </p:txBody>
      </p:sp>
      <p:sp>
        <p:nvSpPr>
          <p:cNvPr id="5" name="Прямоугольник 4"/>
          <p:cNvSpPr/>
          <p:nvPr/>
        </p:nvSpPr>
        <p:spPr>
          <a:xfrm>
            <a:off x="5926348" y="1923914"/>
            <a:ext cx="5676179"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500" dirty="0"/>
              <a:t>– </a:t>
            </a:r>
            <a:r>
              <a:rPr lang="ru-RU" sz="1500" dirty="0" err="1"/>
              <a:t>максимальне</a:t>
            </a:r>
            <a:r>
              <a:rPr lang="ru-RU" sz="1500" dirty="0"/>
              <a:t> </a:t>
            </a:r>
            <a:r>
              <a:rPr lang="ru-RU" sz="1500" dirty="0" err="1"/>
              <a:t>задоволення</a:t>
            </a:r>
            <a:r>
              <a:rPr lang="ru-RU" sz="1500" dirty="0"/>
              <a:t> потреб </a:t>
            </a:r>
            <a:r>
              <a:rPr lang="ru-RU" sz="1500" dirty="0" err="1"/>
              <a:t>клієнтів</a:t>
            </a:r>
            <a:r>
              <a:rPr lang="ru-RU" sz="1500" dirty="0"/>
              <a:t> у </a:t>
            </a:r>
            <a:r>
              <a:rPr lang="ru-RU" sz="1500" dirty="0" err="1"/>
              <a:t>структурі</a:t>
            </a:r>
            <a:r>
              <a:rPr lang="ru-RU" sz="1500" dirty="0"/>
              <a:t> та </a:t>
            </a:r>
            <a:r>
              <a:rPr lang="ru-RU" sz="1500" dirty="0" err="1"/>
              <a:t>якості</a:t>
            </a:r>
            <a:r>
              <a:rPr lang="ru-RU" sz="1500" dirty="0"/>
              <a:t> </a:t>
            </a:r>
            <a:r>
              <a:rPr lang="ru-RU" sz="1500" dirty="0" err="1"/>
              <a:t>пропонованих</a:t>
            </a:r>
            <a:r>
              <a:rPr lang="ru-RU" sz="1500" dirty="0"/>
              <a:t> банком </a:t>
            </a:r>
            <a:r>
              <a:rPr lang="ru-RU" sz="1500" dirty="0" err="1"/>
              <a:t>операцій</a:t>
            </a:r>
            <a:r>
              <a:rPr lang="ru-RU" sz="1500" dirty="0"/>
              <a:t> і </a:t>
            </a:r>
            <a:r>
              <a:rPr lang="ru-RU" sz="1500" dirty="0" err="1"/>
              <a:t>послуг</a:t>
            </a:r>
            <a:r>
              <a:rPr lang="ru-RU" sz="1500" dirty="0"/>
              <a:t> (</a:t>
            </a:r>
            <a:r>
              <a:rPr lang="ru-RU" sz="1500" dirty="0" err="1"/>
              <a:t>розширення</a:t>
            </a:r>
            <a:r>
              <a:rPr lang="ru-RU" sz="1500" dirty="0"/>
              <a:t> </a:t>
            </a:r>
            <a:r>
              <a:rPr lang="ru-RU" sz="1500" dirty="0" err="1"/>
              <a:t>асортименту</a:t>
            </a:r>
            <a:r>
              <a:rPr lang="ru-RU" sz="1500" dirty="0"/>
              <a:t> </a:t>
            </a:r>
            <a:r>
              <a:rPr lang="ru-RU" sz="1500" dirty="0" err="1"/>
              <a:t>банківських</a:t>
            </a:r>
            <a:r>
              <a:rPr lang="ru-RU" sz="1500" dirty="0"/>
              <a:t> </a:t>
            </a:r>
            <a:r>
              <a:rPr lang="ru-RU" sz="1500" dirty="0" err="1"/>
              <a:t>послуг</a:t>
            </a:r>
            <a:r>
              <a:rPr lang="ru-RU" sz="1500" dirty="0"/>
              <a:t>);</a:t>
            </a:r>
          </a:p>
          <a:p>
            <a:r>
              <a:rPr lang="ru-RU" sz="1500" dirty="0"/>
              <a:t>– </a:t>
            </a:r>
            <a:r>
              <a:rPr lang="ru-RU" sz="1500" dirty="0" err="1"/>
              <a:t>забезпечення</a:t>
            </a:r>
            <a:r>
              <a:rPr lang="ru-RU" sz="1500" dirty="0"/>
              <a:t> </a:t>
            </a:r>
            <a:r>
              <a:rPr lang="ru-RU" sz="1500" dirty="0" err="1"/>
              <a:t>конкурентоспроможності</a:t>
            </a:r>
            <a:r>
              <a:rPr lang="ru-RU" sz="1500" dirty="0"/>
              <a:t> банку в </a:t>
            </a:r>
            <a:r>
              <a:rPr lang="ru-RU" sz="1500" dirty="0" err="1"/>
              <a:t>ринковому</a:t>
            </a:r>
            <a:r>
              <a:rPr lang="ru-RU" sz="1500" dirty="0"/>
              <a:t> </a:t>
            </a:r>
            <a:r>
              <a:rPr lang="ru-RU" sz="1500" dirty="0" err="1"/>
              <a:t>середовищі</a:t>
            </a:r>
            <a:r>
              <a:rPr lang="ru-RU" sz="1500" dirty="0"/>
              <a:t> (</a:t>
            </a:r>
            <a:r>
              <a:rPr lang="ru-RU" sz="1500" dirty="0" err="1"/>
              <a:t>припускає</a:t>
            </a:r>
            <a:r>
              <a:rPr lang="ru-RU" sz="1500" dirty="0"/>
              <a:t> </a:t>
            </a:r>
            <a:r>
              <a:rPr lang="ru-RU" sz="1500" dirty="0" err="1"/>
              <a:t>зниження</a:t>
            </a:r>
            <a:r>
              <a:rPr lang="ru-RU" sz="1500" dirty="0"/>
              <a:t> </a:t>
            </a:r>
            <a:r>
              <a:rPr lang="ru-RU" sz="1500" dirty="0" err="1"/>
              <a:t>вартості</a:t>
            </a:r>
            <a:r>
              <a:rPr lang="ru-RU" sz="1500" dirty="0"/>
              <a:t> </a:t>
            </a:r>
            <a:r>
              <a:rPr lang="ru-RU" sz="1500" dirty="0" err="1"/>
              <a:t>банківських</a:t>
            </a:r>
            <a:r>
              <a:rPr lang="ru-RU" sz="1500" dirty="0"/>
              <a:t> </a:t>
            </a:r>
            <a:r>
              <a:rPr lang="ru-RU" sz="1500" dirty="0" err="1"/>
              <a:t>послуг</a:t>
            </a:r>
            <a:r>
              <a:rPr lang="ru-RU" sz="1500" dirty="0"/>
              <a:t> при </a:t>
            </a:r>
            <a:r>
              <a:rPr lang="ru-RU" sz="1500" dirty="0" err="1"/>
              <a:t>одночасному</a:t>
            </a:r>
            <a:r>
              <a:rPr lang="ru-RU" sz="1500" dirty="0"/>
              <a:t> </a:t>
            </a:r>
            <a:r>
              <a:rPr lang="ru-RU" sz="1500" dirty="0" err="1"/>
              <a:t>підвищенні</a:t>
            </a:r>
            <a:r>
              <a:rPr lang="ru-RU" sz="1500" dirty="0"/>
              <a:t> </a:t>
            </a:r>
            <a:r>
              <a:rPr lang="ru-RU" sz="1500" dirty="0" err="1"/>
              <a:t>їх</a:t>
            </a:r>
            <a:r>
              <a:rPr lang="ru-RU" sz="1500" dirty="0"/>
              <a:t> </a:t>
            </a:r>
            <a:r>
              <a:rPr lang="ru-RU" sz="1500" dirty="0" err="1"/>
              <a:t>якості</a:t>
            </a:r>
            <a:r>
              <a:rPr lang="ru-RU" sz="1500" dirty="0"/>
              <a:t>);</a:t>
            </a:r>
          </a:p>
          <a:p>
            <a:r>
              <a:rPr lang="ru-RU" sz="1500" dirty="0"/>
              <a:t>– </a:t>
            </a:r>
            <a:r>
              <a:rPr lang="ru-RU" sz="1500" dirty="0" err="1"/>
              <a:t>забезпечення</a:t>
            </a:r>
            <a:r>
              <a:rPr lang="ru-RU" sz="1500" dirty="0"/>
              <a:t> умов для </a:t>
            </a:r>
            <a:r>
              <a:rPr lang="ru-RU" sz="1500" dirty="0" err="1"/>
              <a:t>нарощування</a:t>
            </a:r>
            <a:r>
              <a:rPr lang="ru-RU" sz="1500" dirty="0"/>
              <a:t> </a:t>
            </a:r>
            <a:r>
              <a:rPr lang="ru-RU" sz="1500" dirty="0" err="1"/>
              <a:t>власного</a:t>
            </a:r>
            <a:r>
              <a:rPr lang="ru-RU" sz="1500" dirty="0"/>
              <a:t> </a:t>
            </a:r>
            <a:r>
              <a:rPr lang="ru-RU" sz="1500" dirty="0" err="1"/>
              <a:t>капіталу</a:t>
            </a:r>
            <a:r>
              <a:rPr lang="ru-RU" sz="1500" dirty="0"/>
              <a:t> банку;</a:t>
            </a:r>
          </a:p>
          <a:p>
            <a:r>
              <a:rPr lang="ru-RU" sz="1500" dirty="0"/>
              <a:t>– </a:t>
            </a:r>
            <a:r>
              <a:rPr lang="ru-RU" sz="1500" dirty="0" err="1"/>
              <a:t>наявність</a:t>
            </a:r>
            <a:r>
              <a:rPr lang="ru-RU" sz="1500" dirty="0"/>
              <a:t> </a:t>
            </a:r>
            <a:r>
              <a:rPr lang="ru-RU" sz="1500" dirty="0" err="1"/>
              <a:t>адекватних</a:t>
            </a:r>
            <a:r>
              <a:rPr lang="ru-RU" sz="1500" dirty="0"/>
              <a:t> систем контролю за </a:t>
            </a:r>
            <a:r>
              <a:rPr lang="ru-RU" sz="1500" dirty="0" err="1"/>
              <a:t>рівнем</a:t>
            </a:r>
            <a:r>
              <a:rPr lang="ru-RU" sz="1500" dirty="0"/>
              <a:t> </a:t>
            </a:r>
            <a:r>
              <a:rPr lang="ru-RU" sz="1500" dirty="0" err="1"/>
              <a:t>банківських</a:t>
            </a:r>
            <a:r>
              <a:rPr lang="ru-RU" sz="1500" dirty="0"/>
              <a:t> </a:t>
            </a:r>
            <a:r>
              <a:rPr lang="ru-RU" sz="1500" dirty="0" err="1"/>
              <a:t>ризиків</a:t>
            </a:r>
            <a:r>
              <a:rPr lang="ru-RU" sz="1500" dirty="0"/>
              <a:t>;</a:t>
            </a:r>
          </a:p>
          <a:p>
            <a:r>
              <a:rPr lang="ru-RU" sz="1500" dirty="0"/>
              <a:t>– </a:t>
            </a:r>
            <a:r>
              <a:rPr lang="ru-RU" sz="1500" dirty="0" err="1"/>
              <a:t>створення</a:t>
            </a:r>
            <a:r>
              <a:rPr lang="ru-RU" sz="1500" dirty="0"/>
              <a:t> </a:t>
            </a:r>
            <a:r>
              <a:rPr lang="ru-RU" sz="1500" dirty="0" err="1"/>
              <a:t>ефективної</a:t>
            </a:r>
            <a:r>
              <a:rPr lang="ru-RU" sz="1500" dirty="0"/>
              <a:t> </a:t>
            </a:r>
            <a:r>
              <a:rPr lang="ru-RU" sz="1500" dirty="0" err="1"/>
              <a:t>організаційної</a:t>
            </a:r>
            <a:r>
              <a:rPr lang="ru-RU" sz="1500" dirty="0"/>
              <a:t> </a:t>
            </a:r>
            <a:r>
              <a:rPr lang="ru-RU" sz="1500" dirty="0" err="1"/>
              <a:t>структури</a:t>
            </a:r>
            <a:r>
              <a:rPr lang="ru-RU" sz="1500" dirty="0"/>
              <a:t> банку;</a:t>
            </a:r>
          </a:p>
          <a:p>
            <a:r>
              <a:rPr lang="ru-RU" sz="1500" dirty="0"/>
              <a:t>– </a:t>
            </a:r>
            <a:r>
              <a:rPr lang="ru-RU" sz="1500" dirty="0" err="1"/>
              <a:t>організація</a:t>
            </a:r>
            <a:r>
              <a:rPr lang="ru-RU" sz="1500" dirty="0"/>
              <a:t> </a:t>
            </a:r>
            <a:r>
              <a:rPr lang="ru-RU" sz="1500" dirty="0" err="1"/>
              <a:t>роботи</a:t>
            </a:r>
            <a:r>
              <a:rPr lang="ru-RU" sz="1500" dirty="0"/>
              <a:t> систем контролю, аудиту, </a:t>
            </a:r>
            <a:r>
              <a:rPr lang="ru-RU" sz="1500" dirty="0" err="1"/>
              <a:t>безпеки</a:t>
            </a:r>
            <a:r>
              <a:rPr lang="ru-RU" sz="1500" dirty="0"/>
              <a:t>, </a:t>
            </a:r>
            <a:r>
              <a:rPr lang="ru-RU" sz="1500" dirty="0" err="1"/>
              <a:t>інформаційних</a:t>
            </a:r>
            <a:r>
              <a:rPr lang="ru-RU" sz="1500" dirty="0"/>
              <a:t> та </a:t>
            </a:r>
            <a:r>
              <a:rPr lang="ru-RU" sz="1500" dirty="0" err="1"/>
              <a:t>інших</a:t>
            </a:r>
            <a:r>
              <a:rPr lang="ru-RU" sz="1500" dirty="0"/>
              <a:t> систем, </a:t>
            </a:r>
            <a:r>
              <a:rPr lang="ru-RU" sz="1500" dirty="0" err="1"/>
              <a:t>які</a:t>
            </a:r>
            <a:r>
              <a:rPr lang="ru-RU" sz="1500" dirty="0"/>
              <a:t> </a:t>
            </a:r>
            <a:r>
              <a:rPr lang="ru-RU" sz="1500" dirty="0" err="1"/>
              <a:t>забезпечують</a:t>
            </a:r>
            <a:r>
              <a:rPr lang="ru-RU" sz="1500" dirty="0"/>
              <a:t> </a:t>
            </a:r>
            <a:r>
              <a:rPr lang="ru-RU" sz="1500" dirty="0" err="1"/>
              <a:t>життєдіяльність</a:t>
            </a:r>
            <a:r>
              <a:rPr lang="ru-RU" sz="1500" dirty="0"/>
              <a:t> банку;</a:t>
            </a:r>
          </a:p>
          <a:p>
            <a:r>
              <a:rPr lang="ru-RU" sz="1500" dirty="0"/>
              <a:t>– </a:t>
            </a:r>
            <a:r>
              <a:rPr lang="ru-RU" sz="1500" dirty="0" err="1"/>
              <a:t>створення</a:t>
            </a:r>
            <a:r>
              <a:rPr lang="ru-RU" sz="1500" dirty="0"/>
              <a:t> умов для набору </a:t>
            </a:r>
            <a:r>
              <a:rPr lang="ru-RU" sz="1500" dirty="0" err="1"/>
              <a:t>кваліфікованих</a:t>
            </a:r>
            <a:r>
              <a:rPr lang="ru-RU" sz="1500" dirty="0"/>
              <a:t> </a:t>
            </a:r>
            <a:r>
              <a:rPr lang="ru-RU" sz="1500" dirty="0" err="1"/>
              <a:t>кадрів</a:t>
            </a:r>
            <a:r>
              <a:rPr lang="ru-RU" sz="1500" dirty="0"/>
              <a:t> і </a:t>
            </a:r>
            <a:r>
              <a:rPr lang="ru-RU" sz="1500" dirty="0" err="1"/>
              <a:t>повної</a:t>
            </a:r>
            <a:r>
              <a:rPr lang="ru-RU" sz="1500" dirty="0"/>
              <a:t> </a:t>
            </a:r>
            <a:r>
              <a:rPr lang="ru-RU" sz="1500" dirty="0" err="1"/>
              <a:t>реалізації</a:t>
            </a:r>
            <a:r>
              <a:rPr lang="ru-RU" sz="1500" dirty="0"/>
              <a:t> </a:t>
            </a:r>
            <a:r>
              <a:rPr lang="ru-RU" sz="1500" dirty="0" err="1"/>
              <a:t>їх</a:t>
            </a:r>
            <a:r>
              <a:rPr lang="ru-RU" sz="1500" dirty="0"/>
              <a:t> </a:t>
            </a:r>
            <a:r>
              <a:rPr lang="ru-RU" sz="1500" dirty="0" err="1"/>
              <a:t>потенційних</a:t>
            </a:r>
            <a:r>
              <a:rPr lang="ru-RU" sz="1500" dirty="0"/>
              <a:t> </a:t>
            </a:r>
            <a:r>
              <a:rPr lang="ru-RU" sz="1500" dirty="0" err="1"/>
              <a:t>можливостей</a:t>
            </a:r>
            <a:r>
              <a:rPr lang="ru-RU" sz="1500" dirty="0"/>
              <a:t>;</a:t>
            </a:r>
          </a:p>
          <a:p>
            <a:r>
              <a:rPr lang="ru-RU" sz="1500" dirty="0"/>
              <a:t>– </a:t>
            </a:r>
            <a:r>
              <a:rPr lang="ru-RU" sz="1500" dirty="0" err="1"/>
              <a:t>створення</a:t>
            </a:r>
            <a:r>
              <a:rPr lang="ru-RU" sz="1500" dirty="0"/>
              <a:t> систем </a:t>
            </a:r>
            <a:r>
              <a:rPr lang="ru-RU" sz="1500" dirty="0" err="1"/>
              <a:t>підготовки</a:t>
            </a:r>
            <a:r>
              <a:rPr lang="ru-RU" sz="1500" dirty="0"/>
              <a:t> та </a:t>
            </a:r>
            <a:r>
              <a:rPr lang="ru-RU" sz="1500" dirty="0" err="1"/>
              <a:t>перепідготовки</a:t>
            </a:r>
            <a:r>
              <a:rPr lang="ru-RU" sz="1500" dirty="0"/>
              <a:t> </a:t>
            </a:r>
            <a:r>
              <a:rPr lang="ru-RU" sz="1500" dirty="0" err="1"/>
              <a:t>кадрів</a:t>
            </a:r>
            <a:r>
              <a:rPr lang="ru-RU" sz="1500" dirty="0"/>
              <a:t>;</a:t>
            </a:r>
          </a:p>
          <a:p>
            <a:r>
              <a:rPr lang="ru-RU" sz="1500" dirty="0"/>
              <a:t>– </a:t>
            </a:r>
            <a:r>
              <a:rPr lang="ru-RU" sz="1500" dirty="0" err="1"/>
              <a:t>забезпечення</a:t>
            </a:r>
            <a:r>
              <a:rPr lang="ru-RU" sz="1500" dirty="0"/>
              <a:t> умов для </a:t>
            </a:r>
            <a:r>
              <a:rPr lang="ru-RU" sz="1500" dirty="0" err="1"/>
              <a:t>здійснення</a:t>
            </a:r>
            <a:r>
              <a:rPr lang="ru-RU" sz="1500" dirty="0"/>
              <a:t> </a:t>
            </a:r>
            <a:r>
              <a:rPr lang="ru-RU" sz="1500" dirty="0" err="1"/>
              <a:t>послідовного</a:t>
            </a:r>
            <a:r>
              <a:rPr lang="ru-RU" sz="1500" dirty="0"/>
              <a:t> і </a:t>
            </a:r>
            <a:r>
              <a:rPr lang="ru-RU" sz="1500" dirty="0" err="1"/>
              <a:t>ефективного</a:t>
            </a:r>
            <a:r>
              <a:rPr lang="ru-RU" sz="1500" dirty="0"/>
              <a:t> </a:t>
            </a:r>
            <a:r>
              <a:rPr lang="ru-RU" sz="1500" dirty="0" err="1"/>
              <a:t>управління</a:t>
            </a:r>
            <a:r>
              <a:rPr lang="ru-RU" sz="1500" dirty="0"/>
              <a:t> банком;</a:t>
            </a:r>
          </a:p>
          <a:p>
            <a:r>
              <a:rPr lang="ru-RU" sz="1500" dirty="0"/>
              <a:t>– </a:t>
            </a:r>
            <a:r>
              <a:rPr lang="ru-RU" sz="1500" dirty="0" err="1"/>
              <a:t>створення</a:t>
            </a:r>
            <a:r>
              <a:rPr lang="ru-RU" sz="1500" dirty="0"/>
              <a:t> </a:t>
            </a:r>
            <a:r>
              <a:rPr lang="ru-RU" sz="1500" dirty="0" err="1"/>
              <a:t>соціальних</a:t>
            </a:r>
            <a:r>
              <a:rPr lang="ru-RU" sz="1500" dirty="0"/>
              <a:t> умов для </a:t>
            </a:r>
            <a:r>
              <a:rPr lang="ru-RU" sz="1500" dirty="0" err="1"/>
              <a:t>роботи</a:t>
            </a:r>
            <a:r>
              <a:rPr lang="ru-RU" sz="1500" dirty="0"/>
              <a:t> персоналу банку.</a:t>
            </a:r>
          </a:p>
        </p:txBody>
      </p:sp>
      <p:sp>
        <p:nvSpPr>
          <p:cNvPr id="7" name="Прямоугольник 6"/>
          <p:cNvSpPr/>
          <p:nvPr/>
        </p:nvSpPr>
        <p:spPr>
          <a:xfrm>
            <a:off x="5770317" y="1268886"/>
            <a:ext cx="5988242"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sz="2400" b="1" dirty="0" err="1">
                <a:solidFill>
                  <a:schemeClr val="dk1"/>
                </a:solidFill>
              </a:rPr>
              <a:t>Завдання</a:t>
            </a:r>
            <a:r>
              <a:rPr lang="ru-RU" sz="2400" b="1" dirty="0">
                <a:solidFill>
                  <a:schemeClr val="dk1"/>
                </a:solidFill>
              </a:rPr>
              <a:t> </a:t>
            </a:r>
            <a:r>
              <a:rPr lang="ru-RU" sz="2400" b="1" dirty="0" err="1">
                <a:solidFill>
                  <a:schemeClr val="dk1"/>
                </a:solidFill>
              </a:rPr>
              <a:t>банківського</a:t>
            </a:r>
            <a:r>
              <a:rPr lang="ru-RU" sz="2400" b="1" dirty="0">
                <a:solidFill>
                  <a:schemeClr val="dk1"/>
                </a:solidFill>
              </a:rPr>
              <a:t> менеджменту:</a:t>
            </a:r>
          </a:p>
        </p:txBody>
      </p:sp>
    </p:spTree>
    <p:extLst>
      <p:ext uri="{BB962C8B-B14F-4D97-AF65-F5344CB8AC3E}">
        <p14:creationId xmlns:p14="http://schemas.microsoft.com/office/powerpoint/2010/main" val="132690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650966" y="1107987"/>
            <a:ext cx="10890068" cy="2169825"/>
          </a:xfrm>
          <a:prstGeom prst="rect">
            <a:avLst/>
          </a:prstGeom>
        </p:spPr>
        <p:txBody>
          <a:bodyPr wrap="square">
            <a:spAutoFit/>
          </a:bodyPr>
          <a:lstStyle/>
          <a:p>
            <a:pPr lvl="0" eaLnBrk="0" fontAlgn="base" hangingPunct="0"/>
            <a:r>
              <a:rPr lang="uk-UA" altLang="ru-RU" sz="1500" noProof="1">
                <a:solidFill>
                  <a:srgbClr val="000000"/>
                </a:solidFill>
                <a:cs typeface="Times New Roman" panose="02020603050405020304" pitchFamily="18" charset="0"/>
              </a:rPr>
              <a:t>– спрямованість дій на досягнення конкретної мети;</a:t>
            </a:r>
          </a:p>
          <a:p>
            <a:pPr lvl="0" eaLnBrk="0" fontAlgn="base" hangingPunct="0"/>
            <a:r>
              <a:rPr lang="uk-UA" altLang="ru-RU" sz="1500" noProof="1">
                <a:solidFill>
                  <a:srgbClr val="000000"/>
                </a:solidFill>
                <a:cs typeface="Times New Roman" panose="02020603050405020304" pitchFamily="18" charset="0"/>
              </a:rPr>
              <a:t>– єдність мети, результату та способів їх досягнення;</a:t>
            </a:r>
          </a:p>
          <a:p>
            <a:pPr lvl="0" eaLnBrk="0" fontAlgn="base" hangingPunct="0"/>
            <a:r>
              <a:rPr lang="uk-UA" altLang="ru-RU" sz="1500" noProof="1">
                <a:solidFill>
                  <a:srgbClr val="000000"/>
                </a:solidFill>
                <a:cs typeface="Times New Roman" panose="02020603050405020304" pitchFamily="18" charset="0"/>
              </a:rPr>
              <a:t>– комплексність процесу управління, який включає планування, аналіз, регулювання та контроль;</a:t>
            </a:r>
          </a:p>
          <a:p>
            <a:pPr lvl="0" eaLnBrk="0" fontAlgn="base" hangingPunct="0"/>
            <a:r>
              <a:rPr lang="uk-UA" altLang="ru-RU" sz="1500" noProof="1">
                <a:solidFill>
                  <a:srgbClr val="000000"/>
                </a:solidFill>
                <a:cs typeface="Times New Roman" panose="02020603050405020304" pitchFamily="18" charset="0"/>
              </a:rPr>
              <a:t>– єдність стратегічного (перспективного) і тактичного (поточного) планування для забезпечення безперервності відповідного процесу;</a:t>
            </a:r>
          </a:p>
          <a:p>
            <a:pPr lvl="0" eaLnBrk="0" fontAlgn="base" hangingPunct="0"/>
            <a:r>
              <a:rPr lang="uk-UA" altLang="ru-RU" sz="1500" noProof="1">
                <a:solidFill>
                  <a:srgbClr val="000000"/>
                </a:solidFill>
                <a:cs typeface="Times New Roman" panose="02020603050405020304" pitchFamily="18" charset="0"/>
              </a:rPr>
              <a:t>– контроль за ухваленими управлінськими рішеннями як найважливіший чинник їх реалізації;</a:t>
            </a:r>
          </a:p>
          <a:p>
            <a:pPr lvl="0" eaLnBrk="0" fontAlgn="base" hangingPunct="0"/>
            <a:r>
              <a:rPr lang="uk-UA" altLang="ru-RU" sz="1500" noProof="1">
                <a:solidFill>
                  <a:srgbClr val="000000"/>
                </a:solidFill>
                <a:cs typeface="Times New Roman" panose="02020603050405020304" pitchFamily="18" charset="0"/>
              </a:rPr>
              <a:t>– матеріальне і моральне стимулювання творчої активності, успіхів і досягнень всього колективу та кожного його члена окремо;</a:t>
            </a:r>
          </a:p>
          <a:p>
            <a:pPr lvl="0" eaLnBrk="0" fontAlgn="base" hangingPunct="0"/>
            <a:r>
              <a:rPr lang="uk-UA" altLang="ru-RU" sz="1500" noProof="1">
                <a:solidFill>
                  <a:srgbClr val="000000"/>
                </a:solidFill>
                <a:cs typeface="Times New Roman" panose="02020603050405020304" pitchFamily="18" charset="0"/>
              </a:rPr>
              <a:t>– гнучкість організаційної структури управління, що дає можливість вирішувати функціональні та управлінські задачі</a:t>
            </a:r>
            <a:r>
              <a:rPr lang="uk-UA" altLang="ru-RU" sz="1500" noProof="1" smtClean="0">
                <a:solidFill>
                  <a:srgbClr val="000000"/>
                </a:solidFill>
                <a:cs typeface="Times New Roman" panose="02020603050405020304" pitchFamily="18" charset="0"/>
              </a:rPr>
              <a:t>.</a:t>
            </a:r>
            <a:endParaRPr lang="uk-UA" altLang="ru-RU" sz="1500" noProof="1">
              <a:solidFill>
                <a:srgbClr val="000000"/>
              </a:solidFill>
              <a:cs typeface="Times New Roman" panose="02020603050405020304" pitchFamily="18" charset="0"/>
            </a:endParaRPr>
          </a:p>
        </p:txBody>
      </p:sp>
      <p:sp>
        <p:nvSpPr>
          <p:cNvPr id="2" name="Прямоугольник 1"/>
          <p:cNvSpPr/>
          <p:nvPr/>
        </p:nvSpPr>
        <p:spPr>
          <a:xfrm>
            <a:off x="650966" y="414210"/>
            <a:ext cx="7347589" cy="461665"/>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ru-RU" sz="2400" b="1" dirty="0" err="1">
                <a:solidFill>
                  <a:schemeClr val="dk1"/>
                </a:solidFill>
              </a:rPr>
              <a:t>Основні</a:t>
            </a:r>
            <a:r>
              <a:rPr lang="ru-RU" sz="2400" b="1" dirty="0">
                <a:solidFill>
                  <a:schemeClr val="dk1"/>
                </a:solidFill>
              </a:rPr>
              <a:t> </a:t>
            </a:r>
            <a:r>
              <a:rPr lang="ru-RU" sz="2400" b="1" dirty="0" err="1">
                <a:solidFill>
                  <a:schemeClr val="dk1"/>
                </a:solidFill>
              </a:rPr>
              <a:t>принципи</a:t>
            </a:r>
            <a:r>
              <a:rPr lang="ru-RU" sz="2400" b="1" dirty="0">
                <a:solidFill>
                  <a:schemeClr val="dk1"/>
                </a:solidFill>
              </a:rPr>
              <a:t> </a:t>
            </a:r>
            <a:r>
              <a:rPr lang="ru-RU" sz="2400" b="1" dirty="0" err="1">
                <a:solidFill>
                  <a:schemeClr val="dk1"/>
                </a:solidFill>
              </a:rPr>
              <a:t>банківського</a:t>
            </a:r>
            <a:r>
              <a:rPr lang="ru-RU" sz="2400" b="1" dirty="0">
                <a:solidFill>
                  <a:schemeClr val="dk1"/>
                </a:solidFill>
              </a:rPr>
              <a:t> менеджменту:</a:t>
            </a:r>
          </a:p>
        </p:txBody>
      </p:sp>
      <p:sp>
        <p:nvSpPr>
          <p:cNvPr id="5" name="Прямоугольник 4"/>
          <p:cNvSpPr/>
          <p:nvPr/>
        </p:nvSpPr>
        <p:spPr>
          <a:xfrm>
            <a:off x="283788" y="3429000"/>
            <a:ext cx="11624424" cy="553998"/>
          </a:xfrm>
          <a:prstGeom prst="rect">
            <a:avLst/>
          </a:prstGeom>
        </p:spPr>
        <p:txBody>
          <a:bodyPr wrap="square">
            <a:spAutoFit/>
          </a:bodyPr>
          <a:lstStyle/>
          <a:p>
            <a:r>
              <a:rPr lang="ru-RU" sz="1500" b="1" dirty="0" err="1"/>
              <a:t>Банківський</a:t>
            </a:r>
            <a:r>
              <a:rPr lang="ru-RU" sz="1500" b="1" dirty="0"/>
              <a:t> менеджмент</a:t>
            </a:r>
            <a:r>
              <a:rPr lang="ru-RU" sz="1500" dirty="0">
                <a:solidFill>
                  <a:srgbClr val="000000"/>
                </a:solidFill>
                <a:cs typeface="Times New Roman" panose="02020603050405020304" pitchFamily="18" charset="0"/>
              </a:rPr>
              <a:t> за </a:t>
            </a:r>
            <a:r>
              <a:rPr lang="ru-RU" sz="1500" dirty="0" err="1">
                <a:solidFill>
                  <a:srgbClr val="000000"/>
                </a:solidFill>
                <a:cs typeface="Times New Roman" panose="02020603050405020304" pitchFamily="18" charset="0"/>
              </a:rPr>
              <a:t>ознакою</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спрямування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управлінських</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рішень</a:t>
            </a:r>
            <a:r>
              <a:rPr lang="ru-RU" sz="1500" dirty="0">
                <a:solidFill>
                  <a:srgbClr val="000000"/>
                </a:solidFill>
                <a:cs typeface="Times New Roman" panose="02020603050405020304" pitchFamily="18" charset="0"/>
              </a:rPr>
              <a:t> та </a:t>
            </a:r>
            <a:r>
              <a:rPr lang="ru-RU" sz="1500" dirty="0" err="1">
                <a:solidFill>
                  <a:srgbClr val="000000"/>
                </a:solidFill>
                <a:cs typeface="Times New Roman" panose="02020603050405020304" pitchFamily="18" charset="0"/>
              </a:rPr>
              <a:t>часовим</a:t>
            </a:r>
            <a:r>
              <a:rPr lang="ru-RU" sz="1500" dirty="0">
                <a:solidFill>
                  <a:srgbClr val="000000"/>
                </a:solidFill>
                <a:cs typeface="Times New Roman" panose="02020603050405020304" pitchFamily="18" charset="0"/>
              </a:rPr>
              <a:t> горизонтом </a:t>
            </a:r>
            <a:r>
              <a:rPr lang="ru-RU" sz="1500" dirty="0" err="1">
                <a:solidFill>
                  <a:srgbClr val="000000"/>
                </a:solidFill>
                <a:cs typeface="Times New Roman" panose="02020603050405020304" pitchFamily="18" charset="0"/>
              </a:rPr>
              <a:t>поділяють</a:t>
            </a:r>
            <a:r>
              <a:rPr lang="ru-RU" sz="1500" dirty="0">
                <a:solidFill>
                  <a:srgbClr val="000000"/>
                </a:solidFill>
                <a:cs typeface="Times New Roman" panose="02020603050405020304" pitchFamily="18" charset="0"/>
              </a:rPr>
              <a:t> на </a:t>
            </a:r>
            <a:r>
              <a:rPr lang="ru-RU" sz="1500" b="1" dirty="0" err="1"/>
              <a:t>стратегічний</a:t>
            </a:r>
            <a:r>
              <a:rPr lang="ru-RU" sz="1500" dirty="0">
                <a:solidFill>
                  <a:srgbClr val="000000"/>
                </a:solidFill>
                <a:cs typeface="Times New Roman" panose="02020603050405020304" pitchFamily="18" charset="0"/>
              </a:rPr>
              <a:t> та </a:t>
            </a:r>
            <a:r>
              <a:rPr lang="ru-RU" sz="1500" b="1" dirty="0" err="1"/>
              <a:t>операційний</a:t>
            </a:r>
            <a:r>
              <a:rPr lang="ru-RU" sz="1500" b="1" dirty="0"/>
              <a:t>.</a:t>
            </a:r>
          </a:p>
        </p:txBody>
      </p:sp>
      <p:sp>
        <p:nvSpPr>
          <p:cNvPr id="6" name="Прямоугольник с двумя скругленными противолежащими углами 5"/>
          <p:cNvSpPr/>
          <p:nvPr/>
        </p:nvSpPr>
        <p:spPr>
          <a:xfrm>
            <a:off x="650966" y="4143558"/>
            <a:ext cx="4951563" cy="943154"/>
          </a:xfrm>
          <a:prstGeom prst="round2Diag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err="1">
                <a:solidFill>
                  <a:srgbClr val="000000"/>
                </a:solidFill>
                <a:cs typeface="Times New Roman" panose="02020603050405020304" pitchFamily="18" charset="0"/>
              </a:rPr>
              <a:t>Стратегічний</a:t>
            </a:r>
            <a:r>
              <a:rPr lang="ru-RU" sz="1500" dirty="0">
                <a:solidFill>
                  <a:srgbClr val="000000"/>
                </a:solidFill>
                <a:cs typeface="Times New Roman" panose="02020603050405020304" pitchFamily="18" charset="0"/>
              </a:rPr>
              <a:t> менеджмент </a:t>
            </a:r>
            <a:r>
              <a:rPr lang="ru-RU" sz="1500" dirty="0" err="1">
                <a:solidFill>
                  <a:srgbClr val="000000"/>
                </a:solidFill>
                <a:cs typeface="Times New Roman" panose="02020603050405020304" pitchFamily="18" charset="0"/>
              </a:rPr>
              <a:t>спрямовано</a:t>
            </a:r>
            <a:r>
              <a:rPr lang="ru-RU" sz="1500" dirty="0">
                <a:solidFill>
                  <a:srgbClr val="000000"/>
                </a:solidFill>
                <a:cs typeface="Times New Roman" panose="02020603050405020304" pitchFamily="18" charset="0"/>
              </a:rPr>
              <a:t> на </a:t>
            </a:r>
            <a:r>
              <a:rPr lang="ru-RU" sz="1500" dirty="0" err="1">
                <a:solidFill>
                  <a:srgbClr val="000000"/>
                </a:solidFill>
                <a:cs typeface="Times New Roman" panose="02020603050405020304" pitchFamily="18" charset="0"/>
              </a:rPr>
              <a:t>формування</a:t>
            </a:r>
            <a:r>
              <a:rPr lang="ru-RU" sz="1500" dirty="0">
                <a:solidFill>
                  <a:srgbClr val="000000"/>
                </a:solidFill>
                <a:cs typeface="Times New Roman" panose="02020603050405020304" pitchFamily="18" charset="0"/>
              </a:rPr>
              <a:t> та </a:t>
            </a:r>
            <a:r>
              <a:rPr lang="ru-RU" sz="1500" dirty="0" err="1">
                <a:solidFill>
                  <a:srgbClr val="000000"/>
                </a:solidFill>
                <a:cs typeface="Times New Roman" panose="02020603050405020304" pitchFamily="18" charset="0"/>
              </a:rPr>
              <a:t>реалізацію</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глобальної</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концепції</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життєдіяльності</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банківської</a:t>
            </a:r>
            <a:r>
              <a:rPr lang="ru-RU" sz="1500" dirty="0">
                <a:solidFill>
                  <a:srgbClr val="000000"/>
                </a:solidFill>
                <a:cs typeface="Times New Roman" panose="02020603050405020304" pitchFamily="18" charset="0"/>
              </a:rPr>
              <a:t> установи.</a:t>
            </a:r>
          </a:p>
        </p:txBody>
      </p:sp>
      <p:sp>
        <p:nvSpPr>
          <p:cNvPr id="8" name="Прямоугольник с двумя скругленными противолежащими углами 7"/>
          <p:cNvSpPr/>
          <p:nvPr/>
        </p:nvSpPr>
        <p:spPr>
          <a:xfrm>
            <a:off x="5887856" y="4143558"/>
            <a:ext cx="5653177" cy="943154"/>
          </a:xfrm>
          <a:prstGeom prst="round2Diag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err="1">
                <a:solidFill>
                  <a:srgbClr val="000000"/>
                </a:solidFill>
                <a:cs typeface="Times New Roman" panose="02020603050405020304" pitchFamily="18" charset="0"/>
              </a:rPr>
              <a:t>Операційний</a:t>
            </a:r>
            <a:r>
              <a:rPr lang="ru-RU" sz="1500" dirty="0">
                <a:solidFill>
                  <a:srgbClr val="000000"/>
                </a:solidFill>
                <a:cs typeface="Times New Roman" panose="02020603050405020304" pitchFamily="18" charset="0"/>
              </a:rPr>
              <a:t> менеджмент </a:t>
            </a:r>
            <a:r>
              <a:rPr lang="ru-RU" sz="1500" dirty="0" err="1">
                <a:solidFill>
                  <a:srgbClr val="000000"/>
                </a:solidFill>
                <a:cs typeface="Times New Roman" panose="02020603050405020304" pitchFamily="18" charset="0"/>
              </a:rPr>
              <a:t>спрямовано</a:t>
            </a:r>
            <a:r>
              <a:rPr lang="ru-RU" sz="1500" dirty="0">
                <a:solidFill>
                  <a:srgbClr val="000000"/>
                </a:solidFill>
                <a:cs typeface="Times New Roman" panose="02020603050405020304" pitchFamily="18" charset="0"/>
              </a:rPr>
              <a:t> на </a:t>
            </a:r>
            <a:r>
              <a:rPr lang="ru-RU" sz="1500" dirty="0" err="1">
                <a:solidFill>
                  <a:srgbClr val="000000"/>
                </a:solidFill>
                <a:cs typeface="Times New Roman" panose="02020603050405020304" pitchFamily="18" charset="0"/>
              </a:rPr>
              <a:t>реалізацію</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стратегічних</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рішень</a:t>
            </a:r>
            <a:r>
              <a:rPr lang="ru-RU" sz="1500" dirty="0">
                <a:solidFill>
                  <a:srgbClr val="000000"/>
                </a:solidFill>
                <a:cs typeface="Times New Roman" panose="02020603050405020304" pitchFamily="18" charset="0"/>
              </a:rPr>
              <a:t> в </a:t>
            </a:r>
            <a:r>
              <a:rPr lang="ru-RU" sz="1500" dirty="0" err="1">
                <a:solidFill>
                  <a:srgbClr val="000000"/>
                </a:solidFill>
                <a:cs typeface="Times New Roman" panose="02020603050405020304" pitchFamily="18" charset="0"/>
              </a:rPr>
              <a:t>процесі</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щоденного</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управління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банківською</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діяльністю</a:t>
            </a:r>
            <a:r>
              <a:rPr lang="ru-RU" sz="1500" dirty="0">
                <a:solidFill>
                  <a:srgbClr val="000000"/>
                </a:solidFill>
                <a:cs typeface="Times New Roman" panose="02020603050405020304" pitchFamily="18" charset="0"/>
              </a:rPr>
              <a:t>.</a:t>
            </a:r>
          </a:p>
        </p:txBody>
      </p:sp>
      <p:sp>
        <p:nvSpPr>
          <p:cNvPr id="9" name="Прямоугольник 8"/>
          <p:cNvSpPr/>
          <p:nvPr/>
        </p:nvSpPr>
        <p:spPr>
          <a:xfrm>
            <a:off x="388630" y="5258949"/>
            <a:ext cx="11414740" cy="1477328"/>
          </a:xfrm>
          <a:prstGeom prst="rect">
            <a:avLst/>
          </a:prstGeom>
        </p:spPr>
        <p:txBody>
          <a:bodyPr wrap="square">
            <a:spAutoFit/>
          </a:bodyPr>
          <a:lstStyle/>
          <a:p>
            <a:r>
              <a:rPr lang="ru-RU" sz="1500" dirty="0">
                <a:solidFill>
                  <a:srgbClr val="000000"/>
                </a:solidFill>
                <a:cs typeface="Times New Roman" panose="02020603050405020304" pitchFamily="18" charset="0"/>
              </a:rPr>
              <a:t>Суть </a:t>
            </a:r>
            <a:r>
              <a:rPr lang="ru-RU" sz="1500" b="1" dirty="0" err="1"/>
              <a:t>стратегічного</a:t>
            </a:r>
            <a:r>
              <a:rPr lang="ru-RU" sz="1500" b="1" dirty="0"/>
              <a:t> аспекту</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управління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полягає</a:t>
            </a:r>
            <a:r>
              <a:rPr lang="ru-RU" sz="1500" dirty="0">
                <a:solidFill>
                  <a:srgbClr val="000000"/>
                </a:solidFill>
                <a:cs typeface="Times New Roman" panose="02020603050405020304" pitchFamily="18" charset="0"/>
              </a:rPr>
              <a:t> в </a:t>
            </a:r>
            <a:r>
              <a:rPr lang="ru-RU" sz="1500" dirty="0" err="1">
                <a:solidFill>
                  <a:srgbClr val="000000"/>
                </a:solidFill>
                <a:cs typeface="Times New Roman" panose="02020603050405020304" pitchFamily="18" charset="0"/>
              </a:rPr>
              <a:t>забезпеченні</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ефективної</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адаптації</a:t>
            </a:r>
            <a:r>
              <a:rPr lang="ru-RU" sz="1500" dirty="0">
                <a:solidFill>
                  <a:srgbClr val="000000"/>
                </a:solidFill>
                <a:cs typeface="Times New Roman" panose="02020603050405020304" pitchFamily="18" charset="0"/>
              </a:rPr>
              <a:t> банку до </a:t>
            </a:r>
            <a:r>
              <a:rPr lang="ru-RU" sz="1500" dirty="0" err="1">
                <a:solidFill>
                  <a:srgbClr val="000000"/>
                </a:solidFill>
                <a:cs typeface="Times New Roman" panose="02020603050405020304" pitchFamily="18" charset="0"/>
              </a:rPr>
              <a:t>змін</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зовнішнього</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середовища</a:t>
            </a:r>
            <a:r>
              <a:rPr lang="ru-RU" sz="1500" dirty="0">
                <a:solidFill>
                  <a:srgbClr val="000000"/>
                </a:solidFill>
                <a:cs typeface="Times New Roman" panose="02020603050405020304" pitchFamily="18" charset="0"/>
              </a:rPr>
              <a:t>. В </a:t>
            </a:r>
            <a:r>
              <a:rPr lang="ru-RU" sz="1500" dirty="0" err="1">
                <a:solidFill>
                  <a:srgbClr val="000000"/>
                </a:solidFill>
                <a:cs typeface="Times New Roman" panose="02020603050405020304" pitchFamily="18" charset="0"/>
              </a:rPr>
              <a:t>стратегічному</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менеджменті</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формулюється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місія</a:t>
            </a:r>
            <a:r>
              <a:rPr lang="ru-RU" sz="1500" dirty="0">
                <a:solidFill>
                  <a:srgbClr val="000000"/>
                </a:solidFill>
                <a:cs typeface="Times New Roman" panose="02020603050405020304" pitchFamily="18" charset="0"/>
              </a:rPr>
              <a:t> та </a:t>
            </a:r>
            <a:r>
              <a:rPr lang="ru-RU" sz="1500" dirty="0" err="1">
                <a:solidFill>
                  <a:srgbClr val="000000"/>
                </a:solidFill>
                <a:cs typeface="Times New Roman" panose="02020603050405020304" pitchFamily="18" charset="0"/>
              </a:rPr>
              <a:t>стратегічна</a:t>
            </a:r>
            <a:r>
              <a:rPr lang="ru-RU" sz="1500" dirty="0">
                <a:solidFill>
                  <a:srgbClr val="000000"/>
                </a:solidFill>
                <a:cs typeface="Times New Roman" panose="02020603050405020304" pitchFamily="18" charset="0"/>
              </a:rPr>
              <a:t> мета </a:t>
            </a:r>
            <a:r>
              <a:rPr lang="ru-RU" sz="1500" dirty="0" err="1">
                <a:solidFill>
                  <a:srgbClr val="000000"/>
                </a:solidFill>
                <a:cs typeface="Times New Roman" panose="02020603050405020304" pitchFamily="18" charset="0"/>
              </a:rPr>
              <a:t>діяльності</a:t>
            </a:r>
            <a:r>
              <a:rPr lang="ru-RU" sz="1500" dirty="0">
                <a:solidFill>
                  <a:srgbClr val="000000"/>
                </a:solidFill>
                <a:cs typeface="Times New Roman" panose="02020603050405020304" pitchFamily="18" charset="0"/>
              </a:rPr>
              <a:t> банку, а </a:t>
            </a:r>
            <a:r>
              <a:rPr lang="ru-RU" sz="1500" dirty="0" err="1">
                <a:solidFill>
                  <a:srgbClr val="000000"/>
                </a:solidFill>
                <a:cs typeface="Times New Roman" panose="02020603050405020304" pitchFamily="18" charset="0"/>
              </a:rPr>
              <a:t>також</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розробляються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засоби</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досягнення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поставленої</a:t>
            </a:r>
            <a:r>
              <a:rPr lang="ru-RU" sz="1500" dirty="0">
                <a:solidFill>
                  <a:srgbClr val="000000"/>
                </a:solidFill>
                <a:cs typeface="Times New Roman" panose="02020603050405020304" pitchFamily="18" charset="0"/>
              </a:rPr>
              <a:t> мети. </a:t>
            </a:r>
          </a:p>
          <a:p>
            <a:r>
              <a:rPr lang="ru-RU" sz="1500" dirty="0" err="1">
                <a:solidFill>
                  <a:srgbClr val="000000"/>
                </a:solidFill>
                <a:cs typeface="Times New Roman" panose="02020603050405020304" pitchFamily="18" charset="0"/>
              </a:rPr>
              <a:t>Завдання</a:t>
            </a:r>
            <a:r>
              <a:rPr lang="ru-RU" sz="1500" dirty="0">
                <a:solidFill>
                  <a:srgbClr val="000000"/>
                </a:solidFill>
                <a:cs typeface="Times New Roman" panose="02020603050405020304" pitchFamily="18" charset="0"/>
              </a:rPr>
              <a:t> </a:t>
            </a:r>
            <a:r>
              <a:rPr lang="ru-RU" sz="1500" b="1" dirty="0" err="1"/>
              <a:t>операційного</a:t>
            </a:r>
            <a:r>
              <a:rPr lang="ru-RU" sz="1500" b="1" dirty="0"/>
              <a:t> менеджменту</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полягають</a:t>
            </a:r>
            <a:r>
              <a:rPr lang="ru-RU" sz="1500" dirty="0">
                <a:solidFill>
                  <a:srgbClr val="000000"/>
                </a:solidFill>
                <a:cs typeface="Times New Roman" panose="02020603050405020304" pitchFamily="18" charset="0"/>
              </a:rPr>
              <a:t> в </a:t>
            </a:r>
            <a:r>
              <a:rPr lang="ru-RU" sz="1500" dirty="0" err="1">
                <a:solidFill>
                  <a:srgbClr val="000000"/>
                </a:solidFill>
                <a:cs typeface="Times New Roman" panose="02020603050405020304" pitchFamily="18" charset="0"/>
              </a:rPr>
              <a:t>дотриманні</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нормативних</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вимог</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регулюючих</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органів</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підтриманні</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ліквідності</a:t>
            </a:r>
            <a:r>
              <a:rPr lang="ru-RU" sz="1500" dirty="0">
                <a:solidFill>
                  <a:srgbClr val="000000"/>
                </a:solidFill>
                <a:cs typeface="Times New Roman" panose="02020603050405020304" pitchFamily="18" charset="0"/>
              </a:rPr>
              <a:t> банку, </a:t>
            </a:r>
            <a:r>
              <a:rPr lang="ru-RU" sz="1500" dirty="0" err="1">
                <a:solidFill>
                  <a:srgbClr val="000000"/>
                </a:solidFill>
                <a:cs typeface="Times New Roman" panose="02020603050405020304" pitchFamily="18" charset="0"/>
              </a:rPr>
              <a:t>раціональному</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управлінні</a:t>
            </a:r>
            <a:r>
              <a:rPr lang="ru-RU" sz="1500" dirty="0">
                <a:solidFill>
                  <a:srgbClr val="000000"/>
                </a:solidFill>
                <a:cs typeface="Times New Roman" panose="02020603050405020304" pitchFamily="18" charset="0"/>
              </a:rPr>
              <a:t> активами і </a:t>
            </a:r>
            <a:r>
              <a:rPr lang="ru-RU" sz="1500" dirty="0" err="1">
                <a:solidFill>
                  <a:srgbClr val="000000"/>
                </a:solidFill>
                <a:cs typeface="Times New Roman" panose="02020603050405020304" pitchFamily="18" charset="0"/>
              </a:rPr>
              <a:t>пасивами</a:t>
            </a:r>
            <a:r>
              <a:rPr lang="ru-RU" sz="1500" dirty="0">
                <a:solidFill>
                  <a:srgbClr val="000000"/>
                </a:solidFill>
                <a:cs typeface="Times New Roman" panose="02020603050405020304" pitchFamily="18" charset="0"/>
              </a:rPr>
              <a:t> з </a:t>
            </a:r>
            <a:r>
              <a:rPr lang="ru-RU" sz="1500" dirty="0" err="1">
                <a:solidFill>
                  <a:srgbClr val="000000"/>
                </a:solidFill>
                <a:cs typeface="Times New Roman" panose="02020603050405020304" pitchFamily="18" charset="0"/>
              </a:rPr>
              <a:t>погляду</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співвідношення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їх</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строків</a:t>
            </a:r>
            <a:r>
              <a:rPr lang="ru-RU" sz="1500" dirty="0">
                <a:solidFill>
                  <a:srgbClr val="000000"/>
                </a:solidFill>
                <a:cs typeface="Times New Roman" panose="02020603050405020304" pitchFamily="18" charset="0"/>
              </a:rPr>
              <a:t> та </a:t>
            </a:r>
            <a:r>
              <a:rPr lang="ru-RU" sz="1500" dirty="0" err="1">
                <a:solidFill>
                  <a:srgbClr val="000000"/>
                </a:solidFill>
                <a:cs typeface="Times New Roman" panose="02020603050405020304" pitchFamily="18" charset="0"/>
              </a:rPr>
              <a:t>обсягів</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управління</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банківськими</a:t>
            </a:r>
            <a:r>
              <a:rPr lang="ru-RU" sz="1500" dirty="0">
                <a:solidFill>
                  <a:srgbClr val="000000"/>
                </a:solidFill>
                <a:cs typeface="Times New Roman" panose="02020603050405020304" pitchFamily="18" charset="0"/>
              </a:rPr>
              <a:t> </a:t>
            </a:r>
            <a:r>
              <a:rPr lang="ru-RU" sz="1500" dirty="0" err="1">
                <a:solidFill>
                  <a:srgbClr val="000000"/>
                </a:solidFill>
                <a:cs typeface="Times New Roman" panose="02020603050405020304" pitchFamily="18" charset="0"/>
              </a:rPr>
              <a:t>ризиками</a:t>
            </a:r>
            <a:r>
              <a:rPr lang="ru-RU" sz="15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428343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Прямоугольник 5"/>
          <p:cNvSpPr/>
          <p:nvPr/>
        </p:nvSpPr>
        <p:spPr>
          <a:xfrm>
            <a:off x="301925" y="1590820"/>
            <a:ext cx="5244860" cy="3002780"/>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6042231" y="1324608"/>
            <a:ext cx="5259817" cy="1631216"/>
          </a:xfrm>
          <a:prstGeom prst="rect">
            <a:avLst/>
          </a:prstGeom>
        </p:spPr>
        <p:txBody>
          <a:bodyPr wrap="square">
            <a:spAutoFit/>
          </a:bodyPr>
          <a:lstStyle/>
          <a:p>
            <a:pPr lvl="0" eaLnBrk="0" fontAlgn="base" hangingPunct="0">
              <a:spcBef>
                <a:spcPts val="600"/>
              </a:spcBef>
              <a:spcAft>
                <a:spcPts val="600"/>
              </a:spcAft>
            </a:pPr>
            <a:r>
              <a:rPr lang="ru-RU" sz="2000" noProof="1">
                <a:solidFill>
                  <a:schemeClr val="bg1"/>
                </a:solidFill>
              </a:rPr>
              <a:t>Банківський менеджмент за напрямами роботи поділяється на два блоки:</a:t>
            </a:r>
          </a:p>
          <a:p>
            <a:pPr lvl="0" eaLnBrk="0" fontAlgn="base" hangingPunct="0">
              <a:spcBef>
                <a:spcPts val="600"/>
              </a:spcBef>
              <a:spcAft>
                <a:spcPts val="600"/>
              </a:spcAft>
            </a:pPr>
            <a:r>
              <a:rPr lang="ru-RU" sz="2000" noProof="1">
                <a:solidFill>
                  <a:schemeClr val="bg1"/>
                </a:solidFill>
              </a:rPr>
              <a:t>– фінансовий;</a:t>
            </a:r>
          </a:p>
          <a:p>
            <a:pPr lvl="0" eaLnBrk="0" fontAlgn="base" hangingPunct="0">
              <a:spcBef>
                <a:spcPts val="600"/>
              </a:spcBef>
              <a:spcAft>
                <a:spcPts val="600"/>
              </a:spcAft>
            </a:pPr>
            <a:r>
              <a:rPr lang="ru-RU" sz="2000" noProof="1">
                <a:solidFill>
                  <a:schemeClr val="bg1"/>
                </a:solidFill>
              </a:rPr>
              <a:t>– організаційний (управління персоналом).</a:t>
            </a:r>
          </a:p>
        </p:txBody>
      </p:sp>
      <p:sp>
        <p:nvSpPr>
          <p:cNvPr id="5" name="Прямоугольник 4"/>
          <p:cNvSpPr/>
          <p:nvPr/>
        </p:nvSpPr>
        <p:spPr>
          <a:xfrm>
            <a:off x="409755" y="1622577"/>
            <a:ext cx="5029200" cy="2939266"/>
          </a:xfrm>
          <a:prstGeom prst="rect">
            <a:avLst/>
          </a:prstGeom>
        </p:spPr>
        <p:txBody>
          <a:bodyPr wrap="square">
            <a:spAutoFit/>
          </a:bodyPr>
          <a:lstStyle/>
          <a:p>
            <a:pPr eaLnBrk="0" fontAlgn="base" hangingPunct="0">
              <a:spcBef>
                <a:spcPts val="600"/>
              </a:spcBef>
              <a:spcAft>
                <a:spcPts val="600"/>
              </a:spcAft>
            </a:pPr>
            <a:r>
              <a:rPr lang="uk-UA" sz="1500" b="1" noProof="1" smtClean="0"/>
              <a:t>Фінансовий </a:t>
            </a:r>
            <a:r>
              <a:rPr lang="uk-UA" sz="1500" b="1" noProof="1"/>
              <a:t>менеджмент</a:t>
            </a:r>
            <a:r>
              <a:rPr lang="uk-UA" sz="1500" noProof="1"/>
              <a:t> – це система управління економічними відносинами, пов’язаними з формуванням, рухом та використанням (розміщенням) грошових ресурсів відповідно до цілей і завдань конкретного банку. </a:t>
            </a:r>
            <a:r>
              <a:rPr lang="uk-UA" sz="1500" noProof="1" smtClean="0"/>
              <a:t>Фінансовий </a:t>
            </a:r>
            <a:r>
              <a:rPr lang="uk-UA" sz="1500" noProof="1"/>
              <a:t>менеджмент банку </a:t>
            </a:r>
            <a:r>
              <a:rPr lang="uk-UA" sz="1500" b="1" noProof="1"/>
              <a:t>включає такі напрями:</a:t>
            </a:r>
          </a:p>
          <a:p>
            <a:pPr eaLnBrk="0" fontAlgn="base" hangingPunct="0"/>
            <a:r>
              <a:rPr lang="uk-UA" sz="1500" noProof="1"/>
              <a:t>– управління власним капіталом;</a:t>
            </a:r>
          </a:p>
          <a:p>
            <a:pPr eaLnBrk="0" fontAlgn="base" hangingPunct="0"/>
            <a:r>
              <a:rPr lang="uk-UA" sz="1500" noProof="1"/>
              <a:t>– управління зобов’язаннями банку;</a:t>
            </a:r>
          </a:p>
          <a:p>
            <a:pPr eaLnBrk="0" fontAlgn="base" hangingPunct="0"/>
            <a:r>
              <a:rPr lang="uk-UA" sz="1500" noProof="1"/>
              <a:t>– управління активами;</a:t>
            </a:r>
          </a:p>
          <a:p>
            <a:pPr eaLnBrk="0" fontAlgn="base" hangingPunct="0"/>
            <a:r>
              <a:rPr lang="uk-UA" sz="1500" noProof="1"/>
              <a:t>– управління банківськими ризиками;</a:t>
            </a:r>
          </a:p>
          <a:p>
            <a:pPr eaLnBrk="0" fontAlgn="base" hangingPunct="0"/>
            <a:r>
              <a:rPr lang="uk-UA" sz="1500" noProof="1"/>
              <a:t>– управління ліквідністю і резервами;</a:t>
            </a:r>
          </a:p>
          <a:p>
            <a:pPr eaLnBrk="0" fontAlgn="base" hangingPunct="0"/>
            <a:r>
              <a:rPr lang="uk-UA" sz="1500" noProof="1"/>
              <a:t>– управління прибутковістю банку та ін.</a:t>
            </a:r>
          </a:p>
        </p:txBody>
      </p:sp>
      <p:sp>
        <p:nvSpPr>
          <p:cNvPr id="2" name="Прямоугольник 1"/>
          <p:cNvSpPr/>
          <p:nvPr/>
        </p:nvSpPr>
        <p:spPr>
          <a:xfrm>
            <a:off x="6085651" y="3419637"/>
            <a:ext cx="5172973" cy="1708160"/>
          </a:xfrm>
          <a:prstGeom prst="rect">
            <a:avLst/>
          </a:prstGeom>
        </p:spPr>
        <p:txBody>
          <a:bodyPr wrap="square">
            <a:spAutoFit/>
          </a:bodyPr>
          <a:lstStyle/>
          <a:p>
            <a:r>
              <a:rPr lang="ru-RU" sz="1500" b="1" dirty="0" err="1"/>
              <a:t>Організаційний</a:t>
            </a:r>
            <a:r>
              <a:rPr lang="ru-RU" sz="1500" b="1" dirty="0"/>
              <a:t> менеджмент</a:t>
            </a:r>
            <a:r>
              <a:rPr lang="ru-RU" sz="1500" dirty="0"/>
              <a:t> – </a:t>
            </a:r>
            <a:r>
              <a:rPr lang="ru-RU" sz="1500" dirty="0" err="1"/>
              <a:t>це</a:t>
            </a:r>
            <a:r>
              <a:rPr lang="ru-RU" sz="1500" dirty="0"/>
              <a:t> система </a:t>
            </a:r>
            <a:r>
              <a:rPr lang="ru-RU" sz="1500" dirty="0" err="1"/>
              <a:t>організації</a:t>
            </a:r>
            <a:r>
              <a:rPr lang="ru-RU" sz="1500" dirty="0"/>
              <a:t> та </a:t>
            </a:r>
            <a:r>
              <a:rPr lang="ru-RU" sz="1500" dirty="0" err="1"/>
              <a:t>управління</a:t>
            </a:r>
            <a:r>
              <a:rPr lang="ru-RU" sz="1500" dirty="0"/>
              <a:t> </a:t>
            </a:r>
            <a:r>
              <a:rPr lang="ru-RU" sz="1500" dirty="0" err="1"/>
              <a:t>банківським</a:t>
            </a:r>
            <a:r>
              <a:rPr lang="ru-RU" sz="1500" dirty="0"/>
              <a:t> персоналом, </a:t>
            </a:r>
            <a:r>
              <a:rPr lang="ru-RU" sz="1500" dirty="0" err="1"/>
              <a:t>створення</a:t>
            </a:r>
            <a:r>
              <a:rPr lang="ru-RU" sz="1500" dirty="0"/>
              <a:t> </a:t>
            </a:r>
            <a:r>
              <a:rPr lang="ru-RU" sz="1500" dirty="0" err="1"/>
              <a:t>організаційних</a:t>
            </a:r>
            <a:r>
              <a:rPr lang="ru-RU" sz="1500" dirty="0"/>
              <a:t> структур і систем </a:t>
            </a:r>
            <a:r>
              <a:rPr lang="ru-RU" sz="1500" dirty="0" err="1"/>
              <a:t>забезпечення</a:t>
            </a:r>
            <a:r>
              <a:rPr lang="ru-RU" sz="1500" dirty="0"/>
              <a:t> </a:t>
            </a:r>
            <a:r>
              <a:rPr lang="ru-RU" sz="1500" dirty="0" err="1"/>
              <a:t>діяльності</a:t>
            </a:r>
            <a:r>
              <a:rPr lang="ru-RU" sz="1500" dirty="0"/>
              <a:t> банку</a:t>
            </a:r>
            <a:r>
              <a:rPr lang="ru-RU" sz="1500" dirty="0" smtClean="0"/>
              <a:t>.</a:t>
            </a:r>
          </a:p>
          <a:p>
            <a:endParaRPr lang="ru-RU" sz="1500" dirty="0" smtClean="0"/>
          </a:p>
          <a:p>
            <a:r>
              <a:rPr lang="ru-RU" sz="1500" dirty="0" err="1" smtClean="0"/>
              <a:t>Організаційний</a:t>
            </a:r>
            <a:r>
              <a:rPr lang="ru-RU" sz="1500" dirty="0" smtClean="0"/>
              <a:t> </a:t>
            </a:r>
            <a:r>
              <a:rPr lang="ru-RU" sz="1500" dirty="0"/>
              <a:t>менеджмент банку </a:t>
            </a:r>
            <a:r>
              <a:rPr lang="ru-RU" sz="1500" b="1" dirty="0" err="1"/>
              <a:t>включає</a:t>
            </a:r>
            <a:r>
              <a:rPr lang="ru-RU" sz="1500" b="1" dirty="0"/>
              <a:t> </a:t>
            </a:r>
            <a:r>
              <a:rPr lang="ru-RU" sz="1500" b="1" dirty="0" err="1"/>
              <a:t>такі</a:t>
            </a:r>
            <a:r>
              <a:rPr lang="ru-RU" sz="1500" b="1" dirty="0"/>
              <a:t> </a:t>
            </a:r>
            <a:r>
              <a:rPr lang="ru-RU" sz="1500" b="1" dirty="0" err="1"/>
              <a:t>напрями</a:t>
            </a:r>
            <a:r>
              <a:rPr lang="ru-RU" sz="1500" b="1" dirty="0"/>
              <a:t>:</a:t>
            </a:r>
          </a:p>
        </p:txBody>
      </p:sp>
      <p:sp>
        <p:nvSpPr>
          <p:cNvPr id="8" name="Прямоугольник 7"/>
          <p:cNvSpPr/>
          <p:nvPr/>
        </p:nvSpPr>
        <p:spPr>
          <a:xfrm>
            <a:off x="301925" y="5125722"/>
            <a:ext cx="11198524" cy="160043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t>– </a:t>
            </a:r>
            <a:r>
              <a:rPr lang="ru-RU" sz="1400" dirty="0" err="1"/>
              <a:t>організація</a:t>
            </a:r>
            <a:r>
              <a:rPr lang="ru-RU" sz="1400" dirty="0"/>
              <a:t> систем контролю (</a:t>
            </a:r>
            <a:r>
              <a:rPr lang="ru-RU" sz="1400" dirty="0" err="1"/>
              <a:t>передбачає</a:t>
            </a:r>
            <a:r>
              <a:rPr lang="ru-RU" sz="1400" dirty="0"/>
              <a:t> </a:t>
            </a:r>
            <a:r>
              <a:rPr lang="ru-RU" sz="1400" dirty="0" err="1"/>
              <a:t>впровадження</a:t>
            </a:r>
            <a:r>
              <a:rPr lang="ru-RU" sz="1400" dirty="0"/>
              <a:t> систем </a:t>
            </a:r>
            <a:r>
              <a:rPr lang="ru-RU" sz="1400" dirty="0" err="1"/>
              <a:t>внутрішньобанківського</a:t>
            </a:r>
            <a:r>
              <a:rPr lang="ru-RU" sz="1400" dirty="0"/>
              <a:t> контролю, </a:t>
            </a:r>
            <a:r>
              <a:rPr lang="ru-RU" sz="1400" dirty="0" err="1"/>
              <a:t>системи</a:t>
            </a:r>
            <a:r>
              <a:rPr lang="ru-RU" sz="1400" dirty="0"/>
              <a:t> </a:t>
            </a:r>
            <a:r>
              <a:rPr lang="ru-RU" sz="1400" dirty="0" err="1"/>
              <a:t>аналізу</a:t>
            </a:r>
            <a:r>
              <a:rPr lang="ru-RU" sz="1400" dirty="0"/>
              <a:t> </a:t>
            </a:r>
            <a:r>
              <a:rPr lang="ru-RU" sz="1400" dirty="0" err="1"/>
              <a:t>якості</a:t>
            </a:r>
            <a:r>
              <a:rPr lang="ru-RU" sz="1400" dirty="0"/>
              <a:t> </a:t>
            </a:r>
            <a:r>
              <a:rPr lang="ru-RU" sz="1400" dirty="0" err="1"/>
              <a:t>активів</a:t>
            </a:r>
            <a:r>
              <a:rPr lang="ru-RU" sz="1400" dirty="0"/>
              <a:t>, контролю за </a:t>
            </a:r>
            <a:r>
              <a:rPr lang="ru-RU" sz="1400" dirty="0" err="1"/>
              <a:t>рівнем</a:t>
            </a:r>
            <a:r>
              <a:rPr lang="ru-RU" sz="1400" dirty="0"/>
              <a:t> </a:t>
            </a:r>
            <a:r>
              <a:rPr lang="ru-RU" sz="1400" dirty="0" err="1"/>
              <a:t>загального</a:t>
            </a:r>
            <a:r>
              <a:rPr lang="ru-RU" sz="1400" dirty="0"/>
              <a:t> </a:t>
            </a:r>
            <a:r>
              <a:rPr lang="ru-RU" sz="1400" dirty="0" err="1"/>
              <a:t>ризику</a:t>
            </a:r>
            <a:r>
              <a:rPr lang="ru-RU" sz="1400" dirty="0"/>
              <a:t>, а </a:t>
            </a:r>
            <a:r>
              <a:rPr lang="ru-RU" sz="1400" dirty="0" err="1"/>
              <a:t>також</a:t>
            </a:r>
            <a:r>
              <a:rPr lang="ru-RU" sz="1400" dirty="0"/>
              <a:t> систем контролю за </a:t>
            </a:r>
            <a:r>
              <a:rPr lang="ru-RU" sz="1400" dirty="0" err="1"/>
              <a:t>діяльністю</a:t>
            </a:r>
            <a:r>
              <a:rPr lang="ru-RU" sz="1400" dirty="0"/>
              <a:t> персоналу банку);</a:t>
            </a:r>
          </a:p>
          <a:p>
            <a:r>
              <a:rPr lang="ru-RU" sz="1400" dirty="0"/>
              <a:t>– </a:t>
            </a:r>
            <a:r>
              <a:rPr lang="ru-RU" sz="1400" dirty="0" err="1"/>
              <a:t>організація</a:t>
            </a:r>
            <a:r>
              <a:rPr lang="ru-RU" sz="1400" dirty="0"/>
              <a:t> систем </a:t>
            </a:r>
            <a:r>
              <a:rPr lang="ru-RU" sz="1400" dirty="0" err="1"/>
              <a:t>безпеки</a:t>
            </a:r>
            <a:r>
              <a:rPr lang="ru-RU" sz="1400" dirty="0"/>
              <a:t> банку (</a:t>
            </a:r>
            <a:r>
              <a:rPr lang="ru-RU" sz="1400" dirty="0" err="1"/>
              <a:t>припускає</a:t>
            </a:r>
            <a:r>
              <a:rPr lang="ru-RU" sz="1400" dirty="0"/>
              <a:t> </a:t>
            </a:r>
            <a:r>
              <a:rPr lang="ru-RU" sz="1400" dirty="0" err="1"/>
              <a:t>створення</a:t>
            </a:r>
            <a:r>
              <a:rPr lang="ru-RU" sz="1400" dirty="0"/>
              <a:t> </a:t>
            </a:r>
            <a:r>
              <a:rPr lang="ru-RU" sz="1400" dirty="0" err="1"/>
              <a:t>надійного</a:t>
            </a:r>
            <a:r>
              <a:rPr lang="ru-RU" sz="1400" dirty="0"/>
              <a:t> </a:t>
            </a:r>
            <a:r>
              <a:rPr lang="ru-RU" sz="1400" dirty="0" err="1"/>
              <a:t>захисту</a:t>
            </a:r>
            <a:r>
              <a:rPr lang="ru-RU" sz="1400" dirty="0"/>
              <a:t> </a:t>
            </a:r>
            <a:r>
              <a:rPr lang="ru-RU" sz="1400" dirty="0" err="1"/>
              <a:t>інформації</a:t>
            </a:r>
            <a:r>
              <a:rPr lang="ru-RU" sz="1400" dirty="0"/>
              <a:t>, </a:t>
            </a:r>
            <a:r>
              <a:rPr lang="ru-RU" sz="1400" dirty="0" err="1"/>
              <a:t>юридичного</a:t>
            </a:r>
            <a:r>
              <a:rPr lang="ru-RU" sz="1400" dirty="0"/>
              <a:t> </a:t>
            </a:r>
            <a:r>
              <a:rPr lang="ru-RU" sz="1400" dirty="0" err="1"/>
              <a:t>захисту</a:t>
            </a:r>
            <a:r>
              <a:rPr lang="ru-RU" sz="1400" dirty="0"/>
              <a:t> та </a:t>
            </a:r>
            <a:r>
              <a:rPr lang="ru-RU" sz="1400" dirty="0" err="1"/>
              <a:t>ін</a:t>
            </a:r>
            <a:r>
              <a:rPr lang="ru-RU" sz="1400" dirty="0"/>
              <a:t>.);</a:t>
            </a:r>
          </a:p>
          <a:p>
            <a:r>
              <a:rPr lang="ru-RU" sz="1400" dirty="0"/>
              <a:t>– </a:t>
            </a:r>
            <a:r>
              <a:rPr lang="ru-RU" sz="1400" dirty="0" err="1"/>
              <a:t>управління</a:t>
            </a:r>
            <a:r>
              <a:rPr lang="ru-RU" sz="1400" dirty="0"/>
              <a:t> </a:t>
            </a:r>
            <a:r>
              <a:rPr lang="ru-RU" sz="1400" dirty="0" err="1"/>
              <a:t>кадровим</a:t>
            </a:r>
            <a:r>
              <a:rPr lang="ru-RU" sz="1400" dirty="0"/>
              <a:t> </a:t>
            </a:r>
            <a:r>
              <a:rPr lang="ru-RU" sz="1400" dirty="0" err="1"/>
              <a:t>потенціалом</a:t>
            </a:r>
            <a:r>
              <a:rPr lang="ru-RU" sz="1400" dirty="0"/>
              <a:t> (</a:t>
            </a:r>
            <a:r>
              <a:rPr lang="ru-RU" sz="1400" dirty="0" err="1"/>
              <a:t>адміністрування</a:t>
            </a:r>
            <a:r>
              <a:rPr lang="ru-RU" sz="1400" dirty="0"/>
              <a:t> </a:t>
            </a:r>
            <a:r>
              <a:rPr lang="ru-RU" sz="1400" dirty="0" err="1"/>
              <a:t>системи</a:t>
            </a:r>
            <a:r>
              <a:rPr lang="ru-RU" sz="1400" dirty="0"/>
              <a:t> </a:t>
            </a:r>
            <a:r>
              <a:rPr lang="ru-RU" sz="1400" dirty="0" err="1"/>
              <a:t>організації</a:t>
            </a:r>
            <a:r>
              <a:rPr lang="ru-RU" sz="1400" dirty="0"/>
              <a:t> та оплати </a:t>
            </a:r>
            <a:r>
              <a:rPr lang="ru-RU" sz="1400" dirty="0" err="1"/>
              <a:t>праці</a:t>
            </a:r>
            <a:r>
              <a:rPr lang="ru-RU" sz="1400" dirty="0"/>
              <a:t>, </a:t>
            </a:r>
            <a:r>
              <a:rPr lang="ru-RU" sz="1400" dirty="0" err="1"/>
              <a:t>організацію</a:t>
            </a:r>
            <a:r>
              <a:rPr lang="ru-RU" sz="1400" dirty="0"/>
              <a:t> </a:t>
            </a:r>
            <a:r>
              <a:rPr lang="ru-RU" sz="1400" dirty="0" err="1"/>
              <a:t>системи</a:t>
            </a:r>
            <a:r>
              <a:rPr lang="ru-RU" sz="1400" dirty="0"/>
              <a:t> </a:t>
            </a:r>
            <a:r>
              <a:rPr lang="ru-RU" sz="1400" dirty="0" err="1"/>
              <a:t>підготовки</a:t>
            </a:r>
            <a:r>
              <a:rPr lang="ru-RU" sz="1400" dirty="0"/>
              <a:t> персоналу, </a:t>
            </a:r>
            <a:r>
              <a:rPr lang="ru-RU" sz="1400" dirty="0" err="1"/>
              <a:t>підбору</a:t>
            </a:r>
            <a:r>
              <a:rPr lang="ru-RU" sz="1400" dirty="0"/>
              <a:t> і </a:t>
            </a:r>
            <a:r>
              <a:rPr lang="ru-RU" sz="1400" dirty="0" err="1"/>
              <a:t>розстановки</a:t>
            </a:r>
            <a:r>
              <a:rPr lang="ru-RU" sz="1400" dirty="0"/>
              <a:t> </a:t>
            </a:r>
            <a:r>
              <a:rPr lang="ru-RU" sz="1400" dirty="0" err="1"/>
              <a:t>кадрів</a:t>
            </a:r>
            <a:r>
              <a:rPr lang="ru-RU" sz="1400" dirty="0"/>
              <a:t>);</a:t>
            </a:r>
          </a:p>
          <a:p>
            <a:r>
              <a:rPr lang="ru-RU" sz="1400" dirty="0"/>
              <a:t>– </a:t>
            </a:r>
            <a:r>
              <a:rPr lang="ru-RU" sz="1400" dirty="0" err="1"/>
              <a:t>управління</a:t>
            </a:r>
            <a:r>
              <a:rPr lang="ru-RU" sz="1400" dirty="0"/>
              <a:t> </a:t>
            </a:r>
            <a:r>
              <a:rPr lang="ru-RU" sz="1400" dirty="0" err="1"/>
              <a:t>інформаційними</a:t>
            </a:r>
            <a:r>
              <a:rPr lang="ru-RU" sz="1400" dirty="0"/>
              <a:t> </a:t>
            </a:r>
            <a:r>
              <a:rPr lang="ru-RU" sz="1400" dirty="0" err="1"/>
              <a:t>технологіями</a:t>
            </a:r>
            <a:r>
              <a:rPr lang="ru-RU" sz="1400" dirty="0"/>
              <a:t> (</a:t>
            </a:r>
            <a:r>
              <a:rPr lang="ru-RU" sz="1400" dirty="0" err="1"/>
              <a:t>підбір</a:t>
            </a:r>
            <a:r>
              <a:rPr lang="ru-RU" sz="1400" dirty="0"/>
              <a:t> </a:t>
            </a:r>
            <a:r>
              <a:rPr lang="ru-RU" sz="1400" dirty="0" err="1"/>
              <a:t>програмного</a:t>
            </a:r>
            <a:r>
              <a:rPr lang="ru-RU" sz="1400" dirty="0"/>
              <a:t> і </a:t>
            </a:r>
            <a:r>
              <a:rPr lang="ru-RU" sz="1400" dirty="0" err="1"/>
              <a:t>технічного</a:t>
            </a:r>
            <a:r>
              <a:rPr lang="ru-RU" sz="1400" dirty="0"/>
              <a:t> </a:t>
            </a:r>
            <a:r>
              <a:rPr lang="ru-RU" sz="1400" dirty="0" err="1"/>
              <a:t>забезпечення</a:t>
            </a:r>
            <a:r>
              <a:rPr lang="ru-RU" sz="1400" dirty="0"/>
              <a:t>, яке </a:t>
            </a:r>
            <a:r>
              <a:rPr lang="ru-RU" sz="1400" dirty="0" err="1"/>
              <a:t>відповідає</a:t>
            </a:r>
            <a:r>
              <a:rPr lang="ru-RU" sz="1400" dirty="0"/>
              <a:t> потребам і </a:t>
            </a:r>
            <a:r>
              <a:rPr lang="ru-RU" sz="1400" dirty="0" err="1"/>
              <a:t>можливостям</a:t>
            </a:r>
            <a:r>
              <a:rPr lang="ru-RU" sz="1400" dirty="0"/>
              <a:t> банку).</a:t>
            </a:r>
          </a:p>
        </p:txBody>
      </p:sp>
    </p:spTree>
    <p:extLst>
      <p:ext uri="{BB962C8B-B14F-4D97-AF65-F5344CB8AC3E}">
        <p14:creationId xmlns:p14="http://schemas.microsoft.com/office/powerpoint/2010/main" val="408195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Прямоугольник 5"/>
          <p:cNvSpPr/>
          <p:nvPr/>
        </p:nvSpPr>
        <p:spPr>
          <a:xfrm>
            <a:off x="398252" y="4461520"/>
            <a:ext cx="5467710" cy="2169825"/>
          </a:xfrm>
          <a:prstGeom prst="rect">
            <a:avLst/>
          </a:prstGeom>
          <a:gradFill>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p:spPr>
        <p:txBody>
          <a:bodyPr wrap="square">
            <a:spAutoFit/>
          </a:bodyPr>
          <a:lstStyle/>
          <a:p>
            <a:pPr>
              <a:spcBef>
                <a:spcPts val="600"/>
              </a:spcBef>
              <a:spcAft>
                <a:spcPts val="600"/>
              </a:spcAft>
            </a:pPr>
            <a:r>
              <a:rPr lang="uk-UA" sz="1500" b="1" noProof="1" smtClean="0"/>
              <a:t>Стратегія </a:t>
            </a:r>
            <a:r>
              <a:rPr lang="uk-UA" sz="1500" b="1" noProof="1"/>
              <a:t>максимізації прибутку</a:t>
            </a:r>
            <a:r>
              <a:rPr lang="uk-UA" sz="1500" noProof="1"/>
              <a:t> передбачає свідоме прийняття ризику, характеризується спекулятивними тенденціями та реалізується через застосування незбалансованих підходів до управління активами і пасивами банку (які не передбачають вирівнювання окремих статей балансу за обсягами чи строками). До них належать, наприклад, управління гепом, управління дюрацією, утримання відкритої валютної позиції, формування агресивного портфеля цінних </a:t>
            </a:r>
            <a:r>
              <a:rPr lang="uk-UA" sz="1500" noProof="1" smtClean="0"/>
              <a:t>паперів.</a:t>
            </a:r>
            <a:endParaRPr lang="uk-UA" sz="1500" noProof="1"/>
          </a:p>
        </p:txBody>
      </p:sp>
      <p:sp>
        <p:nvSpPr>
          <p:cNvPr id="2" name="Прямоугольник 1"/>
          <p:cNvSpPr/>
          <p:nvPr/>
        </p:nvSpPr>
        <p:spPr>
          <a:xfrm>
            <a:off x="2142226" y="416365"/>
            <a:ext cx="7907547"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t>Інструментарій</a:t>
            </a:r>
            <a:r>
              <a:rPr lang="ru-RU" sz="2000" b="1" dirty="0"/>
              <a:t> </a:t>
            </a:r>
            <a:r>
              <a:rPr lang="ru-RU" sz="2000" b="1" dirty="0" err="1"/>
              <a:t>фінансового</a:t>
            </a:r>
            <a:r>
              <a:rPr lang="ru-RU" sz="2000" b="1" dirty="0"/>
              <a:t> менеджменту в </a:t>
            </a:r>
            <a:r>
              <a:rPr lang="ru-RU" sz="2000" b="1" dirty="0" smtClean="0"/>
              <a:t>банку</a:t>
            </a:r>
            <a:endParaRPr lang="ru-RU" sz="2000" b="1" dirty="0"/>
          </a:p>
        </p:txBody>
      </p:sp>
      <p:sp>
        <p:nvSpPr>
          <p:cNvPr id="7" name="Прямоугольник 6"/>
          <p:cNvSpPr/>
          <p:nvPr/>
        </p:nvSpPr>
        <p:spPr>
          <a:xfrm>
            <a:off x="398253" y="1090487"/>
            <a:ext cx="11395494" cy="27414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493143" y="1145484"/>
            <a:ext cx="11205713" cy="2631490"/>
          </a:xfrm>
          <a:prstGeom prst="rect">
            <a:avLst/>
          </a:prstGeom>
        </p:spPr>
        <p:txBody>
          <a:bodyPr wrap="square">
            <a:spAutoFit/>
          </a:bodyPr>
          <a:lstStyle/>
          <a:p>
            <a:pPr algn="just">
              <a:spcBef>
                <a:spcPts val="600"/>
              </a:spcBef>
              <a:spcAft>
                <a:spcPts val="600"/>
              </a:spcAft>
            </a:pPr>
            <a:r>
              <a:rPr lang="ru-RU" sz="1500" b="1" dirty="0"/>
              <a:t>Мета.</a:t>
            </a:r>
            <a:r>
              <a:rPr lang="ru-RU" sz="1500" dirty="0"/>
              <a:t> </a:t>
            </a:r>
            <a:r>
              <a:rPr lang="ru-RU" sz="1500" dirty="0" err="1"/>
              <a:t>Стратегічною</a:t>
            </a:r>
            <a:r>
              <a:rPr lang="ru-RU" sz="1500" dirty="0"/>
              <a:t> метою </a:t>
            </a:r>
            <a:r>
              <a:rPr lang="ru-RU" sz="1500" dirty="0" err="1"/>
              <a:t>діяльності</a:t>
            </a:r>
            <a:r>
              <a:rPr lang="ru-RU" sz="1500" dirty="0"/>
              <a:t> банку є </a:t>
            </a:r>
            <a:r>
              <a:rPr lang="ru-RU" sz="1500" dirty="0" err="1"/>
              <a:t>максимізація</a:t>
            </a:r>
            <a:r>
              <a:rPr lang="ru-RU" sz="1500" dirty="0"/>
              <a:t> </a:t>
            </a:r>
            <a:r>
              <a:rPr lang="ru-RU" sz="1500" dirty="0" err="1"/>
              <a:t>його</a:t>
            </a:r>
            <a:r>
              <a:rPr lang="ru-RU" sz="1500" dirty="0"/>
              <a:t> </a:t>
            </a:r>
            <a:r>
              <a:rPr lang="ru-RU" sz="1500" dirty="0" err="1"/>
              <a:t>ринкової</a:t>
            </a:r>
            <a:r>
              <a:rPr lang="ru-RU" sz="1500" dirty="0"/>
              <a:t> </a:t>
            </a:r>
            <a:r>
              <a:rPr lang="ru-RU" sz="1500" dirty="0" err="1"/>
              <a:t>вартості</a:t>
            </a:r>
            <a:r>
              <a:rPr lang="ru-RU" sz="1500" dirty="0"/>
              <a:t> (</a:t>
            </a:r>
            <a:r>
              <a:rPr lang="ru-RU" sz="1500" dirty="0" err="1"/>
              <a:t>ринкової</a:t>
            </a:r>
            <a:r>
              <a:rPr lang="ru-RU" sz="1500" dirty="0"/>
              <a:t> </a:t>
            </a:r>
            <a:r>
              <a:rPr lang="ru-RU" sz="1500" dirty="0" err="1"/>
              <a:t>оцінки</a:t>
            </a:r>
            <a:r>
              <a:rPr lang="ru-RU" sz="1500" dirty="0"/>
              <a:t> </a:t>
            </a:r>
            <a:r>
              <a:rPr lang="ru-RU" sz="1500" dirty="0" err="1"/>
              <a:t>власного</a:t>
            </a:r>
            <a:r>
              <a:rPr lang="ru-RU" sz="1500" dirty="0"/>
              <a:t> </a:t>
            </a:r>
            <a:r>
              <a:rPr lang="ru-RU" sz="1500" dirty="0" err="1"/>
              <a:t>капіталу</a:t>
            </a:r>
            <a:r>
              <a:rPr lang="ru-RU" sz="1500" dirty="0" smtClean="0"/>
              <a:t>).</a:t>
            </a:r>
          </a:p>
          <a:p>
            <a:pPr algn="just">
              <a:spcBef>
                <a:spcPts val="600"/>
              </a:spcBef>
              <a:spcAft>
                <a:spcPts val="600"/>
              </a:spcAft>
            </a:pPr>
            <a:r>
              <a:rPr lang="ru-RU" sz="1500" b="1" dirty="0" err="1"/>
              <a:t>Місія</a:t>
            </a:r>
            <a:r>
              <a:rPr lang="ru-RU" sz="1500" b="1" dirty="0"/>
              <a:t>.</a:t>
            </a:r>
            <a:r>
              <a:rPr lang="ru-RU" sz="1500" dirty="0" smtClean="0"/>
              <a:t> </a:t>
            </a:r>
            <a:r>
              <a:rPr lang="ru-RU" sz="1500" dirty="0" err="1" smtClean="0"/>
              <a:t>Завдання</a:t>
            </a:r>
            <a:r>
              <a:rPr lang="ru-RU" sz="1500" dirty="0" smtClean="0"/>
              <a:t> </a:t>
            </a:r>
            <a:r>
              <a:rPr lang="ru-RU" sz="1500" dirty="0" err="1"/>
              <a:t>місії</a:t>
            </a:r>
            <a:r>
              <a:rPr lang="ru-RU" sz="1500" dirty="0"/>
              <a:t> </a:t>
            </a:r>
            <a:r>
              <a:rPr lang="ru-RU" sz="1500" dirty="0" err="1"/>
              <a:t>полягає</a:t>
            </a:r>
            <a:r>
              <a:rPr lang="ru-RU" sz="1500" dirty="0"/>
              <a:t> у </a:t>
            </a:r>
            <a:r>
              <a:rPr lang="ru-RU" sz="1500" dirty="0" err="1"/>
              <a:t>виборі</a:t>
            </a:r>
            <a:r>
              <a:rPr lang="ru-RU" sz="1500" dirty="0"/>
              <a:t> </a:t>
            </a:r>
            <a:r>
              <a:rPr lang="ru-RU" sz="1500" dirty="0" err="1"/>
              <a:t>напряму</a:t>
            </a:r>
            <a:r>
              <a:rPr lang="ru-RU" sz="1500" dirty="0"/>
              <a:t> та </a:t>
            </a:r>
            <a:r>
              <a:rPr lang="ru-RU" sz="1500" dirty="0" err="1"/>
              <a:t>засобів</a:t>
            </a:r>
            <a:r>
              <a:rPr lang="ru-RU" sz="1500" dirty="0"/>
              <a:t> </a:t>
            </a:r>
            <a:r>
              <a:rPr lang="ru-RU" sz="1500" dirty="0" err="1"/>
              <a:t>удосконалення</a:t>
            </a:r>
            <a:r>
              <a:rPr lang="ru-RU" sz="1500" dirty="0"/>
              <a:t> </a:t>
            </a:r>
            <a:r>
              <a:rPr lang="ru-RU" sz="1500" dirty="0" err="1"/>
              <a:t>діяльності</a:t>
            </a:r>
            <a:r>
              <a:rPr lang="ru-RU" sz="1500" dirty="0"/>
              <a:t> банку. </a:t>
            </a:r>
            <a:r>
              <a:rPr lang="ru-RU" sz="1500" dirty="0" err="1"/>
              <a:t>Формулювання</a:t>
            </a:r>
            <a:r>
              <a:rPr lang="ru-RU" sz="1500" dirty="0"/>
              <a:t> </a:t>
            </a:r>
            <a:r>
              <a:rPr lang="ru-RU" sz="1500" dirty="0" err="1"/>
              <a:t>місії</a:t>
            </a:r>
            <a:r>
              <a:rPr lang="ru-RU" sz="1500" dirty="0"/>
              <a:t> банку </a:t>
            </a:r>
            <a:r>
              <a:rPr lang="ru-RU" sz="1500" dirty="0" err="1"/>
              <a:t>передбачає</a:t>
            </a:r>
            <a:r>
              <a:rPr lang="ru-RU" sz="1500" dirty="0"/>
              <a:t> </a:t>
            </a:r>
            <a:r>
              <a:rPr lang="ru-RU" sz="1500" dirty="0" err="1"/>
              <a:t>визначення</a:t>
            </a:r>
            <a:r>
              <a:rPr lang="ru-RU" sz="1500" dirty="0"/>
              <a:t> </a:t>
            </a:r>
            <a:r>
              <a:rPr lang="ru-RU" sz="1500" dirty="0" err="1"/>
              <a:t>його</a:t>
            </a:r>
            <a:r>
              <a:rPr lang="ru-RU" sz="1500" dirty="0"/>
              <a:t> </a:t>
            </a:r>
            <a:r>
              <a:rPr lang="ru-RU" sz="1500" dirty="0" err="1"/>
              <a:t>місця</a:t>
            </a:r>
            <a:r>
              <a:rPr lang="ru-RU" sz="1500" dirty="0"/>
              <a:t> і </a:t>
            </a:r>
            <a:r>
              <a:rPr lang="ru-RU" sz="1500" dirty="0" err="1"/>
              <a:t>ролі</a:t>
            </a:r>
            <a:r>
              <a:rPr lang="ru-RU" sz="1500" dirty="0"/>
              <a:t> в </a:t>
            </a:r>
            <a:r>
              <a:rPr lang="ru-RU" sz="1500" dirty="0" err="1"/>
              <a:t>економіці</a:t>
            </a:r>
            <a:r>
              <a:rPr lang="ru-RU" sz="1500" dirty="0"/>
              <a:t> та </a:t>
            </a:r>
            <a:r>
              <a:rPr lang="ru-RU" sz="1500" dirty="0" err="1"/>
              <a:t>суспільстві</a:t>
            </a:r>
            <a:r>
              <a:rPr lang="ru-RU" sz="1500" dirty="0"/>
              <a:t>, </a:t>
            </a:r>
            <a:r>
              <a:rPr lang="ru-RU" sz="1500" dirty="0" err="1"/>
              <a:t>що</a:t>
            </a:r>
            <a:r>
              <a:rPr lang="ru-RU" sz="1500" dirty="0"/>
              <a:t> </a:t>
            </a:r>
            <a:r>
              <a:rPr lang="ru-RU" sz="1500" dirty="0" err="1"/>
              <a:t>потребує</a:t>
            </a:r>
            <a:r>
              <a:rPr lang="ru-RU" sz="1500" dirty="0"/>
              <a:t> </a:t>
            </a:r>
            <a:r>
              <a:rPr lang="ru-RU" sz="1500" dirty="0" err="1"/>
              <a:t>розгляду</a:t>
            </a:r>
            <a:r>
              <a:rPr lang="ru-RU" sz="1500" dirty="0"/>
              <a:t> банку як </a:t>
            </a:r>
            <a:r>
              <a:rPr lang="ru-RU" sz="1500" dirty="0" err="1"/>
              <a:t>цілісної</a:t>
            </a:r>
            <a:r>
              <a:rPr lang="ru-RU" sz="1500" dirty="0"/>
              <a:t> </a:t>
            </a:r>
            <a:r>
              <a:rPr lang="ru-RU" sz="1500" dirty="0" err="1"/>
              <a:t>системи</a:t>
            </a:r>
            <a:r>
              <a:rPr lang="ru-RU" sz="1500" dirty="0"/>
              <a:t> </a:t>
            </a:r>
            <a:r>
              <a:rPr lang="ru-RU" sz="1500" dirty="0" err="1"/>
              <a:t>зі</a:t>
            </a:r>
            <a:r>
              <a:rPr lang="ru-RU" sz="1500" dirty="0"/>
              <a:t> </a:t>
            </a:r>
            <a:r>
              <a:rPr lang="ru-RU" sz="1500" dirty="0" err="1"/>
              <a:t>своєю</a:t>
            </a:r>
            <a:r>
              <a:rPr lang="ru-RU" sz="1500" dirty="0"/>
              <a:t> </a:t>
            </a:r>
            <a:r>
              <a:rPr lang="ru-RU" sz="1500" dirty="0" err="1"/>
              <a:t>філософією</a:t>
            </a:r>
            <a:r>
              <a:rPr lang="ru-RU" sz="1500" dirty="0"/>
              <a:t> й </a:t>
            </a:r>
            <a:r>
              <a:rPr lang="ru-RU" sz="1500" dirty="0" err="1"/>
              <a:t>ідеологією</a:t>
            </a:r>
            <a:r>
              <a:rPr lang="ru-RU" sz="1500" dirty="0" smtClean="0"/>
              <a:t>.</a:t>
            </a:r>
          </a:p>
          <a:p>
            <a:pPr algn="just">
              <a:spcBef>
                <a:spcPts val="600"/>
              </a:spcBef>
              <a:spcAft>
                <a:spcPts val="600"/>
              </a:spcAft>
            </a:pPr>
            <a:r>
              <a:rPr lang="ru-RU" sz="1500" b="1" dirty="0" err="1"/>
              <a:t>Методи</a:t>
            </a:r>
            <a:r>
              <a:rPr lang="ru-RU" sz="1500" b="1" dirty="0"/>
              <a:t> </a:t>
            </a:r>
            <a:r>
              <a:rPr lang="ru-RU" sz="1500" b="1" dirty="0" err="1"/>
              <a:t>реалізації</a:t>
            </a:r>
            <a:r>
              <a:rPr lang="ru-RU" sz="1500" b="1" dirty="0"/>
              <a:t> </a:t>
            </a:r>
            <a:r>
              <a:rPr lang="ru-RU" sz="1500" b="1" dirty="0" err="1"/>
              <a:t>стратегій</a:t>
            </a:r>
            <a:r>
              <a:rPr lang="ru-RU" sz="1500" b="1" dirty="0"/>
              <a:t>.</a:t>
            </a:r>
            <a:r>
              <a:rPr lang="ru-RU" sz="1500" dirty="0"/>
              <a:t> У </a:t>
            </a:r>
            <a:r>
              <a:rPr lang="ru-RU" sz="1500" dirty="0" err="1"/>
              <a:t>процесі</a:t>
            </a:r>
            <a:r>
              <a:rPr lang="ru-RU" sz="1500" dirty="0"/>
              <a:t> </a:t>
            </a:r>
            <a:r>
              <a:rPr lang="ru-RU" sz="1500" dirty="0" err="1"/>
              <a:t>реалізації</a:t>
            </a:r>
            <a:r>
              <a:rPr lang="ru-RU" sz="1500" dirty="0"/>
              <a:t> будь-</a:t>
            </a:r>
            <a:r>
              <a:rPr lang="ru-RU" sz="1500" dirty="0" err="1"/>
              <a:t>якої</a:t>
            </a:r>
            <a:r>
              <a:rPr lang="ru-RU" sz="1500" dirty="0"/>
              <a:t> </a:t>
            </a:r>
            <a:r>
              <a:rPr lang="ru-RU" sz="1500" dirty="0" err="1"/>
              <a:t>зі</a:t>
            </a:r>
            <a:r>
              <a:rPr lang="ru-RU" sz="1500" dirty="0"/>
              <a:t> </a:t>
            </a:r>
            <a:r>
              <a:rPr lang="ru-RU" sz="1500" dirty="0" err="1"/>
              <a:t>стратегій</a:t>
            </a:r>
            <a:r>
              <a:rPr lang="ru-RU" sz="1500" dirty="0"/>
              <a:t> </a:t>
            </a:r>
            <a:r>
              <a:rPr lang="ru-RU" sz="1500" dirty="0" err="1"/>
              <a:t>використовуються</a:t>
            </a:r>
            <a:r>
              <a:rPr lang="ru-RU" sz="1500" dirty="0"/>
              <a:t> </a:t>
            </a:r>
            <a:r>
              <a:rPr lang="ru-RU" sz="1500" dirty="0" err="1"/>
              <a:t>дві</a:t>
            </a:r>
            <a:r>
              <a:rPr lang="ru-RU" sz="1500" dirty="0"/>
              <a:t> </a:t>
            </a:r>
            <a:r>
              <a:rPr lang="ru-RU" sz="1500" dirty="0" err="1"/>
              <a:t>групи</a:t>
            </a:r>
            <a:r>
              <a:rPr lang="ru-RU" sz="1500" dirty="0"/>
              <a:t> </a:t>
            </a:r>
            <a:r>
              <a:rPr lang="ru-RU" sz="1500" dirty="0" err="1"/>
              <a:t>методів</a:t>
            </a:r>
            <a:r>
              <a:rPr lang="ru-RU" sz="1500" dirty="0"/>
              <a:t> — </a:t>
            </a:r>
            <a:r>
              <a:rPr lang="ru-RU" sz="1500" dirty="0" err="1"/>
              <a:t>методи</a:t>
            </a:r>
            <a:r>
              <a:rPr lang="ru-RU" sz="1500" dirty="0"/>
              <a:t> </a:t>
            </a:r>
            <a:r>
              <a:rPr lang="ru-RU" sz="1500" dirty="0" err="1"/>
              <a:t>управління</a:t>
            </a:r>
            <a:r>
              <a:rPr lang="ru-RU" sz="1500" dirty="0"/>
              <a:t> структурою балансу та </a:t>
            </a:r>
            <a:r>
              <a:rPr lang="ru-RU" sz="1500" dirty="0" err="1"/>
              <a:t>методи</a:t>
            </a:r>
            <a:r>
              <a:rPr lang="ru-RU" sz="1500" dirty="0"/>
              <a:t> </a:t>
            </a:r>
            <a:r>
              <a:rPr lang="ru-RU" sz="1500" dirty="0" err="1"/>
              <a:t>управління</a:t>
            </a:r>
            <a:r>
              <a:rPr lang="ru-RU" sz="1500" dirty="0"/>
              <a:t>, </a:t>
            </a:r>
            <a:r>
              <a:rPr lang="ru-RU" sz="1500" dirty="0" err="1"/>
              <a:t>пов’язані</a:t>
            </a:r>
            <a:r>
              <a:rPr lang="ru-RU" sz="1500" dirty="0"/>
              <a:t> з </a:t>
            </a:r>
            <a:r>
              <a:rPr lang="ru-RU" sz="1500" dirty="0" err="1"/>
              <a:t>проведенням</a:t>
            </a:r>
            <a:r>
              <a:rPr lang="ru-RU" sz="1500" dirty="0"/>
              <a:t> </a:t>
            </a:r>
            <a:r>
              <a:rPr lang="ru-RU" sz="1500" dirty="0" err="1"/>
              <a:t>позабалансових</a:t>
            </a:r>
            <a:r>
              <a:rPr lang="ru-RU" sz="1500" dirty="0"/>
              <a:t> </a:t>
            </a:r>
            <a:r>
              <a:rPr lang="ru-RU" sz="1500" dirty="0" err="1"/>
              <a:t>фінансових</a:t>
            </a:r>
            <a:r>
              <a:rPr lang="ru-RU" sz="1500" dirty="0"/>
              <a:t> </a:t>
            </a:r>
            <a:r>
              <a:rPr lang="ru-RU" sz="1500" dirty="0" err="1"/>
              <a:t>операцій</a:t>
            </a:r>
            <a:r>
              <a:rPr lang="ru-RU" sz="1500" dirty="0"/>
              <a:t> (</a:t>
            </a:r>
            <a:r>
              <a:rPr lang="ru-RU" sz="1500" dirty="0" err="1"/>
              <a:t>страхування</a:t>
            </a:r>
            <a:r>
              <a:rPr lang="ru-RU" sz="1500" dirty="0"/>
              <a:t>, </a:t>
            </a:r>
            <a:r>
              <a:rPr lang="ru-RU" sz="1500" dirty="0" err="1"/>
              <a:t>хеджування</a:t>
            </a:r>
            <a:r>
              <a:rPr lang="ru-RU" sz="1500" dirty="0"/>
              <a:t>, </a:t>
            </a:r>
            <a:r>
              <a:rPr lang="ru-RU" sz="1500" dirty="0" err="1"/>
              <a:t>спекулятивні</a:t>
            </a:r>
            <a:r>
              <a:rPr lang="ru-RU" sz="1500" dirty="0"/>
              <a:t> </a:t>
            </a:r>
            <a:r>
              <a:rPr lang="ru-RU" sz="1500" dirty="0" err="1"/>
              <a:t>операції</a:t>
            </a:r>
            <a:r>
              <a:rPr lang="ru-RU" sz="1500" dirty="0"/>
              <a:t> з </a:t>
            </a:r>
            <a:r>
              <a:rPr lang="ru-RU" sz="1500" dirty="0" err="1"/>
              <a:t>фінансовими</a:t>
            </a:r>
            <a:r>
              <a:rPr lang="ru-RU" sz="1500" dirty="0"/>
              <a:t> </a:t>
            </a:r>
            <a:r>
              <a:rPr lang="ru-RU" sz="1500" dirty="0" err="1"/>
              <a:t>деривативами</a:t>
            </a:r>
            <a:r>
              <a:rPr lang="ru-RU" sz="1500" dirty="0"/>
              <a:t>, </a:t>
            </a:r>
            <a:r>
              <a:rPr lang="ru-RU" sz="1500" dirty="0" err="1"/>
              <a:t>арбітраж</a:t>
            </a:r>
            <a:r>
              <a:rPr lang="ru-RU" sz="1500" dirty="0"/>
              <a:t> з </a:t>
            </a:r>
            <a:r>
              <a:rPr lang="ru-RU" sz="1500" dirty="0" err="1"/>
              <a:t>контрольованим</a:t>
            </a:r>
            <a:r>
              <a:rPr lang="ru-RU" sz="1500" dirty="0"/>
              <a:t> </a:t>
            </a:r>
            <a:r>
              <a:rPr lang="ru-RU" sz="1500" dirty="0" err="1"/>
              <a:t>ризиком</a:t>
            </a:r>
            <a:r>
              <a:rPr lang="ru-RU" sz="1500" dirty="0"/>
              <a:t> і т. </a:t>
            </a:r>
            <a:r>
              <a:rPr lang="ru-RU" sz="1500" dirty="0" err="1"/>
              <a:t>ін</a:t>
            </a:r>
            <a:r>
              <a:rPr lang="ru-RU" sz="1500" dirty="0" smtClean="0"/>
              <a:t>.).</a:t>
            </a:r>
          </a:p>
          <a:p>
            <a:pPr algn="just">
              <a:spcBef>
                <a:spcPts val="600"/>
              </a:spcBef>
              <a:spcAft>
                <a:spcPts val="600"/>
              </a:spcAft>
            </a:pPr>
            <a:r>
              <a:rPr lang="ru-RU" sz="1500" b="1" dirty="0" err="1"/>
              <a:t>Об’єкти</a:t>
            </a:r>
            <a:r>
              <a:rPr lang="ru-RU" sz="1500" b="1" dirty="0"/>
              <a:t> </a:t>
            </a:r>
            <a:r>
              <a:rPr lang="ru-RU" sz="1500" b="1" dirty="0" err="1"/>
              <a:t>управління</a:t>
            </a:r>
            <a:r>
              <a:rPr lang="ru-RU" sz="1500" b="1" dirty="0"/>
              <a:t>.</a:t>
            </a:r>
            <a:r>
              <a:rPr lang="ru-RU" sz="1500" dirty="0"/>
              <a:t> </a:t>
            </a:r>
            <a:r>
              <a:rPr lang="ru-RU" sz="1500" dirty="0" err="1"/>
              <a:t>Об’єктом</a:t>
            </a:r>
            <a:r>
              <a:rPr lang="ru-RU" sz="1500" dirty="0"/>
              <a:t> </a:t>
            </a:r>
            <a:r>
              <a:rPr lang="ru-RU" sz="1500" dirty="0" err="1"/>
              <a:t>управління</a:t>
            </a:r>
            <a:r>
              <a:rPr lang="ru-RU" sz="1500" dirty="0"/>
              <a:t> </a:t>
            </a:r>
            <a:r>
              <a:rPr lang="ru-RU" sz="1500" dirty="0" err="1"/>
              <a:t>фінансовою</a:t>
            </a:r>
            <a:r>
              <a:rPr lang="ru-RU" sz="1500" dirty="0"/>
              <a:t> </a:t>
            </a:r>
            <a:r>
              <a:rPr lang="ru-RU" sz="1500" dirty="0" err="1"/>
              <a:t>діяльністю</a:t>
            </a:r>
            <a:r>
              <a:rPr lang="ru-RU" sz="1500" dirty="0"/>
              <a:t> </a:t>
            </a:r>
            <a:r>
              <a:rPr lang="ru-RU" sz="1500" dirty="0" err="1"/>
              <a:t>комерційного</a:t>
            </a:r>
            <a:r>
              <a:rPr lang="ru-RU" sz="1500" dirty="0"/>
              <a:t> банку є </a:t>
            </a:r>
            <a:r>
              <a:rPr lang="ru-RU" sz="1500" dirty="0" err="1"/>
              <a:t>фінансові</a:t>
            </a:r>
            <a:r>
              <a:rPr lang="ru-RU" sz="1500" dirty="0"/>
              <a:t> потоки, </a:t>
            </a:r>
            <a:r>
              <a:rPr lang="ru-RU" sz="1500" dirty="0" err="1"/>
              <a:t>відображені</a:t>
            </a:r>
            <a:r>
              <a:rPr lang="ru-RU" sz="1500" dirty="0"/>
              <a:t> в </a:t>
            </a:r>
            <a:r>
              <a:rPr lang="ru-RU" sz="1500" dirty="0" err="1"/>
              <a:t>динамічному</a:t>
            </a:r>
            <a:r>
              <a:rPr lang="ru-RU" sz="1500" dirty="0"/>
              <a:t> </a:t>
            </a:r>
            <a:r>
              <a:rPr lang="ru-RU" sz="1500" dirty="0" err="1"/>
              <a:t>банківському</a:t>
            </a:r>
            <a:r>
              <a:rPr lang="ru-RU" sz="1500" dirty="0"/>
              <a:t> </a:t>
            </a:r>
            <a:r>
              <a:rPr lang="ru-RU" sz="1500" dirty="0" err="1"/>
              <a:t>балансі</a:t>
            </a:r>
            <a:r>
              <a:rPr lang="ru-RU" sz="1500" dirty="0"/>
              <a:t>. </a:t>
            </a:r>
          </a:p>
        </p:txBody>
      </p:sp>
      <p:sp>
        <p:nvSpPr>
          <p:cNvPr id="5" name="Прямоугольник 4"/>
          <p:cNvSpPr/>
          <p:nvPr/>
        </p:nvSpPr>
        <p:spPr>
          <a:xfrm>
            <a:off x="3543986" y="3916236"/>
            <a:ext cx="5104026"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Стратегії</a:t>
            </a:r>
            <a:r>
              <a:rPr lang="ru-RU" sz="2000" b="1" dirty="0">
                <a:solidFill>
                  <a:schemeClr val="dk1"/>
                </a:solidFill>
              </a:rPr>
              <a:t> </a:t>
            </a:r>
            <a:r>
              <a:rPr lang="ru-RU" sz="2000" b="1" dirty="0" err="1">
                <a:solidFill>
                  <a:schemeClr val="dk1"/>
                </a:solidFill>
              </a:rPr>
              <a:t>управління</a:t>
            </a:r>
            <a:r>
              <a:rPr lang="ru-RU" sz="2000" b="1" dirty="0">
                <a:solidFill>
                  <a:schemeClr val="dk1"/>
                </a:solidFill>
              </a:rPr>
              <a:t> </a:t>
            </a:r>
            <a:r>
              <a:rPr lang="ru-RU" sz="2000" b="1" dirty="0" err="1">
                <a:solidFill>
                  <a:schemeClr val="dk1"/>
                </a:solidFill>
              </a:rPr>
              <a:t>фінансами</a:t>
            </a:r>
            <a:endParaRPr lang="ru-RU" sz="2000" b="1" dirty="0">
              <a:solidFill>
                <a:schemeClr val="dk1"/>
              </a:solidFill>
            </a:endParaRPr>
          </a:p>
        </p:txBody>
      </p:sp>
      <p:sp>
        <p:nvSpPr>
          <p:cNvPr id="8" name="Прямоугольник 7"/>
          <p:cNvSpPr/>
          <p:nvPr/>
        </p:nvSpPr>
        <p:spPr>
          <a:xfrm>
            <a:off x="6021760" y="4461521"/>
            <a:ext cx="5771986" cy="2169825"/>
          </a:xfrm>
          <a:prstGeom prst="rect">
            <a:avLst/>
          </a:prstGeom>
          <a:gradFill>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p:spPr>
        <p:txBody>
          <a:bodyPr wrap="square">
            <a:spAutoFit/>
          </a:bodyPr>
          <a:lstStyle/>
          <a:p>
            <a:pPr>
              <a:spcBef>
                <a:spcPts val="600"/>
              </a:spcBef>
              <a:spcAft>
                <a:spcPts val="600"/>
              </a:spcAft>
            </a:pPr>
            <a:r>
              <a:rPr lang="uk-UA" sz="1500" b="1" noProof="1" smtClean="0"/>
              <a:t>Стратегію </a:t>
            </a:r>
            <a:r>
              <a:rPr lang="uk-UA" sz="1500" b="1" noProof="1"/>
              <a:t>мінімізації ризику </a:t>
            </a:r>
            <a:r>
              <a:rPr lang="uk-UA" sz="1500" noProof="1"/>
              <a:t>вибирають тоді, коли рівень прибутковості банку задовольняє керівництво й акціонерів, а основною метою є стабілізація фінансових результатів. У цьому разі мета досягається за допомогою таких прийомів управління, як приведення у відповідність строків та обсягів активів і зобов’язань, чутливих до змін відсоткової ставки (фіксація спреду); імунізація балансу; утримання закритої валютної позиції; </a:t>
            </a:r>
            <a:r>
              <a:rPr lang="uk-UA" sz="1500" noProof="1" smtClean="0"/>
              <a:t>проведення </a:t>
            </a:r>
            <a:r>
              <a:rPr lang="uk-UA" sz="1500" noProof="1"/>
              <a:t>операцій хеджування та страхування ризиків і т. ін.</a:t>
            </a:r>
          </a:p>
        </p:txBody>
      </p:sp>
    </p:spTree>
    <p:extLst>
      <p:ext uri="{BB962C8B-B14F-4D97-AF65-F5344CB8AC3E}">
        <p14:creationId xmlns:p14="http://schemas.microsoft.com/office/powerpoint/2010/main" val="3557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617646" y="2665562"/>
            <a:ext cx="10956708" cy="398146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1016391" y="2994298"/>
            <a:ext cx="10159211" cy="3323987"/>
          </a:xfrm>
          <a:prstGeom prst="rect">
            <a:avLst/>
          </a:prstGeom>
        </p:spPr>
        <p:txBody>
          <a:bodyPr wrap="square">
            <a:spAutoFit/>
          </a:bodyPr>
          <a:lstStyle/>
          <a:p>
            <a:pPr>
              <a:spcBef>
                <a:spcPts val="600"/>
              </a:spcBef>
              <a:spcAft>
                <a:spcPts val="600"/>
              </a:spcAft>
            </a:pPr>
            <a:r>
              <a:rPr lang="uk-UA" sz="1500" noProof="1" smtClean="0"/>
              <a:t>Одне з </a:t>
            </a:r>
            <a:r>
              <a:rPr lang="uk-UA" sz="1500" noProof="1"/>
              <a:t>найважливіших і складних завдань, що постає у сфері фінансової діяльності перед менеджментом банку, </a:t>
            </a:r>
            <a:r>
              <a:rPr lang="uk-UA" sz="1500" b="1" noProof="1"/>
              <a:t>полягає в балансуванні між прибутковістю та ризиком</a:t>
            </a:r>
            <a:r>
              <a:rPr lang="uk-UA" sz="1500" noProof="1"/>
              <a:t>, пошук їх оптимального співвідношення</a:t>
            </a:r>
            <a:r>
              <a:rPr lang="uk-UA" sz="1500" noProof="1" smtClean="0"/>
              <a:t>.</a:t>
            </a:r>
          </a:p>
          <a:p>
            <a:pPr>
              <a:spcBef>
                <a:spcPts val="600"/>
              </a:spcBef>
              <a:spcAft>
                <a:spcPts val="600"/>
              </a:spcAft>
            </a:pPr>
            <a:r>
              <a:rPr lang="uk-UA" sz="1500" noProof="1"/>
              <a:t>Усе це змушує вдаватися до пошуку інших прийомів, які б уможливлювали адекватну оцінку вартості банку. Найпоширенішими серед них є </a:t>
            </a:r>
            <a:r>
              <a:rPr lang="uk-UA" sz="1500" b="1" noProof="1"/>
              <a:t>економічна та бухгалтерська моделі оцінки вартості банку</a:t>
            </a:r>
            <a:r>
              <a:rPr lang="uk-UA" sz="1500" b="1" noProof="1" smtClean="0"/>
              <a:t>.</a:t>
            </a:r>
          </a:p>
          <a:p>
            <a:pPr>
              <a:spcBef>
                <a:spcPts val="600"/>
              </a:spcBef>
              <a:spcAft>
                <a:spcPts val="600"/>
              </a:spcAft>
            </a:pPr>
            <a:r>
              <a:rPr lang="uk-UA" sz="1500" noProof="1"/>
              <a:t>Згідно з</a:t>
            </a:r>
            <a:r>
              <a:rPr lang="uk-UA" sz="1500" b="1" noProof="1"/>
              <a:t> економічною моделлю (</a:t>
            </a:r>
            <a:r>
              <a:rPr lang="en-US" sz="1500" b="1" noProof="1"/>
              <a:t>economic model) </a:t>
            </a:r>
            <a:r>
              <a:rPr lang="uk-UA" sz="1500" noProof="1"/>
              <a:t>ринкова вартість банківських акцій дорівнює поточній оцінці очікуваних грошових потоків, дисконтованих за відсотковою ставкою, що відображає прийнятну для інвесторів норму прибутку для вкладень з однаковим рівнем ризику</a:t>
            </a:r>
            <a:r>
              <a:rPr lang="uk-UA" sz="1500" noProof="1" smtClean="0"/>
              <a:t>.</a:t>
            </a:r>
          </a:p>
          <a:p>
            <a:pPr>
              <a:spcBef>
                <a:spcPts val="600"/>
              </a:spcBef>
              <a:spcAft>
                <a:spcPts val="600"/>
              </a:spcAft>
            </a:pPr>
            <a:r>
              <a:rPr lang="uk-UA" sz="1500" b="1" noProof="1"/>
              <a:t>Бухгалтерська модель оцінки вартості банку (</a:t>
            </a:r>
            <a:r>
              <a:rPr lang="en-US" sz="1500" b="1" noProof="1"/>
              <a:t>accounting model)</a:t>
            </a:r>
            <a:r>
              <a:rPr lang="en-US" sz="1500" noProof="1"/>
              <a:t> </a:t>
            </a:r>
            <a:r>
              <a:rPr lang="uk-UA" sz="1500" noProof="1"/>
              <a:t>базується на даних фінансової звітності. Відповідно до неї курс акцій визначається рівнем чистого прибутку, показаного у звітності, у розрахунку на одну звичайну банківську акцію. Величина власного капіталу розраховується як різниця між вартістю відображених в балансі активів та зобов’язань банку. Проте обчислена в такий спосіб величина власного капіталу, як правило, не збігається з ринковою оцінкою вартості банку.</a:t>
            </a:r>
          </a:p>
        </p:txBody>
      </p:sp>
    </p:spTree>
    <p:extLst>
      <p:ext uri="{BB962C8B-B14F-4D97-AF65-F5344CB8AC3E}">
        <p14:creationId xmlns:p14="http://schemas.microsoft.com/office/powerpoint/2010/main" val="376707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1">
      <a:majorFont>
        <a:latin typeface="Montserrat Black"/>
        <a:ea typeface=""/>
        <a:cs typeface=""/>
      </a:majorFont>
      <a:minorFont>
        <a:latin typeface="Montserr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2294</Words>
  <Application>Microsoft Office PowerPoint</Application>
  <PresentationFormat>Широкоэкранный</PresentationFormat>
  <Paragraphs>141</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Montserrat</vt:lpstr>
      <vt:lpstr>Montserrat Black</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Инна</cp:lastModifiedBy>
  <cp:revision>44</cp:revision>
  <dcterms:created xsi:type="dcterms:W3CDTF">2022-09-29T08:09:39Z</dcterms:created>
  <dcterms:modified xsi:type="dcterms:W3CDTF">2023-02-19T06:55:56Z</dcterms:modified>
</cp:coreProperties>
</file>