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6" r:id="rId9"/>
    <p:sldId id="267" r:id="rId10"/>
    <p:sldId id="268" r:id="rId11"/>
    <p:sldId id="264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117F60C-54BD-44CB-8DF1-8B858EBD4E08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FC840F0-DBAD-46A1-BBA1-3492C9D794B9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649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F60C-54BD-44CB-8DF1-8B858EBD4E08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40F0-DBAD-46A1-BBA1-3492C9D794B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851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F60C-54BD-44CB-8DF1-8B858EBD4E08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40F0-DBAD-46A1-BBA1-3492C9D794B9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704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F60C-54BD-44CB-8DF1-8B858EBD4E08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40F0-DBAD-46A1-BBA1-3492C9D794B9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072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F60C-54BD-44CB-8DF1-8B858EBD4E08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40F0-DBAD-46A1-BBA1-3492C9D794B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1210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F60C-54BD-44CB-8DF1-8B858EBD4E08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40F0-DBAD-46A1-BBA1-3492C9D794B9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759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F60C-54BD-44CB-8DF1-8B858EBD4E08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40F0-DBAD-46A1-BBA1-3492C9D794B9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423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F60C-54BD-44CB-8DF1-8B858EBD4E08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40F0-DBAD-46A1-BBA1-3492C9D794B9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912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F60C-54BD-44CB-8DF1-8B858EBD4E08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40F0-DBAD-46A1-BBA1-3492C9D794B9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00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F60C-54BD-44CB-8DF1-8B858EBD4E08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40F0-DBAD-46A1-BBA1-3492C9D794B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221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F60C-54BD-44CB-8DF1-8B858EBD4E08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40F0-DBAD-46A1-BBA1-3492C9D794B9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46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F60C-54BD-44CB-8DF1-8B858EBD4E08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40F0-DBAD-46A1-BBA1-3492C9D794B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608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F60C-54BD-44CB-8DF1-8B858EBD4E08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40F0-DBAD-46A1-BBA1-3492C9D794B9}" type="slidenum">
              <a:rPr lang="uk-UA" smtClean="0"/>
              <a:t>‹№›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05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F60C-54BD-44CB-8DF1-8B858EBD4E08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40F0-DBAD-46A1-BBA1-3492C9D794B9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62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F60C-54BD-44CB-8DF1-8B858EBD4E08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40F0-DBAD-46A1-BBA1-3492C9D794B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737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F60C-54BD-44CB-8DF1-8B858EBD4E08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40F0-DBAD-46A1-BBA1-3492C9D794B9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99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F60C-54BD-44CB-8DF1-8B858EBD4E08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40F0-DBAD-46A1-BBA1-3492C9D794B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020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17F60C-54BD-44CB-8DF1-8B858EBD4E08}" type="datetimeFigureOut">
              <a:rPr lang="uk-UA" smtClean="0"/>
              <a:t>05.10.2023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C840F0-DBAD-46A1-BBA1-3492C9D794B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569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3467487"/>
          </a:xfrm>
        </p:spPr>
        <p:txBody>
          <a:bodyPr/>
          <a:lstStyle/>
          <a:p>
            <a:r>
              <a:rPr lang="uk-UA" dirty="0"/>
              <a:t>ІНФОРМАЦІЙНЕ ЗАБЕЗПЕЧЕННЯ НАУКОВИХ ДОСЛІДЖЕНЬ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35999" y="5070763"/>
            <a:ext cx="1376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Лекція №5</a:t>
            </a:r>
          </a:p>
        </p:txBody>
      </p:sp>
    </p:spTree>
    <p:extLst>
      <p:ext uri="{BB962C8B-B14F-4D97-AF65-F5344CB8AC3E}">
        <p14:creationId xmlns:p14="http://schemas.microsoft.com/office/powerpoint/2010/main" val="897535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381" y="905164"/>
            <a:ext cx="10760363" cy="49707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/>
              <a:t>	</a:t>
            </a:r>
            <a:r>
              <a:rPr lang="uk-UA" b="1" u="sng" dirty="0"/>
              <a:t>13. Інформаційні ресурси спільного користування</a:t>
            </a:r>
            <a:r>
              <a:rPr lang="uk-UA" dirty="0"/>
              <a:t> – це сукупність  інформаційних ресурсів державних органів науково-технічної інформації (бібліотека, фірми, організації);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dirty="0"/>
              <a:t>	</a:t>
            </a:r>
            <a:r>
              <a:rPr lang="uk-UA" b="1" u="sng" dirty="0"/>
              <a:t>14. Аналітико-статистична обробка науково-технічної та практичної інформації;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dirty="0"/>
              <a:t>	</a:t>
            </a:r>
            <a:r>
              <a:rPr lang="uk-UA" b="1" u="sng" dirty="0"/>
              <a:t>15. Інформаційний ринок </a:t>
            </a:r>
            <a:r>
              <a:rPr lang="uk-UA" dirty="0"/>
              <a:t>– це система економічних, організаційних і правових відносин щодо продажу і купівлі інформаційних ресурсів, технологій, продукції та послуг.</a:t>
            </a:r>
          </a:p>
          <a:p>
            <a:pPr marL="0" indent="0" algn="just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11543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38910"/>
            <a:ext cx="9601196" cy="1547090"/>
          </a:xfrm>
        </p:spPr>
        <p:txBody>
          <a:bodyPr>
            <a:noAutofit/>
          </a:bodyPr>
          <a:lstStyle/>
          <a:p>
            <a:pPr marL="0" indent="0"/>
            <a:r>
              <a:rPr lang="ru-RU" sz="3600" dirty="0"/>
              <a:t>Законом </a:t>
            </a:r>
            <a:r>
              <a:rPr lang="ru-RU" sz="3600" dirty="0" err="1"/>
              <a:t>України</a:t>
            </a:r>
            <a:r>
              <a:rPr lang="ru-RU" sz="3600" dirty="0"/>
              <a:t> «Про </a:t>
            </a:r>
            <a:r>
              <a:rPr lang="ru-RU" sz="3600" dirty="0" err="1"/>
              <a:t>інформацію</a:t>
            </a:r>
            <a:r>
              <a:rPr lang="ru-RU" sz="3600" dirty="0"/>
              <a:t>» </a:t>
            </a:r>
            <a:r>
              <a:rPr lang="ru-RU" sz="3600" dirty="0" err="1"/>
              <a:t>визначено</a:t>
            </a:r>
            <a:r>
              <a:rPr lang="ru-RU" sz="3600" dirty="0"/>
              <a:t> </a:t>
            </a:r>
            <a:r>
              <a:rPr lang="ru-RU" sz="3600" dirty="0" err="1"/>
              <a:t>головні</a:t>
            </a:r>
            <a:r>
              <a:rPr lang="ru-RU" sz="3600" dirty="0"/>
              <a:t> </a:t>
            </a:r>
            <a:r>
              <a:rPr lang="ru-RU" sz="3600" dirty="0" err="1"/>
              <a:t>принципи</a:t>
            </a:r>
            <a:br>
              <a:rPr lang="ru-RU" sz="3600" dirty="0"/>
            </a:br>
            <a:r>
              <a:rPr lang="ru-RU" sz="3600" dirty="0" err="1"/>
              <a:t>інформаційних</a:t>
            </a:r>
            <a:r>
              <a:rPr lang="ru-RU" sz="3600" dirty="0"/>
              <a:t> </a:t>
            </a:r>
            <a:r>
              <a:rPr lang="ru-RU" sz="3600" dirty="0" err="1"/>
              <a:t>відносин</a:t>
            </a:r>
            <a:r>
              <a:rPr lang="ru-RU" sz="3600" dirty="0"/>
              <a:t>: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гарантованість</a:t>
            </a:r>
            <a:r>
              <a:rPr lang="ru-RU" dirty="0"/>
              <a:t> права на </a:t>
            </a:r>
            <a:r>
              <a:rPr lang="ru-RU" dirty="0" err="1"/>
              <a:t>інформацію</a:t>
            </a:r>
            <a:r>
              <a:rPr lang="ru-RU" dirty="0"/>
              <a:t>;</a:t>
            </a:r>
          </a:p>
          <a:p>
            <a:pPr>
              <a:buFontTx/>
              <a:buChar char="-"/>
            </a:pPr>
            <a:r>
              <a:rPr lang="ru-RU" dirty="0" err="1"/>
              <a:t>доступність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та свобода </a:t>
            </a:r>
            <a:r>
              <a:rPr lang="ru-RU" dirty="0" err="1"/>
              <a:t>обміну</a:t>
            </a:r>
            <a:r>
              <a:rPr lang="ru-RU" dirty="0"/>
              <a:t> нею;</a:t>
            </a:r>
          </a:p>
          <a:p>
            <a:pPr>
              <a:buFontTx/>
              <a:buChar char="-"/>
            </a:pPr>
            <a:r>
              <a:rPr lang="uk-UA" dirty="0"/>
              <a:t>об´єктивність, вірогідність інформації;</a:t>
            </a:r>
          </a:p>
          <a:p>
            <a:pPr>
              <a:buFontTx/>
              <a:buChar char="-"/>
            </a:pPr>
            <a:r>
              <a:rPr lang="uk-UA" dirty="0"/>
              <a:t>повнота і точність інформації;</a:t>
            </a:r>
          </a:p>
          <a:p>
            <a:pPr>
              <a:buFontTx/>
              <a:buChar char="-"/>
            </a:pPr>
            <a:r>
              <a:rPr lang="uk-UA" dirty="0"/>
              <a:t>законність отримання, використання, поширення і зберігання</a:t>
            </a:r>
          </a:p>
          <a:p>
            <a:pPr>
              <a:buFontTx/>
              <a:buChar char="-"/>
            </a:pPr>
            <a:r>
              <a:rPr lang="uk-UA" dirty="0"/>
              <a:t>інформації.</a:t>
            </a:r>
          </a:p>
        </p:txBody>
      </p:sp>
    </p:spTree>
    <p:extLst>
      <p:ext uri="{BB962C8B-B14F-4D97-AF65-F5344CB8AC3E}">
        <p14:creationId xmlns:p14="http://schemas.microsoft.com/office/powerpoint/2010/main" val="1802691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036" y="655782"/>
            <a:ext cx="10566400" cy="54956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/>
              <a:t>	Право на інформацію мають усі громадяни України, юридичні особи і державні органи. </a:t>
            </a:r>
          </a:p>
          <a:p>
            <a:pPr marL="0" indent="0" algn="just">
              <a:buNone/>
            </a:pPr>
            <a:r>
              <a:rPr lang="uk-UA" dirty="0"/>
              <a:t>	З метою задоволення інформаційних потреб, органи державної влади та місцевого самоврядування створюють інформаційні служби, системи, мережі, бази і банки даних. </a:t>
            </a:r>
          </a:p>
          <a:p>
            <a:pPr marL="0" indent="0" algn="just">
              <a:buNone/>
            </a:pPr>
            <a:r>
              <a:rPr lang="uk-UA" dirty="0"/>
              <a:t>	Для прискорення відбору потрібної інформації і підвищення ефективності праці в Україні створена загальнодержавна служба </a:t>
            </a:r>
            <a:r>
              <a:rPr lang="uk-UA" b="1" u="sng" dirty="0"/>
              <a:t>науково-технічної інформації (НТІ).</a:t>
            </a:r>
            <a:r>
              <a:rPr lang="uk-UA" b="1" dirty="0"/>
              <a:t> </a:t>
            </a:r>
          </a:p>
          <a:p>
            <a:pPr marL="0" indent="0" algn="just">
              <a:buNone/>
            </a:pPr>
            <a:r>
              <a:rPr lang="uk-UA" b="1" dirty="0"/>
              <a:t>	</a:t>
            </a:r>
            <a:r>
              <a:rPr lang="uk-UA" dirty="0"/>
              <a:t>Вона включає галузеві інформаційні центри – Республіканський інститут, НТІ в НДІ, інформаційні центри, відділи НТІ в НДІ, конструкторських бюро на підприємствах.</a:t>
            </a:r>
          </a:p>
        </p:txBody>
      </p:sp>
    </p:spTree>
    <p:extLst>
      <p:ext uri="{BB962C8B-B14F-4D97-AF65-F5344CB8AC3E}">
        <p14:creationId xmlns:p14="http://schemas.microsoft.com/office/powerpoint/2010/main" val="3650894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800" y="886691"/>
            <a:ext cx="10510982" cy="498917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/>
              <a:t>	У процесі наукових досліджень зустрічається таке поняття, як </a:t>
            </a:r>
            <a:r>
              <a:rPr lang="uk-UA" b="1" u="sng" dirty="0"/>
              <a:t>галузі інформації</a:t>
            </a:r>
            <a:r>
              <a:rPr lang="uk-UA" dirty="0"/>
              <a:t>. Це сукупність документованих або </a:t>
            </a:r>
            <a:r>
              <a:rPr lang="uk-UA" dirty="0" err="1"/>
              <a:t>публічнооголошених</a:t>
            </a:r>
            <a:r>
              <a:rPr lang="uk-UA" dirty="0"/>
              <a:t> відомостей про </a:t>
            </a:r>
            <a:r>
              <a:rPr lang="uk-UA" dirty="0" err="1"/>
              <a:t>відносносамостійні</a:t>
            </a:r>
            <a:r>
              <a:rPr lang="uk-UA" dirty="0"/>
              <a:t> сфери життя і діяльності.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b="1" u="sng" dirty="0"/>
              <a:t>Розрізняють галузі інформації:</a:t>
            </a:r>
          </a:p>
          <a:p>
            <a:pPr marL="0" indent="0" algn="ctr">
              <a:buNone/>
            </a:pPr>
            <a:r>
              <a:rPr lang="uk-UA" dirty="0"/>
              <a:t>- політична;</a:t>
            </a:r>
          </a:p>
          <a:p>
            <a:pPr marL="0" indent="0" algn="ctr">
              <a:buNone/>
            </a:pPr>
            <a:r>
              <a:rPr lang="uk-UA" dirty="0"/>
              <a:t>- духовна;</a:t>
            </a:r>
          </a:p>
          <a:p>
            <a:pPr marL="0" indent="0" algn="ctr">
              <a:buNone/>
            </a:pPr>
            <a:r>
              <a:rPr lang="uk-UA" dirty="0"/>
              <a:t>- науково-технічна;</a:t>
            </a:r>
          </a:p>
          <a:p>
            <a:pPr marL="0" indent="0" algn="ctr">
              <a:buNone/>
            </a:pPr>
            <a:r>
              <a:rPr lang="uk-UA" dirty="0"/>
              <a:t>- соціальна;</a:t>
            </a:r>
          </a:p>
          <a:p>
            <a:pPr marL="0" indent="0" algn="ctr">
              <a:buNone/>
            </a:pPr>
            <a:r>
              <a:rPr lang="uk-UA" dirty="0"/>
              <a:t>- економічна;</a:t>
            </a:r>
          </a:p>
          <a:p>
            <a:pPr marL="0" indent="0" algn="ctr">
              <a:buNone/>
            </a:pPr>
            <a:r>
              <a:rPr lang="uk-UA" dirty="0"/>
              <a:t>- міжнародна.</a:t>
            </a:r>
          </a:p>
        </p:txBody>
      </p:sp>
    </p:spTree>
    <p:extLst>
      <p:ext uri="{BB962C8B-B14F-4D97-AF65-F5344CB8AC3E}">
        <p14:creationId xmlns:p14="http://schemas.microsoft.com/office/powerpoint/2010/main" val="1287247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0509" y="757382"/>
            <a:ext cx="10520218" cy="543098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dirty="0"/>
              <a:t>	Чітке знання термінів та їх сутності, а також галузей інформації дозволяє науковому досліднику оперативно їх знаходити, переробляти, узагальнювати та ефективно застосовувати для виконання відповідних завдань.</a:t>
            </a:r>
          </a:p>
          <a:p>
            <a:pPr marL="0" indent="0" algn="just">
              <a:buNone/>
            </a:pPr>
            <a:r>
              <a:rPr lang="uk-UA" dirty="0"/>
              <a:t>	Значення і роль інформації в тому, що, по-перше, без неї не може бути проведене те чи інше наукове дослідження, по-друге, інформація досить швидко старіє, і потрібне постійне поновлення матеріалів. </a:t>
            </a:r>
          </a:p>
          <a:p>
            <a:pPr marL="0" indent="0" algn="just">
              <a:buNone/>
            </a:pPr>
            <a:r>
              <a:rPr lang="uk-UA" dirty="0"/>
              <a:t>	За даними зарубіжних джерел інтенсивність старіння інформації становить понад 10% на день для газет, 10% на місяць для журналів, 10% на рік для книг і монографій. Окрім цього, інформація для дослідника є предметом і результатом його праці.</a:t>
            </a:r>
          </a:p>
          <a:p>
            <a:pPr marL="0" indent="0" algn="just">
              <a:buNone/>
            </a:pPr>
            <a:r>
              <a:rPr lang="uk-UA" dirty="0"/>
              <a:t> 	Осмислюючи та опрацьовуючи потрібну інформацію, дослідник видає специфічний продукт: – якісно нову інформацію. При цьому підраховано, що біля 50% свого часу дослідник витрачає на пошук інформації. </a:t>
            </a:r>
          </a:p>
          <a:p>
            <a:pPr marL="0" indent="0" algn="just">
              <a:buNone/>
            </a:pPr>
            <a:r>
              <a:rPr lang="uk-UA" dirty="0"/>
              <a:t>	Тому досить відповідальним етапом наукового дослідження є вміння оперативно знаходити і опрацьовувати потрібну інформацію з теми дослідження.</a:t>
            </a:r>
          </a:p>
        </p:txBody>
      </p:sp>
    </p:spTree>
    <p:extLst>
      <p:ext uri="{BB962C8B-B14F-4D97-AF65-F5344CB8AC3E}">
        <p14:creationId xmlns:p14="http://schemas.microsoft.com/office/powerpoint/2010/main" val="961777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382" y="628073"/>
            <a:ext cx="10677235" cy="56157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/>
              <a:t>	</a:t>
            </a:r>
          </a:p>
          <a:p>
            <a:pPr marL="0" indent="0" algn="just">
              <a:buNone/>
            </a:pPr>
            <a:r>
              <a:rPr lang="uk-UA" dirty="0"/>
              <a:t>	На сучасному етапі розвитку ринкових відносин, коли темпи накопичення і передачі інформації зростають, виникло протиріччя між виробництвом інформації та можливостями її споживання, переробки і використання. </a:t>
            </a:r>
          </a:p>
          <a:p>
            <a:pPr marL="0" indent="0" algn="just">
              <a:buNone/>
            </a:pPr>
            <a:r>
              <a:rPr lang="uk-UA"/>
              <a:t>	</a:t>
            </a:r>
            <a:r>
              <a:rPr lang="uk-UA" dirty="0"/>
              <a:t>	Потрібні відповідні методики орієнтації наукових працівників на найбільш продуктивний пошук і використання відповідних інформаційних матеріалів. </a:t>
            </a:r>
          </a:p>
          <a:p>
            <a:pPr marL="0" indent="0" algn="just">
              <a:buNone/>
            </a:pPr>
            <a:r>
              <a:rPr lang="uk-UA" dirty="0"/>
              <a:t>	Слово </a:t>
            </a:r>
            <a:r>
              <a:rPr lang="uk-UA" i="1" dirty="0"/>
              <a:t>«інформація» </a:t>
            </a:r>
            <a:r>
              <a:rPr lang="uk-UA" dirty="0"/>
              <a:t>в перекладі з латинського означає роз´яснення. 	</a:t>
            </a:r>
            <a:r>
              <a:rPr lang="uk-UA" b="1" u="sng" dirty="0"/>
              <a:t>Роз´яснення</a:t>
            </a:r>
            <a:r>
              <a:rPr lang="uk-UA" dirty="0"/>
              <a:t> – це відомості про довкілля, про процеси, які здійснюються в ньому, про події і стан, що сприймаються людьми, які керують машинами та системами. Це одне із загальних понять науки, що означає певні відомості, сукупність якихось даних, знань, детальна, систематизована подача певного відібраного матеріалу, але без будь-якого аналізу.</a:t>
            </a:r>
          </a:p>
        </p:txBody>
      </p:sp>
    </p:spTree>
    <p:extLst>
      <p:ext uri="{BB962C8B-B14F-4D97-AF65-F5344CB8AC3E}">
        <p14:creationId xmlns:p14="http://schemas.microsoft.com/office/powerpoint/2010/main" val="1620235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800" y="766618"/>
            <a:ext cx="10594109" cy="53755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/>
              <a:t>	</a:t>
            </a:r>
            <a:r>
              <a:rPr lang="uk-UA" b="1" u="sng" dirty="0"/>
              <a:t>Наукова інформація </a:t>
            </a:r>
            <a:r>
              <a:rPr lang="uk-UA" dirty="0"/>
              <a:t>– це логічна інформація, яка отримується в процесі пізнання, адекватно відображає закономірності об´єктивного світу і використовується в суспільно-історичній практиці. </a:t>
            </a:r>
          </a:p>
          <a:p>
            <a:pPr marL="0" indent="0" algn="just">
              <a:buNone/>
            </a:pPr>
            <a:endParaRPr lang="uk-UA" u="sng" dirty="0"/>
          </a:p>
          <a:p>
            <a:pPr marL="0" indent="0">
              <a:buNone/>
            </a:pPr>
            <a:r>
              <a:rPr lang="uk-UA" u="sng" dirty="0"/>
              <a:t>Основні ознаки наукової інформації:</a:t>
            </a:r>
          </a:p>
          <a:p>
            <a:pPr marL="0" indent="0" algn="just">
              <a:buNone/>
            </a:pPr>
            <a:r>
              <a:rPr lang="uk-UA" dirty="0"/>
              <a:t>- вона отримується в процесі пізнання закономірностей об´єктивної дійсності, підґрунтям якої є практика, і подається у відповідній формі;</a:t>
            </a:r>
          </a:p>
          <a:p>
            <a:pPr marL="0" indent="0" algn="just">
              <a:buNone/>
            </a:pPr>
            <a:r>
              <a:rPr lang="uk-UA" dirty="0"/>
              <a:t>- це документовані або публічно оголошувані відомості про вітчизняні та зарубіжні досягнення науки, техніки, виробництва, отримані в процесі науково-дослідної, дослідно-конструкторської, виробничої та громадської діяльності.</a:t>
            </a:r>
          </a:p>
        </p:txBody>
      </p:sp>
    </p:spTree>
    <p:extLst>
      <p:ext uri="{BB962C8B-B14F-4D97-AF65-F5344CB8AC3E}">
        <p14:creationId xmlns:p14="http://schemas.microsoft.com/office/powerpoint/2010/main" val="1565303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01964"/>
            <a:ext cx="9601196" cy="1584035"/>
          </a:xfrm>
        </p:spPr>
        <p:txBody>
          <a:bodyPr>
            <a:noAutofit/>
          </a:bodyPr>
          <a:lstStyle/>
          <a:p>
            <a:pPr marL="0" indent="0"/>
            <a:r>
              <a:rPr lang="uk-UA" sz="3600" dirty="0"/>
              <a:t>Основні джерела науково-технічної інформації </a:t>
            </a:r>
            <a:r>
              <a:rPr lang="uk-UA" sz="3200" dirty="0"/>
              <a:t>можна</a:t>
            </a:r>
            <a:r>
              <a:rPr lang="uk-UA" sz="3600" dirty="0"/>
              <a:t> згрупувати в такому</a:t>
            </a:r>
            <a:br>
              <a:rPr lang="uk-UA" sz="3600" dirty="0"/>
            </a:br>
            <a:r>
              <a:rPr lang="uk-UA" sz="3600" dirty="0"/>
              <a:t>вигляді: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b="1" dirty="0"/>
              <a:t>	1. </a:t>
            </a:r>
            <a:r>
              <a:rPr lang="uk-UA" b="1" u="sng" dirty="0"/>
              <a:t>Монографія</a:t>
            </a:r>
            <a:r>
              <a:rPr lang="uk-UA" dirty="0"/>
              <a:t> – це наукова праця, присвячена глибокому викладу матеріалу в конкретній, зазвичай вузькій галузі науки. </a:t>
            </a:r>
          </a:p>
          <a:p>
            <a:pPr marL="0" indent="0" algn="just">
              <a:buNone/>
            </a:pPr>
            <a:r>
              <a:rPr lang="uk-UA" dirty="0"/>
              <a:t>	Це наукова праця одного або декількох авторів. Вона має достатньо великий обсяг: не менше 50 сторінок машинописного тексту. </a:t>
            </a:r>
          </a:p>
          <a:p>
            <a:pPr marL="0" indent="0" algn="just">
              <a:buNone/>
            </a:pPr>
            <a:r>
              <a:rPr lang="uk-UA" dirty="0"/>
              <a:t>	Це наукове видання, що містить повне й вичерпне дослідження якоїсь проблеми чи теми.</a:t>
            </a:r>
          </a:p>
        </p:txBody>
      </p:sp>
    </p:spTree>
    <p:extLst>
      <p:ext uri="{BB962C8B-B14F-4D97-AF65-F5344CB8AC3E}">
        <p14:creationId xmlns:p14="http://schemas.microsoft.com/office/powerpoint/2010/main" val="2886351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6618" y="1080655"/>
            <a:ext cx="10640291" cy="50799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b="1" dirty="0"/>
              <a:t>	</a:t>
            </a:r>
            <a:r>
              <a:rPr lang="uk-UA" b="1" u="sng" dirty="0"/>
              <a:t>2. Збірник </a:t>
            </a:r>
            <a:r>
              <a:rPr lang="uk-UA" dirty="0"/>
              <a:t>– це видання, яке складається з окремих робіт різних авторів, присвячених одному напряму, але з різних його галузей. У збірнику публікуються закінчені праці з рекомендацією їх використання.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b="1" dirty="0"/>
              <a:t>	</a:t>
            </a:r>
            <a:r>
              <a:rPr lang="uk-UA" b="1" u="sng" dirty="0"/>
              <a:t>3. Періодичні видання </a:t>
            </a:r>
            <a:r>
              <a:rPr lang="uk-UA" dirty="0"/>
              <a:t>– це журнали, бюлетені та інші видання з різних галузей науки і техніки. В періодичних виданнях можуть друкуватись праці і їх результати. Виклад матеріалу проводиться в популярній, доступній формі.</a:t>
            </a:r>
          </a:p>
          <a:p>
            <a:pPr marL="0" indent="0" algn="just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8425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0508" y="905163"/>
            <a:ext cx="10492509" cy="5273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uk-UA" b="1" u="sng" dirty="0"/>
          </a:p>
          <a:p>
            <a:pPr marL="0" indent="0" algn="just">
              <a:buNone/>
            </a:pPr>
            <a:r>
              <a:rPr lang="uk-UA" b="1" dirty="0"/>
              <a:t>	</a:t>
            </a:r>
            <a:r>
              <a:rPr lang="uk-UA" b="1" u="sng" dirty="0"/>
              <a:t>4. Спеціальні випуски технічних видань </a:t>
            </a:r>
            <a:r>
              <a:rPr lang="uk-UA" dirty="0"/>
              <a:t>– це документи інформаційного, рекламного плану, аналітичні, статистичні дані з проблеми.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b="1" dirty="0"/>
              <a:t>	</a:t>
            </a:r>
            <a:r>
              <a:rPr lang="uk-UA" b="1" u="sng" dirty="0"/>
              <a:t>5. Патентно-ліцензійні видання</a:t>
            </a:r>
            <a:r>
              <a:rPr lang="uk-UA" dirty="0"/>
              <a:t> (патентні </a:t>
            </a:r>
            <a:r>
              <a:rPr lang="uk-UA" dirty="0" err="1"/>
              <a:t>бюлетні</a:t>
            </a:r>
            <a:r>
              <a:rPr lang="uk-UA" dirty="0"/>
              <a:t>).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b="1" dirty="0"/>
              <a:t>	</a:t>
            </a:r>
            <a:r>
              <a:rPr lang="uk-UA" b="1" u="sng" dirty="0"/>
              <a:t>6. Стандарти</a:t>
            </a:r>
            <a:r>
              <a:rPr lang="uk-UA" dirty="0"/>
              <a:t> – це нормативно-технічні документи щодо єдиних вимог до продукції, її розробки, виробництву та застосуванню.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43071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272" y="886691"/>
            <a:ext cx="10492509" cy="52647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dirty="0"/>
              <a:t>	</a:t>
            </a:r>
            <a:r>
              <a:rPr lang="uk-UA" b="1" u="sng" dirty="0"/>
              <a:t>7. Навчальна література </a:t>
            </a:r>
            <a:r>
              <a:rPr lang="uk-UA" dirty="0"/>
              <a:t>– це підручники, навчальні посібники, навчально методична література.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dirty="0"/>
              <a:t>	</a:t>
            </a:r>
            <a:r>
              <a:rPr lang="uk-UA" b="1" u="sng" dirty="0"/>
              <a:t>8. Надруковані документи </a:t>
            </a:r>
            <a:r>
              <a:rPr lang="uk-UA" dirty="0"/>
              <a:t>– це дисертації, звіти про науково-дослідну роботу, окремі праці. Це документи для студентів, аспірантів, які займаються науково-дослідною роботою: планові, звітні документи, статистичні та опубліковані доповіді, методичні та інструкційні матеріали.</a:t>
            </a:r>
          </a:p>
        </p:txBody>
      </p:sp>
    </p:spTree>
    <p:extLst>
      <p:ext uri="{BB962C8B-B14F-4D97-AF65-F5344CB8AC3E}">
        <p14:creationId xmlns:p14="http://schemas.microsoft.com/office/powerpoint/2010/main" val="3475028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8218" y="1025236"/>
            <a:ext cx="10455564" cy="48506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dirty="0"/>
              <a:t>	</a:t>
            </a:r>
            <a:r>
              <a:rPr lang="uk-UA" b="1" u="sng" dirty="0"/>
              <a:t>9. Науково-інформаційна діяльність </a:t>
            </a:r>
            <a:r>
              <a:rPr lang="uk-UA" dirty="0"/>
              <a:t>– сукупність дій, спрямована на задоволення потреб громадян, юридичних осіб і держави, що полягає в її збиранні, аналітико-синтетичній обробці, фіксації, зберіганні, пошуку і поширенні.</a:t>
            </a:r>
          </a:p>
          <a:p>
            <a:pPr marL="0" indent="0" algn="just">
              <a:buNone/>
            </a:pPr>
            <a:r>
              <a:rPr lang="uk-UA" dirty="0"/>
              <a:t>	</a:t>
            </a:r>
          </a:p>
          <a:p>
            <a:pPr marL="0" indent="0" algn="just">
              <a:buNone/>
            </a:pPr>
            <a:r>
              <a:rPr lang="uk-UA" dirty="0"/>
              <a:t>	</a:t>
            </a:r>
            <a:r>
              <a:rPr lang="uk-UA" b="1" u="sng" dirty="0"/>
              <a:t>10. Інформаційні ресурси науково-технічної інформації </a:t>
            </a:r>
            <a:r>
              <a:rPr lang="uk-UA" dirty="0"/>
              <a:t>– це систематизовані зібрання науково-технічної літератури і документації, зафіксовані на паперових та інших носіях.</a:t>
            </a:r>
          </a:p>
        </p:txBody>
      </p:sp>
    </p:spTree>
    <p:extLst>
      <p:ext uri="{BB962C8B-B14F-4D97-AF65-F5344CB8AC3E}">
        <p14:creationId xmlns:p14="http://schemas.microsoft.com/office/powerpoint/2010/main" val="3533380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5855" y="665018"/>
            <a:ext cx="10529454" cy="55141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/>
              <a:t>	</a:t>
            </a:r>
          </a:p>
          <a:p>
            <a:pPr marL="0" indent="0" algn="just">
              <a:buNone/>
            </a:pPr>
            <a:r>
              <a:rPr lang="uk-UA" dirty="0"/>
              <a:t>	</a:t>
            </a:r>
            <a:r>
              <a:rPr lang="uk-UA" b="1" u="sng" dirty="0"/>
              <a:t>11. Довідково-інформаційний фонд </a:t>
            </a:r>
            <a:r>
              <a:rPr lang="uk-UA" dirty="0"/>
              <a:t>– це сукупність упорядкованих первинних документів і довідково-пошукового апарату, призначених для задоволення інформаційних потреб.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dirty="0"/>
              <a:t>	</a:t>
            </a:r>
          </a:p>
          <a:p>
            <a:pPr marL="0" indent="0" algn="just">
              <a:buNone/>
            </a:pPr>
            <a:r>
              <a:rPr lang="uk-UA" dirty="0"/>
              <a:t>	</a:t>
            </a:r>
            <a:r>
              <a:rPr lang="uk-UA" b="1" u="sng" dirty="0"/>
              <a:t>12. Довідково-пошуковий апарат </a:t>
            </a:r>
            <a:r>
              <a:rPr lang="uk-UA" dirty="0"/>
              <a:t>– це сукупність упорядкованих вторинних документів, створюваних для пошуку першоджерел;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429950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</TotalTime>
  <Words>57</Words>
  <Application>Microsoft Office PowerPoint</Application>
  <PresentationFormat>Широкий екран</PresentationFormat>
  <Paragraphs>68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5" baseType="lpstr">
      <vt:lpstr>Натуральные материалы</vt:lpstr>
      <vt:lpstr>ІНФОРМАЦІЙНЕ ЗАБЕЗПЕЧЕННЯ НАУКОВИХ ДОСЛІДЖЕНЬ</vt:lpstr>
      <vt:lpstr>Презентація PowerPoint</vt:lpstr>
      <vt:lpstr>Презентація PowerPoint</vt:lpstr>
      <vt:lpstr>Основні джерела науково-технічної інформації можна згрупувати в такому вигляді: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Законом України «Про інформацію» визначено головні принципи інформаційних відносин: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ІНФОРМАЦІЙНЕ ЗАБЕЗПЕЧЕННЯ НАУКОВИХ ДОСЛІДЖЕНЬ</dc:title>
  <dc:creator>Ольга Чувичкина</dc:creator>
  <cp:lastModifiedBy>alinaberezhnaya3@gmail.com</cp:lastModifiedBy>
  <cp:revision>15</cp:revision>
  <dcterms:created xsi:type="dcterms:W3CDTF">2023-03-15T07:05:39Z</dcterms:created>
  <dcterms:modified xsi:type="dcterms:W3CDTF">2023-10-05T13:07:33Z</dcterms:modified>
</cp:coreProperties>
</file>