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Poppi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5E74F4-6952-43A1-A718-AB8E375D9159}">
  <a:tblStyle styleId="{465E74F4-6952-43A1-A718-AB8E375D91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11" Type="http://schemas.openxmlformats.org/officeDocument/2006/relationships/slide" Target="slides/slide5.xml"/><Relationship Id="rId22" Type="http://schemas.openxmlformats.org/officeDocument/2006/relationships/font" Target="fonts/Poppins-italic.fntdata"/><Relationship Id="rId10" Type="http://schemas.openxmlformats.org/officeDocument/2006/relationships/slide" Target="slides/slide4.xml"/><Relationship Id="rId21" Type="http://schemas.openxmlformats.org/officeDocument/2006/relationships/font" Target="fonts/Poppi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a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9742" y="5114925"/>
            <a:ext cx="7732514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795563" y="3924300"/>
            <a:ext cx="460087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ECC71"/>
                </a:solidFill>
                <a:latin typeface="Lato"/>
                <a:ea typeface="Lato"/>
                <a:cs typeface="Lato"/>
                <a:sym typeface="Lato"/>
              </a:rPr>
              <a:t>Менеджмент міжнародного бізнесу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073872" y="5314950"/>
            <a:ext cx="404410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718096"/>
                </a:solidFill>
                <a:latin typeface="Lato"/>
                <a:ea typeface="Lato"/>
                <a:cs typeface="Lato"/>
                <a:sym typeface="Lato"/>
              </a:rPr>
              <a:t>Запорізький національний університет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95275" y="1676400"/>
            <a:ext cx="1160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Зелена економіка та </a:t>
            </a:r>
            <a:endParaRPr b="1" i="0" sz="5400" u="none" cap="none" strike="noStrike">
              <a:solidFill>
                <a:srgbClr val="1E3A3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міжнародні ринки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944885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1500" y="2773560"/>
            <a:ext cx="52387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Курс спрямований на формування </a:t>
            </a:r>
            <a:r>
              <a:rPr b="1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системного бачення</a:t>
            </a: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 зеленої трансформації бізнесу. Ми готуємо менеджерів, здатних:</a:t>
            </a:r>
            <a:endParaRPr/>
          </a:p>
        </p:txBody>
      </p:sp>
      <p:pic>
        <p:nvPicPr>
          <p:cNvPr descr="image.png"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944885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571500" y="3821310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Приймати рішення щодо виходу на ринки ЄС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71500" y="4249935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Впроваджувати ESG-стандарти та вимоги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4678560"/>
            <a:ext cx="5238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Управляти зеленими фінансами</a:t>
            </a:r>
            <a:endParaRPr/>
          </a:p>
        </p:txBody>
      </p:sp>
      <p:pic>
        <p:nvPicPr>
          <p:cNvPr descr="image.pn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873698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302323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730948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762000" y="571500"/>
            <a:ext cx="10241280" cy="4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Мета та опис курсу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571500" y="571500"/>
            <a:ext cx="76200" cy="4609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78260"/>
            <a:ext cx="34924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650" y="2278260"/>
            <a:ext cx="3492549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7950" y="2278260"/>
            <a:ext cx="34924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952500" y="3945135"/>
            <a:ext cx="2730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Аналіз зеленої трансформації ринків та оцінка регуляторних вимог.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730650" y="3945135"/>
            <a:ext cx="273054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Впровадження нефінансової звітності та KPI сталого розвитку.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508950" y="3945135"/>
            <a:ext cx="2730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Формування стратегій для міжнародних «зелених» ринків.</a:t>
            </a:r>
            <a:endParaRPr/>
          </a:p>
        </p:txBody>
      </p:sp>
      <p:pic>
        <p:nvPicPr>
          <p:cNvPr descr="image.png"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9575" y="270688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7726" y="270688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36025" y="270688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762000" y="571500"/>
            <a:ext cx="10241280" cy="4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Ключові результати навчання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71500" y="571500"/>
            <a:ext cx="76200" cy="4609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884239" y="3421260"/>
            <a:ext cx="286692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Еко-трансформація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662387" y="3421260"/>
            <a:ext cx="286707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ESG-управління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440690" y="3421260"/>
            <a:ext cx="286692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Стратегія виходу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25923"/>
            <a:ext cx="33147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8650" y="2625923"/>
            <a:ext cx="33147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05800" y="2625923"/>
            <a:ext cx="331470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571500" y="3849885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876300" y="3435548"/>
            <a:ext cx="270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Концепція та архітектура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 Циркулярна економіка та зелена конкурентоспроможність.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4743450" y="3435548"/>
            <a:ext cx="27051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Регулювання та стандарти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 Кліматична політика, ESG та екомаркування.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8610600" y="3435548"/>
            <a:ext cx="27051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Стратегія та фінанси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 Зелені фінанси та маркетинг сталих продуктів.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762000" y="571500"/>
            <a:ext cx="10241280" cy="4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Зміст навчальних модулів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571500" y="571500"/>
            <a:ext cx="76200" cy="4609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808672" y="2930723"/>
            <a:ext cx="284035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2ECC71"/>
                </a:solidFill>
                <a:latin typeface="Poppins"/>
                <a:ea typeface="Poppins"/>
                <a:cs typeface="Poppins"/>
                <a:sym typeface="Poppins"/>
              </a:rPr>
              <a:t>Модуль 1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4675822" y="2930723"/>
            <a:ext cx="284035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2ECC71"/>
                </a:solidFill>
                <a:latin typeface="Poppins"/>
                <a:ea typeface="Poppins"/>
                <a:cs typeface="Poppins"/>
                <a:sym typeface="Poppins"/>
              </a:rPr>
              <a:t>Модуль 2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8542972" y="2930723"/>
            <a:ext cx="284035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2ECC71"/>
                </a:solidFill>
                <a:latin typeface="Poppins"/>
                <a:ea typeface="Poppins"/>
                <a:cs typeface="Poppins"/>
                <a:sym typeface="Poppins"/>
              </a:rPr>
              <a:t>Модуль 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571500" y="2827883"/>
            <a:ext cx="4953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Перехід від лінійної моделі «виробництво-відходи» до ресурсоефективних стратегій. Ключові аспекти: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571500" y="5075783"/>
            <a:ext cx="4953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2ECC71"/>
                </a:solidFill>
                <a:latin typeface="Lato"/>
                <a:ea typeface="Lato"/>
                <a:cs typeface="Lato"/>
                <a:sym typeface="Lato"/>
              </a:rPr>
              <a:t>"Сміття — це ресурс, який опинився не в тому місці."</a:t>
            </a:r>
            <a:endParaRPr/>
          </a:p>
        </p:txBody>
      </p:sp>
      <p:pic>
        <p:nvPicPr>
          <p:cNvPr descr="image.png"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838200" y="3780383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952500" y="3780383"/>
            <a:ext cx="4572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3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Екодизайн та життєвий цикл продукту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838200" y="4066133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952500" y="4066133"/>
            <a:ext cx="4572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3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Зворотна логістика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838200" y="4351883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952500" y="4351883"/>
            <a:ext cx="4572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3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Ремануфактура та переробка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571500" y="1334541"/>
            <a:ext cx="4680585" cy="921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Циркулярна економіка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571500" y="4469010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Денна форма: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 22 год лекцій / 12 год практичних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571500" y="4945260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Заочна форма: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 4 год лекцій / 4 год практичних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2278260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2ECC7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71500" y="3421260"/>
            <a:ext cx="52863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E3A34"/>
                </a:solidFill>
                <a:latin typeface="Lato"/>
                <a:ea typeface="Lato"/>
                <a:cs typeface="Lato"/>
                <a:sym typeface="Lato"/>
              </a:rPr>
              <a:t>Кредити ECTS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6334125" y="2278260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2ECC7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334125" y="3421260"/>
            <a:ext cx="52863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E3A34"/>
                </a:solidFill>
                <a:latin typeface="Lato"/>
                <a:ea typeface="Lato"/>
                <a:cs typeface="Lato"/>
                <a:sym typeface="Lato"/>
              </a:rPr>
              <a:t>Загальна кількість годин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762000" y="571500"/>
            <a:ext cx="10241280" cy="4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Параметри дисципліни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571500" y="571500"/>
            <a:ext cx="76200" cy="4609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3" name="Google Shape;1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19"/>
          <p:cNvGraphicFramePr/>
          <p:nvPr/>
        </p:nvGraphicFramePr>
        <p:xfrm>
          <a:off x="571500" y="23115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{465E74F4-6952-43A1-A718-AB8E375D9159}</a:tableStyleId>
              </a:tblPr>
              <a:tblGrid>
                <a:gridCol w="3935600"/>
                <a:gridCol w="4937525"/>
                <a:gridCol w="2175875"/>
              </a:tblGrid>
              <a:tr h="67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Вид контролю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Заходи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Макс. бали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34"/>
                    </a:solidFill>
                  </a:tcPr>
                </a:tc>
              </a:tr>
              <a:tr h="67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Поточний контроль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Тести, практичні роботи, кейси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Підсумковий контроль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Залік (тест + ситуаційна задача)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67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РАЗОМ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Успішне завершення курсу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A556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19"/>
          <p:cNvSpPr txBox="1"/>
          <p:nvPr/>
        </p:nvSpPr>
        <p:spPr>
          <a:xfrm>
            <a:off x="571500" y="5197673"/>
            <a:ext cx="1104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18096"/>
                </a:solidFill>
                <a:latin typeface="Lato"/>
                <a:ea typeface="Lato"/>
                <a:cs typeface="Lato"/>
                <a:sym typeface="Lato"/>
              </a:rPr>
              <a:t>*Додатково: до 10 заоохочувальних балів за наукову активність та неформальну освіту.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571500" y="3640335"/>
            <a:ext cx="39356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507110" y="3640335"/>
            <a:ext cx="49375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9444632" y="3640335"/>
            <a:ext cx="21758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571500" y="4316610"/>
            <a:ext cx="39356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4507110" y="4316610"/>
            <a:ext cx="49375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9444632" y="4316610"/>
            <a:ext cx="21758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571500" y="4992885"/>
            <a:ext cx="39356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4507110" y="4992885"/>
            <a:ext cx="49375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9444632" y="4992885"/>
            <a:ext cx="21758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762000" y="571500"/>
            <a:ext cx="10241280" cy="4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Оцінювання та контроль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571500" y="571500"/>
            <a:ext cx="76200" cy="4609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2" name="Google Shape;1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4488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4953000" y="2940248"/>
            <a:ext cx="66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Кандидат філософських наук, доцент кафедри бізнес-адміністрування і менеджменту ЗЕД.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4953000" y="3797498"/>
            <a:ext cx="6667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a.n.oleynick@gmail.com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4953000" y="4273748"/>
            <a:ext cx="6667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(061) 289-41-39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4953000" y="4749998"/>
            <a:ext cx="6667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287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Lato"/>
                <a:ea typeface="Lato"/>
                <a:cs typeface="Lato"/>
                <a:sym typeface="Lato"/>
              </a:rPr>
              <a:t>ЗНУ, 6 корп., ауд. 108</a:t>
            </a:r>
            <a:endParaRPr/>
          </a:p>
        </p:txBody>
      </p:sp>
      <p:pic>
        <p:nvPicPr>
          <p:cNvPr descr="image.png" id="197" name="Google Shape;1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3854648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3000" y="4330898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3000" y="4807148"/>
            <a:ext cx="1428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762000" y="571500"/>
            <a:ext cx="10241280" cy="4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Ваш викладач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71500" y="571500"/>
            <a:ext cx="76200" cy="4609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4953000" y="2473523"/>
            <a:ext cx="70008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E3A34"/>
                </a:solidFill>
                <a:latin typeface="Poppins"/>
                <a:ea typeface="Poppins"/>
                <a:cs typeface="Poppins"/>
                <a:sym typeface="Poppins"/>
              </a:rPr>
              <a:t>Олійник Олександр Миколайович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A34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8" name="Google Shape;20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810000"/>
            <a:ext cx="11049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571500" y="2990850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ECC71"/>
                </a:solidFill>
                <a:latin typeface="Lato"/>
                <a:ea typeface="Lato"/>
                <a:cs typeface="Lato"/>
                <a:sym typeface="Lato"/>
              </a:rPr>
              <a:t>Чекаємо на вас у системі Moodle ZNU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857250" y="4286250"/>
            <a:ext cx="10477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Курс у Moodle: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id=17997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857250" y="4762500"/>
            <a:ext cx="10477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Консультації: вівторок, 16:00 (Zoom/ауд. 108)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295275" y="1428750"/>
            <a:ext cx="116014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Питання?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