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 ПИТАННЯ ЗАСТОСУВАННЯ ФОРМ ТА МЕТОДІВ АДМІНІСТРАТИВНОЇ ДІЯЛЬНОСТІ НАЦІОНАЛЬНОЇ ПОЛІЦІЇ, А ТАКОЖ ПОЛІЦЕЙСЬКИХ ЗАХОДІВ </a:t>
            </a:r>
          </a:p>
        </p:txBody>
      </p:sp>
    </p:spTree>
    <p:extLst>
      <p:ext uri="{BB962C8B-B14F-4D97-AF65-F5344CB8AC3E}">
        <p14:creationId xmlns:p14="http://schemas.microsoft.com/office/powerpoint/2010/main" val="4201715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ч. 1 ст. 260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посвідчення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відсторонення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маломірними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суднами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66748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ЗАСТОСУВАННЯ ПРЕВЕНТИВНИХ ПОЛІЦЕЙСЬКИХ ЗАХОДІВ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превентивного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і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закону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7110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висуваються</a:t>
            </a:r>
            <a:r>
              <a:rPr lang="ru-RU" dirty="0"/>
              <a:t> до ПЗ?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законним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необхідним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пропорційним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err="1"/>
              <a:t>ефективним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490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Обраний</a:t>
            </a:r>
            <a:r>
              <a:rPr lang="ru-RU" dirty="0"/>
              <a:t> </a:t>
            </a:r>
            <a:r>
              <a:rPr lang="ru-RU" dirty="0" err="1"/>
              <a:t>поліцейський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є </a:t>
            </a:r>
            <a:r>
              <a:rPr lang="ru-RU" dirty="0" err="1">
                <a:solidFill>
                  <a:srgbClr val="FF0000"/>
                </a:solidFill>
              </a:rPr>
              <a:t>законним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визначений</a:t>
            </a:r>
            <a:r>
              <a:rPr lang="ru-RU" dirty="0"/>
              <a:t> законом. </a:t>
            </a:r>
            <a:r>
              <a:rPr lang="ru-RU" dirty="0" err="1">
                <a:solidFill>
                  <a:srgbClr val="FF0000"/>
                </a:solidFill>
              </a:rPr>
              <a:t>Поліцейському</a:t>
            </a:r>
            <a:r>
              <a:rPr lang="ru-RU" dirty="0">
                <a:solidFill>
                  <a:srgbClr val="FF0000"/>
                </a:solidFill>
              </a:rPr>
              <a:t> заборонено </a:t>
            </a:r>
            <a:r>
              <a:rPr lang="ru-RU" dirty="0" err="1">
                <a:solidFill>
                  <a:srgbClr val="FF0000"/>
                </a:solidFill>
              </a:rPr>
              <a:t>застосовувати</a:t>
            </a:r>
            <a:r>
              <a:rPr lang="ru-RU" dirty="0">
                <a:solidFill>
                  <a:srgbClr val="FF0000"/>
                </a:solidFill>
              </a:rPr>
              <a:t> будь-</a:t>
            </a:r>
            <a:r>
              <a:rPr lang="ru-RU" dirty="0" err="1">
                <a:solidFill>
                  <a:srgbClr val="FF0000"/>
                </a:solidFill>
              </a:rPr>
              <a:t>які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інші</a:t>
            </a:r>
            <a:r>
              <a:rPr lang="ru-RU" dirty="0">
                <a:solidFill>
                  <a:srgbClr val="FF0000"/>
                </a:solidFill>
              </a:rPr>
              <a:t> заходи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Обраний</a:t>
            </a:r>
            <a:r>
              <a:rPr lang="ru-RU" dirty="0" smtClean="0"/>
              <a:t> </a:t>
            </a:r>
            <a:r>
              <a:rPr lang="ru-RU" dirty="0" err="1"/>
              <a:t>поліцейський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є </a:t>
            </a:r>
            <a:r>
              <a:rPr lang="ru-RU" dirty="0" err="1">
                <a:solidFill>
                  <a:srgbClr val="FF0000"/>
                </a:solidFill>
              </a:rPr>
              <a:t>необхідним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неможливо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застосувати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інший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захід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буде </a:t>
            </a:r>
            <a:r>
              <a:rPr lang="ru-RU" dirty="0" err="1"/>
              <a:t>неефективним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такий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захід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заподіє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найменшу</a:t>
            </a:r>
            <a:r>
              <a:rPr lang="ru-RU" dirty="0">
                <a:solidFill>
                  <a:srgbClr val="FF0000"/>
                </a:solidFill>
              </a:rPr>
              <a:t> шкоду </a:t>
            </a:r>
            <a:r>
              <a:rPr lang="ru-RU" dirty="0"/>
              <a:t>як адресату заходу, так і </a:t>
            </a:r>
            <a:r>
              <a:rPr lang="ru-RU" dirty="0" err="1"/>
              <a:t>іншим</a:t>
            </a:r>
            <a:r>
              <a:rPr lang="ru-RU" dirty="0"/>
              <a:t> особам.</a:t>
            </a:r>
          </a:p>
        </p:txBody>
      </p:sp>
    </p:spTree>
    <p:extLst>
      <p:ext uri="{BB962C8B-B14F-4D97-AF65-F5344CB8AC3E}">
        <p14:creationId xmlns:p14="http://schemas.microsoft.com/office/powerpoint/2010/main" val="1976128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охоронюваним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правам і свободам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припиняється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заходу є очевидною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заходу</a:t>
            </a:r>
          </a:p>
        </p:txBody>
      </p:sp>
    </p:spTree>
    <p:extLst>
      <p:ext uri="{BB962C8B-B14F-4D97-AF65-F5344CB8AC3E}">
        <p14:creationId xmlns:p14="http://schemas.microsoft.com/office/powerpoint/2010/main" val="2360759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СТ. 31 ЗУ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Націонанальну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залишити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доступу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транспортного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фактичного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річчю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дозвільної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фото-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кінозйомки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відеозапису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фото-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кінозйомки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відеозапису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9201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ст.32 Закону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особу,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підозри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220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поліцейський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Опитування</a:t>
            </a:r>
            <a:r>
              <a:rPr lang="ru-RU" dirty="0" smtClean="0"/>
              <a:t> особи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ЗУ </a:t>
            </a:r>
            <a:r>
              <a:rPr lang="ru-RU" dirty="0"/>
              <a:t>«Про Нац. </a:t>
            </a:r>
            <a:r>
              <a:rPr lang="ru-RU" dirty="0" err="1"/>
              <a:t>поліцію</a:t>
            </a:r>
            <a:r>
              <a:rPr lang="ru-RU" dirty="0"/>
              <a:t>» </a:t>
            </a:r>
            <a:r>
              <a:rPr lang="ru-RU" dirty="0" err="1"/>
              <a:t>встановлює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поліцейський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опитати</a:t>
            </a:r>
            <a:r>
              <a:rPr lang="ru-RU" dirty="0"/>
              <a:t> особу,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, </a:t>
            </a:r>
            <a:r>
              <a:rPr lang="ru-RU" dirty="0" err="1"/>
              <a:t>необхідною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поліцейських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/>
              <a:t>Законі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вказано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поліцейський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запросити</a:t>
            </a:r>
            <a:r>
              <a:rPr lang="ru-RU" dirty="0"/>
              <a:t> особу до </a:t>
            </a:r>
            <a:r>
              <a:rPr lang="ru-RU" dirty="0" err="1"/>
              <a:t>поліцейського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. І для того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зловживати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повноваженнями</a:t>
            </a:r>
            <a:r>
              <a:rPr lang="ru-RU" dirty="0"/>
              <a:t> (не </a:t>
            </a:r>
            <a:r>
              <a:rPr lang="ru-RU" dirty="0" err="1"/>
              <a:t>підміняти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адміністративне</a:t>
            </a:r>
            <a:r>
              <a:rPr lang="ru-RU" dirty="0"/>
              <a:t> </a:t>
            </a:r>
            <a:r>
              <a:rPr lang="ru-RU" dirty="0" err="1"/>
              <a:t>затримання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запрошення</a:t>
            </a:r>
            <a:r>
              <a:rPr lang="ru-RU" dirty="0"/>
              <a:t> для </a:t>
            </a:r>
            <a:r>
              <a:rPr lang="ru-RU" dirty="0" err="1"/>
              <a:t>опитування</a:t>
            </a:r>
            <a:r>
              <a:rPr lang="ru-RU" dirty="0"/>
              <a:t>), ч. 2 ст. 33 </a:t>
            </a:r>
            <a:r>
              <a:rPr lang="ru-RU" dirty="0" err="1"/>
              <a:t>визначає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особою </a:t>
            </a:r>
            <a:r>
              <a:rPr lang="ru-RU" dirty="0" err="1"/>
              <a:t>інформації</a:t>
            </a:r>
            <a:r>
              <a:rPr lang="ru-RU" dirty="0"/>
              <a:t> є </a:t>
            </a:r>
            <a:r>
              <a:rPr lang="ru-RU" dirty="0" err="1"/>
              <a:t>добровільним</a:t>
            </a:r>
            <a:r>
              <a:rPr lang="ru-RU" dirty="0"/>
              <a:t>. Особа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3193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візуального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вбрання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рукою,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приладом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візуальним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оглядом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зупиняти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заборонено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яка становить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3483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1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Поліцейський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може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зупиняти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транспортні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засоби</a:t>
            </a:r>
            <a:r>
              <a:rPr lang="ru-RU" dirty="0">
                <a:solidFill>
                  <a:srgbClr val="FF0000"/>
                </a:solidFill>
              </a:rPr>
              <a:t> у </a:t>
            </a:r>
            <a:r>
              <a:rPr lang="ru-RU" dirty="0" err="1">
                <a:solidFill>
                  <a:srgbClr val="FF0000"/>
                </a:solidFill>
              </a:rPr>
              <a:t>разі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водій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порушив Правила </a:t>
            </a:r>
            <a:r>
              <a:rPr lang="ru-RU" dirty="0" err="1"/>
              <a:t>дорожнього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очевидні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про </a:t>
            </a:r>
            <a:r>
              <a:rPr lang="ru-RU" dirty="0" err="1">
                <a:solidFill>
                  <a:srgbClr val="FF0000"/>
                </a:solidFill>
              </a:rPr>
              <a:t>технічну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несправність</a:t>
            </a:r>
            <a:r>
              <a:rPr lang="ru-RU" dirty="0">
                <a:solidFill>
                  <a:srgbClr val="FF0000"/>
                </a:solidFill>
              </a:rPr>
              <a:t> транспортного </a:t>
            </a:r>
            <a:r>
              <a:rPr lang="ru-RU" dirty="0" err="1">
                <a:solidFill>
                  <a:srgbClr val="FF0000"/>
                </a:solidFill>
              </a:rPr>
              <a:t>засоб</a:t>
            </a:r>
            <a:r>
              <a:rPr lang="ru-RU" dirty="0" err="1"/>
              <a:t>у</a:t>
            </a:r>
            <a:r>
              <a:rPr lang="ru-RU" dirty="0" smtClean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інформація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причетність</a:t>
            </a:r>
            <a:r>
              <a:rPr lang="ru-RU" dirty="0"/>
              <a:t> </a:t>
            </a:r>
            <a:r>
              <a:rPr lang="ru-RU" dirty="0" err="1"/>
              <a:t>водія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пасажирів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дорожньо-транспортної</a:t>
            </a:r>
            <a:r>
              <a:rPr lang="ru-RU" dirty="0"/>
              <a:t> </a:t>
            </a:r>
            <a:r>
              <a:rPr lang="ru-RU" dirty="0" err="1"/>
              <a:t>пригоди</a:t>
            </a:r>
            <a:r>
              <a:rPr lang="ru-RU" dirty="0"/>
              <a:t>,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адміністративного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інформація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транспортний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засіб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вантаж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можуть</a:t>
            </a:r>
            <a:r>
              <a:rPr lang="ru-RU" dirty="0">
                <a:solidFill>
                  <a:srgbClr val="FF0000"/>
                </a:solidFill>
              </a:rPr>
              <a:t> бути </a:t>
            </a:r>
            <a:r>
              <a:rPr lang="ru-RU" dirty="0" err="1">
                <a:solidFill>
                  <a:srgbClr val="FF0000"/>
                </a:solidFill>
              </a:rPr>
              <a:t>об’єктом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знаряддям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учинення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дорожньо-транспортної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пригоди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кримінального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адміністративного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правопорушення</a:t>
            </a:r>
            <a:r>
              <a:rPr lang="ru-RU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47870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той же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примусу і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заходи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норм,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винних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8162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розшуку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водія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пасажирів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дорожньо-транспортної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могли бути;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залучити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водія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дорожньо-транспортних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транспортному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транспортному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світлових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4027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Вимога</a:t>
            </a:r>
            <a:r>
              <a:rPr lang="ru-RU" dirty="0"/>
              <a:t> </a:t>
            </a:r>
            <a:r>
              <a:rPr lang="ru-RU" dirty="0" err="1"/>
              <a:t>залишити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і </a:t>
            </a:r>
            <a:r>
              <a:rPr lang="ru-RU" dirty="0" err="1"/>
              <a:t>обмеження</a:t>
            </a:r>
            <a:r>
              <a:rPr lang="ru-RU" dirty="0"/>
              <a:t> доступу на </a:t>
            </a:r>
            <a:r>
              <a:rPr lang="ru-RU" dirty="0" err="1"/>
              <a:t>визначену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– </a:t>
            </a:r>
            <a:r>
              <a:rPr lang="ru-RU" dirty="0">
                <a:solidFill>
                  <a:srgbClr val="FF0000"/>
                </a:solidFill>
              </a:rPr>
              <a:t>законна </a:t>
            </a:r>
            <a:r>
              <a:rPr lang="ru-RU" dirty="0" err="1">
                <a:solidFill>
                  <a:srgbClr val="FF0000"/>
                </a:solidFill>
              </a:rPr>
              <a:t>вимога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необхідна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виконання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покладених</a:t>
            </a:r>
            <a:r>
              <a:rPr lang="ru-RU" dirty="0">
                <a:solidFill>
                  <a:srgbClr val="FF0000"/>
                </a:solidFill>
              </a:rPr>
              <a:t> на </a:t>
            </a:r>
            <a:r>
              <a:rPr lang="ru-RU" dirty="0" err="1">
                <a:solidFill>
                  <a:srgbClr val="FF0000"/>
                </a:solidFill>
              </a:rPr>
              <a:t>поліцейського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обов’язків</a:t>
            </a:r>
            <a:r>
              <a:rPr lang="ru-RU" dirty="0"/>
              <a:t>, яку </a:t>
            </a:r>
            <a:r>
              <a:rPr lang="ru-RU" dirty="0" err="1"/>
              <a:t>законодавець</a:t>
            </a:r>
            <a:r>
              <a:rPr lang="ru-RU" dirty="0"/>
              <a:t> </a:t>
            </a:r>
            <a:r>
              <a:rPr lang="ru-RU" dirty="0" err="1"/>
              <a:t>вирішив</a:t>
            </a:r>
            <a:r>
              <a:rPr lang="ru-RU" dirty="0"/>
              <a:t> </a:t>
            </a:r>
            <a:r>
              <a:rPr lang="ru-RU" dirty="0" err="1"/>
              <a:t>закріпити</a:t>
            </a:r>
            <a:r>
              <a:rPr lang="ru-RU" dirty="0"/>
              <a:t> в </a:t>
            </a:r>
            <a:r>
              <a:rPr lang="ru-RU" dirty="0" err="1"/>
              <a:t>нормі</a:t>
            </a:r>
            <a:r>
              <a:rPr lang="ru-RU" dirty="0"/>
              <a:t> Закону. 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Яка </a:t>
            </a:r>
            <a:r>
              <a:rPr lang="ru-RU" dirty="0" err="1">
                <a:solidFill>
                  <a:srgbClr val="FF0000"/>
                </a:solidFill>
              </a:rPr>
              <a:t>підстава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здійснення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даного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поліцейського</a:t>
            </a:r>
            <a:r>
              <a:rPr lang="ru-RU" dirty="0">
                <a:solidFill>
                  <a:srgbClr val="FF0000"/>
                </a:solidFill>
              </a:rPr>
              <a:t> заходу? 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ru-RU" dirty="0" err="1" smtClean="0"/>
              <a:t>Поліцейський</a:t>
            </a:r>
            <a:r>
              <a:rPr lang="ru-RU" dirty="0" smtClean="0"/>
              <a:t> </a:t>
            </a:r>
            <a:r>
              <a:rPr lang="ru-RU" dirty="0" err="1"/>
              <a:t>уповноважений</a:t>
            </a:r>
            <a:r>
              <a:rPr lang="ru-RU" dirty="0"/>
              <a:t>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особи (</a:t>
            </a:r>
            <a:r>
              <a:rPr lang="ru-RU" dirty="0" err="1"/>
              <a:t>осіб</a:t>
            </a:r>
            <a:r>
              <a:rPr lang="ru-RU" dirty="0"/>
              <a:t>) </a:t>
            </a:r>
            <a:r>
              <a:rPr lang="ru-RU" dirty="0" err="1"/>
              <a:t>залишити</a:t>
            </a:r>
            <a:r>
              <a:rPr lang="ru-RU" dirty="0"/>
              <a:t> </a:t>
            </a:r>
            <a:r>
              <a:rPr lang="ru-RU" dirty="0" err="1"/>
              <a:t>визначене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на </a:t>
            </a:r>
            <a:r>
              <a:rPr lang="ru-RU" dirty="0" err="1"/>
              <a:t>певний</a:t>
            </a:r>
            <a:r>
              <a:rPr lang="ru-RU" dirty="0"/>
              <a:t> строк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заборонити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обмежити</a:t>
            </a:r>
            <a:r>
              <a:rPr lang="ru-RU" dirty="0"/>
              <a:t> особам доступ до </a:t>
            </a:r>
            <a:r>
              <a:rPr lang="ru-RU" dirty="0" err="1"/>
              <a:t>визначеної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для </a:t>
            </a:r>
            <a:r>
              <a:rPr lang="ru-RU" dirty="0" err="1">
                <a:solidFill>
                  <a:srgbClr val="FF0000"/>
                </a:solidFill>
              </a:rPr>
              <a:t>забезпечення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публічної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безпеки</a:t>
            </a:r>
            <a:r>
              <a:rPr lang="ru-RU" dirty="0">
                <a:solidFill>
                  <a:srgbClr val="FF0000"/>
                </a:solidFill>
              </a:rPr>
              <a:t> і порядку</a:t>
            </a:r>
            <a:r>
              <a:rPr lang="ru-RU" dirty="0"/>
              <a:t>,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>
                <a:solidFill>
                  <a:srgbClr val="FF0000"/>
                </a:solidFill>
              </a:rPr>
              <a:t>Охорони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життя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здоров’я</a:t>
            </a:r>
            <a:r>
              <a:rPr lang="ru-RU" dirty="0">
                <a:solidFill>
                  <a:srgbClr val="FF0000"/>
                </a:solidFill>
              </a:rPr>
              <a:t> людей</a:t>
            </a:r>
            <a:r>
              <a:rPr lang="ru-RU" dirty="0"/>
              <a:t>,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3</a:t>
            </a:r>
            <a:r>
              <a:rPr lang="ru-RU" dirty="0"/>
              <a:t>. Для </a:t>
            </a:r>
            <a:r>
              <a:rPr lang="ru-RU" dirty="0" err="1">
                <a:solidFill>
                  <a:srgbClr val="FF0000"/>
                </a:solidFill>
              </a:rPr>
              <a:t>збереження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фіксації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слідів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правопорушення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35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річчю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–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за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річчю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з метою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чужої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6927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проникнути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вмотивованого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рятуванням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 та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переслідуванням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підозрюваних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649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41. </a:t>
            </a:r>
            <a:r>
              <a:rPr lang="ru-RU" dirty="0" err="1"/>
              <a:t>Поліцейське</a:t>
            </a:r>
            <a:r>
              <a:rPr lang="ru-RU" dirty="0"/>
              <a:t> </a:t>
            </a:r>
            <a:r>
              <a:rPr lang="ru-RU" dirty="0" err="1"/>
              <a:t>піклування</a:t>
            </a:r>
            <a:r>
              <a:rPr lang="ru-RU" dirty="0"/>
              <a:t>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 smtClean="0"/>
              <a:t>Поліцейське</a:t>
            </a:r>
            <a:r>
              <a:rPr lang="ru-RU" dirty="0" smtClean="0"/>
              <a:t> </a:t>
            </a:r>
            <a:r>
              <a:rPr lang="ru-RU" dirty="0" err="1"/>
              <a:t>піклування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1)</a:t>
            </a:r>
            <a:r>
              <a:rPr lang="ru-RU" dirty="0" err="1" smtClean="0"/>
              <a:t>неповнолітньої</a:t>
            </a:r>
            <a:r>
              <a:rPr lang="ru-RU" dirty="0" smtClean="0"/>
              <a:t> </a:t>
            </a:r>
            <a:r>
              <a:rPr lang="ru-RU" dirty="0"/>
              <a:t>особи </a:t>
            </a:r>
            <a:r>
              <a:rPr lang="ru-RU" dirty="0" err="1"/>
              <a:t>віком</a:t>
            </a:r>
            <a:r>
              <a:rPr lang="ru-RU" dirty="0"/>
              <a:t> до 16 </a:t>
            </a:r>
            <a:r>
              <a:rPr lang="ru-RU" dirty="0" err="1"/>
              <a:t>років</a:t>
            </a:r>
            <a:r>
              <a:rPr lang="ru-RU" dirty="0"/>
              <a:t>, яка </a:t>
            </a:r>
            <a:r>
              <a:rPr lang="ru-RU" dirty="0" err="1"/>
              <a:t>залишилася</a:t>
            </a:r>
            <a:r>
              <a:rPr lang="ru-RU" dirty="0"/>
              <a:t> без догляду;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особи, яка </a:t>
            </a:r>
            <a:r>
              <a:rPr lang="ru-RU" dirty="0" err="1"/>
              <a:t>підозрюється</a:t>
            </a:r>
            <a:r>
              <a:rPr lang="ru-RU" dirty="0"/>
              <a:t> у </a:t>
            </a:r>
            <a:r>
              <a:rPr lang="ru-RU" dirty="0" err="1"/>
              <a:t>втечі</a:t>
            </a:r>
            <a:r>
              <a:rPr lang="ru-RU" dirty="0"/>
              <a:t> з </a:t>
            </a:r>
            <a:r>
              <a:rPr lang="ru-RU" dirty="0" err="1"/>
              <a:t>психіатричного</a:t>
            </a:r>
            <a:r>
              <a:rPr lang="ru-RU" dirty="0"/>
              <a:t> закладу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спеціалізованого</a:t>
            </a:r>
            <a:r>
              <a:rPr lang="ru-RU" dirty="0"/>
              <a:t> </a:t>
            </a:r>
            <a:r>
              <a:rPr lang="ru-RU" dirty="0" err="1"/>
              <a:t>лікувального</a:t>
            </a:r>
            <a:r>
              <a:rPr lang="ru-RU" dirty="0"/>
              <a:t> закладу, де вона </a:t>
            </a:r>
            <a:r>
              <a:rPr lang="ru-RU" dirty="0" err="1"/>
              <a:t>утримувалася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судового </a:t>
            </a:r>
            <a:r>
              <a:rPr lang="ru-RU" dirty="0" err="1"/>
              <a:t>рішення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вираженого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розладу</a:t>
            </a:r>
            <a:r>
              <a:rPr lang="ru-RU" dirty="0"/>
              <a:t> і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реальну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</a:t>
            </a:r>
            <a:r>
              <a:rPr lang="ru-RU" dirty="0" err="1"/>
              <a:t>оточуючим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особи, яка </a:t>
            </a:r>
            <a:r>
              <a:rPr lang="ru-RU" dirty="0" err="1"/>
              <a:t>перебуває</a:t>
            </a:r>
            <a:r>
              <a:rPr lang="ru-RU" dirty="0"/>
              <a:t> у </a:t>
            </a:r>
            <a:r>
              <a:rPr lang="ru-RU" dirty="0" err="1"/>
              <a:t>публічному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і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сп’яніння</a:t>
            </a:r>
            <a:r>
              <a:rPr lang="ru-RU" dirty="0"/>
              <a:t> </a:t>
            </a:r>
            <a:r>
              <a:rPr lang="ru-RU" dirty="0" err="1"/>
              <a:t>втратила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пересуватися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реальну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</a:t>
            </a:r>
            <a:r>
              <a:rPr lang="ru-RU" dirty="0" err="1"/>
              <a:t>оточуючим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6859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батькам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усиновителям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опікунам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піклувальникам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органам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опіки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пунктах 2, 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відповідному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закладу;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1271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ru-RU" sz="3600" dirty="0"/>
              <a:t>ОСОБЛИВОСТІ ЗАСТОСУВАННЯ </a:t>
            </a:r>
            <a:r>
              <a:rPr lang="ru-RU" sz="3600" dirty="0" smtClean="0"/>
              <a:t>ПОЛІЦЕЙСЬКИМИ </a:t>
            </a:r>
            <a:r>
              <a:rPr lang="ru-RU" sz="3600" dirty="0"/>
              <a:t>ЗАХОДІВ ПРИМУСУ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Фізичним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є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будь-</a:t>
            </a:r>
            <a:r>
              <a:rPr lang="ru-RU" dirty="0" err="1">
                <a:solidFill>
                  <a:srgbClr val="FF0000"/>
                </a:solidFill>
              </a:rPr>
              <a:t>якої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фізичної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сили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спеціальних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прийомів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боротьби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з метою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протиправних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правопорушників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/>
              <a:t>засоби</a:t>
            </a:r>
            <a:r>
              <a:rPr lang="ru-RU" dirty="0"/>
              <a:t> як </a:t>
            </a:r>
            <a:r>
              <a:rPr lang="ru-RU" dirty="0" err="1"/>
              <a:t>поліцейські</a:t>
            </a:r>
            <a:r>
              <a:rPr lang="ru-RU" dirty="0"/>
              <a:t> заходи примусу - </a:t>
            </a:r>
            <a:r>
              <a:rPr lang="ru-RU" dirty="0" err="1">
                <a:solidFill>
                  <a:srgbClr val="FF0000"/>
                </a:solidFill>
              </a:rPr>
              <a:t>це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сукупність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пристроїв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приладів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предметів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спеціально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виготовлених</a:t>
            </a:r>
            <a:r>
              <a:rPr lang="ru-RU" dirty="0">
                <a:solidFill>
                  <a:srgbClr val="FF0000"/>
                </a:solidFill>
              </a:rPr>
              <a:t>, конструктивно </a:t>
            </a:r>
            <a:r>
              <a:rPr lang="ru-RU" dirty="0" err="1">
                <a:solidFill>
                  <a:srgbClr val="FF0000"/>
                </a:solidFill>
              </a:rPr>
              <a:t>призначених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технічно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придатних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захисту</a:t>
            </a:r>
            <a:r>
              <a:rPr lang="ru-RU" dirty="0">
                <a:solidFill>
                  <a:srgbClr val="FF0000"/>
                </a:solidFill>
              </a:rPr>
              <a:t> людей </a:t>
            </a:r>
            <a:r>
              <a:rPr lang="ru-RU" dirty="0" err="1">
                <a:solidFill>
                  <a:srgbClr val="FF0000"/>
                </a:solidFill>
              </a:rPr>
              <a:t>від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ураження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різними</a:t>
            </a:r>
            <a:r>
              <a:rPr lang="ru-RU" dirty="0">
                <a:solidFill>
                  <a:srgbClr val="FF0000"/>
                </a:solidFill>
              </a:rPr>
              <a:t> предметами </a:t>
            </a:r>
            <a:r>
              <a:rPr lang="ru-RU" dirty="0"/>
              <a:t>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), </a:t>
            </a:r>
            <a:r>
              <a:rPr lang="ru-RU" dirty="0" err="1"/>
              <a:t>тимчасового</a:t>
            </a:r>
            <a:r>
              <a:rPr lang="ru-RU" dirty="0"/>
              <a:t> (</a:t>
            </a:r>
            <a:r>
              <a:rPr lang="ru-RU" dirty="0" err="1"/>
              <a:t>відворотного</a:t>
            </a:r>
            <a:r>
              <a:rPr lang="ru-RU" dirty="0"/>
              <a:t>) </a:t>
            </a:r>
            <a:r>
              <a:rPr lang="ru-RU" dirty="0" err="1">
                <a:solidFill>
                  <a:srgbClr val="FF0000"/>
                </a:solidFill>
              </a:rPr>
              <a:t>ураження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людини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правопорушника</a:t>
            </a:r>
            <a:r>
              <a:rPr lang="ru-RU" dirty="0"/>
              <a:t>, супротивника), </a:t>
            </a:r>
            <a:r>
              <a:rPr lang="ru-RU" dirty="0" err="1">
                <a:solidFill>
                  <a:srgbClr val="FF0000"/>
                </a:solidFill>
              </a:rPr>
              <a:t>пригнічення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обмеження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волі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людини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) ш</a:t>
            </a:r>
            <a:r>
              <a:rPr lang="ru-RU" dirty="0">
                <a:solidFill>
                  <a:srgbClr val="FF0000"/>
                </a:solidFill>
              </a:rPr>
              <a:t>ляхом </a:t>
            </a:r>
            <a:r>
              <a:rPr lang="ru-RU" dirty="0" err="1">
                <a:solidFill>
                  <a:srgbClr val="FF0000"/>
                </a:solidFill>
              </a:rPr>
              <a:t>здійснення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впливу</a:t>
            </a:r>
            <a:r>
              <a:rPr lang="ru-RU" dirty="0">
                <a:solidFill>
                  <a:srgbClr val="FF0000"/>
                </a:solidFill>
              </a:rPr>
              <a:t> на </a:t>
            </a:r>
            <a:r>
              <a:rPr lang="ru-RU" dirty="0" err="1">
                <a:solidFill>
                  <a:srgbClr val="FF0000"/>
                </a:solidFill>
              </a:rPr>
              <a:t>неї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предмети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що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її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оточують</a:t>
            </a:r>
            <a:r>
              <a:rPr lang="ru-RU" dirty="0"/>
              <a:t>, з </a:t>
            </a:r>
            <a:r>
              <a:rPr lang="ru-RU" dirty="0" err="1"/>
              <a:t>чітким</a:t>
            </a:r>
            <a:r>
              <a:rPr lang="ru-RU" dirty="0"/>
              <a:t> </a:t>
            </a:r>
            <a:r>
              <a:rPr lang="ru-RU" dirty="0" err="1"/>
              <a:t>регулюванням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і правил </a:t>
            </a:r>
            <a:r>
              <a:rPr lang="ru-RU" dirty="0" err="1"/>
              <a:t>застосування</a:t>
            </a:r>
            <a:r>
              <a:rPr lang="ru-RU" dirty="0"/>
              <a:t> таких </a:t>
            </a:r>
            <a:r>
              <a:rPr lang="ru-RU" dirty="0" err="1"/>
              <a:t>засобів</a:t>
            </a:r>
            <a:r>
              <a:rPr lang="ru-RU" dirty="0"/>
              <a:t> та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123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Надано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кийки;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електрошокові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контактно-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кайданки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споряджені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сльозогінної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дратівної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транспорту;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маркувальні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фарбувальні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собаки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боєприпаси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світлозвукової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акустичного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мікрохвильового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боєприпаси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малогабаритні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споряджених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снарядами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несмертельної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споряджені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димоутворюючими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препаратами; 13)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водомети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бронемашини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489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231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</a:t>
            </a:r>
            <a:r>
              <a:rPr lang="ru-RU" dirty="0" err="1" smtClean="0">
                <a:solidFill>
                  <a:srgbClr val="FF0000"/>
                </a:solidFill>
              </a:rPr>
              <a:t>Що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таке</a:t>
            </a:r>
            <a:r>
              <a:rPr lang="ru-RU" dirty="0">
                <a:solidFill>
                  <a:srgbClr val="FF0000"/>
                </a:solidFill>
              </a:rPr>
              <a:t> форма </a:t>
            </a:r>
            <a:r>
              <a:rPr lang="ru-RU" dirty="0" err="1">
                <a:solidFill>
                  <a:srgbClr val="FF0000"/>
                </a:solidFill>
              </a:rPr>
              <a:t>адміністративної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діяльності</a:t>
            </a:r>
            <a:r>
              <a:rPr lang="ru-RU" dirty="0">
                <a:solidFill>
                  <a:srgbClr val="FF0000"/>
                </a:solidFill>
              </a:rPr>
              <a:t> по </a:t>
            </a:r>
            <a:r>
              <a:rPr lang="ru-RU" dirty="0" err="1">
                <a:solidFill>
                  <a:srgbClr val="FF0000"/>
                </a:solidFill>
              </a:rPr>
              <a:t>суті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методи</a:t>
            </a:r>
            <a:r>
              <a:rPr lang="ru-RU" dirty="0"/>
              <a:t> ж </a:t>
            </a:r>
            <a:r>
              <a:rPr lang="ru-RU" dirty="0" err="1"/>
              <a:t>відповідають</a:t>
            </a:r>
            <a:r>
              <a:rPr lang="ru-RU" dirty="0"/>
              <a:t> на </a:t>
            </a:r>
            <a:r>
              <a:rPr lang="ru-RU" dirty="0" err="1"/>
              <a:t>запитання</a:t>
            </a:r>
            <a:r>
              <a:rPr lang="ru-RU" dirty="0"/>
              <a:t> </a:t>
            </a:r>
            <a:r>
              <a:rPr lang="ru-RU" b="1" dirty="0"/>
              <a:t>як </a:t>
            </a:r>
            <a:r>
              <a:rPr lang="ru-RU" b="1" dirty="0" err="1"/>
              <a:t>саме</a:t>
            </a:r>
            <a:r>
              <a:rPr lang="ru-RU" dirty="0"/>
              <a:t>, </a:t>
            </a:r>
            <a:r>
              <a:rPr lang="ru-RU" b="1" dirty="0"/>
              <a:t>у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саме</a:t>
            </a:r>
            <a:r>
              <a:rPr lang="ru-RU" b="1" dirty="0"/>
              <a:t> </a:t>
            </a:r>
            <a:r>
              <a:rPr lang="ru-RU" b="1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smtClean="0"/>
              <a:t>орган?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87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силу, спец.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вогнепальну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зброю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заходи примусу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профілактично-попереджувального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99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3305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роз'яснювальної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агітаційна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404664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примус</a:t>
            </a:r>
          </a:p>
        </p:txBody>
      </p:sp>
    </p:spTree>
    <p:extLst>
      <p:ext uri="{BB962C8B-B14F-4D97-AF65-F5344CB8AC3E}">
        <p14:creationId xmlns:p14="http://schemas.microsoft.com/office/powerpoint/2010/main" val="13117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 як метод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 методом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примусу</a:t>
            </a:r>
          </a:p>
        </p:txBody>
      </p:sp>
    </p:spTree>
    <p:extLst>
      <p:ext uri="{BB962C8B-B14F-4D97-AF65-F5344CB8AC3E}">
        <p14:creationId xmlns:p14="http://schemas.microsoft.com/office/powerpoint/2010/main" val="341460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6060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</a:rPr>
              <a:t>Заходи </a:t>
            </a:r>
            <a:r>
              <a:rPr lang="ru-RU" dirty="0" err="1">
                <a:solidFill>
                  <a:srgbClr val="FF0000"/>
                </a:solidFill>
              </a:rPr>
              <a:t>адміністративного</a:t>
            </a:r>
            <a:r>
              <a:rPr lang="ru-RU" dirty="0">
                <a:solidFill>
                  <a:srgbClr val="FF0000"/>
                </a:solidFill>
              </a:rPr>
              <a:t> примусу </a:t>
            </a:r>
            <a:r>
              <a:rPr lang="ru-RU" dirty="0"/>
              <a:t>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і способу </a:t>
            </a:r>
            <a:r>
              <a:rPr lang="ru-RU" dirty="0" err="1"/>
              <a:t>забезпечення</a:t>
            </a:r>
            <a:r>
              <a:rPr lang="ru-RU" dirty="0"/>
              <a:t> правопорядку </a:t>
            </a:r>
            <a:r>
              <a:rPr lang="ru-RU" dirty="0" err="1"/>
              <a:t>класифікуються</a:t>
            </a:r>
            <a:r>
              <a:rPr lang="ru-RU" dirty="0"/>
              <a:t> на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- заходи,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 (</a:t>
            </a:r>
            <a:r>
              <a:rPr lang="ru-RU" dirty="0" err="1"/>
              <a:t>адмістративнозапобіжні</a:t>
            </a:r>
            <a:r>
              <a:rPr lang="ru-RU" dirty="0"/>
              <a:t> заходи – </a:t>
            </a:r>
            <a:r>
              <a:rPr lang="ru-RU" dirty="0" err="1">
                <a:solidFill>
                  <a:srgbClr val="FF0000"/>
                </a:solidFill>
              </a:rPr>
              <a:t>превентивні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поліцейські</a:t>
            </a:r>
            <a:r>
              <a:rPr lang="ru-RU" dirty="0">
                <a:solidFill>
                  <a:srgbClr val="FF0000"/>
                </a:solidFill>
              </a:rPr>
              <a:t> заходи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/>
              <a:t>- заходи,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протиправної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(</a:t>
            </a:r>
            <a:r>
              <a:rPr lang="ru-RU" dirty="0">
                <a:solidFill>
                  <a:srgbClr val="FF0000"/>
                </a:solidFill>
              </a:rPr>
              <a:t>заходи </a:t>
            </a:r>
            <a:r>
              <a:rPr lang="ru-RU" dirty="0" err="1">
                <a:solidFill>
                  <a:srgbClr val="FF0000"/>
                </a:solidFill>
              </a:rPr>
              <a:t>адміністративного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припинення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/>
              <a:t>- заходи </a:t>
            </a:r>
            <a:r>
              <a:rPr lang="ru-RU" dirty="0" err="1"/>
              <a:t>адміністративної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(</a:t>
            </a:r>
            <a:r>
              <a:rPr lang="ru-RU" dirty="0" err="1">
                <a:solidFill>
                  <a:srgbClr val="FF0000"/>
                </a:solidFill>
              </a:rPr>
              <a:t>адміністративні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стягнення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4887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Ст. 24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штраф;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оплатне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предмета,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грошей,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обіймати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посади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60093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2067</Words>
  <Application>Microsoft Office PowerPoint</Application>
  <PresentationFormat>Экран (4:3)</PresentationFormat>
  <Paragraphs>139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ПРОБЛЕМНІ ПИТАННЯ ЗАСТОСУВАННЯ ФОРМ ТА МЕТОДІВ АДМІНІСТРАТИВНОЇ ДІЯЛЬНОСТІ НАЦІОНАЛЬНОЇ ПОЛІЦІЇ, А ТАКОЖ ПОЛІЦЕЙСЬКИХ ЗАХОДІВ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Превентивні поліцейські заходи СТ. 31 ЗУ «Про Націонанальну поліцію»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ОСОБЛИВОСТІ ЗАСТОСУВАННЯ ПОЛІЦЕЙСЬКИМИ ЗАХОДІВ ПРИМУСУ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ПРОБЛЕМНІ ПИТАННЯ ЗАСТОСУВАННЯ ФОРМ ТА МЕТОДІВ АДМІНІСТРАТИВНОЇ ДІЯЛЬНОСТІ НАЦІОНАЛЬНОЇ ПОЛІЦІЇ, А ТАКОЖ ПОЛІЦЕЙСЬКИХ ЗАХОДІВ </dc:title>
  <dc:creator>DashkO_o</dc:creator>
  <cp:lastModifiedBy>DashkO_o</cp:lastModifiedBy>
  <cp:revision>5</cp:revision>
  <dcterms:created xsi:type="dcterms:W3CDTF">2021-10-19T16:12:05Z</dcterms:created>
  <dcterms:modified xsi:type="dcterms:W3CDTF">2021-10-19T16:56:41Z</dcterms:modified>
</cp:coreProperties>
</file>