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38" autoAdjust="0"/>
  </p:normalViewPr>
  <p:slideViewPr>
    <p:cSldViewPr>
      <p:cViewPr varScale="1">
        <p:scale>
          <a:sx n="107" d="100"/>
          <a:sy n="107" d="100"/>
        </p:scale>
        <p:origin x="-8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62CD-B03B-4D0F-835C-1E01EAE480A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B5EE-B713-42B8-B5C8-6BBD84AAE79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290" name="Picture 2" descr="Nature background with map earth and grass vector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8" name="Picture 2" descr="107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16016" y="2708920"/>
            <a:ext cx="3940813" cy="3791062"/>
          </a:xfrm>
          <a:prstGeom prst="rect">
            <a:avLst/>
          </a:prstGeom>
          <a:noFill/>
        </p:spPr>
      </p:pic>
      <p:grpSp>
        <p:nvGrpSpPr>
          <p:cNvPr id="7" name="Группа 21"/>
          <p:cNvGrpSpPr/>
          <p:nvPr/>
        </p:nvGrpSpPr>
        <p:grpSpPr>
          <a:xfrm>
            <a:off x="0" y="3284984"/>
            <a:ext cx="5826648" cy="2016465"/>
            <a:chOff x="0" y="3284984"/>
            <a:chExt cx="5826648" cy="2016465"/>
          </a:xfrm>
        </p:grpSpPr>
        <p:pic>
          <p:nvPicPr>
            <p:cNvPr id="9" name="Рисунок 8" descr="http://i039.radikal.ru/0805/93/f7dd229a95fb.png"/>
            <p:cNvPicPr/>
            <p:nvPr userDrawn="1"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flipH="1">
              <a:off x="3707904" y="3717032"/>
              <a:ext cx="1368152" cy="1243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9" descr="http://i039.radikal.ru/0805/93/f7dd229a95fb.png"/>
            <p:cNvPicPr/>
            <p:nvPr userDrawn="1"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rot="19661227" flipH="1">
              <a:off x="2599109" y="3536554"/>
              <a:ext cx="1249168" cy="106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0" descr="http://i039.radikal.ru/0805/93/f7dd229a95fb.png"/>
            <p:cNvPicPr/>
            <p:nvPr userDrawn="1"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39552" y="3284984"/>
              <a:ext cx="2376264" cy="1296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Рисунок 11" descr="http://i039.radikal.ru/0805/93/f7dd229a95fb.png"/>
            <p:cNvPicPr/>
            <p:nvPr userDrawn="1"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 rot="1157158" flipH="1">
              <a:off x="4818536" y="4509361"/>
              <a:ext cx="1008112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Рисунок 12" descr="http://i039.radikal.ru/0805/93/f7dd229a95fb.png"/>
            <p:cNvPicPr/>
            <p:nvPr userDrawn="1"/>
          </p:nvPicPr>
          <p:blipFill>
            <a:blip r:embed="rId8" cstate="screen"/>
            <a:srcRect/>
            <a:stretch>
              <a:fillRect/>
            </a:stretch>
          </p:blipFill>
          <p:spPr bwMode="auto">
            <a:xfrm flipH="1">
              <a:off x="3419872" y="4293096"/>
              <a:ext cx="576064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Рисунок 15" descr="http://i039.radikal.ru/0805/93/f7dd229a95fb.png"/>
            <p:cNvPicPr/>
            <p:nvPr userDrawn="1"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0" y="3789040"/>
              <a:ext cx="1008112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2" descr="http://img-fotki.yandex.ru/get/4123/16969765.115/0_70af4_e8b6a294_M.pn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6012160" y="3861048"/>
            <a:ext cx="2857500" cy="276225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62CD-B03B-4D0F-835C-1E01EAE480A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B5EE-B713-42B8-B5C8-6BBD84AAE79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Picture 2" descr="Nature background with map earth and grass vector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</a:sp3d>
        </p:spPr>
      </p:pic>
      <p:grpSp>
        <p:nvGrpSpPr>
          <p:cNvPr id="8" name="Группа 8"/>
          <p:cNvGrpSpPr/>
          <p:nvPr/>
        </p:nvGrpSpPr>
        <p:grpSpPr>
          <a:xfrm>
            <a:off x="0" y="3284984"/>
            <a:ext cx="5826648" cy="2016465"/>
            <a:chOff x="0" y="3284984"/>
            <a:chExt cx="5826648" cy="2016465"/>
          </a:xfrm>
        </p:grpSpPr>
        <p:pic>
          <p:nvPicPr>
            <p:cNvPr id="10" name="Рисунок 9" descr="http://i039.radikal.ru/0805/93/f7dd229a95fb.png"/>
            <p:cNvPicPr/>
            <p:nvPr userDrawn="1"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flipH="1">
              <a:off x="3707904" y="3717032"/>
              <a:ext cx="1368152" cy="1243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0" descr="http://i039.radikal.ru/0805/93/f7dd229a95fb.png"/>
            <p:cNvPicPr/>
            <p:nvPr userDrawn="1"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19661227" flipH="1">
              <a:off x="2599109" y="3536554"/>
              <a:ext cx="1249168" cy="1062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Рисунок 11" descr="http://i039.radikal.ru/0805/93/f7dd229a95fb.png"/>
            <p:cNvPicPr/>
            <p:nvPr userDrawn="1"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539552" y="3284984"/>
              <a:ext cx="2376264" cy="1296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Рисунок 12" descr="http://i039.radikal.ru/0805/93/f7dd229a95fb.png"/>
            <p:cNvPicPr/>
            <p:nvPr userDrawn="1"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 rot="1157158" flipH="1">
              <a:off x="4818536" y="4509361"/>
              <a:ext cx="1008112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Рисунок 13" descr="http://i039.radikal.ru/0805/93/f7dd229a95fb.png"/>
            <p:cNvPicPr/>
            <p:nvPr userDrawn="1"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 flipH="1">
              <a:off x="3419872" y="4293096"/>
              <a:ext cx="576064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Рисунок 14" descr="http://i039.radikal.ru/0805/93/f7dd229a95fb.png"/>
            <p:cNvPicPr/>
            <p:nvPr userDrawn="1"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0" y="3789040"/>
              <a:ext cx="1008112" cy="7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Скругленный прямоугольник 5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chemeClr val="bg1">
              <a:alpha val="72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107.pn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0" y="4725144"/>
            <a:ext cx="2016224" cy="193960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B62CD-B03B-4D0F-835C-1E01EAE480A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2B5EE-B713-42B8-B5C8-6BBD84AA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B62CD-B03B-4D0F-835C-1E01EAE480A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2B5EE-B713-42B8-B5C8-6BBD84AA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62CD-B03B-4D0F-835C-1E01EAE480A1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2B5EE-B713-42B8-B5C8-6BBD84AA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02624" cy="2547714"/>
          </a:xfrm>
          <a:solidFill>
            <a:srgbClr val="EAEAEA">
              <a:alpha val="67059"/>
            </a:srgbClr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3100" dirty="0" smtClean="0"/>
              <a:t>«Водопостачання та поліпшення якості води»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3100" dirty="0" smtClean="0"/>
              <a:t>Наочний матеріал за темою: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3100" b="1" smtClean="0"/>
              <a:t>Ефективні </a:t>
            </a:r>
            <a:r>
              <a:rPr lang="uk-UA" sz="3100" b="1" smtClean="0"/>
              <a:t>способи</a:t>
            </a:r>
            <a:r>
              <a:rPr lang="uk-UA" sz="3100" b="1" smtClean="0"/>
              <a:t> </a:t>
            </a:r>
            <a:r>
              <a:rPr lang="uk-UA" sz="3100" b="1" dirty="0" smtClean="0"/>
              <a:t>видалення фосфору із міських стічних вод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51520" y="404664"/>
            <a:ext cx="84249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чином, вибір схеми хімічного видалення фосфору залежить насамперед від реалізованої технології очисних споруд в цілому. Так, на великих очисних спорудах, до складу яких входять первинні відстійники, найбільш раціональною буде схема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пре-пресіпітаціі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очисних спорудах без споруд первинного відстоювання і споруд доочистки -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сімультантная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пресіпітація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очисних спорудах, в схему яких вже закладені споруди доочистки - схема пост -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пресіпітаціі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2924944"/>
            <a:ext cx="7992888" cy="2520280"/>
          </a:xfrm>
          <a:prstGeom prst="rect">
            <a:avLst/>
          </a:prstGeom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130427" y="5705182"/>
            <a:ext cx="32421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3 Схема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пост-пресипітації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657289" y="214482"/>
            <a:ext cx="3833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Біологічне видалення фосфору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1520" y="692696"/>
            <a:ext cx="871296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Біологічне видалення фосфору із стічних вод здійснюється двома основними шляхами: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 ході росту звичайних аеробних мікроорганізмів, що у процесах біохімічної очистки стічних вод (Не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фосфоракумулюючих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мікроорганізмів);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 ході життєдіяльності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фосфат-акумулюючих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мікроорганізмів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які споживають фосфору значно більше, ніж необхідно на їх приріст. Ці мікроорганізми споживають додатковий фосфор, який вони використовують як енергетичного запасу, що дозволяє їм споживати субстрат в анаеробних умовах. Заповнення витраченого фосфату відбувається в аеробних умовах.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Медицинский журнал - Грамотрицательные аэробные микроорганизм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212976"/>
            <a:ext cx="4286250" cy="28765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Технологічні схеми реалізації процесів біологічного видалення фосфору відрізняються різноманітністю внаслідок того, що якісний склад стічних вод і вимоги до якості очищеної води вимагають найбільш ефективних для даних умов технологічних і конструктивних рішень.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692696"/>
            <a:ext cx="6768752" cy="2009775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79712" y="2708920"/>
            <a:ext cx="57606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4 Схема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Modified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Bardenpho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9672" y="3501008"/>
            <a:ext cx="6768752" cy="2066925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979712" y="5591943"/>
            <a:ext cx="67687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5 Схема А2/О.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1720" y="692696"/>
            <a:ext cx="5372100" cy="19431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5736" y="2708920"/>
            <a:ext cx="2700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Рис. 6 Схема UCT процесу</a:t>
            </a:r>
            <a:endParaRPr lang="ru-RU" dirty="0"/>
          </a:p>
        </p:txBody>
      </p:sp>
      <p:pic>
        <p:nvPicPr>
          <p:cNvPr id="4" name="Рисунок 3" descr="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23728" y="3789040"/>
            <a:ext cx="5257800" cy="20097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7744" y="6021288"/>
            <a:ext cx="2897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Рис. 7 Схема MUCT процесу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23728" y="188640"/>
            <a:ext cx="49334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Комбінований метод видалення фосфору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79512" y="1052736"/>
            <a:ext cx="84969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Комбінований або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біолого-хімічний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 видалення фосфору являє собою реалізацію конструктивних і технологічних рішень біологічного методу з резервною системою дозування реагентів в періоди низьких навантажень по органічним сполукам. Таке рішення дозволяє уникнути високих експлуатаційних витрат, властивих хімічним методом і забезпечити стабільно високу якість очистки по фосфору в періоди низьких концентрацій органічних сполук.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Фосфор CHASPIK NEWS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924944"/>
            <a:ext cx="3816424" cy="362522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107504" y="62068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Висновок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Сучасні вимоги до якості очищеної води по фосфору ведуть до необхідності реалізації на очисних спорудах схеми видалення фосфору.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Основні методи видалення фосфору на біологічних очисних спорудах - хімічний, біологічний і комбінований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біолого-хімічний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Застосування хімічного методу видалення фосфору дозволяє стабільно досягати необхідну якість очищеної води незалежно від якісних показників стічних вод, проте даний метод характеризується високими експлуатаційними витратами.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Біологічний метод видалення фосфору дозволяє досягати високої якості очистки по фосфору, проте даний процес вельми чутливий до поточного якістю надходять на очистку стічних вод і вимагає високої кваліфікації технологів-експлуатаційників.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Застосування комбінованого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біолого-хімічного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методу) дозволяє уникнути високих експлуатаційних витрат, властивих хімічним методом і забезпечити стабільно високу якість очистки по фосфору в періоди низьких концентрацій органічних сполук.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683568" y="548680"/>
            <a:ext cx="77048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період до 60-70-х років минулого сторіччя основна мета очистки міських стічних вод полягала у видаленні органічних сполук і зважених речовин. Видалення деякої кількості біогенних елементів відбувалося ненавмисно в результаті росту мікроорганізмів. Однак, серйозні проблеми з водоймами привели до необхідності реалізації технологій очистки стічних вод від азоту і фосфору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2860" y="260648"/>
            <a:ext cx="90811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Організація процесів видалення фосфору зі стічних вод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3528" y="980728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Основна частина фосфору знаходиться в міських стічних водах в розчиненої формі - близько 50% у вигляді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поліфосфатів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Тільки близько 15-20% загального фосфору знаходиться в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нерастворенном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вигляді і осідає в первинних відстійниках без додавання реагентів. Виходячи з цього, традиційні методи очищення стічних вод від фосфору полягають в перекладі його з розчиненої форми в нерозчинену, осадженні і видаленні з системи.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даний час найбільш широке поширення одержали наступні методи очистки стічних вод від сполук фосфору: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хімічний;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біологічний;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комбінований (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біолого-хімічний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587340" y="194157"/>
            <a:ext cx="39152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Хімічне видалення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552" y="764704"/>
            <a:ext cx="78488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Застосування методу хімічного видалення фосфору із стічних вод полягає в додаванні реагентів, освіті та осадженні нерозчинених сполук фосфору і виведення їх з осадом. Як реагенти можуть застосовуватися оксид і гідроксид кальцію, хлорид заліза, сульфат заліза, сульфат алюмінію та ін.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Сним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501008"/>
            <a:ext cx="5184576" cy="27363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нимок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76672"/>
            <a:ext cx="8208912" cy="3024336"/>
          </a:xfrm>
          <a:prstGeom prst="rect">
            <a:avLst/>
          </a:prstGeom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755576" y="3242102"/>
            <a:ext cx="78488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Рис.1 Схема хімічного видалення фосфору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пре-пресипітація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первичный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отстойник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вторичный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отстойник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 взаємодії гідроксиду кальцію з фосфором має наступний вигляд: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3608" y="4365104"/>
            <a:ext cx="6264696" cy="93610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094883" y="183704"/>
            <a:ext cx="2788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Пре-пресип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тац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51520" y="692696"/>
            <a:ext cx="871296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Пре-пресіпітація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(Pre-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precipitation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- процес складається з фаз змішання, флокуляції та відстоювання. Реагент додають перед первинним відстоюванням таким чином, щоб нерозчинний осад, утворений в ході хімічної взаємодії фосфатів з реагентом, осаджувався в первинному відстійнику спільно з осадом стічних вод. Дана схема найчастіше використовується на великих очисних спорудах, в складі яких вже є первинні відстійники. При відсутності первинних відстійників, реалізація даної схеми вимагає будівництва додаткових змішувачів та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осаджувальних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резервуарів.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Болезни печени. Страница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29000"/>
            <a:ext cx="5164460" cy="32500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95536" y="204609"/>
            <a:ext cx="84969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Застосування даної схеми дозволяє уникнути негативного впливу вводяться реагентів на подальші процеси біологічної очистки, такі, як збільшення зольності активного мулу і його приросту.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7920880" cy="3240360"/>
          </a:xfrm>
          <a:prstGeom prst="rect">
            <a:avLst/>
          </a:prstGeom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4955" y="4553054"/>
            <a:ext cx="87931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2 Схема симультантної пресипітації з різними можливими точками вводу реагенту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332656"/>
            <a:ext cx="856895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Одночасна (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сімультантная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пресіпітація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додавання реагенту в потік, що надходить в аеротенк, або безпосередньо в аеротенк. Дана схема зарекомендувала себе найбільш стійкою і ефективною з точки зору як експлуатації, так і стабільності необхідної якості очищеної води по фосфору. У Швейцарії більше 90% очисних споруд використовують дану схему, у Фінляндії - більше 70%, в Німеччині - понад 50%.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Основний недолік даної схеми - необхідність суттєвого збільшення обсягів аеротенків через підвищення зольності активного мулу і приросту активного мулу.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332656"/>
            <a:ext cx="849694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еобхідна кількість реагенту, що подається в потік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рециркуляционного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активного мулу, істотно збільшує кількість надлишкового активного мулу і, як наслідок, необхідний для забезпечення необхідної якості очищеної води обсяг аеробного зони аеротенках. Цей факт не можна не враховувати в ході проектування при розрахунку обсягів споруд.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схемі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пост-пресіпітаціі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реагенти додаються після вторинних відстійників в потік біологічно очищеної води, яка подається на споруди доочистки. Недоліки даної схеми - необхідність споруд доочистки та потрібне співвідношення реагентів на видалення 1 мг фосфору вища, ніж при дозуванні в інші точки.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Merck Solvents - Loba Chemie and Loba Life Distributor and Exporter Paramount Chemicals, Madras, Chennai, In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56992"/>
            <a:ext cx="345638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</Template>
  <TotalTime>36</TotalTime>
  <Words>953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Тема5</vt:lpstr>
      <vt:lpstr> «Водопостачання та поліпшення якості води» Наочний матеріал за темою: Ефективні способи видалення фосфору із міських стічних вод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2014-11-30T10:15:00Z</dcterms:created>
  <dcterms:modified xsi:type="dcterms:W3CDTF">2016-02-04T13:22:38Z</dcterms:modified>
</cp:coreProperties>
</file>