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2" r:id="rId4"/>
    <p:sldId id="264" r:id="rId5"/>
    <p:sldId id="266" r:id="rId6"/>
    <p:sldId id="267" r:id="rId7"/>
    <p:sldId id="268" r:id="rId8"/>
    <p:sldId id="269" r:id="rId9"/>
    <p:sldId id="270" r:id="rId10"/>
    <p:sldId id="271" r:id="rId11"/>
    <p:sldId id="272" r:id="rId12"/>
    <p:sldId id="273" r:id="rId13"/>
    <p:sldId id="275" r:id="rId14"/>
    <p:sldId id="277" r:id="rId15"/>
    <p:sldId id="278" r:id="rId16"/>
    <p:sldId id="279" r:id="rId17"/>
    <p:sldId id="280" r:id="rId18"/>
    <p:sldId id="281" r:id="rId19"/>
    <p:sldId id="283" r:id="rId20"/>
    <p:sldId id="284" r:id="rId21"/>
    <p:sldId id="285" r:id="rId22"/>
    <p:sldId id="286" r:id="rId23"/>
    <p:sldId id="287" r:id="rId24"/>
    <p:sldId id="288" r:id="rId25"/>
    <p:sldId id="289" r:id="rId26"/>
    <p:sldId id="290" r:id="rId27"/>
    <p:sldId id="258" r:id="rId28"/>
    <p:sldId id="291" r:id="rId29"/>
    <p:sldId id="292" r:id="rId30"/>
    <p:sldId id="293" r:id="rId31"/>
    <p:sldId id="294" r:id="rId32"/>
    <p:sldId id="295" r:id="rId33"/>
    <p:sldId id="296" r:id="rId34"/>
    <p:sldId id="298" r:id="rId35"/>
    <p:sldId id="299" r:id="rId36"/>
    <p:sldId id="300" r:id="rId37"/>
    <p:sldId id="301" r:id="rId38"/>
    <p:sldId id="302" r:id="rId39"/>
    <p:sldId id="304"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8" r:id="rId59"/>
    <p:sldId id="329" r:id="rId60"/>
    <p:sldId id="330" r:id="rId61"/>
    <p:sldId id="331" r:id="rId62"/>
    <p:sldId id="333" r:id="rId63"/>
    <p:sldId id="334" r:id="rId64"/>
    <p:sldId id="335" r:id="rId65"/>
    <p:sldId id="336" r:id="rId66"/>
    <p:sldId id="337"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59" r:id="rId88"/>
    <p:sldId id="360" r:id="rId89"/>
    <p:sldId id="361" r:id="rId90"/>
    <p:sldId id="362" r:id="rId91"/>
    <p:sldId id="363" r:id="rId92"/>
    <p:sldId id="364" r:id="rId93"/>
    <p:sldId id="365" r:id="rId94"/>
    <p:sldId id="366" r:id="rId95"/>
    <p:sldId id="367" r:id="rId96"/>
    <p:sldId id="368" r:id="rId97"/>
    <p:sldId id="369" r:id="rId98"/>
    <p:sldId id="370" r:id="rId99"/>
    <p:sldId id="372" r:id="rId100"/>
    <p:sldId id="373" r:id="rId101"/>
    <p:sldId id="374" r:id="rId102"/>
    <p:sldId id="375" r:id="rId103"/>
    <p:sldId id="376" r:id="rId104"/>
    <p:sldId id="378" r:id="rId105"/>
    <p:sldId id="379" r:id="rId106"/>
    <p:sldId id="381" r:id="rId107"/>
    <p:sldId id="385" r:id="rId108"/>
    <p:sldId id="386" r:id="rId109"/>
    <p:sldId id="387" r:id="rId110"/>
    <p:sldId id="388" r:id="rId111"/>
    <p:sldId id="389" r:id="rId112"/>
    <p:sldId id="390" r:id="rId113"/>
    <p:sldId id="392" r:id="rId114"/>
    <p:sldId id="393" r:id="rId115"/>
    <p:sldId id="395" r:id="rId116"/>
    <p:sldId id="396" r:id="rId117"/>
    <p:sldId id="397" r:id="rId118"/>
    <p:sldId id="399" r:id="rId119"/>
    <p:sldId id="400" r:id="rId120"/>
    <p:sldId id="401" r:id="rId121"/>
    <p:sldId id="403" r:id="rId122"/>
    <p:sldId id="404" r:id="rId123"/>
    <p:sldId id="405" r:id="rId124"/>
    <p:sldId id="406" r:id="rId125"/>
    <p:sldId id="407" r:id="rId126"/>
    <p:sldId id="408" r:id="rId127"/>
    <p:sldId id="409" r:id="rId128"/>
    <p:sldId id="410" r:id="rId1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D96C8A0-4983-45D3-976E-BF25BED586C8}" type="datetimeFigureOut">
              <a:rPr lang="ru-RU" smtClean="0"/>
              <a:t>02.09.2023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93A52E-7725-474A-A604-5876E31B38F3}" type="slidenum">
              <a:rPr lang="ru-RU" smtClean="0"/>
              <a:t>‹#›</a:t>
            </a:fld>
            <a:endParaRPr lang="ru-RU"/>
          </a:p>
        </p:txBody>
      </p:sp>
    </p:spTree>
    <p:extLst>
      <p:ext uri="{BB962C8B-B14F-4D97-AF65-F5344CB8AC3E}">
        <p14:creationId xmlns:p14="http://schemas.microsoft.com/office/powerpoint/2010/main" val="1376837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D96C8A0-4983-45D3-976E-BF25BED586C8}" type="datetimeFigureOut">
              <a:rPr lang="ru-RU" smtClean="0"/>
              <a:t>02.09.2023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93A52E-7725-474A-A604-5876E31B38F3}" type="slidenum">
              <a:rPr lang="ru-RU" smtClean="0"/>
              <a:t>‹#›</a:t>
            </a:fld>
            <a:endParaRPr lang="ru-RU"/>
          </a:p>
        </p:txBody>
      </p:sp>
    </p:spTree>
    <p:extLst>
      <p:ext uri="{BB962C8B-B14F-4D97-AF65-F5344CB8AC3E}">
        <p14:creationId xmlns:p14="http://schemas.microsoft.com/office/powerpoint/2010/main" val="154459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D96C8A0-4983-45D3-976E-BF25BED586C8}" type="datetimeFigureOut">
              <a:rPr lang="ru-RU" smtClean="0"/>
              <a:t>02.09.2023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93A52E-7725-474A-A604-5876E31B38F3}" type="slidenum">
              <a:rPr lang="ru-RU" smtClean="0"/>
              <a:t>‹#›</a:t>
            </a:fld>
            <a:endParaRPr lang="ru-RU"/>
          </a:p>
        </p:txBody>
      </p:sp>
    </p:spTree>
    <p:extLst>
      <p:ext uri="{BB962C8B-B14F-4D97-AF65-F5344CB8AC3E}">
        <p14:creationId xmlns:p14="http://schemas.microsoft.com/office/powerpoint/2010/main" val="11849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D96C8A0-4983-45D3-976E-BF25BED586C8}" type="datetimeFigureOut">
              <a:rPr lang="ru-RU" smtClean="0"/>
              <a:t>02.09.2023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93A52E-7725-474A-A604-5876E31B38F3}" type="slidenum">
              <a:rPr lang="ru-RU" smtClean="0"/>
              <a:t>‹#›</a:t>
            </a:fld>
            <a:endParaRPr lang="ru-RU"/>
          </a:p>
        </p:txBody>
      </p:sp>
    </p:spTree>
    <p:extLst>
      <p:ext uri="{BB962C8B-B14F-4D97-AF65-F5344CB8AC3E}">
        <p14:creationId xmlns:p14="http://schemas.microsoft.com/office/powerpoint/2010/main" val="12177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D96C8A0-4983-45D3-976E-BF25BED586C8}" type="datetimeFigureOut">
              <a:rPr lang="ru-RU" smtClean="0"/>
              <a:t>02.09.2023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93A52E-7725-474A-A604-5876E31B38F3}" type="slidenum">
              <a:rPr lang="ru-RU" smtClean="0"/>
              <a:t>‹#›</a:t>
            </a:fld>
            <a:endParaRPr lang="ru-RU"/>
          </a:p>
        </p:txBody>
      </p:sp>
    </p:spTree>
    <p:extLst>
      <p:ext uri="{BB962C8B-B14F-4D97-AF65-F5344CB8AC3E}">
        <p14:creationId xmlns:p14="http://schemas.microsoft.com/office/powerpoint/2010/main" val="366745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D96C8A0-4983-45D3-976E-BF25BED586C8}" type="datetimeFigureOut">
              <a:rPr lang="ru-RU" smtClean="0"/>
              <a:t>02.09.2023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C93A52E-7725-474A-A604-5876E31B38F3}" type="slidenum">
              <a:rPr lang="ru-RU" smtClean="0"/>
              <a:t>‹#›</a:t>
            </a:fld>
            <a:endParaRPr lang="ru-RU"/>
          </a:p>
        </p:txBody>
      </p:sp>
    </p:spTree>
    <p:extLst>
      <p:ext uri="{BB962C8B-B14F-4D97-AF65-F5344CB8AC3E}">
        <p14:creationId xmlns:p14="http://schemas.microsoft.com/office/powerpoint/2010/main" val="331682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D96C8A0-4983-45D3-976E-BF25BED586C8}" type="datetimeFigureOut">
              <a:rPr lang="ru-RU" smtClean="0"/>
              <a:t>02.09.2023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C93A52E-7725-474A-A604-5876E31B38F3}" type="slidenum">
              <a:rPr lang="ru-RU" smtClean="0"/>
              <a:t>‹#›</a:t>
            </a:fld>
            <a:endParaRPr lang="ru-RU"/>
          </a:p>
        </p:txBody>
      </p:sp>
    </p:spTree>
    <p:extLst>
      <p:ext uri="{BB962C8B-B14F-4D97-AF65-F5344CB8AC3E}">
        <p14:creationId xmlns:p14="http://schemas.microsoft.com/office/powerpoint/2010/main" val="3701145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D96C8A0-4983-45D3-976E-BF25BED586C8}" type="datetimeFigureOut">
              <a:rPr lang="ru-RU" smtClean="0"/>
              <a:t>02.09.2023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C93A52E-7725-474A-A604-5876E31B38F3}" type="slidenum">
              <a:rPr lang="ru-RU" smtClean="0"/>
              <a:t>‹#›</a:t>
            </a:fld>
            <a:endParaRPr lang="ru-RU"/>
          </a:p>
        </p:txBody>
      </p:sp>
    </p:spTree>
    <p:extLst>
      <p:ext uri="{BB962C8B-B14F-4D97-AF65-F5344CB8AC3E}">
        <p14:creationId xmlns:p14="http://schemas.microsoft.com/office/powerpoint/2010/main" val="390439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6C8A0-4983-45D3-976E-BF25BED586C8}" type="datetimeFigureOut">
              <a:rPr lang="ru-RU" smtClean="0"/>
              <a:t>02.09.2023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C93A52E-7725-474A-A604-5876E31B38F3}" type="slidenum">
              <a:rPr lang="ru-RU" smtClean="0"/>
              <a:t>‹#›</a:t>
            </a:fld>
            <a:endParaRPr lang="ru-RU"/>
          </a:p>
        </p:txBody>
      </p:sp>
    </p:spTree>
    <p:extLst>
      <p:ext uri="{BB962C8B-B14F-4D97-AF65-F5344CB8AC3E}">
        <p14:creationId xmlns:p14="http://schemas.microsoft.com/office/powerpoint/2010/main" val="298967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D96C8A0-4983-45D3-976E-BF25BED586C8}" type="datetimeFigureOut">
              <a:rPr lang="ru-RU" smtClean="0"/>
              <a:t>02.09.2023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C93A52E-7725-474A-A604-5876E31B38F3}" type="slidenum">
              <a:rPr lang="ru-RU" smtClean="0"/>
              <a:t>‹#›</a:t>
            </a:fld>
            <a:endParaRPr lang="ru-RU"/>
          </a:p>
        </p:txBody>
      </p:sp>
    </p:spTree>
    <p:extLst>
      <p:ext uri="{BB962C8B-B14F-4D97-AF65-F5344CB8AC3E}">
        <p14:creationId xmlns:p14="http://schemas.microsoft.com/office/powerpoint/2010/main" val="945003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D96C8A0-4983-45D3-976E-BF25BED586C8}" type="datetimeFigureOut">
              <a:rPr lang="ru-RU" smtClean="0"/>
              <a:t>02.09.2023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C93A52E-7725-474A-A604-5876E31B38F3}" type="slidenum">
              <a:rPr lang="ru-RU" smtClean="0"/>
              <a:t>‹#›</a:t>
            </a:fld>
            <a:endParaRPr lang="ru-RU"/>
          </a:p>
        </p:txBody>
      </p:sp>
    </p:spTree>
    <p:extLst>
      <p:ext uri="{BB962C8B-B14F-4D97-AF65-F5344CB8AC3E}">
        <p14:creationId xmlns:p14="http://schemas.microsoft.com/office/powerpoint/2010/main" val="123767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6C8A0-4983-45D3-976E-BF25BED586C8}" type="datetimeFigureOut">
              <a:rPr lang="ru-RU" smtClean="0"/>
              <a:t>02.09.2023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3A52E-7725-474A-A604-5876E31B38F3}" type="slidenum">
              <a:rPr lang="ru-RU" smtClean="0"/>
              <a:t>‹#›</a:t>
            </a:fld>
            <a:endParaRPr lang="ru-RU"/>
          </a:p>
        </p:txBody>
      </p:sp>
    </p:spTree>
    <p:extLst>
      <p:ext uri="{BB962C8B-B14F-4D97-AF65-F5344CB8AC3E}">
        <p14:creationId xmlns:p14="http://schemas.microsoft.com/office/powerpoint/2010/main" val="19931625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DDDFC8-A47A-43DC-9B27-1BBE82CC36E5}"/>
              </a:ext>
            </a:extLst>
          </p:cNvPr>
          <p:cNvSpPr>
            <a:spLocks noGrp="1"/>
          </p:cNvSpPr>
          <p:nvPr>
            <p:ph type="ctrTitle"/>
          </p:nvPr>
        </p:nvSpPr>
        <p:spPr>
          <a:xfrm>
            <a:off x="0" y="1"/>
            <a:ext cx="12192000" cy="1394690"/>
          </a:xfrm>
        </p:spPr>
        <p:txBody>
          <a:bodyPr>
            <a:noAutofit/>
          </a:bodyPr>
          <a:lstStyle/>
          <a:p>
            <a:r>
              <a:rPr lang="uk-UA" sz="4800" b="1" dirty="0">
                <a:solidFill>
                  <a:srgbClr val="FFFF00"/>
                </a:solidFill>
              </a:rPr>
              <a:t>Лекція 1. Основні концепції мультикультуралізму і їх специфіка</a:t>
            </a:r>
          </a:p>
        </p:txBody>
      </p:sp>
      <p:sp>
        <p:nvSpPr>
          <p:cNvPr id="3" name="Подзаголовок 2">
            <a:extLst>
              <a:ext uri="{FF2B5EF4-FFF2-40B4-BE49-F238E27FC236}">
                <a16:creationId xmlns:a16="http://schemas.microsoft.com/office/drawing/2014/main" id="{2DDFD328-8E31-4391-994D-0C3C6480FAC8}"/>
              </a:ext>
            </a:extLst>
          </p:cNvPr>
          <p:cNvSpPr>
            <a:spLocks noGrp="1"/>
          </p:cNvSpPr>
          <p:nvPr>
            <p:ph type="subTitle" idx="1"/>
          </p:nvPr>
        </p:nvSpPr>
        <p:spPr>
          <a:xfrm>
            <a:off x="92364" y="1293091"/>
            <a:ext cx="12099636" cy="5564907"/>
          </a:xfrm>
        </p:spPr>
        <p:txBody>
          <a:bodyPr>
            <a:normAutofit lnSpcReduction="10000"/>
          </a:bodyPr>
          <a:lstStyle/>
          <a:p>
            <a:r>
              <a:rPr lang="uk-UA" sz="3400" b="1" dirty="0">
                <a:solidFill>
                  <a:srgbClr val="00B0F0"/>
                </a:solidFill>
                <a:highlight>
                  <a:srgbClr val="FF0000"/>
                </a:highlight>
              </a:rPr>
              <a:t>Питання для обговорення:</a:t>
            </a:r>
          </a:p>
          <a:p>
            <a:pPr algn="just"/>
            <a:r>
              <a:rPr lang="uk-UA" sz="3600" b="1" dirty="0">
                <a:solidFill>
                  <a:schemeClr val="bg2"/>
                </a:solidFill>
                <a:highlight>
                  <a:srgbClr val="FFFF00"/>
                </a:highlight>
              </a:rPr>
              <a:t>1.	Поняття «мультикультуралізм», сутність, типологія.</a:t>
            </a:r>
          </a:p>
          <a:p>
            <a:pPr algn="just"/>
            <a:r>
              <a:rPr lang="uk-UA" sz="3600" b="1" dirty="0">
                <a:solidFill>
                  <a:schemeClr val="bg2"/>
                </a:solidFill>
                <a:highlight>
                  <a:srgbClr val="FFFF00"/>
                </a:highlight>
              </a:rPr>
              <a:t>2.	Чарльз Тейлор (Канада) і «політика визнання».</a:t>
            </a:r>
          </a:p>
          <a:p>
            <a:pPr algn="just"/>
            <a:r>
              <a:rPr lang="uk-UA" sz="3600" b="1" dirty="0">
                <a:solidFill>
                  <a:schemeClr val="bg2"/>
                </a:solidFill>
                <a:highlight>
                  <a:srgbClr val="FFFF00"/>
                </a:highlight>
              </a:rPr>
              <a:t>3.	Майкл </a:t>
            </a:r>
            <a:r>
              <a:rPr lang="uk-UA" sz="3600" b="1" dirty="0" err="1">
                <a:solidFill>
                  <a:schemeClr val="bg2"/>
                </a:solidFill>
                <a:highlight>
                  <a:srgbClr val="FFFF00"/>
                </a:highlight>
              </a:rPr>
              <a:t>Уолцер</a:t>
            </a:r>
            <a:r>
              <a:rPr lang="uk-UA" sz="3600" b="1" dirty="0">
                <a:solidFill>
                  <a:schemeClr val="bg2"/>
                </a:solidFill>
                <a:highlight>
                  <a:srgbClr val="FFFF00"/>
                </a:highlight>
              </a:rPr>
              <a:t> (США) і «мультикультурна толерантність».</a:t>
            </a:r>
          </a:p>
          <a:p>
            <a:pPr algn="just"/>
            <a:r>
              <a:rPr lang="uk-UA" sz="3600" b="1" dirty="0">
                <a:solidFill>
                  <a:schemeClr val="bg2"/>
                </a:solidFill>
                <a:highlight>
                  <a:srgbClr val="FFFF00"/>
                </a:highlight>
              </a:rPr>
              <a:t>4.	Концепція «плавильного казана» і культурного плюралізму.</a:t>
            </a:r>
          </a:p>
          <a:p>
            <a:pPr algn="just"/>
            <a:r>
              <a:rPr lang="uk-UA" sz="3600" b="1" dirty="0">
                <a:solidFill>
                  <a:schemeClr val="bg2"/>
                </a:solidFill>
                <a:highlight>
                  <a:srgbClr val="FFFF00"/>
                </a:highlight>
              </a:rPr>
              <a:t>5.	Юрген </a:t>
            </a:r>
            <a:r>
              <a:rPr lang="uk-UA" sz="3600" b="1" dirty="0" err="1">
                <a:solidFill>
                  <a:schemeClr val="bg2"/>
                </a:solidFill>
                <a:highlight>
                  <a:srgbClr val="FFFF00"/>
                </a:highlight>
              </a:rPr>
              <a:t>Хабермас</a:t>
            </a:r>
            <a:r>
              <a:rPr lang="uk-UA" sz="3600" b="1" dirty="0">
                <a:solidFill>
                  <a:schemeClr val="bg2"/>
                </a:solidFill>
                <a:highlight>
                  <a:srgbClr val="FFFF00"/>
                </a:highlight>
              </a:rPr>
              <a:t> (Німеччина) і «принципи співіснування».</a:t>
            </a:r>
          </a:p>
          <a:p>
            <a:pPr algn="just"/>
            <a:r>
              <a:rPr lang="uk-UA" sz="3600" b="1" dirty="0">
                <a:solidFill>
                  <a:schemeClr val="bg2"/>
                </a:solidFill>
                <a:highlight>
                  <a:srgbClr val="FFFF00"/>
                </a:highlight>
              </a:rPr>
              <a:t>6.	Мультикультуралізм і лібералізм.</a:t>
            </a:r>
          </a:p>
          <a:p>
            <a:endParaRPr lang="ru-RU" dirty="0"/>
          </a:p>
        </p:txBody>
      </p:sp>
    </p:spTree>
    <p:extLst>
      <p:ext uri="{BB962C8B-B14F-4D97-AF65-F5344CB8AC3E}">
        <p14:creationId xmlns:p14="http://schemas.microsoft.com/office/powerpoint/2010/main" val="3864384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800" b="1" dirty="0"/>
              <a:t>Як зазначила в </a:t>
            </a:r>
            <a:r>
              <a:rPr lang="uk-UA" sz="4800" b="1" dirty="0">
                <a:solidFill>
                  <a:srgbClr val="FFFF00"/>
                </a:solidFill>
              </a:rPr>
              <a:t>жовтні 2010 р.</a:t>
            </a:r>
            <a:r>
              <a:rPr lang="uk-UA" sz="4800" b="1" dirty="0"/>
              <a:t> канцлер ФРН </a:t>
            </a:r>
            <a:r>
              <a:rPr lang="uk-UA" sz="4800" b="1" dirty="0">
                <a:highlight>
                  <a:srgbClr val="000080"/>
                </a:highlight>
              </a:rPr>
              <a:t>Ангела Меркель</a:t>
            </a:r>
            <a:r>
              <a:rPr lang="uk-UA" sz="4800" b="1" dirty="0"/>
              <a:t>, зустрічаючись з членами Християнсько-демократичного союзу у Потсдамі: «</a:t>
            </a:r>
            <a:r>
              <a:rPr lang="uk-UA" sz="4800" b="1" dirty="0">
                <a:highlight>
                  <a:srgbClr val="808080"/>
                </a:highlight>
              </a:rPr>
              <a:t>Концепція, за якою ми в теперішній час живемо пліч-о-пліч і щасливі цим фактом, не працює. … Ми самі себе тішили і говорили собі: «Вони у нас не залишаться, колись вони поїдуть», але так не сталося</a:t>
            </a:r>
            <a:r>
              <a:rPr lang="uk-UA" sz="4800" b="1" dirty="0"/>
              <a:t>». </a:t>
            </a:r>
          </a:p>
        </p:txBody>
      </p:sp>
    </p:spTree>
    <p:extLst>
      <p:ext uri="{BB962C8B-B14F-4D97-AF65-F5344CB8AC3E}">
        <p14:creationId xmlns:p14="http://schemas.microsoft.com/office/powerpoint/2010/main" val="27746338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fontScale="90000"/>
          </a:bodyPr>
          <a:lstStyle/>
          <a:p>
            <a:pPr algn="ctr"/>
            <a:r>
              <a:rPr lang="ru-RU" sz="4000" b="1" dirty="0">
                <a:solidFill>
                  <a:srgbClr val="FFFF00"/>
                </a:solidFill>
                <a:effectLst>
                  <a:outerShdw blurRad="38100" dist="38100" dir="2700000" algn="tl">
                    <a:srgbClr val="000000">
                      <a:alpha val="43137"/>
                    </a:srgbClr>
                  </a:outerShdw>
                </a:effectLst>
                <a:highlight>
                  <a:srgbClr val="000080"/>
                </a:highlight>
              </a:rPr>
              <a:t>3.	Майкл </a:t>
            </a:r>
            <a:r>
              <a:rPr lang="ru-RU" sz="4000" b="1" dirty="0" err="1">
                <a:solidFill>
                  <a:srgbClr val="FFFF00"/>
                </a:solidFill>
                <a:effectLst>
                  <a:outerShdw blurRad="38100" dist="38100" dir="2700000" algn="tl">
                    <a:srgbClr val="000000">
                      <a:alpha val="43137"/>
                    </a:srgbClr>
                  </a:outerShdw>
                </a:effectLst>
                <a:highlight>
                  <a:srgbClr val="000080"/>
                </a:highlight>
              </a:rPr>
              <a:t>Уолцер</a:t>
            </a:r>
            <a:r>
              <a:rPr lang="ru-RU" sz="4000" b="1" dirty="0">
                <a:solidFill>
                  <a:srgbClr val="FFFF00"/>
                </a:solidFill>
                <a:effectLst>
                  <a:outerShdw blurRad="38100" dist="38100" dir="2700000" algn="tl">
                    <a:srgbClr val="000000">
                      <a:alpha val="43137"/>
                    </a:srgbClr>
                  </a:outerShdw>
                </a:effectLst>
                <a:highlight>
                  <a:srgbClr val="000080"/>
                </a:highlight>
              </a:rPr>
              <a:t> (США) і «</a:t>
            </a:r>
            <a:r>
              <a:rPr lang="ru-RU" sz="4000" b="1" dirty="0" err="1">
                <a:solidFill>
                  <a:srgbClr val="FFFF00"/>
                </a:solidFill>
                <a:effectLst>
                  <a:outerShdw blurRad="38100" dist="38100" dir="2700000" algn="tl">
                    <a:srgbClr val="000000">
                      <a:alpha val="43137"/>
                    </a:srgbClr>
                  </a:outerShdw>
                </a:effectLst>
                <a:highlight>
                  <a:srgbClr val="000080"/>
                </a:highlight>
              </a:rPr>
              <a:t>мультикультурна</a:t>
            </a:r>
            <a:r>
              <a:rPr lang="ru-RU" sz="4000" b="1" dirty="0">
                <a:solidFill>
                  <a:srgbClr val="FFFF00"/>
                </a:solidFill>
                <a:effectLst>
                  <a:outerShdw blurRad="38100" dist="38100" dir="2700000" algn="tl">
                    <a:srgbClr val="000000">
                      <a:alpha val="43137"/>
                    </a:srgbClr>
                  </a:outerShdw>
                </a:effectLst>
                <a:highlight>
                  <a:srgbClr val="000080"/>
                </a:highlight>
              </a:rPr>
              <a:t> </a:t>
            </a:r>
            <a:r>
              <a:rPr lang="ru-RU" sz="4000" b="1" dirty="0" err="1">
                <a:solidFill>
                  <a:srgbClr val="FFFF00"/>
                </a:solidFill>
                <a:effectLst>
                  <a:outerShdw blurRad="38100" dist="38100" dir="2700000" algn="tl">
                    <a:srgbClr val="000000">
                      <a:alpha val="43137"/>
                    </a:srgbClr>
                  </a:outerShdw>
                </a:effectLst>
                <a:highlight>
                  <a:srgbClr val="000080"/>
                </a:highlight>
              </a:rPr>
              <a:t>толерантність</a:t>
            </a:r>
            <a:r>
              <a:rPr lang="ru-RU" sz="4000" b="1" dirty="0">
                <a:solidFill>
                  <a:srgbClr val="FFFF00"/>
                </a:solidFill>
                <a:effectLst>
                  <a:outerShdw blurRad="38100" dist="38100" dir="2700000" algn="tl">
                    <a:srgbClr val="000000">
                      <a:alpha val="43137"/>
                    </a:srgbClr>
                  </a:outerShdw>
                </a:effectLst>
                <a:highlight>
                  <a:srgbClr val="000080"/>
                </a:highlight>
              </a:rPr>
              <a:t>». </a:t>
            </a:r>
            <a:endParaRPr lang="uk-UA" sz="4000" b="1" dirty="0">
              <a:solidFill>
                <a:srgbClr val="FFFF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4000" b="1" u="sng" dirty="0">
                <a:solidFill>
                  <a:srgbClr val="FFFF00"/>
                </a:solidFill>
                <a:effectLst/>
                <a:highlight>
                  <a:srgbClr val="800000"/>
                </a:highlight>
                <a:latin typeface="Times New Roman" panose="02020603050405020304" pitchFamily="18" charset="0"/>
                <a:ea typeface="Times New Roman" panose="02020603050405020304" pitchFamily="18" charset="0"/>
                <a:cs typeface="Times New Roman" panose="02020603050405020304" pitchFamily="18" charset="0"/>
              </a:rPr>
              <a:t>Четвертий тип</a:t>
            </a:r>
            <a:r>
              <a:rPr lang="uk-UA" sz="4000" b="1" dirty="0">
                <a:effectLst/>
                <a:latin typeface="Times New Roman" panose="02020603050405020304" pitchFamily="18" charset="0"/>
                <a:ea typeface="Times New Roman" panose="02020603050405020304" pitchFamily="18" charset="0"/>
                <a:cs typeface="Times New Roman" panose="02020603050405020304" pitchFamily="18" charset="0"/>
              </a:rPr>
              <a:t> представлений дослідником як </a:t>
            </a:r>
            <a:r>
              <a:rPr lang="uk-UA" sz="4000" b="1" u="sng" dirty="0">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відкритість по відношенню до інших, повага, бажання дослухатися та вчитися</a:t>
            </a:r>
            <a:r>
              <a:rPr lang="uk-UA"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0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uk-UA" sz="4000" b="1" dirty="0">
                <a:effectLst/>
                <a:latin typeface="Times New Roman" panose="02020603050405020304" pitchFamily="18" charset="0"/>
                <a:ea typeface="Times New Roman" panose="02020603050405020304" pitchFamily="18" charset="0"/>
              </a:rPr>
              <a:t>І, нарешті, </a:t>
            </a:r>
            <a:r>
              <a:rPr lang="uk-UA" sz="4000" b="1" u="sng" dirty="0">
                <a:solidFill>
                  <a:srgbClr val="FFFF00"/>
                </a:solidFill>
                <a:effectLst/>
                <a:highlight>
                  <a:srgbClr val="800000"/>
                </a:highlight>
                <a:latin typeface="Times New Roman" panose="02020603050405020304" pitchFamily="18" charset="0"/>
                <a:ea typeface="Times New Roman" panose="02020603050405020304" pitchFamily="18" charset="0"/>
              </a:rPr>
              <a:t>п'ятий тип</a:t>
            </a:r>
            <a:r>
              <a:rPr lang="uk-UA" sz="4000" b="1" dirty="0">
                <a:solidFill>
                  <a:srgbClr val="FFFF00"/>
                </a:solidFill>
                <a:effectLst/>
                <a:highlight>
                  <a:srgbClr val="800000"/>
                </a:highlight>
                <a:latin typeface="Times New Roman" panose="02020603050405020304" pitchFamily="18" charset="0"/>
                <a:ea typeface="Times New Roman" panose="02020603050405020304" pitchFamily="18" charset="0"/>
              </a:rPr>
              <a:t> толерантності</a:t>
            </a:r>
            <a:r>
              <a:rPr lang="uk-UA" sz="4000" b="1" dirty="0">
                <a:effectLst/>
                <a:latin typeface="Times New Roman" panose="02020603050405020304" pitchFamily="18" charset="0"/>
                <a:ea typeface="Times New Roman" panose="02020603050405020304" pitchFamily="18" charset="0"/>
              </a:rPr>
              <a:t> - це </a:t>
            </a:r>
            <a:r>
              <a:rPr lang="uk-UA" sz="4000" b="1" u="sng" dirty="0">
                <a:effectLst/>
                <a:highlight>
                  <a:srgbClr val="FF0000"/>
                </a:highlight>
                <a:latin typeface="Times New Roman" panose="02020603050405020304" pitchFamily="18" charset="0"/>
                <a:ea typeface="Times New Roman" panose="02020603050405020304" pitchFamily="18" charset="0"/>
              </a:rPr>
              <a:t>захоплююче прийняття відмінностей, пов'язане або з естетичним схваленням</a:t>
            </a:r>
            <a:r>
              <a:rPr lang="uk-UA" sz="4000" b="1" dirty="0">
                <a:effectLst/>
                <a:latin typeface="Times New Roman" panose="02020603050405020304" pitchFamily="18" charset="0"/>
                <a:ea typeface="Times New Roman" panose="02020603050405020304" pitchFamily="18" charset="0"/>
              </a:rPr>
              <a:t>, коли відмінності сприймаються як культурне різноманіття, або з функціональним, </a:t>
            </a:r>
            <a:r>
              <a:rPr lang="uk-UA" sz="4000" b="1" dirty="0">
                <a:solidFill>
                  <a:srgbClr val="FFFF00"/>
                </a:solidFill>
                <a:effectLst/>
                <a:latin typeface="Times New Roman" panose="02020603050405020304" pitchFamily="18" charset="0"/>
                <a:ea typeface="Times New Roman" panose="02020603050405020304" pitchFamily="18" charset="0"/>
              </a:rPr>
              <a:t>коли відмінності постають у якості невід'ємної умови розквіту людства</a:t>
            </a:r>
            <a:r>
              <a:rPr lang="uk-UA" sz="4000" b="1" dirty="0">
                <a:effectLst/>
                <a:latin typeface="Times New Roman" panose="02020603050405020304" pitchFamily="18" charset="0"/>
                <a:ea typeface="Times New Roman" panose="02020603050405020304" pitchFamily="18" charset="0"/>
              </a:rPr>
              <a:t>, що надає будь-кому всеосяжну свободу вибору.</a:t>
            </a:r>
            <a:endParaRPr lang="uk-UA" sz="4000" b="1" dirty="0"/>
          </a:p>
        </p:txBody>
      </p:sp>
    </p:spTree>
    <p:extLst>
      <p:ext uri="{BB962C8B-B14F-4D97-AF65-F5344CB8AC3E}">
        <p14:creationId xmlns:p14="http://schemas.microsoft.com/office/powerpoint/2010/main" val="18497307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fontScale="90000"/>
          </a:bodyPr>
          <a:lstStyle/>
          <a:p>
            <a:pPr algn="ctr"/>
            <a:r>
              <a:rPr lang="ru-RU" sz="4000" b="1" dirty="0">
                <a:solidFill>
                  <a:srgbClr val="FFFF00"/>
                </a:solidFill>
                <a:effectLst>
                  <a:outerShdw blurRad="38100" dist="38100" dir="2700000" algn="tl">
                    <a:srgbClr val="000000">
                      <a:alpha val="43137"/>
                    </a:srgbClr>
                  </a:outerShdw>
                </a:effectLst>
                <a:highlight>
                  <a:srgbClr val="000080"/>
                </a:highlight>
              </a:rPr>
              <a:t>3.	Майкл </a:t>
            </a:r>
            <a:r>
              <a:rPr lang="ru-RU" sz="4000" b="1" dirty="0" err="1">
                <a:solidFill>
                  <a:srgbClr val="FFFF00"/>
                </a:solidFill>
                <a:effectLst>
                  <a:outerShdw blurRad="38100" dist="38100" dir="2700000" algn="tl">
                    <a:srgbClr val="000000">
                      <a:alpha val="43137"/>
                    </a:srgbClr>
                  </a:outerShdw>
                </a:effectLst>
                <a:highlight>
                  <a:srgbClr val="000080"/>
                </a:highlight>
              </a:rPr>
              <a:t>Уолцер</a:t>
            </a:r>
            <a:r>
              <a:rPr lang="ru-RU" sz="4000" b="1" dirty="0">
                <a:solidFill>
                  <a:srgbClr val="FFFF00"/>
                </a:solidFill>
                <a:effectLst>
                  <a:outerShdw blurRad="38100" dist="38100" dir="2700000" algn="tl">
                    <a:srgbClr val="000000">
                      <a:alpha val="43137"/>
                    </a:srgbClr>
                  </a:outerShdw>
                </a:effectLst>
                <a:highlight>
                  <a:srgbClr val="000080"/>
                </a:highlight>
              </a:rPr>
              <a:t> (США) і «</a:t>
            </a:r>
            <a:r>
              <a:rPr lang="ru-RU" sz="4000" b="1" dirty="0" err="1">
                <a:solidFill>
                  <a:srgbClr val="FFFF00"/>
                </a:solidFill>
                <a:effectLst>
                  <a:outerShdw blurRad="38100" dist="38100" dir="2700000" algn="tl">
                    <a:srgbClr val="000000">
                      <a:alpha val="43137"/>
                    </a:srgbClr>
                  </a:outerShdw>
                </a:effectLst>
                <a:highlight>
                  <a:srgbClr val="000080"/>
                </a:highlight>
              </a:rPr>
              <a:t>мультикультурна</a:t>
            </a:r>
            <a:r>
              <a:rPr lang="ru-RU" sz="4000" b="1" dirty="0">
                <a:solidFill>
                  <a:srgbClr val="FFFF00"/>
                </a:solidFill>
                <a:effectLst>
                  <a:outerShdw blurRad="38100" dist="38100" dir="2700000" algn="tl">
                    <a:srgbClr val="000000">
                      <a:alpha val="43137"/>
                    </a:srgbClr>
                  </a:outerShdw>
                </a:effectLst>
                <a:highlight>
                  <a:srgbClr val="000080"/>
                </a:highlight>
              </a:rPr>
              <a:t> </a:t>
            </a:r>
            <a:r>
              <a:rPr lang="ru-RU" sz="4000" b="1" dirty="0" err="1">
                <a:solidFill>
                  <a:srgbClr val="FFFF00"/>
                </a:solidFill>
                <a:effectLst>
                  <a:outerShdw blurRad="38100" dist="38100" dir="2700000" algn="tl">
                    <a:srgbClr val="000000">
                      <a:alpha val="43137"/>
                    </a:srgbClr>
                  </a:outerShdw>
                </a:effectLst>
                <a:highlight>
                  <a:srgbClr val="000080"/>
                </a:highlight>
              </a:rPr>
              <a:t>толерантність</a:t>
            </a:r>
            <a:r>
              <a:rPr lang="ru-RU" sz="4000" b="1" dirty="0">
                <a:solidFill>
                  <a:srgbClr val="FFFF00"/>
                </a:solidFill>
                <a:effectLst>
                  <a:outerShdw blurRad="38100" dist="38100" dir="2700000" algn="tl">
                    <a:srgbClr val="000000">
                      <a:alpha val="43137"/>
                    </a:srgbClr>
                  </a:outerShdw>
                </a:effectLst>
                <a:highlight>
                  <a:srgbClr val="000080"/>
                </a:highlight>
              </a:rPr>
              <a:t>». </a:t>
            </a:r>
            <a:endParaRPr lang="uk-UA" sz="4000" b="1" dirty="0">
              <a:solidFill>
                <a:srgbClr val="FFFF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2900" b="1" dirty="0">
                <a:effectLst/>
                <a:latin typeface="Times New Roman" panose="02020603050405020304" pitchFamily="18" charset="0"/>
                <a:ea typeface="Times New Roman" panose="02020603050405020304" pitchFamily="18" charset="0"/>
              </a:rPr>
              <a:t>Кожен з </a:t>
            </a:r>
            <a:r>
              <a:rPr lang="uk-UA" sz="2900" b="1" dirty="0" err="1">
                <a:effectLst/>
                <a:latin typeface="Times New Roman" panose="02020603050405020304" pitchFamily="18" charset="0"/>
                <a:ea typeface="Times New Roman" panose="02020603050405020304" pitchFamily="18" charset="0"/>
              </a:rPr>
              <a:t>вищеокреслених</a:t>
            </a:r>
            <a:r>
              <a:rPr lang="uk-UA" sz="2900" b="1" dirty="0">
                <a:effectLst/>
                <a:latin typeface="Times New Roman" panose="02020603050405020304" pitchFamily="18" charset="0"/>
                <a:ea typeface="Times New Roman" panose="02020603050405020304" pitchFamily="18" charset="0"/>
              </a:rPr>
              <a:t> типів толерантності (хоча сама ідея толерантності є ліберальною по суті) має місце у своєму історичному, національному та культурному контексті. Відповідно М. </a:t>
            </a:r>
            <a:r>
              <a:rPr lang="uk-UA" sz="2900" b="1" dirty="0" err="1">
                <a:effectLst/>
                <a:latin typeface="Times New Roman" panose="02020603050405020304" pitchFamily="18" charset="0"/>
                <a:ea typeface="Times New Roman" panose="02020603050405020304" pitchFamily="18" charset="0"/>
              </a:rPr>
              <a:t>Уолцер</a:t>
            </a:r>
            <a:r>
              <a:rPr lang="uk-UA" sz="2900" b="1" dirty="0">
                <a:effectLst/>
                <a:latin typeface="Times New Roman" panose="02020603050405020304" pitchFamily="18" charset="0"/>
                <a:ea typeface="Times New Roman" panose="02020603050405020304" pitchFamily="18" charset="0"/>
              </a:rPr>
              <a:t> виділяє й "п'ять моделей толерантних суспільств", а саме: </a:t>
            </a:r>
            <a:r>
              <a:rPr lang="uk-UA" sz="2900" b="1" u="sng" dirty="0">
                <a:solidFill>
                  <a:srgbClr val="FFFF00"/>
                </a:solidFill>
                <a:effectLst/>
                <a:latin typeface="Times New Roman" panose="02020603050405020304" pitchFamily="18" charset="0"/>
                <a:ea typeface="Times New Roman" panose="02020603050405020304" pitchFamily="18" charset="0"/>
              </a:rPr>
              <a:t>багатонаціональні імперії, міжнародну спільноту, </a:t>
            </a:r>
            <a:r>
              <a:rPr lang="uk-UA" sz="2900" b="1" u="sng" dirty="0" err="1">
                <a:solidFill>
                  <a:srgbClr val="FFFF00"/>
                </a:solidFill>
                <a:effectLst/>
                <a:latin typeface="Times New Roman" panose="02020603050405020304" pitchFamily="18" charset="0"/>
                <a:ea typeface="Times New Roman" panose="02020603050405020304" pitchFamily="18" charset="0"/>
              </a:rPr>
              <a:t>консоціативний</a:t>
            </a:r>
            <a:r>
              <a:rPr lang="uk-UA" sz="2900" b="1" u="sng" dirty="0">
                <a:solidFill>
                  <a:srgbClr val="FFFF00"/>
                </a:solidFill>
                <a:effectLst/>
                <a:latin typeface="Times New Roman" panose="02020603050405020304" pitchFamily="18" charset="0"/>
                <a:ea typeface="Times New Roman" panose="02020603050405020304" pitchFamily="18" charset="0"/>
              </a:rPr>
              <a:t> устрій, національні держави та іммігрантські суспільства</a:t>
            </a:r>
            <a:r>
              <a:rPr lang="uk-UA" sz="2900" b="1" dirty="0">
                <a:effectLst/>
                <a:latin typeface="Times New Roman" panose="02020603050405020304" pitchFamily="18" charset="0"/>
                <a:ea typeface="Times New Roman" panose="02020603050405020304" pitchFamily="18" charset="0"/>
              </a:rPr>
              <a:t>. До даного переліку дослідник окремо додає складні, змішані випадки - такі країни, як Франція, Канада та Ізраїль. Проте вчений відмовляється від "дурного утопізму" пошуку "найдосконалішого" у сенсі терпимості режиму. "Навіть найкраще зі політичних утворень, визнає М. </a:t>
            </a:r>
            <a:r>
              <a:rPr lang="uk-UA" sz="2900" b="1" dirty="0" err="1">
                <a:effectLst/>
                <a:latin typeface="Times New Roman" panose="02020603050405020304" pitchFamily="18" charset="0"/>
                <a:ea typeface="Times New Roman" panose="02020603050405020304" pitchFamily="18" charset="0"/>
              </a:rPr>
              <a:t>Уолцер</a:t>
            </a:r>
            <a:r>
              <a:rPr lang="uk-UA" sz="2900" b="1" dirty="0">
                <a:effectLst/>
                <a:latin typeface="Times New Roman" panose="02020603050405020304" pitchFamily="18" charset="0"/>
                <a:ea typeface="Times New Roman" panose="02020603050405020304" pitchFamily="18" charset="0"/>
              </a:rPr>
              <a:t>, - є таким відповідно до історії та культури того народу, життя якого воно хоче облаштувати".</a:t>
            </a:r>
            <a:endParaRPr lang="uk-UA" sz="2900" b="1" dirty="0"/>
          </a:p>
        </p:txBody>
      </p:sp>
    </p:spTree>
    <p:extLst>
      <p:ext uri="{BB962C8B-B14F-4D97-AF65-F5344CB8AC3E}">
        <p14:creationId xmlns:p14="http://schemas.microsoft.com/office/powerpoint/2010/main" val="38084661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fontScale="90000"/>
          </a:bodyPr>
          <a:lstStyle/>
          <a:p>
            <a:pPr algn="ctr"/>
            <a:r>
              <a:rPr lang="ru-RU" sz="4000" b="1" dirty="0">
                <a:solidFill>
                  <a:srgbClr val="FFFF00"/>
                </a:solidFill>
                <a:effectLst>
                  <a:outerShdw blurRad="38100" dist="38100" dir="2700000" algn="tl">
                    <a:srgbClr val="000000">
                      <a:alpha val="43137"/>
                    </a:srgbClr>
                  </a:outerShdw>
                </a:effectLst>
                <a:highlight>
                  <a:srgbClr val="000080"/>
                </a:highlight>
              </a:rPr>
              <a:t>3.	Майкл </a:t>
            </a:r>
            <a:r>
              <a:rPr lang="ru-RU" sz="4000" b="1" dirty="0" err="1">
                <a:solidFill>
                  <a:srgbClr val="FFFF00"/>
                </a:solidFill>
                <a:effectLst>
                  <a:outerShdw blurRad="38100" dist="38100" dir="2700000" algn="tl">
                    <a:srgbClr val="000000">
                      <a:alpha val="43137"/>
                    </a:srgbClr>
                  </a:outerShdw>
                </a:effectLst>
                <a:highlight>
                  <a:srgbClr val="000080"/>
                </a:highlight>
              </a:rPr>
              <a:t>Уолцер</a:t>
            </a:r>
            <a:r>
              <a:rPr lang="ru-RU" sz="4000" b="1" dirty="0">
                <a:solidFill>
                  <a:srgbClr val="FFFF00"/>
                </a:solidFill>
                <a:effectLst>
                  <a:outerShdw blurRad="38100" dist="38100" dir="2700000" algn="tl">
                    <a:srgbClr val="000000">
                      <a:alpha val="43137"/>
                    </a:srgbClr>
                  </a:outerShdw>
                </a:effectLst>
                <a:highlight>
                  <a:srgbClr val="000080"/>
                </a:highlight>
              </a:rPr>
              <a:t> (США) і «</a:t>
            </a:r>
            <a:r>
              <a:rPr lang="ru-RU" sz="4000" b="1" dirty="0" err="1">
                <a:solidFill>
                  <a:srgbClr val="FFFF00"/>
                </a:solidFill>
                <a:effectLst>
                  <a:outerShdw blurRad="38100" dist="38100" dir="2700000" algn="tl">
                    <a:srgbClr val="000000">
                      <a:alpha val="43137"/>
                    </a:srgbClr>
                  </a:outerShdw>
                </a:effectLst>
                <a:highlight>
                  <a:srgbClr val="000080"/>
                </a:highlight>
              </a:rPr>
              <a:t>мультикультурна</a:t>
            </a:r>
            <a:r>
              <a:rPr lang="ru-RU" sz="4000" b="1" dirty="0">
                <a:solidFill>
                  <a:srgbClr val="FFFF00"/>
                </a:solidFill>
                <a:effectLst>
                  <a:outerShdw blurRad="38100" dist="38100" dir="2700000" algn="tl">
                    <a:srgbClr val="000000">
                      <a:alpha val="43137"/>
                    </a:srgbClr>
                  </a:outerShdw>
                </a:effectLst>
                <a:highlight>
                  <a:srgbClr val="000080"/>
                </a:highlight>
              </a:rPr>
              <a:t> </a:t>
            </a:r>
            <a:r>
              <a:rPr lang="ru-RU" sz="4000" b="1" dirty="0" err="1">
                <a:solidFill>
                  <a:srgbClr val="FFFF00"/>
                </a:solidFill>
                <a:effectLst>
                  <a:outerShdw blurRad="38100" dist="38100" dir="2700000" algn="tl">
                    <a:srgbClr val="000000">
                      <a:alpha val="43137"/>
                    </a:srgbClr>
                  </a:outerShdw>
                </a:effectLst>
                <a:highlight>
                  <a:srgbClr val="000080"/>
                </a:highlight>
              </a:rPr>
              <a:t>толерантність</a:t>
            </a:r>
            <a:r>
              <a:rPr lang="ru-RU" sz="4000" b="1" dirty="0">
                <a:solidFill>
                  <a:srgbClr val="FFFF00"/>
                </a:solidFill>
                <a:effectLst>
                  <a:outerShdw blurRad="38100" dist="38100" dir="2700000" algn="tl">
                    <a:srgbClr val="000000">
                      <a:alpha val="43137"/>
                    </a:srgbClr>
                  </a:outerShdw>
                </a:effectLst>
                <a:highlight>
                  <a:srgbClr val="000080"/>
                </a:highlight>
              </a:rPr>
              <a:t>». </a:t>
            </a:r>
            <a:endParaRPr lang="uk-UA" sz="4000" b="1" dirty="0">
              <a:solidFill>
                <a:srgbClr val="FFFF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600" b="1" dirty="0"/>
              <a:t>Толерантність ідеологічна етично, тому вона претендує на роль універсального соціально організуючого принципу, тобто режиму. Але "режим терпимості" можна зрозуміти як щось біль визначене, ніж режим, відмічений терпимістю. </a:t>
            </a:r>
          </a:p>
          <a:p>
            <a:pPr indent="450215" algn="just">
              <a:lnSpc>
                <a:spcPct val="107000"/>
              </a:lnSpc>
              <a:spcAft>
                <a:spcPts val="800"/>
              </a:spcAft>
            </a:pPr>
            <a:r>
              <a:rPr lang="uk-UA" sz="3600" b="1" dirty="0"/>
              <a:t>До останніх М. </a:t>
            </a:r>
            <a:r>
              <a:rPr lang="uk-UA" sz="3600" b="1" dirty="0" err="1"/>
              <a:t>Уолцер</a:t>
            </a:r>
            <a:r>
              <a:rPr lang="uk-UA" sz="3600" b="1" dirty="0"/>
              <a:t> відносить, крім суспільств сучасного типу, також й </a:t>
            </a:r>
            <a:r>
              <a:rPr lang="uk-UA" sz="3600" b="1" dirty="0">
                <a:highlight>
                  <a:srgbClr val="FF0000"/>
                </a:highlight>
              </a:rPr>
              <a:t>багатонаціональні імперії</a:t>
            </a:r>
            <a:r>
              <a:rPr lang="uk-UA" sz="3600" b="1" dirty="0"/>
              <a:t>, де атмосфера </a:t>
            </a:r>
            <a:r>
              <a:rPr lang="uk-UA" sz="3600" b="1" dirty="0" err="1"/>
              <a:t>етнорелігійної</a:t>
            </a:r>
            <a:r>
              <a:rPr lang="uk-UA" sz="3600" b="1" dirty="0"/>
              <a:t> терпимості можлива завдяки </a:t>
            </a:r>
            <a:r>
              <a:rPr lang="uk-UA" sz="3600" b="1" i="1" dirty="0"/>
              <a:t>особливому змісту імператорської влади</a:t>
            </a:r>
            <a:r>
              <a:rPr lang="uk-UA" sz="3600" b="1" dirty="0"/>
              <a:t>, що споруджує її над культурними відмінностями включених спільнот.</a:t>
            </a:r>
          </a:p>
        </p:txBody>
      </p:sp>
    </p:spTree>
    <p:extLst>
      <p:ext uri="{BB962C8B-B14F-4D97-AF65-F5344CB8AC3E}">
        <p14:creationId xmlns:p14="http://schemas.microsoft.com/office/powerpoint/2010/main" val="11756202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fontScale="90000"/>
          </a:bodyPr>
          <a:lstStyle/>
          <a:p>
            <a:pPr algn="ctr"/>
            <a:r>
              <a:rPr lang="ru-RU" sz="4000" b="1" dirty="0">
                <a:solidFill>
                  <a:srgbClr val="FFFF00"/>
                </a:solidFill>
                <a:effectLst>
                  <a:outerShdw blurRad="38100" dist="38100" dir="2700000" algn="tl">
                    <a:srgbClr val="000000">
                      <a:alpha val="43137"/>
                    </a:srgbClr>
                  </a:outerShdw>
                </a:effectLst>
                <a:highlight>
                  <a:srgbClr val="000080"/>
                </a:highlight>
              </a:rPr>
              <a:t>3.	Майкл </a:t>
            </a:r>
            <a:r>
              <a:rPr lang="ru-RU" sz="4000" b="1" dirty="0" err="1">
                <a:solidFill>
                  <a:srgbClr val="FFFF00"/>
                </a:solidFill>
                <a:effectLst>
                  <a:outerShdw blurRad="38100" dist="38100" dir="2700000" algn="tl">
                    <a:srgbClr val="000000">
                      <a:alpha val="43137"/>
                    </a:srgbClr>
                  </a:outerShdw>
                </a:effectLst>
                <a:highlight>
                  <a:srgbClr val="000080"/>
                </a:highlight>
              </a:rPr>
              <a:t>Уолцер</a:t>
            </a:r>
            <a:r>
              <a:rPr lang="ru-RU" sz="4000" b="1" dirty="0">
                <a:solidFill>
                  <a:srgbClr val="FFFF00"/>
                </a:solidFill>
                <a:effectLst>
                  <a:outerShdw blurRad="38100" dist="38100" dir="2700000" algn="tl">
                    <a:srgbClr val="000000">
                      <a:alpha val="43137"/>
                    </a:srgbClr>
                  </a:outerShdw>
                </a:effectLst>
                <a:highlight>
                  <a:srgbClr val="000080"/>
                </a:highlight>
              </a:rPr>
              <a:t> (США) і «</a:t>
            </a:r>
            <a:r>
              <a:rPr lang="ru-RU" sz="4000" b="1" dirty="0" err="1">
                <a:solidFill>
                  <a:srgbClr val="FFFF00"/>
                </a:solidFill>
                <a:effectLst>
                  <a:outerShdw blurRad="38100" dist="38100" dir="2700000" algn="tl">
                    <a:srgbClr val="000000">
                      <a:alpha val="43137"/>
                    </a:srgbClr>
                  </a:outerShdw>
                </a:effectLst>
                <a:highlight>
                  <a:srgbClr val="000080"/>
                </a:highlight>
              </a:rPr>
              <a:t>мультикультурна</a:t>
            </a:r>
            <a:r>
              <a:rPr lang="ru-RU" sz="4000" b="1" dirty="0">
                <a:solidFill>
                  <a:srgbClr val="FFFF00"/>
                </a:solidFill>
                <a:effectLst>
                  <a:outerShdw blurRad="38100" dist="38100" dir="2700000" algn="tl">
                    <a:srgbClr val="000000">
                      <a:alpha val="43137"/>
                    </a:srgbClr>
                  </a:outerShdw>
                </a:effectLst>
                <a:highlight>
                  <a:srgbClr val="000080"/>
                </a:highlight>
              </a:rPr>
              <a:t> </a:t>
            </a:r>
            <a:r>
              <a:rPr lang="ru-RU" sz="4000" b="1" dirty="0" err="1">
                <a:solidFill>
                  <a:srgbClr val="FFFF00"/>
                </a:solidFill>
                <a:effectLst>
                  <a:outerShdw blurRad="38100" dist="38100" dir="2700000" algn="tl">
                    <a:srgbClr val="000000">
                      <a:alpha val="43137"/>
                    </a:srgbClr>
                  </a:outerShdw>
                </a:effectLst>
                <a:highlight>
                  <a:srgbClr val="000080"/>
                </a:highlight>
              </a:rPr>
              <a:t>толерантність</a:t>
            </a:r>
            <a:r>
              <a:rPr lang="ru-RU" sz="4000" b="1" dirty="0">
                <a:solidFill>
                  <a:srgbClr val="FFFF00"/>
                </a:solidFill>
                <a:effectLst>
                  <a:outerShdw blurRad="38100" dist="38100" dir="2700000" algn="tl">
                    <a:srgbClr val="000000">
                      <a:alpha val="43137"/>
                    </a:srgbClr>
                  </a:outerShdw>
                </a:effectLst>
                <a:highlight>
                  <a:srgbClr val="000080"/>
                </a:highlight>
              </a:rPr>
              <a:t>». </a:t>
            </a:r>
            <a:endParaRPr lang="uk-UA" sz="4000" b="1" dirty="0">
              <a:solidFill>
                <a:srgbClr val="FFFF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600" b="1" dirty="0"/>
              <a:t>Імперії терпимі, але не тому, що прихильні до принципів терпимості. Толерантність ліберальних національних держав та емігрантських суспільств, навпаки, передбачає і включає у себе прийняття ідеології терпимості. </a:t>
            </a:r>
          </a:p>
          <a:p>
            <a:pPr indent="450215" algn="just">
              <a:lnSpc>
                <a:spcPct val="107000"/>
              </a:lnSpc>
              <a:spcAft>
                <a:spcPts val="800"/>
              </a:spcAft>
            </a:pPr>
            <a:r>
              <a:rPr lang="uk-UA" sz="3600" b="1" dirty="0"/>
              <a:t>Саме ідеологія терпимості гарантує тут соціальну практику терпимості, і у взаємозв'язку одного з іншим толерантність досягає своєї повноти як режим, який у деяких ситуаціях, безумовно, відзначений терпимістю, а в деяких - ні.</a:t>
            </a:r>
          </a:p>
        </p:txBody>
      </p:sp>
    </p:spTree>
    <p:extLst>
      <p:ext uri="{BB962C8B-B14F-4D97-AF65-F5344CB8AC3E}">
        <p14:creationId xmlns:p14="http://schemas.microsoft.com/office/powerpoint/2010/main" val="11321341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fontScale="90000"/>
          </a:bodyPr>
          <a:lstStyle/>
          <a:p>
            <a:pPr algn="ctr"/>
            <a:r>
              <a:rPr lang="ru-RU" sz="4000" b="1" dirty="0">
                <a:solidFill>
                  <a:srgbClr val="FFFF00"/>
                </a:solidFill>
                <a:effectLst>
                  <a:outerShdw blurRad="38100" dist="38100" dir="2700000" algn="tl">
                    <a:srgbClr val="000000">
                      <a:alpha val="43137"/>
                    </a:srgbClr>
                  </a:outerShdw>
                </a:effectLst>
                <a:highlight>
                  <a:srgbClr val="000080"/>
                </a:highlight>
              </a:rPr>
              <a:t>3.	</a:t>
            </a:r>
            <a:r>
              <a:rPr lang="uk-UA" sz="4000" b="1" dirty="0">
                <a:solidFill>
                  <a:srgbClr val="FFFF00"/>
                </a:solidFill>
                <a:effectLst>
                  <a:outerShdw blurRad="38100" dist="38100" dir="2700000" algn="tl">
                    <a:srgbClr val="000000">
                      <a:alpha val="43137"/>
                    </a:srgbClr>
                  </a:outerShdw>
                </a:effectLst>
                <a:highlight>
                  <a:srgbClr val="000080"/>
                </a:highlight>
              </a:rPr>
              <a:t>Майкл </a:t>
            </a:r>
            <a:r>
              <a:rPr lang="uk-UA" sz="4000" b="1" dirty="0" err="1">
                <a:solidFill>
                  <a:srgbClr val="FFFF00"/>
                </a:solidFill>
                <a:effectLst>
                  <a:outerShdw blurRad="38100" dist="38100" dir="2700000" algn="tl">
                    <a:srgbClr val="000000">
                      <a:alpha val="43137"/>
                    </a:srgbClr>
                  </a:outerShdw>
                </a:effectLst>
                <a:highlight>
                  <a:srgbClr val="000080"/>
                </a:highlight>
              </a:rPr>
              <a:t>Уолцер</a:t>
            </a:r>
            <a:r>
              <a:rPr lang="uk-UA" sz="4000" b="1" dirty="0">
                <a:solidFill>
                  <a:srgbClr val="FFFF00"/>
                </a:solidFill>
                <a:effectLst>
                  <a:outerShdw blurRad="38100" dist="38100" dir="2700000" algn="tl">
                    <a:srgbClr val="000000">
                      <a:alpha val="43137"/>
                    </a:srgbClr>
                  </a:outerShdw>
                </a:effectLst>
                <a:highlight>
                  <a:srgbClr val="000080"/>
                </a:highlight>
              </a:rPr>
              <a:t> (США) і «мультикультурна толерантність».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600" b="1" dirty="0"/>
              <a:t>Поширення духу терпимості через систему освіти, через поширення символів у масовій культурі настільки ж необхідно для відтворення толерантного режиму, наскільки згубно для відтворення культурної своєрідності спільнот. У першу чергу і переважно - тих спільнот, які за своєю історією, своєю внутрішньою логікою не є ліберальними. М. </a:t>
            </a:r>
            <a:r>
              <a:rPr lang="uk-UA" sz="3600" b="1" dirty="0" err="1"/>
              <a:t>Уолцер</a:t>
            </a:r>
            <a:r>
              <a:rPr lang="uk-UA" sz="3600" b="1" dirty="0"/>
              <a:t> позначає тут проблему: "Внутрішньо нетолерантні і неліберальні групи (до таких належить, наприклад, більшість церков) можуть бути терпимі лише в якості добровільних асоціацій.</a:t>
            </a:r>
          </a:p>
        </p:txBody>
      </p:sp>
    </p:spTree>
    <p:extLst>
      <p:ext uri="{BB962C8B-B14F-4D97-AF65-F5344CB8AC3E}">
        <p14:creationId xmlns:p14="http://schemas.microsoft.com/office/powerpoint/2010/main" val="18206418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fontScale="90000"/>
          </a:bodyPr>
          <a:lstStyle/>
          <a:p>
            <a:pPr algn="ctr"/>
            <a:r>
              <a:rPr lang="ru-RU" sz="4000" b="1" dirty="0">
                <a:solidFill>
                  <a:srgbClr val="FFFF00"/>
                </a:solidFill>
                <a:effectLst>
                  <a:outerShdw blurRad="38100" dist="38100" dir="2700000" algn="tl">
                    <a:srgbClr val="000000">
                      <a:alpha val="43137"/>
                    </a:srgbClr>
                  </a:outerShdw>
                </a:effectLst>
                <a:highlight>
                  <a:srgbClr val="000080"/>
                </a:highlight>
              </a:rPr>
              <a:t>3.	</a:t>
            </a:r>
            <a:r>
              <a:rPr lang="uk-UA" sz="4000" b="1" dirty="0">
                <a:solidFill>
                  <a:srgbClr val="FFFF00"/>
                </a:solidFill>
                <a:effectLst>
                  <a:outerShdw blurRad="38100" dist="38100" dir="2700000" algn="tl">
                    <a:srgbClr val="000000">
                      <a:alpha val="43137"/>
                    </a:srgbClr>
                  </a:outerShdw>
                </a:effectLst>
                <a:highlight>
                  <a:srgbClr val="000080"/>
                </a:highlight>
              </a:rPr>
              <a:t>Майкл </a:t>
            </a:r>
            <a:r>
              <a:rPr lang="uk-UA" sz="4000" b="1" dirty="0" err="1">
                <a:solidFill>
                  <a:srgbClr val="FFFF00"/>
                </a:solidFill>
                <a:effectLst>
                  <a:outerShdw blurRad="38100" dist="38100" dir="2700000" algn="tl">
                    <a:srgbClr val="000000">
                      <a:alpha val="43137"/>
                    </a:srgbClr>
                  </a:outerShdw>
                </a:effectLst>
                <a:highlight>
                  <a:srgbClr val="000080"/>
                </a:highlight>
              </a:rPr>
              <a:t>Уолцер</a:t>
            </a:r>
            <a:r>
              <a:rPr lang="uk-UA" sz="4000" b="1" dirty="0">
                <a:solidFill>
                  <a:srgbClr val="FFFF00"/>
                </a:solidFill>
                <a:effectLst>
                  <a:outerShdw blurRad="38100" dist="38100" dir="2700000" algn="tl">
                    <a:srgbClr val="000000">
                      <a:alpha val="43137"/>
                    </a:srgbClr>
                  </a:outerShdw>
                </a:effectLst>
                <a:highlight>
                  <a:srgbClr val="000080"/>
                </a:highlight>
              </a:rPr>
              <a:t> (США) і «мультикультурна толерантність».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300" b="1" dirty="0"/>
              <a:t>Традиційні імперії, де культурні спільноти виступають переважним об'єктом толерантності, схильні залишати за ними такі повноваження; проте, відповідь ліберальних режимів, що роблять предметом терпимості індивідуальний вибір громадянина, - негативний. </a:t>
            </a:r>
          </a:p>
          <a:p>
            <a:pPr indent="450215" algn="just">
              <a:lnSpc>
                <a:spcPct val="107000"/>
              </a:lnSpc>
              <a:spcAft>
                <a:spcPts val="800"/>
              </a:spcAft>
            </a:pPr>
            <a:r>
              <a:rPr lang="uk-UA" sz="3300" b="1" dirty="0"/>
              <a:t>М. </a:t>
            </a:r>
            <a:r>
              <a:rPr lang="uk-UA" sz="3300" b="1" dirty="0" err="1"/>
              <a:t>Уолцер</a:t>
            </a:r>
            <a:r>
              <a:rPr lang="uk-UA" sz="3300" b="1" dirty="0"/>
              <a:t> не приховує репресивний зміст правового універсалізму, що орієнтується на індивіда. "</a:t>
            </a:r>
            <a:r>
              <a:rPr lang="uk-UA" sz="3300" b="1" dirty="0">
                <a:solidFill>
                  <a:srgbClr val="FFFF00"/>
                </a:solidFill>
              </a:rPr>
              <a:t>Можливість збереження їхнього способу життя, - </a:t>
            </a:r>
            <a:r>
              <a:rPr lang="uk-UA" sz="3300" b="1" dirty="0"/>
              <a:t>пише він про народи-аборигенів Канади</a:t>
            </a:r>
            <a:r>
              <a:rPr lang="uk-UA" sz="3300" b="1" dirty="0">
                <a:solidFill>
                  <a:srgbClr val="FFFF00"/>
                </a:solidFill>
              </a:rPr>
              <a:t>, - аж ніяк не очевидна ... в умовах автономії, встановленої у ліберальних кордонах: історично їх спосіб життя не є ліберальним"</a:t>
            </a:r>
            <a:r>
              <a:rPr lang="uk-UA" sz="3300" b="1" dirty="0"/>
              <a:t>.</a:t>
            </a:r>
          </a:p>
        </p:txBody>
      </p:sp>
    </p:spTree>
    <p:extLst>
      <p:ext uri="{BB962C8B-B14F-4D97-AF65-F5344CB8AC3E}">
        <p14:creationId xmlns:p14="http://schemas.microsoft.com/office/powerpoint/2010/main" val="11878546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fontScale="90000"/>
          </a:bodyPr>
          <a:lstStyle/>
          <a:p>
            <a:pPr algn="ctr"/>
            <a:r>
              <a:rPr lang="ru-RU" sz="4000" b="1" dirty="0">
                <a:solidFill>
                  <a:srgbClr val="FFFF00"/>
                </a:solidFill>
                <a:effectLst>
                  <a:outerShdw blurRad="38100" dist="38100" dir="2700000" algn="tl">
                    <a:srgbClr val="000000">
                      <a:alpha val="43137"/>
                    </a:srgbClr>
                  </a:outerShdw>
                </a:effectLst>
                <a:highlight>
                  <a:srgbClr val="000080"/>
                </a:highlight>
              </a:rPr>
              <a:t>3.	</a:t>
            </a:r>
            <a:r>
              <a:rPr lang="uk-UA" sz="4000" b="1" dirty="0">
                <a:solidFill>
                  <a:srgbClr val="FFFF00"/>
                </a:solidFill>
                <a:effectLst>
                  <a:outerShdw blurRad="38100" dist="38100" dir="2700000" algn="tl">
                    <a:srgbClr val="000000">
                      <a:alpha val="43137"/>
                    </a:srgbClr>
                  </a:outerShdw>
                </a:effectLst>
                <a:highlight>
                  <a:srgbClr val="000080"/>
                </a:highlight>
              </a:rPr>
              <a:t>Майкл </a:t>
            </a:r>
            <a:r>
              <a:rPr lang="uk-UA" sz="4000" b="1" dirty="0" err="1">
                <a:solidFill>
                  <a:srgbClr val="FFFF00"/>
                </a:solidFill>
                <a:effectLst>
                  <a:outerShdw blurRad="38100" dist="38100" dir="2700000" algn="tl">
                    <a:srgbClr val="000000">
                      <a:alpha val="43137"/>
                    </a:srgbClr>
                  </a:outerShdw>
                </a:effectLst>
                <a:highlight>
                  <a:srgbClr val="000080"/>
                </a:highlight>
              </a:rPr>
              <a:t>Уолцер</a:t>
            </a:r>
            <a:r>
              <a:rPr lang="uk-UA" sz="4000" b="1" dirty="0">
                <a:solidFill>
                  <a:srgbClr val="FFFF00"/>
                </a:solidFill>
                <a:effectLst>
                  <a:outerShdw blurRad="38100" dist="38100" dir="2700000" algn="tl">
                    <a:srgbClr val="000000">
                      <a:alpha val="43137"/>
                    </a:srgbClr>
                  </a:outerShdw>
                </a:effectLst>
                <a:highlight>
                  <a:srgbClr val="000080"/>
                </a:highlight>
              </a:rPr>
              <a:t> (США) і «мультикультурна толерантність».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100" b="1" dirty="0"/>
              <a:t>Втім, для самого широкого кола культурних, </a:t>
            </a:r>
            <a:r>
              <a:rPr lang="uk-UA" sz="3100" b="1" dirty="0" err="1"/>
              <a:t>етнорелігійних</a:t>
            </a:r>
            <a:r>
              <a:rPr lang="uk-UA" sz="3100" b="1" dirty="0"/>
              <a:t> спільнот толерантний режим постає витонченою формою нейтралізуючої асиміляції. Так чи інакше, за переконанням </a:t>
            </a:r>
            <a:r>
              <a:rPr lang="uk-UA" sz="3100" b="1" dirty="0" err="1"/>
              <a:t>М.Уолцера</a:t>
            </a:r>
            <a:r>
              <a:rPr lang="uk-UA" sz="3100" b="1" dirty="0"/>
              <a:t>, у ліберальних національних державах та емігрантських суспільствах дію культурних відмінностей включено лише до сфери приватного життя.</a:t>
            </a:r>
          </a:p>
          <a:p>
            <a:pPr indent="450215" algn="just">
              <a:lnSpc>
                <a:spcPct val="107000"/>
              </a:lnSpc>
              <a:spcAft>
                <a:spcPts val="800"/>
              </a:spcAft>
            </a:pPr>
            <a:r>
              <a:rPr lang="uk-UA" sz="3100" b="1" dirty="0">
                <a:highlight>
                  <a:srgbClr val="0000FF"/>
                </a:highlight>
              </a:rPr>
              <a:t>Звичай, віра, національність </a:t>
            </a:r>
            <a:r>
              <a:rPr lang="uk-UA" sz="3100" b="1" dirty="0"/>
              <a:t>- приватна справа громадянина. Толерантність, за словами американського соціального теоретика, "забезпечує саме життя і ставить культурні відмінності нижче того порога значимості, за яким можливе функціонування живих, ефективно відокремлених та ефективно консолідованих груп".</a:t>
            </a:r>
          </a:p>
          <a:p>
            <a:pPr indent="450215" algn="just">
              <a:lnSpc>
                <a:spcPct val="107000"/>
              </a:lnSpc>
              <a:spcAft>
                <a:spcPts val="800"/>
              </a:spcAft>
            </a:pPr>
            <a:endParaRPr lang="uk-UA" sz="3200" b="1" dirty="0"/>
          </a:p>
        </p:txBody>
      </p:sp>
    </p:spTree>
    <p:extLst>
      <p:ext uri="{BB962C8B-B14F-4D97-AF65-F5344CB8AC3E}">
        <p14:creationId xmlns:p14="http://schemas.microsoft.com/office/powerpoint/2010/main" val="11450258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fontScale="90000"/>
          </a:bodyPr>
          <a:lstStyle/>
          <a:p>
            <a:pPr algn="ctr"/>
            <a:r>
              <a:rPr lang="ru-RU" sz="4000" b="1" dirty="0">
                <a:solidFill>
                  <a:srgbClr val="FFFF00"/>
                </a:solidFill>
                <a:effectLst>
                  <a:outerShdw blurRad="38100" dist="38100" dir="2700000" algn="tl">
                    <a:srgbClr val="000000">
                      <a:alpha val="43137"/>
                    </a:srgbClr>
                  </a:outerShdw>
                </a:effectLst>
                <a:highlight>
                  <a:srgbClr val="000080"/>
                </a:highlight>
              </a:rPr>
              <a:t>3.	</a:t>
            </a:r>
            <a:r>
              <a:rPr lang="uk-UA" sz="4000" b="1" dirty="0">
                <a:solidFill>
                  <a:srgbClr val="FFFF00"/>
                </a:solidFill>
                <a:effectLst>
                  <a:outerShdw blurRad="38100" dist="38100" dir="2700000" algn="tl">
                    <a:srgbClr val="000000">
                      <a:alpha val="43137"/>
                    </a:srgbClr>
                  </a:outerShdw>
                </a:effectLst>
                <a:highlight>
                  <a:srgbClr val="000080"/>
                </a:highlight>
              </a:rPr>
              <a:t>Майкл </a:t>
            </a:r>
            <a:r>
              <a:rPr lang="uk-UA" sz="4000" b="1" dirty="0" err="1">
                <a:solidFill>
                  <a:srgbClr val="FFFF00"/>
                </a:solidFill>
                <a:effectLst>
                  <a:outerShdw blurRad="38100" dist="38100" dir="2700000" algn="tl">
                    <a:srgbClr val="000000">
                      <a:alpha val="43137"/>
                    </a:srgbClr>
                  </a:outerShdw>
                </a:effectLst>
                <a:highlight>
                  <a:srgbClr val="000080"/>
                </a:highlight>
              </a:rPr>
              <a:t>Уолцер</a:t>
            </a:r>
            <a:r>
              <a:rPr lang="uk-UA" sz="4000" b="1" dirty="0">
                <a:solidFill>
                  <a:srgbClr val="FFFF00"/>
                </a:solidFill>
                <a:effectLst>
                  <a:outerShdw blurRad="38100" dist="38100" dir="2700000" algn="tl">
                    <a:srgbClr val="000000">
                      <a:alpha val="43137"/>
                    </a:srgbClr>
                  </a:outerShdw>
                </a:effectLst>
                <a:highlight>
                  <a:srgbClr val="000080"/>
                </a:highlight>
              </a:rPr>
              <a:t> (США) і «мультикультурна толерантність».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000" b="1" dirty="0"/>
              <a:t>Таким чином, завершуючи короткий аналіз концепції толерантного мультикультуралізму М. </a:t>
            </a:r>
            <a:r>
              <a:rPr lang="uk-UA" sz="3000" b="1" dirty="0" err="1"/>
              <a:t>Уолцера</a:t>
            </a:r>
            <a:r>
              <a:rPr lang="uk-UA" sz="3000" b="1" dirty="0"/>
              <a:t>, слід зробити наступні висновки. </a:t>
            </a:r>
          </a:p>
          <a:p>
            <a:pPr indent="450215" algn="just">
              <a:lnSpc>
                <a:spcPct val="107000"/>
              </a:lnSpc>
              <a:spcAft>
                <a:spcPts val="800"/>
              </a:spcAft>
            </a:pPr>
            <a:r>
              <a:rPr lang="uk-UA" sz="3000" b="1" u="sng" dirty="0">
                <a:solidFill>
                  <a:srgbClr val="FFFF00"/>
                </a:solidFill>
              </a:rPr>
              <a:t>По-перше</a:t>
            </a:r>
            <a:r>
              <a:rPr lang="uk-UA" sz="3000" b="1" dirty="0"/>
              <a:t>, </a:t>
            </a:r>
            <a:r>
              <a:rPr lang="uk-UA" sz="3000" b="1" dirty="0">
                <a:highlight>
                  <a:srgbClr val="0000FF"/>
                </a:highlight>
              </a:rPr>
              <a:t>основною проблемою сучасної демократії М. </a:t>
            </a:r>
            <a:r>
              <a:rPr lang="uk-UA" sz="3000" b="1" dirty="0" err="1">
                <a:highlight>
                  <a:srgbClr val="0000FF"/>
                </a:highlight>
              </a:rPr>
              <a:t>Уолцер</a:t>
            </a:r>
            <a:r>
              <a:rPr lang="uk-UA" sz="3000" b="1" dirty="0">
                <a:highlight>
                  <a:srgbClr val="0000FF"/>
                </a:highlight>
              </a:rPr>
              <a:t> вважає дисонанс відносин "плюралізм груп - плюралізм особистостей".</a:t>
            </a:r>
            <a:r>
              <a:rPr lang="uk-UA" sz="3000" b="1" dirty="0"/>
              <a:t> Учений доводить, що взаємопосилення індивідуальності та спільноти, які слугують спільним інтересам, потребує дієвої політичної підтримки, і, зокрема, підтримки мультикультуралізму як ідеології, що є програмою боротьби за збільшення соціальної та економічної рівності. Однак без об'єднання захисту груп і наступу на класові відмінності жоден толерантний режим у рамках модерного і постмодерного іммігрантського, плюралістичного суспільства довго існувати не зможе.</a:t>
            </a:r>
          </a:p>
        </p:txBody>
      </p:sp>
    </p:spTree>
    <p:extLst>
      <p:ext uri="{BB962C8B-B14F-4D97-AF65-F5344CB8AC3E}">
        <p14:creationId xmlns:p14="http://schemas.microsoft.com/office/powerpoint/2010/main" val="16834804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fontScale="90000"/>
          </a:bodyPr>
          <a:lstStyle/>
          <a:p>
            <a:pPr algn="ctr"/>
            <a:r>
              <a:rPr lang="ru-RU" sz="4000" b="1" dirty="0">
                <a:solidFill>
                  <a:srgbClr val="FFFF00"/>
                </a:solidFill>
                <a:effectLst>
                  <a:outerShdw blurRad="38100" dist="38100" dir="2700000" algn="tl">
                    <a:srgbClr val="000000">
                      <a:alpha val="43137"/>
                    </a:srgbClr>
                  </a:outerShdw>
                </a:effectLst>
                <a:highlight>
                  <a:srgbClr val="000080"/>
                </a:highlight>
              </a:rPr>
              <a:t>3.	</a:t>
            </a:r>
            <a:r>
              <a:rPr lang="uk-UA" sz="4000" b="1" dirty="0">
                <a:solidFill>
                  <a:srgbClr val="FFFF00"/>
                </a:solidFill>
                <a:effectLst>
                  <a:outerShdw blurRad="38100" dist="38100" dir="2700000" algn="tl">
                    <a:srgbClr val="000000">
                      <a:alpha val="43137"/>
                    </a:srgbClr>
                  </a:outerShdw>
                </a:effectLst>
                <a:highlight>
                  <a:srgbClr val="000080"/>
                </a:highlight>
              </a:rPr>
              <a:t>Майкл </a:t>
            </a:r>
            <a:r>
              <a:rPr lang="uk-UA" sz="4000" b="1" dirty="0" err="1">
                <a:solidFill>
                  <a:srgbClr val="FFFF00"/>
                </a:solidFill>
                <a:effectLst>
                  <a:outerShdw blurRad="38100" dist="38100" dir="2700000" algn="tl">
                    <a:srgbClr val="000000">
                      <a:alpha val="43137"/>
                    </a:srgbClr>
                  </a:outerShdw>
                </a:effectLst>
                <a:highlight>
                  <a:srgbClr val="000080"/>
                </a:highlight>
              </a:rPr>
              <a:t>Уолцер</a:t>
            </a:r>
            <a:r>
              <a:rPr lang="uk-UA" sz="4000" b="1" dirty="0">
                <a:solidFill>
                  <a:srgbClr val="FFFF00"/>
                </a:solidFill>
                <a:effectLst>
                  <a:outerShdw blurRad="38100" dist="38100" dir="2700000" algn="tl">
                    <a:srgbClr val="000000">
                      <a:alpha val="43137"/>
                    </a:srgbClr>
                  </a:outerShdw>
                </a:effectLst>
                <a:highlight>
                  <a:srgbClr val="000080"/>
                </a:highlight>
              </a:rPr>
              <a:t> (США) і «мультикультурна толерантність».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400" b="1" dirty="0"/>
              <a:t>Якщо держава гарантує свободу особистості, то суспільство народжує індивідів, що демонструють велику силу і впевненість у собі. Вони здатні нести відповідальність за себе та інших, а також координувати свої приватні інтереси з інтересами суспільства. Проте ніякий толерантний режим не може триматися на плечах «сильних особистостей», так як вони є продуктами колективного життя і не здатні відтворювати ті зв'язки, які визначили їх силу. Це, на думку М. </a:t>
            </a:r>
            <a:r>
              <a:rPr lang="uk-UA" sz="3400" b="1" dirty="0" err="1"/>
              <a:t>Уолцера</a:t>
            </a:r>
            <a:r>
              <a:rPr lang="uk-UA" sz="3400" b="1" dirty="0"/>
              <a:t>, обумовлює необхідність підтримувати та зміцнювати зв'язки, характерні для асоціацій.</a:t>
            </a:r>
          </a:p>
        </p:txBody>
      </p:sp>
    </p:spTree>
    <p:extLst>
      <p:ext uri="{BB962C8B-B14F-4D97-AF65-F5344CB8AC3E}">
        <p14:creationId xmlns:p14="http://schemas.microsoft.com/office/powerpoint/2010/main" val="26989834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fontScale="90000"/>
          </a:bodyPr>
          <a:lstStyle/>
          <a:p>
            <a:pPr algn="ctr"/>
            <a:r>
              <a:rPr lang="ru-RU" sz="4000" b="1" dirty="0">
                <a:solidFill>
                  <a:srgbClr val="FFFF00"/>
                </a:solidFill>
                <a:effectLst>
                  <a:outerShdw blurRad="38100" dist="38100" dir="2700000" algn="tl">
                    <a:srgbClr val="000000">
                      <a:alpha val="43137"/>
                    </a:srgbClr>
                  </a:outerShdw>
                </a:effectLst>
                <a:highlight>
                  <a:srgbClr val="000080"/>
                </a:highlight>
              </a:rPr>
              <a:t>3.	</a:t>
            </a:r>
            <a:r>
              <a:rPr lang="uk-UA" sz="4000" b="1" dirty="0">
                <a:solidFill>
                  <a:srgbClr val="FFFF00"/>
                </a:solidFill>
                <a:effectLst>
                  <a:outerShdw blurRad="38100" dist="38100" dir="2700000" algn="tl">
                    <a:srgbClr val="000000">
                      <a:alpha val="43137"/>
                    </a:srgbClr>
                  </a:outerShdw>
                </a:effectLst>
                <a:highlight>
                  <a:srgbClr val="000080"/>
                </a:highlight>
              </a:rPr>
              <a:t>Майкл </a:t>
            </a:r>
            <a:r>
              <a:rPr lang="uk-UA" sz="4000" b="1" dirty="0" err="1">
                <a:solidFill>
                  <a:srgbClr val="FFFF00"/>
                </a:solidFill>
                <a:effectLst>
                  <a:outerShdw blurRad="38100" dist="38100" dir="2700000" algn="tl">
                    <a:srgbClr val="000000">
                      <a:alpha val="43137"/>
                    </a:srgbClr>
                  </a:outerShdw>
                </a:effectLst>
                <a:highlight>
                  <a:srgbClr val="000080"/>
                </a:highlight>
              </a:rPr>
              <a:t>Уолцер</a:t>
            </a:r>
            <a:r>
              <a:rPr lang="uk-UA" sz="4000" b="1" dirty="0">
                <a:solidFill>
                  <a:srgbClr val="FFFF00"/>
                </a:solidFill>
                <a:effectLst>
                  <a:outerShdw blurRad="38100" dist="38100" dir="2700000" algn="tl">
                    <a:srgbClr val="000000">
                      <a:alpha val="43137"/>
                    </a:srgbClr>
                  </a:outerShdw>
                </a:effectLst>
                <a:highlight>
                  <a:srgbClr val="000080"/>
                </a:highlight>
              </a:rPr>
              <a:t> (США) і «мультикультурна толерантність».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600" b="1" u="sng" dirty="0">
                <a:solidFill>
                  <a:srgbClr val="FFFF00"/>
                </a:solidFill>
              </a:rPr>
              <a:t>По-друге</a:t>
            </a:r>
            <a:r>
              <a:rPr lang="uk-UA" sz="3600" b="1" dirty="0"/>
              <a:t>, соціальний теоретик відкидає думку про те, що </a:t>
            </a:r>
            <a:r>
              <a:rPr lang="uk-UA" sz="3600" b="1" dirty="0">
                <a:highlight>
                  <a:srgbClr val="FF0000"/>
                </a:highlight>
              </a:rPr>
              <a:t>саме різноманітність культурних асоціацій становить найбільшу загрозу для сучасного суспільства, підриваючи тим самим його монолітність і стабільність</a:t>
            </a:r>
            <a:r>
              <a:rPr lang="uk-UA" sz="3600" b="1" dirty="0"/>
              <a:t>. </a:t>
            </a:r>
          </a:p>
          <a:p>
            <a:pPr indent="450215" algn="just">
              <a:lnSpc>
                <a:spcPct val="107000"/>
              </a:lnSpc>
              <a:spcAft>
                <a:spcPts val="800"/>
              </a:spcAft>
            </a:pPr>
            <a:r>
              <a:rPr lang="uk-UA" sz="3600" b="1" dirty="0"/>
              <a:t>І, останнє, головна заслуга М. </a:t>
            </a:r>
            <a:r>
              <a:rPr lang="uk-UA" sz="3600" b="1" dirty="0" err="1"/>
              <a:t>Уолцера</a:t>
            </a:r>
            <a:r>
              <a:rPr lang="uk-UA" sz="3600" b="1" dirty="0"/>
              <a:t>, у дослідженні проблем мультикультуралізму полягає у тому, що він зробив низку важливих кроків на шляху обґрунтування </a:t>
            </a:r>
            <a:r>
              <a:rPr lang="uk-UA" sz="3600" b="1" dirty="0">
                <a:solidFill>
                  <a:srgbClr val="FFFF00"/>
                </a:solidFill>
              </a:rPr>
              <a:t>необхідності формування принципів терпимості задля мирного співіснування спільнот та країн</a:t>
            </a:r>
            <a:r>
              <a:rPr lang="uk-UA" sz="3600" b="1" dirty="0"/>
              <a:t>.</a:t>
            </a:r>
          </a:p>
          <a:p>
            <a:pPr indent="450215" algn="just">
              <a:lnSpc>
                <a:spcPct val="107000"/>
              </a:lnSpc>
              <a:spcAft>
                <a:spcPts val="800"/>
              </a:spcAft>
            </a:pPr>
            <a:endParaRPr lang="uk-UA" sz="3000" b="1" dirty="0"/>
          </a:p>
        </p:txBody>
      </p:sp>
    </p:spTree>
    <p:extLst>
      <p:ext uri="{BB962C8B-B14F-4D97-AF65-F5344CB8AC3E}">
        <p14:creationId xmlns:p14="http://schemas.microsoft.com/office/powerpoint/2010/main" val="319392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600" b="1" dirty="0"/>
              <a:t>На противагу </a:t>
            </a:r>
            <a:r>
              <a:rPr lang="uk-UA" sz="3600" b="1" dirty="0">
                <a:solidFill>
                  <a:srgbClr val="FFFF00"/>
                </a:solidFill>
              </a:rPr>
              <a:t>канадському варіанту правового мультикультуралізму, який, відкинувши поділ суспільства на «дві нації плюс меншини» на користь «мозаїки», пропонував взяти за основу двомовність нації і відповідно толерантно сприймати та схвалювати інші культури як рівноправні, забезпечуючи їх правову підтримку та розвиток</a:t>
            </a:r>
            <a:r>
              <a:rPr lang="uk-UA" sz="3600" b="1" dirty="0"/>
              <a:t>, </a:t>
            </a:r>
            <a:r>
              <a:rPr lang="uk-UA" sz="3600" b="1" u="sng" dirty="0">
                <a:highlight>
                  <a:srgbClr val="FF0000"/>
                </a:highlight>
              </a:rPr>
              <a:t>у країнах Європи можемо спостерігати існування одночасно власне громадян певної держави, громад національних меншин та мігрантів</a:t>
            </a:r>
            <a:r>
              <a:rPr lang="uk-UA" sz="3600" b="1" dirty="0"/>
              <a:t>. При цьому вбачається практична відсутність асиміляційних процесів: </a:t>
            </a:r>
            <a:r>
              <a:rPr lang="uk-UA" sz="3600" b="1" dirty="0">
                <a:highlight>
                  <a:srgbClr val="000080"/>
                </a:highlight>
              </a:rPr>
              <a:t>саме про це, як про причину краху політики правового мультикультуралізму зазначали лідери Євросоюзу</a:t>
            </a:r>
            <a:r>
              <a:rPr lang="uk-UA" sz="3600" b="1" dirty="0"/>
              <a:t>.</a:t>
            </a:r>
          </a:p>
        </p:txBody>
      </p:sp>
    </p:spTree>
    <p:extLst>
      <p:ext uri="{BB962C8B-B14F-4D97-AF65-F5344CB8AC3E}">
        <p14:creationId xmlns:p14="http://schemas.microsoft.com/office/powerpoint/2010/main" val="23367295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0"/>
            <a:ext cx="12192000" cy="1302327"/>
          </a:xfrm>
        </p:spPr>
        <p:txBody>
          <a:bodyPr>
            <a:normAutofit/>
          </a:bodyPr>
          <a:lstStyle/>
          <a:p>
            <a:pPr algn="ctr"/>
            <a:r>
              <a:rPr lang="uk-UA" sz="4000" b="1" dirty="0">
                <a:solidFill>
                  <a:srgbClr val="FFFF00"/>
                </a:solidFill>
                <a:effectLst>
                  <a:outerShdw blurRad="38100" dist="38100" dir="2700000" algn="tl">
                    <a:srgbClr val="000000">
                      <a:alpha val="43137"/>
                    </a:srgbClr>
                  </a:outerShdw>
                </a:effectLst>
                <a:highlight>
                  <a:srgbClr val="000080"/>
                </a:highlight>
              </a:rPr>
              <a:t>4</a:t>
            </a:r>
            <a:r>
              <a:rPr lang="uk-UA" b="1" dirty="0">
                <a:solidFill>
                  <a:srgbClr val="FFFF00"/>
                </a:solidFill>
                <a:effectLst>
                  <a:outerShdw blurRad="38100" dist="38100" dir="2700000" algn="tl">
                    <a:srgbClr val="000000">
                      <a:alpha val="43137"/>
                    </a:srgbClr>
                  </a:outerShdw>
                </a:effectLst>
                <a:highlight>
                  <a:srgbClr val="000080"/>
                </a:highlight>
              </a:rPr>
              <a:t>.	Концепція «плавильного казана» </a:t>
            </a:r>
            <a:br>
              <a:rPr lang="uk-UA" b="1" dirty="0">
                <a:solidFill>
                  <a:srgbClr val="FFFF00"/>
                </a:solidFill>
                <a:effectLst>
                  <a:outerShdw blurRad="38100" dist="38100" dir="2700000" algn="tl">
                    <a:srgbClr val="000000">
                      <a:alpha val="43137"/>
                    </a:srgbClr>
                  </a:outerShdw>
                </a:effectLst>
                <a:highlight>
                  <a:srgbClr val="000080"/>
                </a:highlight>
              </a:rPr>
            </a:br>
            <a:r>
              <a:rPr lang="uk-UA" b="1" dirty="0">
                <a:solidFill>
                  <a:srgbClr val="FFFF00"/>
                </a:solidFill>
                <a:effectLst>
                  <a:outerShdw blurRad="38100" dist="38100" dir="2700000" algn="tl">
                    <a:srgbClr val="000000">
                      <a:alpha val="43137"/>
                    </a:srgbClr>
                  </a:outerShdw>
                </a:effectLst>
                <a:highlight>
                  <a:srgbClr val="000080"/>
                </a:highlight>
              </a:rPr>
              <a:t>і культурного плюралізму</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1302327"/>
            <a:ext cx="12192000" cy="5555671"/>
          </a:xfrm>
        </p:spPr>
        <p:txBody>
          <a:bodyPr>
            <a:noAutofit/>
          </a:bodyPr>
          <a:lstStyle/>
          <a:p>
            <a:pPr indent="450215" algn="just">
              <a:lnSpc>
                <a:spcPct val="107000"/>
              </a:lnSpc>
              <a:spcAft>
                <a:spcPts val="800"/>
              </a:spcAft>
            </a:pPr>
            <a:r>
              <a:rPr lang="uk-UA" sz="3400" b="1" dirty="0"/>
              <a:t>Концепція «</a:t>
            </a:r>
            <a:r>
              <a:rPr lang="uk-UA" sz="3400" b="1" dirty="0">
                <a:solidFill>
                  <a:srgbClr val="FFFF00"/>
                </a:solidFill>
                <a:highlight>
                  <a:srgbClr val="FF0000"/>
                </a:highlight>
              </a:rPr>
              <a:t>плавильного тигля/казана</a:t>
            </a:r>
            <a:r>
              <a:rPr lang="uk-UA" sz="3400" b="1" dirty="0"/>
              <a:t>» була висунута </a:t>
            </a:r>
            <a:r>
              <a:rPr lang="uk-UA" sz="3400" b="1" dirty="0" err="1">
                <a:highlight>
                  <a:srgbClr val="800000"/>
                </a:highlight>
              </a:rPr>
              <a:t>Ектором</a:t>
            </a:r>
            <a:r>
              <a:rPr lang="uk-UA" sz="3400" b="1" dirty="0">
                <a:highlight>
                  <a:srgbClr val="800000"/>
                </a:highlight>
              </a:rPr>
              <a:t> Сент-Джоном де </a:t>
            </a:r>
            <a:r>
              <a:rPr lang="uk-UA" sz="3400" b="1" dirty="0" err="1">
                <a:highlight>
                  <a:srgbClr val="800000"/>
                </a:highlight>
              </a:rPr>
              <a:t>Кревекером</a:t>
            </a:r>
            <a:r>
              <a:rPr lang="uk-UA" sz="3400" b="1" dirty="0"/>
              <a:t> в 80-х рр. ХVІІІ ст., який в своїх листах «</a:t>
            </a:r>
            <a:r>
              <a:rPr lang="uk-UA" sz="3400" b="1" i="1" dirty="0">
                <a:highlight>
                  <a:srgbClr val="008080"/>
                </a:highlight>
              </a:rPr>
              <a:t>Листах американського фермера</a:t>
            </a:r>
            <a:r>
              <a:rPr lang="uk-UA" sz="3400" b="1" dirty="0"/>
              <a:t>» позначив термін «плавка» по відношенню до американського суспільства. В Америці, стверджував </a:t>
            </a:r>
            <a:r>
              <a:rPr lang="uk-UA" sz="3400" b="1" dirty="0" err="1"/>
              <a:t>Кревекер</a:t>
            </a:r>
            <a:r>
              <a:rPr lang="uk-UA" sz="3400" b="1" dirty="0"/>
              <a:t>, "</a:t>
            </a:r>
            <a:r>
              <a:rPr lang="uk-UA" sz="3400" b="1" dirty="0">
                <a:solidFill>
                  <a:srgbClr val="FFFF00"/>
                </a:solidFill>
              </a:rPr>
              <a:t>представники всіх народів немов би сплавляються в нову расу</a:t>
            </a:r>
            <a:r>
              <a:rPr lang="uk-UA" sz="3400" b="1" dirty="0"/>
              <a:t>". При цьому переплавлення і перетворення мали на увазі не просто взаємопроникнення народів і рас, але й створення нової спільної культури, яка об’єднала б всіх жителів країни.</a:t>
            </a:r>
          </a:p>
        </p:txBody>
      </p:sp>
    </p:spTree>
    <p:extLst>
      <p:ext uri="{BB962C8B-B14F-4D97-AF65-F5344CB8AC3E}">
        <p14:creationId xmlns:p14="http://schemas.microsoft.com/office/powerpoint/2010/main" val="8480272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1016000"/>
          </a:xfrm>
        </p:spPr>
        <p:txBody>
          <a:bodyPr>
            <a:normAutofit/>
          </a:bodyPr>
          <a:lstStyle/>
          <a:p>
            <a:pPr algn="ctr"/>
            <a:r>
              <a:rPr lang="uk-UA" sz="3200" b="1" dirty="0">
                <a:solidFill>
                  <a:srgbClr val="FFFF00"/>
                </a:solidFill>
                <a:effectLst>
                  <a:outerShdw blurRad="38100" dist="38100" dir="2700000" algn="tl">
                    <a:srgbClr val="000000">
                      <a:alpha val="43137"/>
                    </a:srgbClr>
                  </a:outerShdw>
                </a:effectLst>
                <a:highlight>
                  <a:srgbClr val="000080"/>
                </a:highlight>
              </a:rPr>
              <a:t>4.	Концепція «плавильного казана» </a:t>
            </a:r>
            <a:br>
              <a:rPr lang="uk-UA" sz="3200" b="1" dirty="0">
                <a:solidFill>
                  <a:srgbClr val="FFFF00"/>
                </a:solidFill>
                <a:effectLst>
                  <a:outerShdw blurRad="38100" dist="38100" dir="2700000" algn="tl">
                    <a:srgbClr val="000000">
                      <a:alpha val="43137"/>
                    </a:srgbClr>
                  </a:outerShdw>
                </a:effectLst>
                <a:highlight>
                  <a:srgbClr val="000080"/>
                </a:highlight>
              </a:rPr>
            </a:br>
            <a:r>
              <a:rPr lang="uk-UA" sz="3200" b="1" dirty="0">
                <a:solidFill>
                  <a:srgbClr val="FFFF00"/>
                </a:solidFill>
                <a:effectLst>
                  <a:outerShdw blurRad="38100" dist="38100" dir="2700000" algn="tl">
                    <a:srgbClr val="000000">
                      <a:alpha val="43137"/>
                    </a:srgbClr>
                  </a:outerShdw>
                </a:effectLst>
                <a:highlight>
                  <a:srgbClr val="000080"/>
                </a:highlight>
              </a:rPr>
              <a:t>і культурного плюралізму</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942109"/>
            <a:ext cx="12192000" cy="5915889"/>
          </a:xfrm>
        </p:spPr>
        <p:txBody>
          <a:bodyPr>
            <a:noAutofit/>
          </a:bodyPr>
          <a:lstStyle/>
          <a:p>
            <a:pPr indent="450215" algn="just">
              <a:lnSpc>
                <a:spcPct val="107000"/>
              </a:lnSpc>
              <a:spcAft>
                <a:spcPts val="800"/>
              </a:spcAft>
            </a:pPr>
            <a:r>
              <a:rPr lang="uk-UA" sz="3100" b="1" dirty="0" err="1"/>
              <a:t>Кревекер</a:t>
            </a:r>
            <a:r>
              <a:rPr lang="uk-UA" sz="3100" b="1" dirty="0"/>
              <a:t> описав цей процес як відмову від своїх минулих звичаїв і звичок і набуття нових, продиктованих новим способом життя, новим урядом і новим становищем у суспільстві. </a:t>
            </a:r>
            <a:r>
              <a:rPr lang="uk-UA" sz="3100" b="1" dirty="0">
                <a:highlight>
                  <a:srgbClr val="008080"/>
                </a:highlight>
              </a:rPr>
              <a:t>В результаті переплавки мала вийти Нова людина</a:t>
            </a:r>
            <a:r>
              <a:rPr lang="uk-UA" sz="3100" b="1" dirty="0"/>
              <a:t>. «Листи американського фермера» були опубліковані в </a:t>
            </a:r>
            <a:r>
              <a:rPr lang="uk-UA" sz="3100" b="1" dirty="0">
                <a:highlight>
                  <a:srgbClr val="FF0000"/>
                </a:highlight>
              </a:rPr>
              <a:t>1782 р.</a:t>
            </a:r>
            <a:r>
              <a:rPr lang="uk-UA" sz="3100" b="1" dirty="0"/>
              <a:t>, </a:t>
            </a:r>
            <a:r>
              <a:rPr lang="uk-UA" sz="3100" b="1" dirty="0">
                <a:solidFill>
                  <a:srgbClr val="FFFF00"/>
                </a:solidFill>
              </a:rPr>
              <a:t>коли 13 американських колоній все ще боролися за незалежність із метрополією</a:t>
            </a:r>
            <a:r>
              <a:rPr lang="uk-UA" sz="3100" b="1" dirty="0"/>
              <a:t>. Новому уряду необхідна була Нова людина; яка могла бути будь-ким, головне, - вона повинна перестати бути англійцем. Повсталі британські колонії перебували на шляху будівництва нової держави, ідентичність якої на той момент можна було позначити як «не Англія» чи навіть «не Європа взагалі».</a:t>
            </a:r>
          </a:p>
        </p:txBody>
      </p:sp>
    </p:spTree>
    <p:extLst>
      <p:ext uri="{BB962C8B-B14F-4D97-AF65-F5344CB8AC3E}">
        <p14:creationId xmlns:p14="http://schemas.microsoft.com/office/powerpoint/2010/main" val="31765744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969818"/>
          </a:xfrm>
        </p:spPr>
        <p:txBody>
          <a:bodyPr>
            <a:normAutofit/>
          </a:bodyPr>
          <a:lstStyle/>
          <a:p>
            <a:pPr algn="ctr"/>
            <a:r>
              <a:rPr lang="uk-UA" sz="3200" b="1" dirty="0">
                <a:solidFill>
                  <a:srgbClr val="FFFF00"/>
                </a:solidFill>
                <a:effectLst>
                  <a:outerShdw blurRad="38100" dist="38100" dir="2700000" algn="tl">
                    <a:srgbClr val="000000">
                      <a:alpha val="43137"/>
                    </a:srgbClr>
                  </a:outerShdw>
                </a:effectLst>
                <a:highlight>
                  <a:srgbClr val="000080"/>
                </a:highlight>
              </a:rPr>
              <a:t>4.	Концепція «плавильного казана» </a:t>
            </a:r>
            <a:br>
              <a:rPr lang="uk-UA" sz="3200" b="1" dirty="0">
                <a:solidFill>
                  <a:srgbClr val="FFFF00"/>
                </a:solidFill>
                <a:effectLst>
                  <a:outerShdw blurRad="38100" dist="38100" dir="2700000" algn="tl">
                    <a:srgbClr val="000000">
                      <a:alpha val="43137"/>
                    </a:srgbClr>
                  </a:outerShdw>
                </a:effectLst>
                <a:highlight>
                  <a:srgbClr val="000080"/>
                </a:highlight>
              </a:rPr>
            </a:br>
            <a:r>
              <a:rPr lang="uk-UA" sz="3200" b="1" dirty="0">
                <a:solidFill>
                  <a:srgbClr val="FFFF00"/>
                </a:solidFill>
                <a:effectLst>
                  <a:outerShdw blurRad="38100" dist="38100" dir="2700000" algn="tl">
                    <a:srgbClr val="000000">
                      <a:alpha val="43137"/>
                    </a:srgbClr>
                  </a:outerShdw>
                </a:effectLst>
                <a:highlight>
                  <a:srgbClr val="000080"/>
                </a:highlight>
              </a:rPr>
              <a:t>і культурного плюралізму</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969819"/>
            <a:ext cx="12192000" cy="5888179"/>
          </a:xfrm>
        </p:spPr>
        <p:txBody>
          <a:bodyPr>
            <a:noAutofit/>
          </a:bodyPr>
          <a:lstStyle/>
          <a:p>
            <a:pPr indent="450215" algn="just">
              <a:lnSpc>
                <a:spcPct val="107000"/>
              </a:lnSpc>
              <a:spcAft>
                <a:spcPts val="800"/>
              </a:spcAft>
            </a:pPr>
            <a:r>
              <a:rPr lang="uk-UA" b="1" dirty="0">
                <a:highlight>
                  <a:srgbClr val="FF0000"/>
                </a:highlight>
              </a:rPr>
              <a:t>Термін «Плавильний котел»</a:t>
            </a:r>
            <a:r>
              <a:rPr lang="uk-UA" b="1" dirty="0"/>
              <a:t> - метафора з однойменної п’єси драматурга і письменника І. </a:t>
            </a:r>
            <a:r>
              <a:rPr lang="uk-UA" b="1" dirty="0" err="1"/>
              <a:t>Зангвіля</a:t>
            </a:r>
            <a:r>
              <a:rPr lang="uk-UA" b="1" dirty="0"/>
              <a:t>, яка у </a:t>
            </a:r>
            <a:r>
              <a:rPr lang="uk-UA" b="1" dirty="0">
                <a:highlight>
                  <a:srgbClr val="FF0000"/>
                </a:highlight>
              </a:rPr>
              <a:t>1908 р</a:t>
            </a:r>
            <a:r>
              <a:rPr lang="uk-UA" b="1" dirty="0"/>
              <a:t>. пройшла з великим успіхом в Нью-Йорку.</a:t>
            </a:r>
          </a:p>
          <a:p>
            <a:pPr indent="450215" algn="just">
              <a:lnSpc>
                <a:spcPct val="107000"/>
              </a:lnSpc>
              <a:spcAft>
                <a:spcPts val="800"/>
              </a:spcAft>
            </a:pPr>
            <a:r>
              <a:rPr lang="uk-UA" b="1" dirty="0"/>
              <a:t>Передвісником політики мультикультуралізму став американський дослідник </a:t>
            </a:r>
            <a:r>
              <a:rPr lang="uk-UA" b="1" dirty="0" err="1">
                <a:highlight>
                  <a:srgbClr val="FF0000"/>
                </a:highlight>
              </a:rPr>
              <a:t>Горас</a:t>
            </a:r>
            <a:r>
              <a:rPr lang="uk-UA" b="1" dirty="0">
                <a:highlight>
                  <a:srgbClr val="FF0000"/>
                </a:highlight>
              </a:rPr>
              <a:t> </a:t>
            </a:r>
            <a:r>
              <a:rPr lang="uk-UA" b="1" dirty="0" err="1">
                <a:highlight>
                  <a:srgbClr val="FF0000"/>
                </a:highlight>
              </a:rPr>
              <a:t>Каллен</a:t>
            </a:r>
            <a:r>
              <a:rPr lang="uk-UA" b="1" dirty="0"/>
              <a:t>, котрий обґрунтував концепцію «культурного плюралізму» та необхідність її прийняття як моделі національного розвитку США. У </a:t>
            </a:r>
            <a:r>
              <a:rPr lang="uk-UA" b="1" dirty="0">
                <a:highlight>
                  <a:srgbClr val="FF0000"/>
                </a:highlight>
              </a:rPr>
              <a:t>1915 р.</a:t>
            </a:r>
            <a:r>
              <a:rPr lang="uk-UA" b="1" dirty="0"/>
              <a:t> він написав статтю «</a:t>
            </a:r>
            <a:r>
              <a:rPr lang="uk-UA" b="1" dirty="0">
                <a:highlight>
                  <a:srgbClr val="000080"/>
                </a:highlight>
              </a:rPr>
              <a:t>Демократія проти плавильного казана</a:t>
            </a:r>
            <a:r>
              <a:rPr lang="uk-UA" b="1" dirty="0"/>
              <a:t>», де висловив протест проти руйнування етнонаціональних культур і запропонував демократичну альтернативу примусовій асиміляції. Розвиток відносин між американською демократією й етнічною самобутністю Г. </a:t>
            </a:r>
            <a:r>
              <a:rPr lang="uk-UA" b="1" dirty="0" err="1"/>
              <a:t>Каллен</a:t>
            </a:r>
            <a:r>
              <a:rPr lang="uk-UA" b="1" dirty="0"/>
              <a:t> назвав «</a:t>
            </a:r>
            <a:r>
              <a:rPr lang="uk-UA" b="1" dirty="0">
                <a:solidFill>
                  <a:srgbClr val="FFFF00"/>
                </a:solidFill>
              </a:rPr>
              <a:t>культурним плюралізмом</a:t>
            </a:r>
            <a:r>
              <a:rPr lang="uk-UA" b="1" dirty="0"/>
              <a:t>».</a:t>
            </a:r>
          </a:p>
          <a:p>
            <a:pPr indent="450215" algn="just">
              <a:lnSpc>
                <a:spcPct val="107000"/>
              </a:lnSpc>
              <a:spcAft>
                <a:spcPts val="800"/>
              </a:spcAft>
            </a:pPr>
            <a:endParaRPr lang="uk-UA" sz="3200" b="1" dirty="0"/>
          </a:p>
        </p:txBody>
      </p:sp>
    </p:spTree>
    <p:extLst>
      <p:ext uri="{BB962C8B-B14F-4D97-AF65-F5344CB8AC3E}">
        <p14:creationId xmlns:p14="http://schemas.microsoft.com/office/powerpoint/2010/main" val="768374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0"/>
            <a:ext cx="12192000" cy="1302327"/>
          </a:xfrm>
        </p:spPr>
        <p:txBody>
          <a:bodyPr>
            <a:normAutofit/>
          </a:bodyPr>
          <a:lstStyle/>
          <a:p>
            <a:pPr algn="ctr"/>
            <a:r>
              <a:rPr lang="uk-UA" sz="4000" b="1" dirty="0">
                <a:solidFill>
                  <a:srgbClr val="FFFF00"/>
                </a:solidFill>
                <a:effectLst>
                  <a:outerShdw blurRad="38100" dist="38100" dir="2700000" algn="tl">
                    <a:srgbClr val="000000">
                      <a:alpha val="43137"/>
                    </a:srgbClr>
                  </a:outerShdw>
                </a:effectLst>
                <a:highlight>
                  <a:srgbClr val="000080"/>
                </a:highlight>
              </a:rPr>
              <a:t>4</a:t>
            </a:r>
            <a:r>
              <a:rPr lang="uk-UA" b="1" dirty="0">
                <a:solidFill>
                  <a:srgbClr val="FFFF00"/>
                </a:solidFill>
                <a:effectLst>
                  <a:outerShdw blurRad="38100" dist="38100" dir="2700000" algn="tl">
                    <a:srgbClr val="000000">
                      <a:alpha val="43137"/>
                    </a:srgbClr>
                  </a:outerShdw>
                </a:effectLst>
                <a:highlight>
                  <a:srgbClr val="000080"/>
                </a:highlight>
              </a:rPr>
              <a:t>.	Концепція «плавильного казана» </a:t>
            </a:r>
            <a:br>
              <a:rPr lang="uk-UA" b="1" dirty="0">
                <a:solidFill>
                  <a:srgbClr val="FFFF00"/>
                </a:solidFill>
                <a:effectLst>
                  <a:outerShdw blurRad="38100" dist="38100" dir="2700000" algn="tl">
                    <a:srgbClr val="000000">
                      <a:alpha val="43137"/>
                    </a:srgbClr>
                  </a:outerShdw>
                </a:effectLst>
                <a:highlight>
                  <a:srgbClr val="000080"/>
                </a:highlight>
              </a:rPr>
            </a:br>
            <a:r>
              <a:rPr lang="uk-UA" b="1" dirty="0">
                <a:solidFill>
                  <a:srgbClr val="FFFF00"/>
                </a:solidFill>
                <a:effectLst>
                  <a:outerShdw blurRad="38100" dist="38100" dir="2700000" algn="tl">
                    <a:srgbClr val="000000">
                      <a:alpha val="43137"/>
                    </a:srgbClr>
                  </a:outerShdw>
                </a:effectLst>
                <a:highlight>
                  <a:srgbClr val="000080"/>
                </a:highlight>
              </a:rPr>
              <a:t>і культурного плюралізму</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1302327"/>
            <a:ext cx="12192000" cy="5555671"/>
          </a:xfrm>
        </p:spPr>
        <p:txBody>
          <a:bodyPr>
            <a:noAutofit/>
          </a:bodyPr>
          <a:lstStyle/>
          <a:p>
            <a:pPr indent="450215" algn="just">
              <a:lnSpc>
                <a:spcPct val="107000"/>
              </a:lnSpc>
              <a:spcAft>
                <a:spcPts val="800"/>
              </a:spcAft>
            </a:pPr>
            <a:r>
              <a:rPr lang="uk-UA" sz="3600" b="1" dirty="0">
                <a:effectLst/>
                <a:latin typeface="Times New Roman" panose="02020603050405020304" pitchFamily="18" charset="0"/>
                <a:ea typeface="Times New Roman" panose="02020603050405020304" pitchFamily="18" charset="0"/>
                <a:cs typeface="Times New Roman" panose="02020603050405020304" pitchFamily="18" charset="0"/>
              </a:rPr>
              <a:t>Хоча теорії </a:t>
            </a:r>
            <a:r>
              <a:rPr lang="uk-UA" sz="3600" b="1" dirty="0" err="1">
                <a:effectLst/>
                <a:latin typeface="Times New Roman" panose="02020603050405020304" pitchFamily="18" charset="0"/>
                <a:ea typeface="Times New Roman" panose="02020603050405020304" pitchFamily="18" charset="0"/>
                <a:cs typeface="Times New Roman" panose="02020603050405020304" pitchFamily="18" charset="0"/>
              </a:rPr>
              <a:t>Каллена</a:t>
            </a:r>
            <a:r>
              <a:rPr lang="uk-UA" sz="3600" b="1" dirty="0">
                <a:effectLst/>
                <a:latin typeface="Times New Roman" panose="02020603050405020304" pitchFamily="18" charset="0"/>
                <a:ea typeface="Times New Roman" panose="02020603050405020304" pitchFamily="18" charset="0"/>
                <a:cs typeface="Times New Roman" panose="02020603050405020304" pitchFamily="18" charset="0"/>
              </a:rPr>
              <a:t> більше підходила назва "</a:t>
            </a:r>
            <a:r>
              <a:rPr lang="uk-UA" sz="3600" b="1" dirty="0">
                <a:effectLst/>
                <a:highlight>
                  <a:srgbClr val="000080"/>
                </a:highlight>
                <a:latin typeface="Times New Roman" panose="02020603050405020304" pitchFamily="18" charset="0"/>
                <a:ea typeface="Times New Roman" panose="02020603050405020304" pitchFamily="18" charset="0"/>
                <a:cs typeface="Times New Roman" panose="02020603050405020304" pitchFamily="18" charset="0"/>
              </a:rPr>
              <a:t>етнічного плюралізму</a:t>
            </a:r>
            <a:r>
              <a:rPr lang="uk-UA" sz="3600" b="1" dirty="0">
                <a:effectLst/>
                <a:latin typeface="Times New Roman" panose="02020603050405020304" pitchFamily="18" charset="0"/>
                <a:ea typeface="Times New Roman" panose="02020603050405020304" pitchFamily="18" charset="0"/>
                <a:cs typeface="Times New Roman" panose="02020603050405020304" pitchFamily="18" charset="0"/>
              </a:rPr>
              <a:t>", але вона виявилася такою, що запам’ятовується.</a:t>
            </a:r>
            <a:endParaRPr lang="ru-RU" sz="36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uk-UA" sz="3600" b="1" dirty="0">
                <a:effectLst/>
                <a:latin typeface="Times New Roman" panose="02020603050405020304" pitchFamily="18" charset="0"/>
                <a:ea typeface="Times New Roman" panose="02020603050405020304" pitchFamily="18" charset="0"/>
              </a:rPr>
              <a:t>За </a:t>
            </a:r>
            <a:r>
              <a:rPr lang="uk-UA" sz="3600" b="1" dirty="0" err="1">
                <a:effectLst/>
                <a:latin typeface="Times New Roman" panose="02020603050405020304" pitchFamily="18" charset="0"/>
                <a:ea typeface="Times New Roman" panose="02020603050405020304" pitchFamily="18" charset="0"/>
              </a:rPr>
              <a:t>Калленом</a:t>
            </a:r>
            <a:r>
              <a:rPr lang="uk-UA" sz="3600" b="1" dirty="0">
                <a:effectLst/>
                <a:latin typeface="Times New Roman" panose="02020603050405020304" pitchFamily="18" charset="0"/>
                <a:ea typeface="Times New Roman" panose="02020603050405020304" pitchFamily="18" charset="0"/>
              </a:rPr>
              <a:t>, </a:t>
            </a:r>
            <a:r>
              <a:rPr lang="uk-UA" sz="3600" b="1" dirty="0">
                <a:effectLst/>
                <a:highlight>
                  <a:srgbClr val="800000"/>
                </a:highlight>
                <a:latin typeface="Times New Roman" panose="02020603050405020304" pitchFamily="18" charset="0"/>
                <a:ea typeface="Times New Roman" panose="02020603050405020304" pitchFamily="18" charset="0"/>
              </a:rPr>
              <a:t>суспільні групи об’єднуються походженням, а не культурою</a:t>
            </a:r>
            <a:r>
              <a:rPr lang="uk-UA" sz="3600" b="1" dirty="0">
                <a:effectLst/>
                <a:latin typeface="Times New Roman" panose="02020603050405020304" pitchFamily="18" charset="0"/>
                <a:ea typeface="Times New Roman" panose="02020603050405020304" pitchFamily="18" charset="0"/>
              </a:rPr>
              <a:t>. Люди можуть змінити культуру, але не в силах поміняти етнічну приналежність. </a:t>
            </a:r>
            <a:r>
              <a:rPr lang="uk-UA" sz="3600" b="1" dirty="0">
                <a:solidFill>
                  <a:srgbClr val="FFFF00"/>
                </a:solidFill>
                <a:effectLst/>
                <a:latin typeface="Times New Roman" panose="02020603050405020304" pitchFamily="18" charset="0"/>
                <a:ea typeface="Times New Roman" panose="02020603050405020304" pitchFamily="18" charset="0"/>
              </a:rPr>
              <a:t>Біологія – доля, ідентичності "визначаються походженням" і виражають "фундаментальні відмінності груп".</a:t>
            </a:r>
            <a:endParaRPr lang="uk-UA" sz="3600" b="1" dirty="0">
              <a:solidFill>
                <a:srgbClr val="FFFF00"/>
              </a:solidFill>
            </a:endParaRPr>
          </a:p>
        </p:txBody>
      </p:sp>
    </p:spTree>
    <p:extLst>
      <p:ext uri="{BB962C8B-B14F-4D97-AF65-F5344CB8AC3E}">
        <p14:creationId xmlns:p14="http://schemas.microsoft.com/office/powerpoint/2010/main" val="21627439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0"/>
            <a:ext cx="12192000" cy="1052945"/>
          </a:xfrm>
        </p:spPr>
        <p:txBody>
          <a:bodyPr>
            <a:normAutofit fontScale="90000"/>
          </a:bodyPr>
          <a:lstStyle/>
          <a:p>
            <a:pPr algn="ctr"/>
            <a:r>
              <a:rPr lang="uk-UA" sz="3600" b="1" dirty="0">
                <a:solidFill>
                  <a:srgbClr val="FFFF00"/>
                </a:solidFill>
                <a:effectLst>
                  <a:outerShdw blurRad="38100" dist="38100" dir="2700000" algn="tl">
                    <a:srgbClr val="000000">
                      <a:alpha val="43137"/>
                    </a:srgbClr>
                  </a:outerShdw>
                </a:effectLst>
                <a:highlight>
                  <a:srgbClr val="000080"/>
                </a:highlight>
              </a:rPr>
              <a:t>4.	Концепція «плавильного казана» </a:t>
            </a:r>
            <a:br>
              <a:rPr lang="uk-UA" sz="3600" b="1" dirty="0">
                <a:solidFill>
                  <a:srgbClr val="FFFF00"/>
                </a:solidFill>
                <a:effectLst>
                  <a:outerShdw blurRad="38100" dist="38100" dir="2700000" algn="tl">
                    <a:srgbClr val="000000">
                      <a:alpha val="43137"/>
                    </a:srgbClr>
                  </a:outerShdw>
                </a:effectLst>
                <a:highlight>
                  <a:srgbClr val="000080"/>
                </a:highlight>
              </a:rPr>
            </a:br>
            <a:r>
              <a:rPr lang="uk-UA" sz="3600" b="1" dirty="0">
                <a:solidFill>
                  <a:srgbClr val="FFFF00"/>
                </a:solidFill>
                <a:effectLst>
                  <a:outerShdw blurRad="38100" dist="38100" dir="2700000" algn="tl">
                    <a:srgbClr val="000000">
                      <a:alpha val="43137"/>
                    </a:srgbClr>
                  </a:outerShdw>
                </a:effectLst>
                <a:highlight>
                  <a:srgbClr val="000080"/>
                </a:highlight>
              </a:rPr>
              <a:t>і культурного плюралізму</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914401"/>
            <a:ext cx="12192000" cy="5943598"/>
          </a:xfrm>
        </p:spPr>
        <p:txBody>
          <a:bodyPr>
            <a:noAutofit/>
          </a:bodyPr>
          <a:lstStyle/>
          <a:p>
            <a:pPr indent="450215" algn="just">
              <a:lnSpc>
                <a:spcPct val="107000"/>
              </a:lnSpc>
              <a:spcAft>
                <a:spcPts val="800"/>
              </a:spcAft>
            </a:pPr>
            <a:r>
              <a:rPr lang="uk-UA" sz="2900" b="1" dirty="0"/>
              <a:t>Імміграція, за </a:t>
            </a:r>
            <a:r>
              <a:rPr lang="uk-UA" sz="2900" b="1" dirty="0" err="1"/>
              <a:t>Калленом</a:t>
            </a:r>
            <a:r>
              <a:rPr lang="uk-UA" sz="2900" b="1" dirty="0"/>
              <a:t>, розчинила в собі колишню американську національність і перетворила Америку на "</a:t>
            </a:r>
            <a:r>
              <a:rPr lang="uk-UA" sz="2900" b="1" dirty="0">
                <a:solidFill>
                  <a:srgbClr val="FFFF00"/>
                </a:solidFill>
              </a:rPr>
              <a:t>федерацію національностей</a:t>
            </a:r>
            <a:r>
              <a:rPr lang="uk-UA" sz="2900" b="1" dirty="0"/>
              <a:t>" – чи "</a:t>
            </a:r>
            <a:r>
              <a:rPr lang="uk-UA" sz="2900" b="1" dirty="0">
                <a:highlight>
                  <a:srgbClr val="000080"/>
                </a:highlight>
              </a:rPr>
              <a:t>демократію національностей</a:t>
            </a:r>
            <a:r>
              <a:rPr lang="uk-UA" sz="2900" b="1" dirty="0"/>
              <a:t>". Підкреслення домінуючої ролі походження у формуванні національної ідентичності абсолютно позбавляє смислу саме словосполучення "культурний плюралізм".</a:t>
            </a:r>
          </a:p>
          <a:p>
            <a:pPr indent="450215" algn="just">
              <a:lnSpc>
                <a:spcPct val="107000"/>
              </a:lnSpc>
              <a:spcAft>
                <a:spcPts val="800"/>
              </a:spcAft>
            </a:pPr>
            <a:r>
              <a:rPr lang="uk-UA" sz="2900" b="1" dirty="0"/>
              <a:t>Модель мультикультуралізму передбачає </a:t>
            </a:r>
            <a:r>
              <a:rPr lang="uk-UA" sz="2900" b="1" dirty="0">
                <a:solidFill>
                  <a:srgbClr val="FFFF00"/>
                </a:solidFill>
              </a:rPr>
              <a:t>легітимацію різних форм культурної </a:t>
            </a:r>
            <a:r>
              <a:rPr lang="uk-UA" sz="2900" b="1" dirty="0" err="1">
                <a:solidFill>
                  <a:srgbClr val="FFFF00"/>
                </a:solidFill>
              </a:rPr>
              <a:t>інакшості</a:t>
            </a:r>
            <a:r>
              <a:rPr lang="uk-UA" sz="2900" b="1" dirty="0">
                <a:solidFill>
                  <a:srgbClr val="FFFF00"/>
                </a:solidFill>
              </a:rPr>
              <a:t>, яка лаконічно виражена у формулі «</a:t>
            </a:r>
            <a:r>
              <a:rPr lang="uk-UA" sz="2900" b="1" dirty="0">
                <a:solidFill>
                  <a:srgbClr val="FFFF00"/>
                </a:solidFill>
                <a:highlight>
                  <a:srgbClr val="FF0000"/>
                </a:highlight>
              </a:rPr>
              <a:t>інтеґрація без асиміляції</a:t>
            </a:r>
            <a:r>
              <a:rPr lang="uk-UA" sz="2900" b="1" dirty="0">
                <a:solidFill>
                  <a:srgbClr val="FFFF00"/>
                </a:solidFill>
              </a:rPr>
              <a:t>».</a:t>
            </a:r>
            <a:r>
              <a:rPr lang="uk-UA" sz="2900" b="1" dirty="0"/>
              <a:t> Це передбачає, що в межах однієї держави можуть співіснувати різні етнокультурні, конфесійні й інші утворення, котрі мають право на публічну репрезентацію і збереження власних особливих рис, способу життя, зумовленого культурною специфікою.</a:t>
            </a:r>
          </a:p>
          <a:p>
            <a:pPr indent="450215" algn="just">
              <a:lnSpc>
                <a:spcPct val="107000"/>
              </a:lnSpc>
              <a:spcAft>
                <a:spcPts val="800"/>
              </a:spcAft>
            </a:pPr>
            <a:endParaRPr lang="uk-UA" sz="3200" b="1" dirty="0"/>
          </a:p>
        </p:txBody>
      </p:sp>
    </p:spTree>
    <p:extLst>
      <p:ext uri="{BB962C8B-B14F-4D97-AF65-F5344CB8AC3E}">
        <p14:creationId xmlns:p14="http://schemas.microsoft.com/office/powerpoint/2010/main" val="385768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0"/>
            <a:ext cx="12192000" cy="1302327"/>
          </a:xfrm>
        </p:spPr>
        <p:txBody>
          <a:bodyPr>
            <a:normAutofit/>
          </a:bodyPr>
          <a:lstStyle/>
          <a:p>
            <a:pPr algn="ctr"/>
            <a:r>
              <a:rPr lang="uk-UA" sz="4000" b="1" dirty="0">
                <a:solidFill>
                  <a:srgbClr val="FFFF00"/>
                </a:solidFill>
                <a:effectLst>
                  <a:outerShdw blurRad="38100" dist="38100" dir="2700000" algn="tl">
                    <a:srgbClr val="000000">
                      <a:alpha val="43137"/>
                    </a:srgbClr>
                  </a:outerShdw>
                </a:effectLst>
                <a:highlight>
                  <a:srgbClr val="000080"/>
                </a:highlight>
              </a:rPr>
              <a:t>4</a:t>
            </a:r>
            <a:r>
              <a:rPr lang="uk-UA" b="1" dirty="0">
                <a:solidFill>
                  <a:srgbClr val="FFFF00"/>
                </a:solidFill>
                <a:effectLst>
                  <a:outerShdw blurRad="38100" dist="38100" dir="2700000" algn="tl">
                    <a:srgbClr val="000000">
                      <a:alpha val="43137"/>
                    </a:srgbClr>
                  </a:outerShdw>
                </a:effectLst>
                <a:highlight>
                  <a:srgbClr val="000080"/>
                </a:highlight>
              </a:rPr>
              <a:t>.	Концепція «плавильного казана» </a:t>
            </a:r>
            <a:br>
              <a:rPr lang="uk-UA" b="1" dirty="0">
                <a:solidFill>
                  <a:srgbClr val="FFFF00"/>
                </a:solidFill>
                <a:effectLst>
                  <a:outerShdw blurRad="38100" dist="38100" dir="2700000" algn="tl">
                    <a:srgbClr val="000000">
                      <a:alpha val="43137"/>
                    </a:srgbClr>
                  </a:outerShdw>
                </a:effectLst>
                <a:highlight>
                  <a:srgbClr val="000080"/>
                </a:highlight>
              </a:rPr>
            </a:br>
            <a:r>
              <a:rPr lang="uk-UA" b="1" dirty="0">
                <a:solidFill>
                  <a:srgbClr val="FFFF00"/>
                </a:solidFill>
                <a:effectLst>
                  <a:outerShdw blurRad="38100" dist="38100" dir="2700000" algn="tl">
                    <a:srgbClr val="000000">
                      <a:alpha val="43137"/>
                    </a:srgbClr>
                  </a:outerShdw>
                </a:effectLst>
                <a:highlight>
                  <a:srgbClr val="000080"/>
                </a:highlight>
              </a:rPr>
              <a:t>і культурного плюралізму</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1801091"/>
            <a:ext cx="12192000" cy="5056907"/>
          </a:xfrm>
        </p:spPr>
        <p:txBody>
          <a:bodyPr>
            <a:noAutofit/>
          </a:bodyPr>
          <a:lstStyle/>
          <a:p>
            <a:pPr indent="450215" algn="just">
              <a:lnSpc>
                <a:spcPct val="107000"/>
              </a:lnSpc>
              <a:spcAft>
                <a:spcPts val="800"/>
              </a:spcAft>
            </a:pPr>
            <a:r>
              <a:rPr lang="uk-UA" sz="4000" b="1" dirty="0">
                <a:highlight>
                  <a:srgbClr val="FF0000"/>
                </a:highlight>
              </a:rPr>
              <a:t>Водночас, мультикультуралізм – це також спосіб контролю та реґуляції мультикультурної мозаїки за допомогою соціальних механізмів. </a:t>
            </a:r>
          </a:p>
          <a:p>
            <a:pPr indent="450215" algn="just">
              <a:lnSpc>
                <a:spcPct val="107000"/>
              </a:lnSpc>
              <a:spcAft>
                <a:spcPts val="800"/>
              </a:spcAft>
            </a:pPr>
            <a:r>
              <a:rPr lang="uk-UA" sz="4000" b="1" dirty="0">
                <a:highlight>
                  <a:srgbClr val="FF0000"/>
                </a:highlight>
              </a:rPr>
              <a:t>Культурний плюралізм полягає не в паралельному існуванні автономних «</a:t>
            </a:r>
            <a:r>
              <a:rPr lang="uk-UA" sz="4000" b="1" dirty="0" err="1">
                <a:highlight>
                  <a:srgbClr val="FF0000"/>
                </a:highlight>
              </a:rPr>
              <a:t>ідентичностей</a:t>
            </a:r>
            <a:r>
              <a:rPr lang="uk-UA" sz="4000" b="1" dirty="0">
                <a:highlight>
                  <a:srgbClr val="FF0000"/>
                </a:highlight>
              </a:rPr>
              <a:t>», а в їхній взаємодії, що передбачає їхнє взаємне проникнення та взаємну трансформацію.</a:t>
            </a:r>
          </a:p>
        </p:txBody>
      </p:sp>
    </p:spTree>
    <p:extLst>
      <p:ext uri="{BB962C8B-B14F-4D97-AF65-F5344CB8AC3E}">
        <p14:creationId xmlns:p14="http://schemas.microsoft.com/office/powerpoint/2010/main" val="40361754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0"/>
            <a:ext cx="12192000" cy="1080655"/>
          </a:xfrm>
        </p:spPr>
        <p:txBody>
          <a:bodyPr>
            <a:normAutofit/>
          </a:bodyPr>
          <a:lstStyle/>
          <a:p>
            <a:pPr algn="ctr"/>
            <a:r>
              <a:rPr lang="uk-UA" sz="3600" b="1" dirty="0">
                <a:solidFill>
                  <a:srgbClr val="00B0F0"/>
                </a:solidFill>
                <a:effectLst>
                  <a:outerShdw blurRad="38100" dist="38100" dir="2700000" algn="tl">
                    <a:srgbClr val="000000">
                      <a:alpha val="43137"/>
                    </a:srgbClr>
                  </a:outerShdw>
                </a:effectLst>
                <a:highlight>
                  <a:srgbClr val="800000"/>
                </a:highlight>
              </a:rPr>
              <a:t>5.	Юрген </a:t>
            </a:r>
            <a:r>
              <a:rPr lang="uk-UA" sz="3600" b="1" dirty="0" err="1">
                <a:solidFill>
                  <a:srgbClr val="00B0F0"/>
                </a:solidFill>
                <a:effectLst>
                  <a:outerShdw blurRad="38100" dist="38100" dir="2700000" algn="tl">
                    <a:srgbClr val="000000">
                      <a:alpha val="43137"/>
                    </a:srgbClr>
                  </a:outerShdw>
                </a:effectLst>
                <a:highlight>
                  <a:srgbClr val="800000"/>
                </a:highlight>
              </a:rPr>
              <a:t>Хабермас</a:t>
            </a:r>
            <a:r>
              <a:rPr lang="uk-UA" sz="3600" b="1" dirty="0">
                <a:solidFill>
                  <a:srgbClr val="00B0F0"/>
                </a:solidFill>
                <a:effectLst>
                  <a:outerShdw blurRad="38100" dist="38100" dir="2700000" algn="tl">
                    <a:srgbClr val="000000">
                      <a:alpha val="43137"/>
                    </a:srgbClr>
                  </a:outerShdw>
                </a:effectLst>
                <a:highlight>
                  <a:srgbClr val="800000"/>
                </a:highlight>
              </a:rPr>
              <a:t> (Німеччина) </a:t>
            </a:r>
            <a:br>
              <a:rPr lang="uk-UA" sz="3600" b="1" dirty="0">
                <a:solidFill>
                  <a:srgbClr val="00B0F0"/>
                </a:solidFill>
                <a:effectLst>
                  <a:outerShdw blurRad="38100" dist="38100" dir="2700000" algn="tl">
                    <a:srgbClr val="000000">
                      <a:alpha val="43137"/>
                    </a:srgbClr>
                  </a:outerShdw>
                </a:effectLst>
                <a:highlight>
                  <a:srgbClr val="800000"/>
                </a:highlight>
              </a:rPr>
            </a:br>
            <a:r>
              <a:rPr lang="uk-UA" sz="3600" b="1" dirty="0">
                <a:solidFill>
                  <a:srgbClr val="00B0F0"/>
                </a:solidFill>
                <a:effectLst>
                  <a:outerShdw blurRad="38100" dist="38100" dir="2700000" algn="tl">
                    <a:srgbClr val="000000">
                      <a:alpha val="43137"/>
                    </a:srgbClr>
                  </a:outerShdw>
                </a:effectLst>
                <a:highlight>
                  <a:srgbClr val="800000"/>
                </a:highlight>
              </a:rPr>
              <a:t>і «принципи співіснування»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1080655"/>
            <a:ext cx="12192000" cy="5777343"/>
          </a:xfrm>
        </p:spPr>
        <p:txBody>
          <a:bodyPr>
            <a:noAutofit/>
          </a:bodyPr>
          <a:lstStyle/>
          <a:p>
            <a:pPr indent="450215" algn="just">
              <a:lnSpc>
                <a:spcPct val="107000"/>
              </a:lnSpc>
              <a:spcAft>
                <a:spcPts val="800"/>
              </a:spcAft>
            </a:pPr>
            <a:r>
              <a:rPr lang="uk-UA" sz="3500" b="1" dirty="0"/>
              <a:t>Німецький філософ і соціолог </a:t>
            </a:r>
            <a:r>
              <a:rPr lang="uk-UA" sz="3500" b="1" dirty="0">
                <a:solidFill>
                  <a:srgbClr val="FFFF00"/>
                </a:solidFill>
                <a:highlight>
                  <a:srgbClr val="000080"/>
                </a:highlight>
              </a:rPr>
              <a:t>Юрген </a:t>
            </a:r>
            <a:r>
              <a:rPr lang="uk-UA" sz="3500" b="1" dirty="0" err="1">
                <a:solidFill>
                  <a:srgbClr val="FFFF00"/>
                </a:solidFill>
                <a:highlight>
                  <a:srgbClr val="000080"/>
                </a:highlight>
              </a:rPr>
              <a:t>Хаберманс</a:t>
            </a:r>
            <a:r>
              <a:rPr lang="uk-UA" sz="3500" b="1" dirty="0"/>
              <a:t> в роботі «</a:t>
            </a:r>
            <a:r>
              <a:rPr lang="uk-UA" sz="3500" b="1" dirty="0">
                <a:highlight>
                  <a:srgbClr val="800000"/>
                </a:highlight>
              </a:rPr>
              <a:t>Криза Європейського Союзу (2012)</a:t>
            </a:r>
            <a:r>
              <a:rPr lang="uk-UA" sz="3500" b="1" dirty="0"/>
              <a:t>» мультикультуралізм визначає як </a:t>
            </a:r>
            <a:r>
              <a:rPr lang="uk-UA" sz="3500" b="1" i="1" dirty="0">
                <a:highlight>
                  <a:srgbClr val="000080"/>
                </a:highlight>
              </a:rPr>
              <a:t>особливу форму </a:t>
            </a:r>
            <a:r>
              <a:rPr lang="uk-UA" sz="3500" b="1" i="1" dirty="0" err="1">
                <a:highlight>
                  <a:srgbClr val="000080"/>
                </a:highlight>
              </a:rPr>
              <a:t>інтергативної</a:t>
            </a:r>
            <a:r>
              <a:rPr lang="uk-UA" sz="3500" b="1" i="1" dirty="0">
                <a:highlight>
                  <a:srgbClr val="000080"/>
                </a:highlight>
              </a:rPr>
              <a:t> ідеології</a:t>
            </a:r>
            <a:r>
              <a:rPr lang="uk-UA" sz="3500" b="1" dirty="0"/>
              <a:t>, завдяки якій багатоетнічні, багатокультурні національні суспільства реалізують стратегії соціальної згоди та стабільності на засадах рівноправного співіснування різних форм культурного життя. Мультикультуралізм постає також як політико-адміністративна практика, що спрямована на вироблення певної стратегії розвитку та її втілення в життя державою з метою підтримки культурного розмаїття.</a:t>
            </a:r>
          </a:p>
        </p:txBody>
      </p:sp>
    </p:spTree>
    <p:extLst>
      <p:ext uri="{BB962C8B-B14F-4D97-AF65-F5344CB8AC3E}">
        <p14:creationId xmlns:p14="http://schemas.microsoft.com/office/powerpoint/2010/main" val="40543169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0"/>
            <a:ext cx="12192000" cy="489527"/>
          </a:xfrm>
        </p:spPr>
        <p:txBody>
          <a:bodyPr>
            <a:normAutofit/>
          </a:bodyPr>
          <a:lstStyle/>
          <a:p>
            <a:pPr algn="ctr"/>
            <a:r>
              <a:rPr lang="uk-UA" sz="2400" b="1" dirty="0">
                <a:solidFill>
                  <a:srgbClr val="00B0F0"/>
                </a:solidFill>
                <a:effectLst>
                  <a:outerShdw blurRad="38100" dist="38100" dir="2700000" algn="tl">
                    <a:srgbClr val="000000">
                      <a:alpha val="43137"/>
                    </a:srgbClr>
                  </a:outerShdw>
                </a:effectLst>
                <a:highlight>
                  <a:srgbClr val="800000"/>
                </a:highlight>
                <a:latin typeface="Times New Roman" panose="02020603050405020304" pitchFamily="18" charset="0"/>
                <a:cs typeface="Times New Roman" panose="02020603050405020304" pitchFamily="18" charset="0"/>
              </a:rPr>
              <a:t>5.	Юрген </a:t>
            </a:r>
            <a:r>
              <a:rPr lang="uk-UA" sz="2400" b="1" dirty="0" err="1">
                <a:solidFill>
                  <a:srgbClr val="00B0F0"/>
                </a:solidFill>
                <a:effectLst>
                  <a:outerShdw blurRad="38100" dist="38100" dir="2700000" algn="tl">
                    <a:srgbClr val="000000">
                      <a:alpha val="43137"/>
                    </a:srgbClr>
                  </a:outerShdw>
                </a:effectLst>
                <a:highlight>
                  <a:srgbClr val="800000"/>
                </a:highlight>
                <a:latin typeface="Times New Roman" panose="02020603050405020304" pitchFamily="18" charset="0"/>
                <a:cs typeface="Times New Roman" panose="02020603050405020304" pitchFamily="18" charset="0"/>
              </a:rPr>
              <a:t>Хабермас</a:t>
            </a:r>
            <a:r>
              <a:rPr lang="uk-UA" sz="2400" b="1" dirty="0">
                <a:solidFill>
                  <a:srgbClr val="00B0F0"/>
                </a:solidFill>
                <a:effectLst>
                  <a:outerShdw blurRad="38100" dist="38100" dir="2700000" algn="tl">
                    <a:srgbClr val="000000">
                      <a:alpha val="43137"/>
                    </a:srgbClr>
                  </a:outerShdw>
                </a:effectLst>
                <a:highlight>
                  <a:srgbClr val="800000"/>
                </a:highlight>
                <a:latin typeface="Times New Roman" panose="02020603050405020304" pitchFamily="18" charset="0"/>
                <a:cs typeface="Times New Roman" panose="02020603050405020304" pitchFamily="18" charset="0"/>
              </a:rPr>
              <a:t> (Німеччина)  і «принципи співіснування»</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489527"/>
            <a:ext cx="12192000" cy="6368471"/>
          </a:xfrm>
        </p:spPr>
        <p:txBody>
          <a:bodyPr>
            <a:noAutofit/>
          </a:bodyPr>
          <a:lstStyle/>
          <a:p>
            <a:pPr indent="450215" algn="just">
              <a:lnSpc>
                <a:spcPct val="107000"/>
              </a:lnSpc>
              <a:spcAft>
                <a:spcPts val="800"/>
              </a:spcAft>
            </a:pPr>
            <a:r>
              <a:rPr lang="uk-UA" b="1" dirty="0"/>
              <a:t>При цьому мультикультурне суспільство розуміється як таке, де </a:t>
            </a:r>
            <a:r>
              <a:rPr lang="uk-UA" b="1" dirty="0" err="1">
                <a:solidFill>
                  <a:srgbClr val="FFFF00"/>
                </a:solidFill>
              </a:rPr>
              <a:t>індивидам</a:t>
            </a:r>
            <a:r>
              <a:rPr lang="uk-UA" b="1" dirty="0">
                <a:solidFill>
                  <a:srgbClr val="FFFF00"/>
                </a:solidFill>
              </a:rPr>
              <a:t> надана свобода вибору в частині визначення певних культурних зразків як «власних», де відсутня «панівна культура», а само поняття «культура» не пов’язується жорстко з терміном «етнос»</a:t>
            </a:r>
            <a:r>
              <a:rPr lang="uk-UA" b="1" dirty="0"/>
              <a:t>.</a:t>
            </a:r>
          </a:p>
          <a:p>
            <a:pPr indent="450215" algn="just">
              <a:lnSpc>
                <a:spcPct val="107000"/>
              </a:lnSpc>
              <a:spcAft>
                <a:spcPts val="800"/>
              </a:spcAft>
            </a:pPr>
            <a:r>
              <a:rPr lang="uk-UA" b="1" dirty="0"/>
              <a:t>Відповідно, мультикультуралізм обґрунтовується як </a:t>
            </a:r>
            <a:r>
              <a:rPr lang="uk-UA" b="1" dirty="0">
                <a:highlight>
                  <a:srgbClr val="008000"/>
                </a:highlight>
              </a:rPr>
              <a:t>політична платформа, соціальна програма, морально-етична та нормативно-правова настанова, що спрямована на адаптацію, гармонізацію відносин між державою та етнічними, культурними меншинами, а також має своїм завданням регулювати відносини усередині цих меншин, спираючись, передусім, на усталений потенціал права, практику державного управління</a:t>
            </a:r>
            <a:r>
              <a:rPr lang="uk-UA" b="1" dirty="0"/>
              <a:t>. У такому випадку взаємодія культур відбувається шляхом використання засобів координації, а не субординації, горизонтальних зв’язків, а не ієрархічних станів.</a:t>
            </a:r>
          </a:p>
          <a:p>
            <a:pPr indent="450215" algn="just">
              <a:lnSpc>
                <a:spcPct val="107000"/>
              </a:lnSpc>
              <a:spcAft>
                <a:spcPts val="800"/>
              </a:spcAft>
            </a:pPr>
            <a:endParaRPr lang="uk-UA" b="1" dirty="0"/>
          </a:p>
        </p:txBody>
      </p:sp>
    </p:spTree>
    <p:extLst>
      <p:ext uri="{BB962C8B-B14F-4D97-AF65-F5344CB8AC3E}">
        <p14:creationId xmlns:p14="http://schemas.microsoft.com/office/powerpoint/2010/main" val="29113529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0"/>
            <a:ext cx="12192000" cy="1302327"/>
          </a:xfrm>
        </p:spPr>
        <p:txBody>
          <a:bodyPr>
            <a:normAutofit/>
          </a:bodyPr>
          <a:lstStyle/>
          <a:p>
            <a:pPr algn="ctr"/>
            <a:r>
              <a:rPr lang="uk-UA" sz="3800" b="1" dirty="0">
                <a:solidFill>
                  <a:srgbClr val="00B0F0"/>
                </a:solidFill>
                <a:effectLst>
                  <a:outerShdw blurRad="38100" dist="38100" dir="2700000" algn="tl">
                    <a:srgbClr val="000000">
                      <a:alpha val="43137"/>
                    </a:srgbClr>
                  </a:outerShdw>
                </a:effectLst>
                <a:highlight>
                  <a:srgbClr val="800000"/>
                </a:highlight>
              </a:rPr>
              <a:t>5.	Юрген </a:t>
            </a:r>
            <a:r>
              <a:rPr lang="uk-UA" sz="3800" b="1" dirty="0" err="1">
                <a:solidFill>
                  <a:srgbClr val="00B0F0"/>
                </a:solidFill>
                <a:effectLst>
                  <a:outerShdw blurRad="38100" dist="38100" dir="2700000" algn="tl">
                    <a:srgbClr val="000000">
                      <a:alpha val="43137"/>
                    </a:srgbClr>
                  </a:outerShdw>
                </a:effectLst>
                <a:highlight>
                  <a:srgbClr val="800000"/>
                </a:highlight>
              </a:rPr>
              <a:t>Хабермас</a:t>
            </a:r>
            <a:r>
              <a:rPr lang="uk-UA" sz="3800" b="1" dirty="0">
                <a:solidFill>
                  <a:srgbClr val="00B0F0"/>
                </a:solidFill>
                <a:effectLst>
                  <a:outerShdw blurRad="38100" dist="38100" dir="2700000" algn="tl">
                    <a:srgbClr val="000000">
                      <a:alpha val="43137"/>
                    </a:srgbClr>
                  </a:outerShdw>
                </a:effectLst>
                <a:highlight>
                  <a:srgbClr val="800000"/>
                </a:highlight>
              </a:rPr>
              <a:t> (Німеччина) </a:t>
            </a:r>
            <a:br>
              <a:rPr lang="uk-UA" sz="3800" b="1" dirty="0">
                <a:solidFill>
                  <a:srgbClr val="00B0F0"/>
                </a:solidFill>
                <a:effectLst>
                  <a:outerShdw blurRad="38100" dist="38100" dir="2700000" algn="tl">
                    <a:srgbClr val="000000">
                      <a:alpha val="43137"/>
                    </a:srgbClr>
                  </a:outerShdw>
                </a:effectLst>
                <a:highlight>
                  <a:srgbClr val="800000"/>
                </a:highlight>
              </a:rPr>
            </a:br>
            <a:r>
              <a:rPr lang="uk-UA" sz="3800" b="1" dirty="0">
                <a:solidFill>
                  <a:srgbClr val="00B0F0"/>
                </a:solidFill>
                <a:effectLst>
                  <a:outerShdw blurRad="38100" dist="38100" dir="2700000" algn="tl">
                    <a:srgbClr val="000000">
                      <a:alpha val="43137"/>
                    </a:srgbClr>
                  </a:outerShdw>
                </a:effectLst>
                <a:highlight>
                  <a:srgbClr val="800000"/>
                </a:highlight>
              </a:rPr>
              <a:t>і «принципи співіснування».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1191491"/>
            <a:ext cx="12192000" cy="5666507"/>
          </a:xfrm>
        </p:spPr>
        <p:txBody>
          <a:bodyPr>
            <a:noAutofit/>
          </a:bodyPr>
          <a:lstStyle/>
          <a:p>
            <a:pPr indent="450215" algn="just">
              <a:lnSpc>
                <a:spcPct val="107000"/>
              </a:lnSpc>
              <a:spcAft>
                <a:spcPts val="800"/>
              </a:spcAft>
            </a:pPr>
            <a:r>
              <a:rPr lang="uk-UA" sz="3600" b="1" dirty="0"/>
              <a:t>Мультикультуралізм, стверджує дослідник, утверджуючи повагу до розбіжностей, </a:t>
            </a:r>
            <a:r>
              <a:rPr lang="uk-UA" sz="3600" b="1" dirty="0">
                <a:solidFill>
                  <a:srgbClr val="FFFF00"/>
                </a:solidFill>
              </a:rPr>
              <a:t>формує засади толерантності, не відмовляючись при цьому від пошуку універсальних механізмів управління процесами соціальних змін, у тому числі виходячи з можливостей їх нормативно-правового регулювання</a:t>
            </a:r>
            <a:r>
              <a:rPr lang="uk-UA" sz="3600" b="1" dirty="0"/>
              <a:t>. При цьому багаті надії покладаються на </a:t>
            </a:r>
            <a:r>
              <a:rPr lang="uk-UA" sz="3600" b="1" dirty="0">
                <a:highlight>
                  <a:srgbClr val="008000"/>
                </a:highlight>
              </a:rPr>
              <a:t>багатокультурну освіту</a:t>
            </a:r>
            <a:r>
              <a:rPr lang="uk-UA" sz="3600" b="1" dirty="0"/>
              <a:t> як спосіб протистояння «расизму, ксенофобії, упередженості, етноцентризму, ненависті».</a:t>
            </a:r>
          </a:p>
        </p:txBody>
      </p:sp>
    </p:spTree>
    <p:extLst>
      <p:ext uri="{BB962C8B-B14F-4D97-AF65-F5344CB8AC3E}">
        <p14:creationId xmlns:p14="http://schemas.microsoft.com/office/powerpoint/2010/main" val="5954953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65018"/>
          </a:xfrm>
        </p:spPr>
        <p:txBody>
          <a:bodyPr>
            <a:normAutofit/>
          </a:bodyPr>
          <a:lstStyle/>
          <a:p>
            <a:pPr algn="ctr"/>
            <a:r>
              <a:rPr lang="uk-UA" sz="3200" b="1" dirty="0">
                <a:solidFill>
                  <a:srgbClr val="00B0F0"/>
                </a:solidFill>
                <a:effectLst>
                  <a:outerShdw blurRad="38100" dist="38100" dir="2700000" algn="tl">
                    <a:srgbClr val="000000">
                      <a:alpha val="43137"/>
                    </a:srgbClr>
                  </a:outerShdw>
                </a:effectLst>
                <a:highlight>
                  <a:srgbClr val="800000"/>
                </a:highlight>
                <a:latin typeface="Times New Roman" panose="02020603050405020304" pitchFamily="18" charset="0"/>
                <a:cs typeface="Times New Roman" panose="02020603050405020304" pitchFamily="18" charset="0"/>
              </a:rPr>
              <a:t>5.	Юрген </a:t>
            </a:r>
            <a:r>
              <a:rPr lang="uk-UA" sz="3200" b="1" dirty="0" err="1">
                <a:solidFill>
                  <a:srgbClr val="00B0F0"/>
                </a:solidFill>
                <a:effectLst>
                  <a:outerShdw blurRad="38100" dist="38100" dir="2700000" algn="tl">
                    <a:srgbClr val="000000">
                      <a:alpha val="43137"/>
                    </a:srgbClr>
                  </a:outerShdw>
                </a:effectLst>
                <a:highlight>
                  <a:srgbClr val="800000"/>
                </a:highlight>
                <a:latin typeface="Times New Roman" panose="02020603050405020304" pitchFamily="18" charset="0"/>
                <a:cs typeface="Times New Roman" panose="02020603050405020304" pitchFamily="18" charset="0"/>
              </a:rPr>
              <a:t>Хабермас</a:t>
            </a:r>
            <a:r>
              <a:rPr lang="uk-UA" sz="3200" b="1" dirty="0">
                <a:solidFill>
                  <a:srgbClr val="00B0F0"/>
                </a:solidFill>
                <a:effectLst>
                  <a:outerShdw blurRad="38100" dist="38100" dir="2700000" algn="tl">
                    <a:srgbClr val="000000">
                      <a:alpha val="43137"/>
                    </a:srgbClr>
                  </a:outerShdw>
                </a:effectLst>
                <a:highlight>
                  <a:srgbClr val="800000"/>
                </a:highlight>
                <a:latin typeface="Times New Roman" panose="02020603050405020304" pitchFamily="18" charset="0"/>
                <a:cs typeface="Times New Roman" panose="02020603050405020304" pitchFamily="18" charset="0"/>
              </a:rPr>
              <a:t> (Німеччина) і «принципи співіснування»</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91127"/>
            <a:ext cx="12192000" cy="6266871"/>
          </a:xfrm>
        </p:spPr>
        <p:txBody>
          <a:bodyPr>
            <a:noAutofit/>
          </a:bodyPr>
          <a:lstStyle/>
          <a:p>
            <a:pPr indent="450215" algn="just">
              <a:lnSpc>
                <a:spcPct val="107000"/>
              </a:lnSpc>
              <a:spcAft>
                <a:spcPts val="800"/>
              </a:spcAft>
            </a:pPr>
            <a:r>
              <a:rPr lang="uk-UA" sz="3000" b="1" dirty="0"/>
              <a:t>Ю. </a:t>
            </a:r>
            <a:r>
              <a:rPr lang="uk-UA" sz="3000" b="1" dirty="0" err="1"/>
              <a:t>Габермас</a:t>
            </a:r>
            <a:r>
              <a:rPr lang="uk-UA" sz="3000" b="1" dirty="0"/>
              <a:t> вважає, що в </a:t>
            </a:r>
            <a:r>
              <a:rPr lang="uk-UA" sz="3000" b="1" dirty="0">
                <a:solidFill>
                  <a:srgbClr val="FFFF00"/>
                </a:solidFill>
              </a:rPr>
              <a:t>майбутньому в європейській культурі може відбутися диференціація загальної політичної культури й відособлених національних традицій у мистецтві, літературі, історіографії, філософії тощо</a:t>
            </a:r>
            <a:r>
              <a:rPr lang="uk-UA" sz="3000" b="1" dirty="0"/>
              <a:t>. </a:t>
            </a:r>
          </a:p>
          <a:p>
            <a:pPr indent="450215" algn="just">
              <a:lnSpc>
                <a:spcPct val="107000"/>
              </a:lnSpc>
              <a:spcAft>
                <a:spcPts val="800"/>
              </a:spcAft>
            </a:pPr>
            <a:r>
              <a:rPr lang="uk-UA" sz="3000" b="1" dirty="0">
                <a:highlight>
                  <a:srgbClr val="008000"/>
                </a:highlight>
              </a:rPr>
              <a:t>Європейський конституційний патріотизм</a:t>
            </a:r>
            <a:r>
              <a:rPr lang="uk-UA" sz="3000" b="1" dirty="0"/>
              <a:t>, на думку філософа, </a:t>
            </a:r>
            <a:r>
              <a:rPr lang="uk-UA" sz="3000" b="1" dirty="0">
                <a:solidFill>
                  <a:srgbClr val="FFFF00"/>
                </a:solidFill>
              </a:rPr>
              <a:t>має постати на підставі різних інтерпретацій, які відповідають тим самим універсалістським правам і конституційним принципам, але в контексті різних національних історій</a:t>
            </a:r>
            <a:r>
              <a:rPr lang="uk-UA" sz="3000" b="1" dirty="0"/>
              <a:t>. Ю. </a:t>
            </a:r>
            <a:r>
              <a:rPr lang="uk-UA" sz="3000" b="1" dirty="0" err="1"/>
              <a:t>Габермас</a:t>
            </a:r>
            <a:r>
              <a:rPr lang="uk-UA" sz="3000" b="1" dirty="0"/>
              <a:t>, зокрема, зазначає: </a:t>
            </a:r>
            <a:r>
              <a:rPr lang="uk-UA" sz="3000" b="1" dirty="0">
                <a:highlight>
                  <a:srgbClr val="800000"/>
                </a:highlight>
              </a:rPr>
              <a:t>“Наше завдання полягає не тільки в тому, щоб переконатися у спільному походженні з часів Європейського Середньовіччя, а й у тому, щоб розвинути нові політичні амбіції, які б відповідали ролі Європи у світі ХХІ ст.”</a:t>
            </a:r>
          </a:p>
        </p:txBody>
      </p:sp>
    </p:spTree>
    <p:extLst>
      <p:ext uri="{BB962C8B-B14F-4D97-AF65-F5344CB8AC3E}">
        <p14:creationId xmlns:p14="http://schemas.microsoft.com/office/powerpoint/2010/main" val="473846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marL="0" indent="0" algn="just">
              <a:buNone/>
            </a:pPr>
            <a:r>
              <a:rPr lang="uk-UA" sz="3000" b="1" dirty="0"/>
              <a:t>Саме тому </a:t>
            </a:r>
            <a:r>
              <a:rPr lang="uk-UA" sz="3000" b="1" dirty="0">
                <a:highlight>
                  <a:srgbClr val="000080"/>
                </a:highlight>
              </a:rPr>
              <a:t>існує багато визначень мультикультуралізму</a:t>
            </a:r>
            <a:r>
              <a:rPr lang="uk-UA" sz="3000" b="1" dirty="0"/>
              <a:t>, кожне з яких відображає окреме значення цього феномену. В наукових працях вітчизняних і зарубіжних дослідників не існує одностайної думки щодо розуміння і тлумачення поняття “мультикультуралізм”, але переважно “мультикультуралізм” </a:t>
            </a:r>
            <a:r>
              <a:rPr lang="uk-UA" sz="3000" b="1" dirty="0">
                <a:solidFill>
                  <a:srgbClr val="FFFF00"/>
                </a:solidFill>
              </a:rPr>
              <a:t>асоціюється з визнанням </a:t>
            </a:r>
            <a:r>
              <a:rPr lang="uk-UA" sz="3000" b="1" dirty="0" err="1">
                <a:solidFill>
                  <a:srgbClr val="FFFF00"/>
                </a:solidFill>
              </a:rPr>
              <a:t>полікультурності</a:t>
            </a:r>
            <a:r>
              <a:rPr lang="uk-UA" sz="3000" b="1" dirty="0">
                <a:solidFill>
                  <a:srgbClr val="FFFF00"/>
                </a:solidFill>
              </a:rPr>
              <a:t>, </a:t>
            </a:r>
            <a:r>
              <a:rPr lang="uk-UA" sz="3000" b="1" dirty="0" err="1">
                <a:solidFill>
                  <a:srgbClr val="FFFF00"/>
                </a:solidFill>
              </a:rPr>
              <a:t>поліетнічності</a:t>
            </a:r>
            <a:r>
              <a:rPr lang="uk-UA" sz="3000" b="1" dirty="0">
                <a:solidFill>
                  <a:srgbClr val="FFFF00"/>
                </a:solidFill>
              </a:rPr>
              <a:t>, </a:t>
            </a:r>
            <a:r>
              <a:rPr lang="uk-UA" sz="3000" b="1" dirty="0" err="1">
                <a:solidFill>
                  <a:srgbClr val="FFFF00"/>
                </a:solidFill>
              </a:rPr>
              <a:t>поліконфесійності</a:t>
            </a:r>
            <a:r>
              <a:rPr lang="uk-UA" sz="3000" b="1" dirty="0">
                <a:solidFill>
                  <a:srgbClr val="FFFF00"/>
                </a:solidFill>
              </a:rPr>
              <a:t> суспільства</a:t>
            </a:r>
            <a:r>
              <a:rPr lang="uk-UA" sz="3000" b="1" dirty="0"/>
              <a:t>.</a:t>
            </a:r>
            <a:endParaRPr lang="en-US" sz="3000" b="1" dirty="0"/>
          </a:p>
          <a:p>
            <a:pPr marL="0" indent="0" algn="just">
              <a:buNone/>
            </a:pPr>
            <a:r>
              <a:rPr lang="uk-UA" sz="3000" b="1" dirty="0"/>
              <a:t>Саме </a:t>
            </a:r>
            <a:r>
              <a:rPr lang="uk-UA" sz="3000" b="1" dirty="0" err="1">
                <a:highlight>
                  <a:srgbClr val="800000"/>
                </a:highlight>
              </a:rPr>
              <a:t>мультиетнічність</a:t>
            </a:r>
            <a:r>
              <a:rPr lang="uk-UA" sz="3000" b="1" dirty="0">
                <a:highlight>
                  <a:srgbClr val="800000"/>
                </a:highlight>
              </a:rPr>
              <a:t>, </a:t>
            </a:r>
            <a:r>
              <a:rPr lang="uk-UA" sz="3000" b="1" dirty="0" err="1">
                <a:highlight>
                  <a:srgbClr val="800000"/>
                </a:highlight>
              </a:rPr>
              <a:t>мультирелігійність</a:t>
            </a:r>
            <a:r>
              <a:rPr lang="uk-UA" sz="3000" b="1" dirty="0">
                <a:highlight>
                  <a:srgbClr val="800000"/>
                </a:highlight>
              </a:rPr>
              <a:t> та мультикультурність </a:t>
            </a:r>
            <a:r>
              <a:rPr lang="uk-UA" sz="3000" b="1" dirty="0"/>
              <a:t>сучасних суспільств зумовили появу мультикультуралізму. В багатовекторному світі мультикультуралізм став невідворотним явищем сучасного суспільства. </a:t>
            </a:r>
            <a:r>
              <a:rPr lang="uk-UA" sz="3000" b="1" dirty="0">
                <a:highlight>
                  <a:srgbClr val="008000"/>
                </a:highlight>
              </a:rPr>
              <a:t>Політика мультикультуралізму пропагує рівне ставлення до усіх національних меншин, етнічних та релігійних груп, які у собі являють окремі культури</a:t>
            </a:r>
            <a:r>
              <a:rPr lang="uk-UA" sz="3000" b="1" dirty="0"/>
              <a:t>. Різноманітні форми мультикультурної політики здійснюються в різних країнах світу на протязі десятиліть.</a:t>
            </a:r>
          </a:p>
          <a:p>
            <a:pPr marL="0" indent="0" algn="just">
              <a:buNone/>
            </a:pPr>
            <a:endParaRPr lang="uk-UA" sz="3200" b="1" dirty="0"/>
          </a:p>
        </p:txBody>
      </p:sp>
    </p:spTree>
    <p:extLst>
      <p:ext uri="{BB962C8B-B14F-4D97-AF65-F5344CB8AC3E}">
        <p14:creationId xmlns:p14="http://schemas.microsoft.com/office/powerpoint/2010/main" val="2149073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554182"/>
          </a:xfrm>
        </p:spPr>
        <p:txBody>
          <a:bodyPr>
            <a:normAutofit/>
          </a:bodyPr>
          <a:lstStyle/>
          <a:p>
            <a:pPr algn="ctr"/>
            <a:r>
              <a:rPr lang="uk-UA" sz="3200" b="1" dirty="0">
                <a:solidFill>
                  <a:srgbClr val="00B0F0"/>
                </a:solidFill>
                <a:effectLst>
                  <a:outerShdw blurRad="38100" dist="38100" dir="2700000" algn="tl">
                    <a:srgbClr val="000000">
                      <a:alpha val="43137"/>
                    </a:srgbClr>
                  </a:outerShdw>
                </a:effectLst>
                <a:highlight>
                  <a:srgbClr val="800000"/>
                </a:highlight>
                <a:latin typeface="Times New Roman" panose="02020603050405020304" pitchFamily="18" charset="0"/>
                <a:cs typeface="Times New Roman" panose="02020603050405020304" pitchFamily="18" charset="0"/>
              </a:rPr>
              <a:t>5.	Юрген </a:t>
            </a:r>
            <a:r>
              <a:rPr lang="uk-UA" sz="3200" b="1" dirty="0" err="1">
                <a:solidFill>
                  <a:srgbClr val="00B0F0"/>
                </a:solidFill>
                <a:effectLst>
                  <a:outerShdw blurRad="38100" dist="38100" dir="2700000" algn="tl">
                    <a:srgbClr val="000000">
                      <a:alpha val="43137"/>
                    </a:srgbClr>
                  </a:outerShdw>
                </a:effectLst>
                <a:highlight>
                  <a:srgbClr val="800000"/>
                </a:highlight>
                <a:latin typeface="Times New Roman" panose="02020603050405020304" pitchFamily="18" charset="0"/>
                <a:cs typeface="Times New Roman" panose="02020603050405020304" pitchFamily="18" charset="0"/>
              </a:rPr>
              <a:t>Хабермас</a:t>
            </a:r>
            <a:r>
              <a:rPr lang="uk-UA" sz="3200" b="1" dirty="0">
                <a:solidFill>
                  <a:srgbClr val="00B0F0"/>
                </a:solidFill>
                <a:effectLst>
                  <a:outerShdw blurRad="38100" dist="38100" dir="2700000" algn="tl">
                    <a:srgbClr val="000000">
                      <a:alpha val="43137"/>
                    </a:srgbClr>
                  </a:outerShdw>
                </a:effectLst>
                <a:highlight>
                  <a:srgbClr val="800000"/>
                </a:highlight>
                <a:latin typeface="Times New Roman" panose="02020603050405020304" pitchFamily="18" charset="0"/>
                <a:cs typeface="Times New Roman" panose="02020603050405020304" pitchFamily="18" charset="0"/>
              </a:rPr>
              <a:t> (Німеччина) і «принципи співіснування»</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54183"/>
            <a:ext cx="12192000" cy="6303815"/>
          </a:xfrm>
        </p:spPr>
        <p:txBody>
          <a:bodyPr>
            <a:noAutofit/>
          </a:bodyPr>
          <a:lstStyle/>
          <a:p>
            <a:pPr indent="450215" algn="just">
              <a:lnSpc>
                <a:spcPct val="107000"/>
              </a:lnSpc>
              <a:spcAft>
                <a:spcPts val="800"/>
              </a:spcAft>
            </a:pPr>
            <a:r>
              <a:rPr lang="uk-UA" sz="2600" b="1" dirty="0"/>
              <a:t>Учений уважає, що в сучасному мультикультурному суспільстві об’єднуючу функцію має виконувати комунікація. На думку </a:t>
            </a:r>
            <a:r>
              <a:rPr lang="uk-UA" sz="2600" b="1" dirty="0" err="1"/>
              <a:t>Хабермаса</a:t>
            </a:r>
            <a:r>
              <a:rPr lang="uk-UA" sz="2600" b="1" dirty="0"/>
              <a:t>, поняття “</a:t>
            </a:r>
            <a:r>
              <a:rPr lang="uk-UA" sz="2600" b="1" dirty="0">
                <a:highlight>
                  <a:srgbClr val="800000"/>
                </a:highlight>
              </a:rPr>
              <a:t>комунікативної раціональності</a:t>
            </a:r>
            <a:r>
              <a:rPr lang="uk-UA" sz="2600" b="1" dirty="0"/>
              <a:t>” відповідає двом головним потребам сучасного суспільства — </a:t>
            </a:r>
            <a:r>
              <a:rPr lang="uk-UA" sz="2600" b="1" dirty="0">
                <a:solidFill>
                  <a:srgbClr val="FFFF00"/>
                </a:solidFill>
              </a:rPr>
              <a:t>потребі в індивідуальній та груповій свободі</a:t>
            </a:r>
            <a:r>
              <a:rPr lang="uk-UA" sz="2600" b="1" dirty="0"/>
              <a:t>. Сучасне суспільство являє собою конгломерат різних груп, які змушені жити разом. Сьогодні обговорюються два напрямки вирішення проблеми їх співіснування: </a:t>
            </a:r>
          </a:p>
          <a:p>
            <a:pPr indent="450215" algn="just">
              <a:lnSpc>
                <a:spcPct val="107000"/>
              </a:lnSpc>
              <a:spcAft>
                <a:spcPts val="800"/>
              </a:spcAft>
            </a:pPr>
            <a:r>
              <a:rPr lang="uk-UA" sz="2600" b="1" dirty="0">
                <a:highlight>
                  <a:srgbClr val="800000"/>
                </a:highlight>
              </a:rPr>
              <a:t>1.</a:t>
            </a:r>
            <a:r>
              <a:rPr lang="uk-UA" sz="2600" b="1" dirty="0"/>
              <a:t> Пошуки єдиного минулого, загальних основ культур.</a:t>
            </a:r>
          </a:p>
          <a:p>
            <a:pPr indent="450215" algn="just">
              <a:lnSpc>
                <a:spcPct val="107000"/>
              </a:lnSpc>
              <a:spcAft>
                <a:spcPts val="800"/>
              </a:spcAft>
            </a:pPr>
            <a:r>
              <a:rPr lang="uk-UA" sz="2600" b="1" dirty="0">
                <a:highlight>
                  <a:srgbClr val="800000"/>
                </a:highlight>
              </a:rPr>
              <a:t>2. </a:t>
            </a:r>
            <a:r>
              <a:rPr lang="uk-UA" sz="2600" b="1" dirty="0"/>
              <a:t>Визнання автономності та суверенності Іншого, що реалізовується в контексті філософії мультикультуралізму.</a:t>
            </a:r>
          </a:p>
          <a:p>
            <a:pPr indent="450215" algn="just">
              <a:lnSpc>
                <a:spcPct val="107000"/>
              </a:lnSpc>
              <a:spcAft>
                <a:spcPts val="800"/>
              </a:spcAft>
            </a:pPr>
            <a:r>
              <a:rPr lang="uk-UA" sz="2600" b="1" dirty="0" err="1"/>
              <a:t>Хабермас</a:t>
            </a:r>
            <a:r>
              <a:rPr lang="uk-UA" sz="2600" b="1" dirty="0"/>
              <a:t> є прихильником другого шляху вирішення проблеми. У своїх роботах “Моральна свідомість і комунікативна дія”, “Залучення Іншого” і “Нариси політичної теорії” він розвиває проблему співіснування з Іншим і ставить її на новий рівень.</a:t>
            </a:r>
          </a:p>
          <a:p>
            <a:pPr indent="450215" algn="just">
              <a:lnSpc>
                <a:spcPct val="107000"/>
              </a:lnSpc>
              <a:spcAft>
                <a:spcPts val="800"/>
              </a:spcAft>
            </a:pPr>
            <a:endParaRPr lang="uk-UA" sz="3200" b="1" dirty="0"/>
          </a:p>
        </p:txBody>
      </p:sp>
    </p:spTree>
    <p:extLst>
      <p:ext uri="{BB962C8B-B14F-4D97-AF65-F5344CB8AC3E}">
        <p14:creationId xmlns:p14="http://schemas.microsoft.com/office/powerpoint/2010/main" val="11901667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0"/>
            <a:ext cx="12192000" cy="757382"/>
          </a:xfrm>
        </p:spPr>
        <p:txBody>
          <a:bodyPr>
            <a:noAutofit/>
          </a:bodyPr>
          <a:lstStyle/>
          <a:p>
            <a:pPr algn="ctr"/>
            <a:r>
              <a:rPr lang="uk-UA" sz="4000" b="1" dirty="0">
                <a:solidFill>
                  <a:srgbClr val="00B0F0"/>
                </a:solidFill>
                <a:effectLst>
                  <a:outerShdw blurRad="38100" dist="38100" dir="2700000" algn="tl">
                    <a:srgbClr val="000000">
                      <a:alpha val="43137"/>
                    </a:srgbClr>
                  </a:outerShdw>
                </a:effectLst>
                <a:highlight>
                  <a:srgbClr val="800000"/>
                </a:highlight>
              </a:rPr>
              <a:t>6.	Мультикультуралізм і лібералізм.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674255"/>
            <a:ext cx="12192000" cy="6183743"/>
          </a:xfrm>
        </p:spPr>
        <p:txBody>
          <a:bodyPr>
            <a:noAutofit/>
          </a:bodyPr>
          <a:lstStyle/>
          <a:p>
            <a:pPr indent="450215" algn="just">
              <a:lnSpc>
                <a:spcPct val="107000"/>
              </a:lnSpc>
              <a:spcAft>
                <a:spcPts val="800"/>
              </a:spcAft>
            </a:pPr>
            <a:r>
              <a:rPr lang="uk-UA" sz="4000" b="1" dirty="0"/>
              <a:t>Теоретичною базою мультикультуралізму став лібералізм, який ґрунтується на </a:t>
            </a:r>
            <a:r>
              <a:rPr lang="uk-UA" sz="4000" b="1" dirty="0">
                <a:solidFill>
                  <a:srgbClr val="FFFF00"/>
                </a:solidFill>
              </a:rPr>
              <a:t>цінностях свободи, рівності та братерства, а також на класично ліберальній візії щодо прав людини</a:t>
            </a:r>
            <a:r>
              <a:rPr lang="uk-UA" sz="4000" b="1" dirty="0"/>
              <a:t>, що спирається на концепцію природного права Локка та частково на погляди Канта. </a:t>
            </a:r>
            <a:r>
              <a:rPr lang="uk-UA" sz="4000" b="1" dirty="0">
                <a:highlight>
                  <a:srgbClr val="808000"/>
                </a:highlight>
              </a:rPr>
              <a:t>Однак, на відміну від лібералізму, мультикультуралізм займається правами етнічних та культурних груп, а не окремих індивідуумів</a:t>
            </a:r>
            <a:r>
              <a:rPr lang="uk-UA" sz="4000" b="1" dirty="0"/>
              <a:t>.</a:t>
            </a:r>
          </a:p>
        </p:txBody>
      </p:sp>
    </p:spTree>
    <p:extLst>
      <p:ext uri="{BB962C8B-B14F-4D97-AF65-F5344CB8AC3E}">
        <p14:creationId xmlns:p14="http://schemas.microsoft.com/office/powerpoint/2010/main" val="31272807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0"/>
            <a:ext cx="12192000" cy="757382"/>
          </a:xfrm>
        </p:spPr>
        <p:txBody>
          <a:bodyPr>
            <a:noAutofit/>
          </a:bodyPr>
          <a:lstStyle/>
          <a:p>
            <a:pPr algn="ctr"/>
            <a:r>
              <a:rPr lang="uk-UA" sz="4000" b="1" dirty="0">
                <a:solidFill>
                  <a:srgbClr val="00B0F0"/>
                </a:solidFill>
                <a:effectLst>
                  <a:outerShdw blurRad="38100" dist="38100" dir="2700000" algn="tl">
                    <a:srgbClr val="000000">
                      <a:alpha val="43137"/>
                    </a:srgbClr>
                  </a:outerShdw>
                </a:effectLst>
                <a:highlight>
                  <a:srgbClr val="800000"/>
                </a:highlight>
              </a:rPr>
              <a:t>6.	Мультикультуралізм і лібералізм.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674255"/>
            <a:ext cx="12192000" cy="6183743"/>
          </a:xfrm>
        </p:spPr>
        <p:txBody>
          <a:bodyPr>
            <a:noAutofit/>
          </a:bodyPr>
          <a:lstStyle/>
          <a:p>
            <a:pPr indent="450215" algn="just">
              <a:lnSpc>
                <a:spcPct val="107000"/>
              </a:lnSpc>
              <a:spcAft>
                <a:spcPts val="800"/>
              </a:spcAft>
            </a:pPr>
            <a:r>
              <a:rPr lang="uk-UA" sz="4400" b="1" dirty="0"/>
              <a:t>Концепція мультикультуралізму, викладена у роботах </a:t>
            </a:r>
            <a:r>
              <a:rPr lang="uk-UA" sz="4400" b="1" dirty="0">
                <a:highlight>
                  <a:srgbClr val="FF0000"/>
                </a:highlight>
              </a:rPr>
              <a:t>Вілла </a:t>
            </a:r>
            <a:r>
              <a:rPr lang="uk-UA" sz="4400" b="1" dirty="0" err="1">
                <a:highlight>
                  <a:srgbClr val="FF0000"/>
                </a:highlight>
              </a:rPr>
              <a:t>Кімлікі</a:t>
            </a:r>
            <a:r>
              <a:rPr lang="uk-UA" sz="4400" b="1" dirty="0"/>
              <a:t>, ставить собі цілком конкретне завдання: «</a:t>
            </a:r>
            <a:r>
              <a:rPr lang="uk-UA" sz="4400" b="1" dirty="0">
                <a:solidFill>
                  <a:srgbClr val="FFFF00"/>
                </a:solidFill>
              </a:rPr>
              <a:t>розробити повною мірою ліберальний підхід до проблеми прав меншин</a:t>
            </a:r>
            <a:r>
              <a:rPr lang="uk-UA" sz="4400" b="1" dirty="0"/>
              <a:t>». </a:t>
            </a:r>
            <a:r>
              <a:rPr lang="uk-UA" sz="4400" b="1" dirty="0" err="1"/>
              <a:t>Кімліка</a:t>
            </a:r>
            <a:r>
              <a:rPr lang="uk-UA" sz="4400" b="1" dirty="0"/>
              <a:t> розпочинає своє «Мультикультурне громадянство» зі спроби визначити, що особисто він вважає основними принципами лібералізму.</a:t>
            </a:r>
          </a:p>
        </p:txBody>
      </p:sp>
    </p:spTree>
    <p:extLst>
      <p:ext uri="{BB962C8B-B14F-4D97-AF65-F5344CB8AC3E}">
        <p14:creationId xmlns:p14="http://schemas.microsoft.com/office/powerpoint/2010/main" val="26084660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0"/>
            <a:ext cx="12192000" cy="757382"/>
          </a:xfrm>
        </p:spPr>
        <p:txBody>
          <a:bodyPr>
            <a:noAutofit/>
          </a:bodyPr>
          <a:lstStyle/>
          <a:p>
            <a:pPr algn="ctr"/>
            <a:r>
              <a:rPr lang="uk-UA" sz="4000" b="1" dirty="0">
                <a:solidFill>
                  <a:srgbClr val="00B0F0"/>
                </a:solidFill>
                <a:effectLst>
                  <a:outerShdw blurRad="38100" dist="38100" dir="2700000" algn="tl">
                    <a:srgbClr val="000000">
                      <a:alpha val="43137"/>
                    </a:srgbClr>
                  </a:outerShdw>
                </a:effectLst>
                <a:highlight>
                  <a:srgbClr val="800000"/>
                </a:highlight>
              </a:rPr>
              <a:t>6.	Мультикультуралізм і лібералізм.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674255"/>
            <a:ext cx="12192000" cy="6183743"/>
          </a:xfrm>
        </p:spPr>
        <p:txBody>
          <a:bodyPr>
            <a:noAutofit/>
          </a:bodyPr>
          <a:lstStyle/>
          <a:p>
            <a:pPr indent="450215" algn="just">
              <a:lnSpc>
                <a:spcPct val="107000"/>
              </a:lnSpc>
              <a:spcAft>
                <a:spcPts val="800"/>
              </a:spcAft>
            </a:pPr>
            <a:r>
              <a:rPr lang="uk-UA" sz="3600" b="1" dirty="0"/>
              <a:t>На його думку, кожна людина прагне до хорошого життя (</a:t>
            </a:r>
            <a:r>
              <a:rPr lang="en-US" sz="3600" b="1" dirty="0"/>
              <a:t>good life). </a:t>
            </a:r>
            <a:r>
              <a:rPr lang="uk-UA" sz="3600" b="1" dirty="0"/>
              <a:t>Щоб вважати своє життя хорошим, </a:t>
            </a:r>
            <a:r>
              <a:rPr lang="uk-UA" sz="3600" b="1" dirty="0">
                <a:highlight>
                  <a:srgbClr val="FF0000"/>
                </a:highlight>
              </a:rPr>
              <a:t>людина повинна проживати її у згоді зі своїми цінностями, а також мати можливість вільно переглядати ці цінності</a:t>
            </a:r>
            <a:r>
              <a:rPr lang="uk-UA" sz="3600" b="1" dirty="0"/>
              <a:t>, тобто, за </a:t>
            </a:r>
            <a:r>
              <a:rPr lang="uk-UA" sz="3600" b="1" dirty="0" err="1"/>
              <a:t>Кімліком</a:t>
            </a:r>
            <a:r>
              <a:rPr lang="uk-UA" sz="3600" b="1" dirty="0"/>
              <a:t>, </a:t>
            </a:r>
            <a:r>
              <a:rPr lang="uk-UA" sz="3600" b="1" dirty="0">
                <a:highlight>
                  <a:srgbClr val="FF0000"/>
                </a:highlight>
              </a:rPr>
              <a:t>бути автономною</a:t>
            </a:r>
            <a:r>
              <a:rPr lang="uk-UA" sz="3600" b="1" dirty="0"/>
              <a:t>. </a:t>
            </a:r>
            <a:r>
              <a:rPr lang="uk-UA" sz="3600" b="1" dirty="0" err="1"/>
              <a:t>Кімліка</a:t>
            </a:r>
            <a:r>
              <a:rPr lang="uk-UA" sz="3600" b="1" dirty="0"/>
              <a:t> не заглиблюється у філософські підстави такої автономії, не прагне дати їй вичерпного визначення. Він просто каже, що </a:t>
            </a:r>
            <a:r>
              <a:rPr lang="uk-UA" sz="3600" b="1" dirty="0">
                <a:solidFill>
                  <a:srgbClr val="FFFF00"/>
                </a:solidFill>
              </a:rPr>
              <a:t>автономія (у найпростішому розумінні) – обов'язкова умова хорошого життя, а захист права на автономію – головний стовп ліберальної політичної теорії</a:t>
            </a:r>
            <a:r>
              <a:rPr lang="uk-UA" sz="3600" b="1" dirty="0"/>
              <a:t>.</a:t>
            </a:r>
          </a:p>
        </p:txBody>
      </p:sp>
    </p:spTree>
    <p:extLst>
      <p:ext uri="{BB962C8B-B14F-4D97-AF65-F5344CB8AC3E}">
        <p14:creationId xmlns:p14="http://schemas.microsoft.com/office/powerpoint/2010/main" val="24446540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0"/>
            <a:ext cx="12192000" cy="757382"/>
          </a:xfrm>
        </p:spPr>
        <p:txBody>
          <a:bodyPr>
            <a:noAutofit/>
          </a:bodyPr>
          <a:lstStyle/>
          <a:p>
            <a:pPr algn="ctr"/>
            <a:r>
              <a:rPr lang="uk-UA" sz="4000" b="1" dirty="0">
                <a:solidFill>
                  <a:srgbClr val="00B0F0"/>
                </a:solidFill>
                <a:effectLst>
                  <a:outerShdw blurRad="38100" dist="38100" dir="2700000" algn="tl">
                    <a:srgbClr val="000000">
                      <a:alpha val="43137"/>
                    </a:srgbClr>
                  </a:outerShdw>
                </a:effectLst>
                <a:highlight>
                  <a:srgbClr val="800000"/>
                </a:highlight>
              </a:rPr>
              <a:t>6.	Мультикультуралізм і лібералізм.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674255"/>
            <a:ext cx="12192000" cy="6183743"/>
          </a:xfrm>
        </p:spPr>
        <p:txBody>
          <a:bodyPr>
            <a:noAutofit/>
          </a:bodyPr>
          <a:lstStyle/>
          <a:p>
            <a:pPr indent="450215" algn="just">
              <a:lnSpc>
                <a:spcPct val="107000"/>
              </a:lnSpc>
              <a:spcAft>
                <a:spcPts val="800"/>
              </a:spcAft>
            </a:pPr>
            <a:r>
              <a:rPr lang="uk-UA" sz="3400" b="1" dirty="0"/>
              <a:t>Він припускає, що «</a:t>
            </a:r>
            <a:r>
              <a:rPr lang="uk-UA" sz="3400" b="1" dirty="0">
                <a:solidFill>
                  <a:srgbClr val="FFFF00"/>
                </a:solidFill>
              </a:rPr>
              <a:t>держава повинна захищати індивідуальні права громадян і процвітання лише однієї історичної та культурної спільності – національної держави</a:t>
            </a:r>
            <a:r>
              <a:rPr lang="uk-UA" sz="3400" b="1" dirty="0"/>
              <a:t>». «Жодних особливих (і недоторканних) прав будь-яких соціальних груп усередині неї (культурних, релігійних тощо меншин) класична ліберальна традиція ніколи не розглядала» &lt;…&gt; «Вирішення проблеми починається з визнання, що проблема існує». А класичний лібералізм не визнає не лише проблеми меншин, а й фактично самих меншин.</a:t>
            </a:r>
          </a:p>
        </p:txBody>
      </p:sp>
    </p:spTree>
    <p:extLst>
      <p:ext uri="{BB962C8B-B14F-4D97-AF65-F5344CB8AC3E}">
        <p14:creationId xmlns:p14="http://schemas.microsoft.com/office/powerpoint/2010/main" val="34900302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0"/>
            <a:ext cx="12192000" cy="757382"/>
          </a:xfrm>
        </p:spPr>
        <p:txBody>
          <a:bodyPr>
            <a:noAutofit/>
          </a:bodyPr>
          <a:lstStyle/>
          <a:p>
            <a:pPr algn="ctr"/>
            <a:r>
              <a:rPr lang="uk-UA" sz="4000" b="1" dirty="0">
                <a:solidFill>
                  <a:srgbClr val="00B0F0"/>
                </a:solidFill>
                <a:effectLst>
                  <a:outerShdw blurRad="38100" dist="38100" dir="2700000" algn="tl">
                    <a:srgbClr val="000000">
                      <a:alpha val="43137"/>
                    </a:srgbClr>
                  </a:outerShdw>
                </a:effectLst>
                <a:highlight>
                  <a:srgbClr val="800000"/>
                </a:highlight>
              </a:rPr>
              <a:t>6.	Мультикультуралізм і лібералізм.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674255"/>
            <a:ext cx="12192000" cy="6183743"/>
          </a:xfrm>
        </p:spPr>
        <p:txBody>
          <a:bodyPr>
            <a:noAutofit/>
          </a:bodyPr>
          <a:lstStyle/>
          <a:p>
            <a:pPr indent="450215" algn="just">
              <a:lnSpc>
                <a:spcPct val="107000"/>
              </a:lnSpc>
              <a:spcAft>
                <a:spcPts val="800"/>
              </a:spcAft>
            </a:pPr>
            <a:r>
              <a:rPr lang="uk-UA" sz="3400" b="1" dirty="0">
                <a:highlight>
                  <a:srgbClr val="800000"/>
                </a:highlight>
              </a:rPr>
              <a:t>Свобода віросповідання, толерантність та відокремлення церкви від держави </a:t>
            </a:r>
            <a:r>
              <a:rPr lang="uk-UA" sz="3400" b="1" dirty="0"/>
              <a:t>для </a:t>
            </a:r>
            <a:r>
              <a:rPr lang="uk-UA" sz="3400" b="1" dirty="0" err="1"/>
              <a:t>Кімліки</a:t>
            </a:r>
            <a:r>
              <a:rPr lang="uk-UA" sz="3400" b="1" dirty="0"/>
              <a:t> – </a:t>
            </a:r>
            <a:r>
              <a:rPr lang="uk-UA" sz="3400" b="1" dirty="0">
                <a:solidFill>
                  <a:srgbClr val="FFFF00"/>
                </a:solidFill>
              </a:rPr>
              <a:t>основа лібералізму</a:t>
            </a:r>
            <a:r>
              <a:rPr lang="uk-UA" sz="3400" b="1" dirty="0"/>
              <a:t>. </a:t>
            </a:r>
          </a:p>
          <a:p>
            <a:pPr indent="450215" algn="just">
              <a:lnSpc>
                <a:spcPct val="107000"/>
              </a:lnSpc>
              <a:spcAft>
                <a:spcPts val="800"/>
              </a:spcAft>
            </a:pPr>
            <a:r>
              <a:rPr lang="uk-UA" sz="3400" b="1" dirty="0"/>
              <a:t>Однак він зауважує, як і Тейлор, що класична ліберальна теорія, відповідно до якої громадяни мають бути задоволені, коли держава (і всі її інститути відповідно) гарантує повний нейтралітет щодо різноманітних релігійних та етичних переконань громадян (тобто заявляє, що «нейтрально відноситься до будь-якої концепції блага»), не цілком підходить сучасним ліберальним демократіям, населення яких стає все більш різнорідним у культурному плані.</a:t>
            </a:r>
          </a:p>
        </p:txBody>
      </p:sp>
    </p:spTree>
    <p:extLst>
      <p:ext uri="{BB962C8B-B14F-4D97-AF65-F5344CB8AC3E}">
        <p14:creationId xmlns:p14="http://schemas.microsoft.com/office/powerpoint/2010/main" val="11162803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0"/>
            <a:ext cx="12192000" cy="757382"/>
          </a:xfrm>
        </p:spPr>
        <p:txBody>
          <a:bodyPr>
            <a:noAutofit/>
          </a:bodyPr>
          <a:lstStyle/>
          <a:p>
            <a:pPr algn="ctr"/>
            <a:r>
              <a:rPr lang="uk-UA" sz="4000" b="1" dirty="0">
                <a:solidFill>
                  <a:srgbClr val="00B0F0"/>
                </a:solidFill>
                <a:effectLst>
                  <a:outerShdw blurRad="38100" dist="38100" dir="2700000" algn="tl">
                    <a:srgbClr val="000000">
                      <a:alpha val="43137"/>
                    </a:srgbClr>
                  </a:outerShdw>
                </a:effectLst>
                <a:highlight>
                  <a:srgbClr val="800000"/>
                </a:highlight>
              </a:rPr>
              <a:t>6.	Мультикультуралізм і лібералізм.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674255"/>
            <a:ext cx="12192000" cy="6183743"/>
          </a:xfrm>
        </p:spPr>
        <p:txBody>
          <a:bodyPr>
            <a:noAutofit/>
          </a:bodyPr>
          <a:lstStyle/>
          <a:p>
            <a:pPr indent="450215" algn="just">
              <a:lnSpc>
                <a:spcPct val="107000"/>
              </a:lnSpc>
              <a:spcAft>
                <a:spcPts val="800"/>
              </a:spcAft>
            </a:pPr>
            <a:r>
              <a:rPr lang="uk-UA" sz="3100" b="1" dirty="0"/>
              <a:t>Будь-яка, навіть «нейтральна» ліберальна держава змушена визначати, </a:t>
            </a:r>
            <a:r>
              <a:rPr lang="uk-UA" sz="3100" b="1" i="1" dirty="0"/>
              <a:t>скільки офіційних мов у неї буде і які це будуть мови</a:t>
            </a:r>
            <a:r>
              <a:rPr lang="uk-UA" sz="3100" b="1" dirty="0"/>
              <a:t>.</a:t>
            </a:r>
          </a:p>
          <a:p>
            <a:pPr indent="450215" algn="just">
              <a:lnSpc>
                <a:spcPct val="107000"/>
              </a:lnSpc>
              <a:spcAft>
                <a:spcPts val="800"/>
              </a:spcAft>
            </a:pPr>
            <a:r>
              <a:rPr lang="uk-UA" sz="3100" b="1" dirty="0"/>
              <a:t> Так, </a:t>
            </a:r>
            <a:r>
              <a:rPr lang="uk-UA" sz="3100" b="1" dirty="0">
                <a:solidFill>
                  <a:srgbClr val="FFFF00"/>
                </a:solidFill>
              </a:rPr>
              <a:t>будь-яка держава змушена визначати, які свята (якої культури) оголошувати національними (тобто неробочими днями) тощо. </a:t>
            </a:r>
            <a:r>
              <a:rPr lang="uk-UA" sz="3100" b="1" dirty="0" err="1">
                <a:solidFill>
                  <a:srgbClr val="FFFF00"/>
                </a:solidFill>
              </a:rPr>
              <a:t>Кімліка</a:t>
            </a:r>
            <a:r>
              <a:rPr lang="uk-UA" sz="3100" b="1" dirty="0">
                <a:solidFill>
                  <a:srgbClr val="FFFF00"/>
                </a:solidFill>
              </a:rPr>
              <a:t> зауважує, що такого роду рішення мають наслідком поділ людей на тих, чиї культурні запити задовольняються (вони отримують підтримку від держави у дотриманні свого способу життя, «визнання» своєї культурної «правоти») та тих, чий спосіб життя виявляється маргінальним, що неминуче призводить до фактичного поділу людей на перший та другий сорт, що явно суперечить принципу універсальності прав людини</a:t>
            </a:r>
            <a:r>
              <a:rPr lang="uk-UA" sz="3100" b="1" dirty="0"/>
              <a:t>.</a:t>
            </a:r>
          </a:p>
        </p:txBody>
      </p:sp>
    </p:spTree>
    <p:extLst>
      <p:ext uri="{BB962C8B-B14F-4D97-AF65-F5344CB8AC3E}">
        <p14:creationId xmlns:p14="http://schemas.microsoft.com/office/powerpoint/2010/main" val="7265812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0"/>
            <a:ext cx="12192000" cy="757382"/>
          </a:xfrm>
        </p:spPr>
        <p:txBody>
          <a:bodyPr>
            <a:noAutofit/>
          </a:bodyPr>
          <a:lstStyle/>
          <a:p>
            <a:pPr algn="ctr"/>
            <a:r>
              <a:rPr lang="uk-UA" sz="4000" b="1" dirty="0">
                <a:solidFill>
                  <a:srgbClr val="00B0F0"/>
                </a:solidFill>
                <a:effectLst>
                  <a:outerShdw blurRad="38100" dist="38100" dir="2700000" algn="tl">
                    <a:srgbClr val="000000">
                      <a:alpha val="43137"/>
                    </a:srgbClr>
                  </a:outerShdw>
                </a:effectLst>
                <a:highlight>
                  <a:srgbClr val="800000"/>
                </a:highlight>
              </a:rPr>
              <a:t>6.	Мультикультуралізм і лібералізм.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674255"/>
            <a:ext cx="12192000" cy="6183743"/>
          </a:xfrm>
        </p:spPr>
        <p:txBody>
          <a:bodyPr>
            <a:noAutofit/>
          </a:bodyPr>
          <a:lstStyle/>
          <a:p>
            <a:pPr indent="450215" algn="just">
              <a:lnSpc>
                <a:spcPct val="107000"/>
              </a:lnSpc>
              <a:spcAft>
                <a:spcPts val="800"/>
              </a:spcAft>
            </a:pPr>
            <a:r>
              <a:rPr lang="uk-UA" sz="4000" b="1" dirty="0"/>
              <a:t>Як ліберал, </a:t>
            </a:r>
            <a:r>
              <a:rPr lang="uk-UA" sz="4000" b="1" dirty="0" err="1"/>
              <a:t>Кімліка</a:t>
            </a:r>
            <a:r>
              <a:rPr lang="uk-UA" sz="4000" b="1" dirty="0"/>
              <a:t> вважає за доцільне надавати додаткові права етнокультурні групи індивідів (за принципом належності). За </a:t>
            </a:r>
            <a:r>
              <a:rPr lang="uk-UA" sz="4000" b="1" dirty="0" err="1"/>
              <a:t>Кімликом</a:t>
            </a:r>
            <a:r>
              <a:rPr lang="uk-UA" sz="4000" b="1" dirty="0"/>
              <a:t>, «усі індивіди зацікавлені в тому, щоб прожити хороше життя, і права у них на це однакові. Примушувати будь-кого асимілюватися (як це фактично пропонує класичний лібералізм) - насправді неправильно ні з точки зору теорії (ліберальної), ні з точки зору практики.</a:t>
            </a:r>
          </a:p>
        </p:txBody>
      </p:sp>
    </p:spTree>
    <p:extLst>
      <p:ext uri="{BB962C8B-B14F-4D97-AF65-F5344CB8AC3E}">
        <p14:creationId xmlns:p14="http://schemas.microsoft.com/office/powerpoint/2010/main" val="3112213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0"/>
            <a:ext cx="12192000" cy="471055"/>
          </a:xfrm>
        </p:spPr>
        <p:txBody>
          <a:bodyPr>
            <a:noAutofit/>
          </a:bodyPr>
          <a:lstStyle/>
          <a:p>
            <a:pPr algn="ctr"/>
            <a:r>
              <a:rPr lang="uk-UA" sz="2400" b="1" dirty="0">
                <a:solidFill>
                  <a:srgbClr val="00B0F0"/>
                </a:solidFill>
                <a:effectLst>
                  <a:outerShdw blurRad="38100" dist="38100" dir="2700000" algn="tl">
                    <a:srgbClr val="000000">
                      <a:alpha val="43137"/>
                    </a:srgbClr>
                  </a:outerShdw>
                </a:effectLst>
                <a:highlight>
                  <a:srgbClr val="800000"/>
                </a:highlight>
                <a:latin typeface="Times New Roman" panose="02020603050405020304" pitchFamily="18" charset="0"/>
                <a:cs typeface="Times New Roman" panose="02020603050405020304" pitchFamily="18" charset="0"/>
              </a:rPr>
              <a:t>6.	Мультикультуралізм і лібералізм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406401"/>
            <a:ext cx="12192000" cy="6451598"/>
          </a:xfrm>
        </p:spPr>
        <p:txBody>
          <a:bodyPr>
            <a:noAutofit/>
          </a:bodyPr>
          <a:lstStyle/>
          <a:p>
            <a:pPr indent="450215" algn="just">
              <a:lnSpc>
                <a:spcPct val="107000"/>
              </a:lnSpc>
              <a:spcAft>
                <a:spcPts val="800"/>
              </a:spcAft>
            </a:pPr>
            <a:r>
              <a:rPr lang="uk-UA" sz="2700" b="1" dirty="0"/>
              <a:t>Культура є найважливішим аспектом людського розвитку, тому </a:t>
            </a:r>
            <a:r>
              <a:rPr lang="uk-UA" sz="2700" b="1" dirty="0">
                <a:solidFill>
                  <a:srgbClr val="FFFF00"/>
                </a:solidFill>
              </a:rPr>
              <a:t>право меншин на збереження своєї культури фундаментально</a:t>
            </a:r>
            <a:r>
              <a:rPr lang="uk-UA" sz="2700" b="1" dirty="0"/>
              <a:t>. До того ж, на практиці політика насильницької асиміляції не є ефективною; її головними результатами є психологічна пригніченість, моральна дезорієнтація та політична озлобленість тих, на кого вона спрямована. </a:t>
            </a:r>
          </a:p>
          <a:p>
            <a:pPr indent="450215" algn="just">
              <a:lnSpc>
                <a:spcPct val="107000"/>
              </a:lnSpc>
              <a:spcAft>
                <a:spcPts val="800"/>
              </a:spcAft>
            </a:pPr>
            <a:r>
              <a:rPr lang="uk-UA" sz="2700" b="1" dirty="0">
                <a:solidFill>
                  <a:srgbClr val="FFFF00"/>
                </a:solidFill>
              </a:rPr>
              <a:t>Жодні культурні звичаї, обряди та традиції, за </a:t>
            </a:r>
            <a:r>
              <a:rPr lang="uk-UA" sz="2700" b="1" dirty="0" err="1">
                <a:solidFill>
                  <a:srgbClr val="FFFF00"/>
                </a:solidFill>
              </a:rPr>
              <a:t>Кімліком</a:t>
            </a:r>
            <a:r>
              <a:rPr lang="uk-UA" sz="2700" b="1" dirty="0">
                <a:solidFill>
                  <a:srgbClr val="FFFF00"/>
                </a:solidFill>
              </a:rPr>
              <a:t>, не можуть вибачати порушення прав людини</a:t>
            </a:r>
            <a:r>
              <a:rPr lang="uk-UA" sz="2700" b="1" dirty="0"/>
              <a:t>. Як найбільш яскраві приклади «несправедливих» (тобто, що суперечать прийнятим світовим співтовариством формулюванням прав людини) культурних традицій </a:t>
            </a:r>
            <a:r>
              <a:rPr lang="uk-UA" sz="2700" b="1" dirty="0" err="1"/>
              <a:t>Кімліка</a:t>
            </a:r>
            <a:r>
              <a:rPr lang="uk-UA" sz="2700" b="1" dirty="0"/>
              <a:t> згадує </a:t>
            </a:r>
            <a:r>
              <a:rPr lang="uk-UA" sz="2700" b="1" dirty="0">
                <a:highlight>
                  <a:srgbClr val="FF0000"/>
                </a:highlight>
              </a:rPr>
              <a:t>гендерну нерівність і замахи на індивідуальну свободу</a:t>
            </a:r>
            <a:r>
              <a:rPr lang="uk-UA" sz="2700" b="1" dirty="0"/>
              <a:t>. Він спеціально застерігає, що давати одним членам групи право якось обмежувати поведінку інших членів групи – небезпечно, а необхідно лише забезпечити групі право захищати себе, не пояснюючи, втім, як відокремити одне від одного.</a:t>
            </a:r>
          </a:p>
          <a:p>
            <a:pPr indent="450215" algn="just">
              <a:lnSpc>
                <a:spcPct val="107000"/>
              </a:lnSpc>
              <a:spcAft>
                <a:spcPts val="800"/>
              </a:spcAft>
            </a:pPr>
            <a:endParaRPr lang="uk-UA" sz="3200" b="1" dirty="0"/>
          </a:p>
        </p:txBody>
      </p:sp>
    </p:spTree>
    <p:extLst>
      <p:ext uri="{BB962C8B-B14F-4D97-AF65-F5344CB8AC3E}">
        <p14:creationId xmlns:p14="http://schemas.microsoft.com/office/powerpoint/2010/main" val="1656888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marL="0" indent="0" algn="just">
              <a:buNone/>
            </a:pPr>
            <a:r>
              <a:rPr lang="uk-UA" sz="3100" b="1" dirty="0"/>
              <a:t>Американський філософ і політолог </a:t>
            </a:r>
            <a:r>
              <a:rPr lang="uk-UA" sz="3100" b="1" dirty="0">
                <a:highlight>
                  <a:srgbClr val="800000"/>
                </a:highlight>
              </a:rPr>
              <a:t>Френсіс </a:t>
            </a:r>
            <a:r>
              <a:rPr lang="uk-UA" sz="3100" b="1" dirty="0" err="1">
                <a:highlight>
                  <a:srgbClr val="800000"/>
                </a:highlight>
              </a:rPr>
              <a:t>Фукуяма</a:t>
            </a:r>
            <a:r>
              <a:rPr lang="uk-UA" sz="3100" b="1" dirty="0"/>
              <a:t> визначив «мультикультуралізм» як </a:t>
            </a:r>
            <a:r>
              <a:rPr lang="uk-UA" sz="3100" b="1" dirty="0">
                <a:solidFill>
                  <a:srgbClr val="FFFF00"/>
                </a:solidFill>
              </a:rPr>
              <a:t>один із шляхів подолання напруженості у полікультурних державах та варіантів удосконалення й активізації процесу демократизації</a:t>
            </a:r>
            <a:r>
              <a:rPr lang="uk-UA" sz="3100" b="1" dirty="0"/>
              <a:t>, що </a:t>
            </a:r>
            <a:r>
              <a:rPr lang="uk-UA" sz="3100" b="1" dirty="0">
                <a:highlight>
                  <a:srgbClr val="FF0000"/>
                </a:highlight>
              </a:rPr>
              <a:t>«…розуміється не тільки як терпимість стосовно культурного розмаїття, а й як вимога законодавчого визнання прав расових, релігійних і культурних груп, у цей час визнаний всіма сучасними ліберальними демократіями».</a:t>
            </a:r>
            <a:endParaRPr lang="en-US" sz="3100" b="1" dirty="0">
              <a:highlight>
                <a:srgbClr val="FF0000"/>
              </a:highlight>
            </a:endParaRPr>
          </a:p>
          <a:p>
            <a:pPr marL="0" indent="0" algn="just">
              <a:buNone/>
            </a:pPr>
            <a:r>
              <a:rPr lang="uk-UA" sz="3100" b="1" dirty="0"/>
              <a:t>Авторами терміну й теорії мультикультуралізму в Європі вважаються </a:t>
            </a:r>
            <a:r>
              <a:rPr lang="uk-UA" sz="3100" b="1" dirty="0" err="1">
                <a:highlight>
                  <a:srgbClr val="800000"/>
                </a:highlight>
              </a:rPr>
              <a:t>Герберт</a:t>
            </a:r>
            <a:r>
              <a:rPr lang="uk-UA" sz="3100" b="1" dirty="0">
                <a:highlight>
                  <a:srgbClr val="800000"/>
                </a:highlight>
              </a:rPr>
              <a:t> Маркузе</a:t>
            </a:r>
            <a:r>
              <a:rPr lang="uk-UA" sz="3100" b="1" dirty="0"/>
              <a:t> (1898–1979) – німецький й американський філософ, соціолог і культуролог та </a:t>
            </a:r>
            <a:r>
              <a:rPr lang="uk-UA" sz="3100" b="1" dirty="0" err="1">
                <a:highlight>
                  <a:srgbClr val="800000"/>
                </a:highlight>
              </a:rPr>
              <a:t>Ісайя</a:t>
            </a:r>
            <a:r>
              <a:rPr lang="uk-UA" sz="3100" b="1" dirty="0">
                <a:highlight>
                  <a:srgbClr val="800000"/>
                </a:highlight>
              </a:rPr>
              <a:t> Берлін</a:t>
            </a:r>
            <a:r>
              <a:rPr lang="uk-UA" sz="3100" b="1" dirty="0"/>
              <a:t> (1909–1997) – видатний англійський філолог, історик, культуролог. Введення в дискурс німецькомовних наукових досліджень термінів «мультикультуралізм» і «мультикультурне суспільство» є заслугою </a:t>
            </a:r>
            <a:r>
              <a:rPr lang="uk-UA" sz="3100" b="1" dirty="0" err="1"/>
              <a:t>Хайнера</a:t>
            </a:r>
            <a:r>
              <a:rPr lang="uk-UA" sz="3100" b="1" dirty="0"/>
              <a:t> </a:t>
            </a:r>
            <a:r>
              <a:rPr lang="uk-UA" sz="3100" b="1" dirty="0" err="1"/>
              <a:t>Гайсслера</a:t>
            </a:r>
            <a:r>
              <a:rPr lang="uk-UA" sz="3100" b="1" dirty="0"/>
              <a:t>, що керував в свій час партією ХДС.</a:t>
            </a:r>
          </a:p>
          <a:p>
            <a:pPr marL="0" indent="0" algn="just">
              <a:buNone/>
            </a:pPr>
            <a:endParaRPr lang="uk-UA" sz="3200" b="1" dirty="0">
              <a:highlight>
                <a:srgbClr val="FF0000"/>
              </a:highlight>
            </a:endParaRPr>
          </a:p>
        </p:txBody>
      </p:sp>
    </p:spTree>
    <p:extLst>
      <p:ext uri="{BB962C8B-B14F-4D97-AF65-F5344CB8AC3E}">
        <p14:creationId xmlns:p14="http://schemas.microsoft.com/office/powerpoint/2010/main" val="49098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681037"/>
            <a:ext cx="12192000" cy="6176962"/>
          </a:xfrm>
        </p:spPr>
        <p:txBody>
          <a:bodyPr>
            <a:noAutofit/>
          </a:bodyPr>
          <a:lstStyle/>
          <a:p>
            <a:pPr algn="just"/>
            <a:r>
              <a:rPr lang="uk-UA" sz="3600" b="1" dirty="0"/>
              <a:t>Мультикультуралізм розумівся ними як </a:t>
            </a:r>
            <a:r>
              <a:rPr lang="uk-UA" sz="3600" b="1" u="sng" dirty="0">
                <a:solidFill>
                  <a:srgbClr val="FFFF00"/>
                </a:solidFill>
              </a:rPr>
              <a:t>сукупності політичних практик, спрямованих на управління культурною множинністю, культурним розмаїттям</a:t>
            </a:r>
            <a:r>
              <a:rPr lang="uk-UA" sz="3600" b="1" dirty="0"/>
              <a:t>. В європейській практиці це виявилось у створенні європейськими державами максимально сприятливих умов для збереження культурної ідентичності іммігрантів. </a:t>
            </a:r>
            <a:endParaRPr lang="en-US" sz="3600" b="1" dirty="0"/>
          </a:p>
          <a:p>
            <a:pPr algn="just"/>
            <a:r>
              <a:rPr lang="uk-UA" sz="3600" b="1" dirty="0"/>
              <a:t>Так, німецький учений Франц-Олаф </a:t>
            </a:r>
            <a:r>
              <a:rPr lang="uk-UA" sz="3600" b="1" dirty="0" err="1"/>
              <a:t>Радтке</a:t>
            </a:r>
            <a:r>
              <a:rPr lang="uk-UA" sz="3600" b="1" dirty="0"/>
              <a:t> на прикладі Німеччини доводив, що </a:t>
            </a:r>
            <a:r>
              <a:rPr lang="uk-UA" sz="3600" b="1" u="sng" dirty="0">
                <a:solidFill>
                  <a:srgbClr val="FFC000"/>
                </a:solidFill>
              </a:rPr>
              <a:t>політика мультикультуралізму – це спроба соціальної держави вирішити проблему інституційної дискримінації імміґрантів через символічне визнання різноманітності й рівноправності культур</a:t>
            </a:r>
            <a:r>
              <a:rPr lang="uk-UA" sz="3600" b="1" dirty="0"/>
              <a:t>. </a:t>
            </a:r>
          </a:p>
        </p:txBody>
      </p:sp>
    </p:spTree>
    <p:extLst>
      <p:ext uri="{BB962C8B-B14F-4D97-AF65-F5344CB8AC3E}">
        <p14:creationId xmlns:p14="http://schemas.microsoft.com/office/powerpoint/2010/main" val="3339151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ctr"/>
            <a:r>
              <a:rPr lang="uk-UA" sz="4800" b="1" dirty="0"/>
              <a:t>Наприкінці 1980-х рр. термін „мультикультуралізм” в європейському дискурсі означав </a:t>
            </a:r>
            <a:r>
              <a:rPr lang="uk-UA" sz="4800" b="1" dirty="0">
                <a:solidFill>
                  <a:srgbClr val="FFC000"/>
                </a:solidFill>
              </a:rPr>
              <a:t>поважне ставлення більшості населення до меншин, однаковий статус різних культурних традицій, право індивіда на вибір своєї ідентичності</a:t>
            </a:r>
            <a:r>
              <a:rPr lang="uk-UA" sz="4800" b="1" dirty="0"/>
              <a:t>. </a:t>
            </a:r>
            <a:r>
              <a:rPr lang="uk-UA" sz="4800" b="1" dirty="0">
                <a:solidFill>
                  <a:srgbClr val="FF0000"/>
                </a:solidFill>
              </a:rPr>
              <a:t>В мультикультурному суспільстві людина зберігає свою ідентичність попри впливи інших культур</a:t>
            </a:r>
            <a:r>
              <a:rPr lang="uk-UA" sz="4800" b="1" dirty="0"/>
              <a:t>.</a:t>
            </a:r>
          </a:p>
        </p:txBody>
      </p:sp>
    </p:spTree>
    <p:extLst>
      <p:ext uri="{BB962C8B-B14F-4D97-AF65-F5344CB8AC3E}">
        <p14:creationId xmlns:p14="http://schemas.microsoft.com/office/powerpoint/2010/main" val="4097653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600" b="1" dirty="0"/>
              <a:t>Аналіз основних соціально значущих компонентів культури (</a:t>
            </a:r>
            <a:r>
              <a:rPr lang="uk-UA" sz="3600" b="1" dirty="0">
                <a:solidFill>
                  <a:srgbClr val="FFFF00"/>
                </a:solidFill>
              </a:rPr>
              <a:t>пізнавальних, нормативно-ціннісних, оціночних, поведінкових тощо</a:t>
            </a:r>
            <a:r>
              <a:rPr lang="uk-UA" sz="3600" b="1" dirty="0"/>
              <a:t>) свідчить, що </a:t>
            </a:r>
            <a:r>
              <a:rPr lang="uk-UA" sz="3600" b="1" dirty="0">
                <a:highlight>
                  <a:srgbClr val="000080"/>
                </a:highlight>
              </a:rPr>
              <a:t>кожен індивід може належати до кількох культур, що представники меншин можуть повноцінно інтегруватися в суспільство, зберігаючи хоча б частково сукупність власних етнокультурних, психічних, ціннісних та інших специфічних національно зумовлених ознак</a:t>
            </a:r>
            <a:r>
              <a:rPr lang="uk-UA" sz="3600" b="1" dirty="0"/>
              <a:t>. </a:t>
            </a:r>
            <a:r>
              <a:rPr lang="uk-UA" sz="3600" b="1" dirty="0">
                <a:highlight>
                  <a:srgbClr val="008000"/>
                </a:highlight>
              </a:rPr>
              <a:t>Мультикультуралізм означає співіснування в єдиному політичному суспільстві кількох помітних культурних груп, які бажають і, в принципі, здатні відтворювати свою специфічну ідентичність</a:t>
            </a:r>
            <a:r>
              <a:rPr lang="uk-UA" sz="3600" b="1" dirty="0"/>
              <a:t>.</a:t>
            </a:r>
          </a:p>
        </p:txBody>
      </p:sp>
    </p:spTree>
    <p:extLst>
      <p:ext uri="{BB962C8B-B14F-4D97-AF65-F5344CB8AC3E}">
        <p14:creationId xmlns:p14="http://schemas.microsoft.com/office/powerpoint/2010/main" val="2119064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700" b="1" dirty="0"/>
              <a:t>На думку українського вченого </a:t>
            </a:r>
            <a:r>
              <a:rPr lang="uk-UA" sz="3700" b="1" dirty="0">
                <a:highlight>
                  <a:srgbClr val="FF0000"/>
                </a:highlight>
              </a:rPr>
              <a:t>Анатолія Колодія</a:t>
            </a:r>
            <a:r>
              <a:rPr lang="uk-UA" sz="3700" b="1" dirty="0"/>
              <a:t>, </a:t>
            </a:r>
            <a:r>
              <a:rPr lang="uk-UA" sz="3700" b="1" dirty="0">
                <a:solidFill>
                  <a:srgbClr val="FFFF00"/>
                </a:solidFill>
              </a:rPr>
              <a:t>“</a:t>
            </a:r>
            <a:r>
              <a:rPr lang="uk-UA" sz="3700" b="1" u="sng" dirty="0">
                <a:solidFill>
                  <a:srgbClr val="FFFF00"/>
                </a:solidFill>
              </a:rPr>
              <a:t>мультикультуралізм” - це принцип етнонаціональної, освітньої, культурної політики, яка визнає і підтримує право громадян зберігати, розвивати та захищати усіма законними методами свої (</a:t>
            </a:r>
            <a:r>
              <a:rPr lang="uk-UA" sz="3700" b="1" u="sng" dirty="0" err="1">
                <a:solidFill>
                  <a:srgbClr val="FFFF00"/>
                </a:solidFill>
              </a:rPr>
              <a:t>етно</a:t>
            </a:r>
            <a:r>
              <a:rPr lang="uk-UA" sz="3700" b="1" u="sng" dirty="0">
                <a:solidFill>
                  <a:srgbClr val="FFFF00"/>
                </a:solidFill>
              </a:rPr>
              <a:t>)культурні особливості, а державу зобов’язує підтримувати такі зусилля громадян</a:t>
            </a:r>
            <a:r>
              <a:rPr lang="uk-UA" sz="3700" b="1" dirty="0"/>
              <a:t>. </a:t>
            </a:r>
          </a:p>
          <a:p>
            <a:pPr algn="just"/>
            <a:r>
              <a:rPr lang="uk-UA" sz="3700" b="1" dirty="0"/>
              <a:t>Інший дослідник </a:t>
            </a:r>
            <a:r>
              <a:rPr lang="uk-UA" sz="3700" b="1" dirty="0">
                <a:highlight>
                  <a:srgbClr val="FF0000"/>
                </a:highlight>
              </a:rPr>
              <a:t>Володимир Котельников</a:t>
            </a:r>
            <a:r>
              <a:rPr lang="uk-UA" sz="3700" b="1" dirty="0"/>
              <a:t> стверджує, що </a:t>
            </a:r>
            <a:r>
              <a:rPr lang="uk-UA" sz="3700" b="1" u="sng" dirty="0">
                <a:highlight>
                  <a:srgbClr val="FF00FF"/>
                </a:highlight>
              </a:rPr>
              <a:t>“мультикультуралізм – це концепція, яка пропонує визнати рівність всіх культур і однакове їх право на існування. Ця ідеологія пропонує інтеграцію (об’єднання) культур без їх асиміляції (злиття)</a:t>
            </a:r>
            <a:r>
              <a:rPr lang="uk-UA" sz="3700" b="1" dirty="0">
                <a:highlight>
                  <a:srgbClr val="FF00FF"/>
                </a:highlight>
              </a:rPr>
              <a:t>”.</a:t>
            </a:r>
          </a:p>
        </p:txBody>
      </p:sp>
    </p:spTree>
    <p:extLst>
      <p:ext uri="{BB962C8B-B14F-4D97-AF65-F5344CB8AC3E}">
        <p14:creationId xmlns:p14="http://schemas.microsoft.com/office/powerpoint/2010/main" val="564260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500" b="1" dirty="0"/>
              <a:t>Російські вчені </a:t>
            </a:r>
            <a:r>
              <a:rPr lang="uk-UA" sz="3500" b="1" dirty="0">
                <a:highlight>
                  <a:srgbClr val="FF00FF"/>
                </a:highlight>
              </a:rPr>
              <a:t>Валерій </a:t>
            </a:r>
            <a:r>
              <a:rPr lang="uk-UA" sz="3500" b="1" dirty="0" err="1">
                <a:highlight>
                  <a:srgbClr val="FF00FF"/>
                </a:highlight>
              </a:rPr>
              <a:t>Тішков</a:t>
            </a:r>
            <a:r>
              <a:rPr lang="uk-UA" sz="3500" b="1" dirty="0"/>
              <a:t> і </a:t>
            </a:r>
            <a:r>
              <a:rPr lang="uk-UA" sz="3500" b="1" dirty="0">
                <a:highlight>
                  <a:srgbClr val="FF00FF"/>
                </a:highlight>
              </a:rPr>
              <a:t>Юрій </a:t>
            </a:r>
            <a:r>
              <a:rPr lang="uk-UA" sz="3500" b="1" dirty="0" err="1">
                <a:highlight>
                  <a:srgbClr val="FF00FF"/>
                </a:highlight>
              </a:rPr>
              <a:t>Шабаєв</a:t>
            </a:r>
            <a:r>
              <a:rPr lang="uk-UA" sz="3500" b="1" dirty="0"/>
              <a:t> трактують мультикультуралізм у вигляді </a:t>
            </a:r>
            <a:r>
              <a:rPr lang="uk-UA" sz="3500" b="1" i="1" dirty="0">
                <a:solidFill>
                  <a:srgbClr val="FFFF00"/>
                </a:solidFill>
              </a:rPr>
              <a:t>особливої форми ліберальної ідеології</a:t>
            </a:r>
            <a:r>
              <a:rPr lang="uk-UA" sz="3500" b="1" dirty="0"/>
              <a:t>, змістом якої є </a:t>
            </a:r>
            <a:r>
              <a:rPr lang="uk-UA" sz="3500" b="1" u="sng" dirty="0">
                <a:highlight>
                  <a:srgbClr val="000080"/>
                </a:highlight>
              </a:rPr>
              <a:t>інтеґрація різних етнічних і расових груп в єдину спільноту за збереження й офіційній підтримки їхньої культурної самобутності</a:t>
            </a:r>
            <a:r>
              <a:rPr lang="uk-UA" sz="3500" b="1" dirty="0"/>
              <a:t>. Дослідники уточнюють: </a:t>
            </a:r>
            <a:r>
              <a:rPr lang="uk-UA" sz="3500" b="1" u="sng" dirty="0">
                <a:solidFill>
                  <a:srgbClr val="FFFF00"/>
                </a:solidFill>
              </a:rPr>
              <a:t>мультикультуралізм – це </a:t>
            </a:r>
            <a:r>
              <a:rPr lang="uk-UA" sz="3500" b="1" u="sng" dirty="0" err="1">
                <a:solidFill>
                  <a:srgbClr val="FFFF00"/>
                </a:solidFill>
              </a:rPr>
              <a:t>сповідувана</a:t>
            </a:r>
            <a:r>
              <a:rPr lang="uk-UA" sz="3500" b="1" u="sng" dirty="0">
                <a:solidFill>
                  <a:srgbClr val="FFFF00"/>
                </a:solidFill>
              </a:rPr>
              <a:t> владою тієї чи іншої країни доктрина єдності в різноманітті, що має на меті гармонізацію взаємодії між різними етнічними і расовими складовими держави на основі спільних цінностей за збереження культурної автономії громад</a:t>
            </a:r>
            <a:r>
              <a:rPr lang="uk-UA" sz="3500" b="1" dirty="0"/>
              <a:t>. Така форма </a:t>
            </a:r>
            <a:r>
              <a:rPr lang="uk-UA" sz="3500" b="1" dirty="0" err="1"/>
              <a:t>етнополітики</a:t>
            </a:r>
            <a:r>
              <a:rPr lang="uk-UA" sz="3500" b="1" dirty="0"/>
              <a:t> допомагає </a:t>
            </a:r>
            <a:r>
              <a:rPr lang="uk-UA" sz="3500" b="1" dirty="0">
                <a:highlight>
                  <a:srgbClr val="800000"/>
                </a:highlight>
              </a:rPr>
              <a:t>нетитульному</a:t>
            </a:r>
            <a:r>
              <a:rPr lang="uk-UA" sz="3500" b="1" dirty="0"/>
              <a:t> населенню зберігати групову ідентичність і безконфліктно співіснувати з домінантною більшістю</a:t>
            </a:r>
            <a:r>
              <a:rPr lang="uk-UA" sz="3700" b="1" dirty="0"/>
              <a:t>.</a:t>
            </a:r>
          </a:p>
        </p:txBody>
      </p:sp>
    </p:spTree>
    <p:extLst>
      <p:ext uri="{BB962C8B-B14F-4D97-AF65-F5344CB8AC3E}">
        <p14:creationId xmlns:p14="http://schemas.microsoft.com/office/powerpoint/2010/main" val="3753243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700" b="1" dirty="0" err="1">
                <a:solidFill>
                  <a:srgbClr val="FFFF00"/>
                </a:solidFill>
                <a:highlight>
                  <a:srgbClr val="800000"/>
                </a:highlight>
              </a:rPr>
              <a:t>Чандран</a:t>
            </a:r>
            <a:r>
              <a:rPr lang="uk-UA" sz="3700" b="1" dirty="0">
                <a:solidFill>
                  <a:srgbClr val="FFFF00"/>
                </a:solidFill>
                <a:highlight>
                  <a:srgbClr val="800000"/>
                </a:highlight>
              </a:rPr>
              <a:t> </a:t>
            </a:r>
            <a:r>
              <a:rPr lang="uk-UA" sz="3700" b="1" dirty="0" err="1">
                <a:solidFill>
                  <a:srgbClr val="FFFF00"/>
                </a:solidFill>
                <a:highlight>
                  <a:srgbClr val="800000"/>
                </a:highlight>
              </a:rPr>
              <a:t>Кукатас</a:t>
            </a:r>
            <a:r>
              <a:rPr lang="uk-UA" sz="3700" b="1" dirty="0"/>
              <a:t>, політолог, професор політичної теорії в Лондонській економічній школі, розглядає </a:t>
            </a:r>
            <a:r>
              <a:rPr lang="uk-UA" sz="3700" b="1" u="sng" dirty="0">
                <a:solidFill>
                  <a:srgbClr val="FFFF00"/>
                </a:solidFill>
              </a:rPr>
              <a:t>мультикультуралізм як одну з реакцій на проблему культурного </a:t>
            </a:r>
            <a:r>
              <a:rPr lang="uk-UA" sz="3700" b="1" u="sng" dirty="0" err="1">
                <a:solidFill>
                  <a:srgbClr val="FFFF00"/>
                </a:solidFill>
              </a:rPr>
              <a:t>багатоманіття</a:t>
            </a:r>
            <a:r>
              <a:rPr lang="uk-UA" sz="3700" b="1" dirty="0"/>
              <a:t>. </a:t>
            </a:r>
            <a:r>
              <a:rPr lang="uk-UA" sz="3700" b="1" dirty="0" err="1"/>
              <a:t>Мультикультуралістична</a:t>
            </a:r>
            <a:r>
              <a:rPr lang="uk-UA" sz="3700" b="1" dirty="0"/>
              <a:t> реакція на існування культурного розмаїття, на думку вченого, </a:t>
            </a:r>
            <a:r>
              <a:rPr lang="uk-UA" sz="3700" b="1" u="sng" dirty="0">
                <a:highlight>
                  <a:srgbClr val="000080"/>
                </a:highlight>
              </a:rPr>
              <a:t>передбачає як відмову від спроб захиститися від такого явища шляхом самоізоляції, так і прагнення не дати йому вкоренитися за рахунок асиміляції меншин</a:t>
            </a:r>
            <a:r>
              <a:rPr lang="uk-UA" sz="3700" b="1" dirty="0"/>
              <a:t>. При цьому він наголошує, що ідея мультикультуралізму на сьогодні має відображати філософську суспільну позицію. І сутність цієї позиції – </a:t>
            </a:r>
            <a:r>
              <a:rPr lang="uk-UA" sz="3700" b="1" dirty="0">
                <a:highlight>
                  <a:srgbClr val="800000"/>
                </a:highlight>
              </a:rPr>
              <a:t>визнання, а не пригнічення культурного розмаїття</a:t>
            </a:r>
            <a:r>
              <a:rPr lang="uk-UA" sz="4400" b="1" dirty="0"/>
              <a:t>.</a:t>
            </a:r>
          </a:p>
        </p:txBody>
      </p:sp>
    </p:spTree>
    <p:extLst>
      <p:ext uri="{BB962C8B-B14F-4D97-AF65-F5344CB8AC3E}">
        <p14:creationId xmlns:p14="http://schemas.microsoft.com/office/powerpoint/2010/main" val="104459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rmAutofit/>
          </a:bodyPr>
          <a:lstStyle/>
          <a:p>
            <a:pPr algn="just"/>
            <a:r>
              <a:rPr lang="uk-UA" sz="3100" b="1" dirty="0"/>
              <a:t>На сучасному етапі розвитку суспільства явище мультикультуралізму постає як проблемна стратегія. Глобалізаційні процеси у світі об’єктивно ведуть до того, що відбувається “змішування” різних етносів й етнічних культур. </a:t>
            </a:r>
            <a:endParaRPr lang="en-US" sz="3100" b="1" dirty="0"/>
          </a:p>
          <a:p>
            <a:pPr algn="just"/>
            <a:r>
              <a:rPr lang="uk-UA" sz="3100" b="1" dirty="0"/>
              <a:t>На сучасному етапі розвитку суспільства більшість країн світу є </a:t>
            </a:r>
            <a:r>
              <a:rPr lang="uk-UA" sz="3100" b="1" dirty="0" err="1"/>
              <a:t>поліетнічними</a:t>
            </a:r>
            <a:r>
              <a:rPr lang="uk-UA" sz="3100" b="1" dirty="0"/>
              <a:t>. В умовах глобалізації та міграційних процесів </a:t>
            </a:r>
            <a:r>
              <a:rPr lang="uk-UA" sz="3100" b="1" dirty="0" err="1"/>
              <a:t>ускладнюється</a:t>
            </a:r>
            <a:r>
              <a:rPr lang="uk-UA" sz="3100" b="1" dirty="0"/>
              <a:t> демографія окремих держав, населення яких стає ще більш полікультурним та етнічно неоднорідним.</a:t>
            </a:r>
            <a:endParaRPr lang="en-US" sz="3100" b="1" dirty="0"/>
          </a:p>
          <a:p>
            <a:pPr algn="just"/>
            <a:r>
              <a:rPr lang="uk-UA" sz="3100" b="1" dirty="0"/>
              <a:t>Проблема імміграції та інтеграції є об’єктом гострих дискусій і характеризується співіснуванням діаметрально протилежних поглядів – відстоюванням і підтримкою політики мультикультуралізму і відвертим протестом проти сучасної “колонізації”.</a:t>
            </a:r>
          </a:p>
        </p:txBody>
      </p:sp>
    </p:spTree>
    <p:extLst>
      <p:ext uri="{BB962C8B-B14F-4D97-AF65-F5344CB8AC3E}">
        <p14:creationId xmlns:p14="http://schemas.microsoft.com/office/powerpoint/2010/main" val="1853622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600" b="1" dirty="0"/>
              <a:t>Сутність ідеї мультикультуралізму можна визначити формулою: </a:t>
            </a:r>
            <a:r>
              <a:rPr lang="uk-UA" sz="3600" b="1" dirty="0">
                <a:highlight>
                  <a:srgbClr val="FF0000"/>
                </a:highlight>
              </a:rPr>
              <a:t>єдність при різноманітності</a:t>
            </a:r>
            <a:r>
              <a:rPr lang="uk-UA" sz="3600" b="1" dirty="0"/>
              <a:t>.</a:t>
            </a:r>
          </a:p>
          <a:p>
            <a:pPr algn="ctr"/>
            <a:r>
              <a:rPr lang="uk-UA" sz="3600" b="1" dirty="0">
                <a:highlight>
                  <a:srgbClr val="FF00FF"/>
                </a:highlight>
              </a:rPr>
              <a:t>Характерними ознаками мультикультуралізму є:</a:t>
            </a:r>
          </a:p>
          <a:p>
            <a:pPr algn="just">
              <a:lnSpc>
                <a:spcPct val="100000"/>
              </a:lnSpc>
            </a:pPr>
            <a:r>
              <a:rPr lang="uk-UA" sz="3200" b="1" dirty="0"/>
              <a:t>1)	Наявність </a:t>
            </a:r>
            <a:r>
              <a:rPr lang="uk-UA" sz="3200" b="1" dirty="0" err="1"/>
              <a:t>мовного</a:t>
            </a:r>
            <a:r>
              <a:rPr lang="uk-UA" sz="3200" b="1" dirty="0"/>
              <a:t> чи етнокультурного плюралізму як загальносуспільної норми;</a:t>
            </a:r>
          </a:p>
          <a:p>
            <a:pPr algn="just">
              <a:lnSpc>
                <a:spcPct val="100000"/>
              </a:lnSpc>
            </a:pPr>
            <a:r>
              <a:rPr lang="uk-UA" sz="3200" b="1" dirty="0"/>
              <a:t>2)	Відкритість культури для сприйняття інших культур та взаємодії з ними;</a:t>
            </a:r>
          </a:p>
          <a:p>
            <a:pPr algn="just">
              <a:lnSpc>
                <a:spcPct val="100000"/>
              </a:lnSpc>
            </a:pPr>
            <a:r>
              <a:rPr lang="uk-UA" sz="3200" b="1" dirty="0"/>
              <a:t>3)	Розпад монолітних соціокультурних (в тому числі етнічних, релігійних) структур, подолання можливих бар’єрів, передусім, ізоляції та самоізоляції, головним чином під впливом нових технологій зв’язку та телекомунікацій;</a:t>
            </a:r>
          </a:p>
          <a:p>
            <a:endParaRPr lang="uk-UA" sz="3600" b="1" dirty="0"/>
          </a:p>
        </p:txBody>
      </p:sp>
    </p:spTree>
    <p:extLst>
      <p:ext uri="{BB962C8B-B14F-4D97-AF65-F5344CB8AC3E}">
        <p14:creationId xmlns:p14="http://schemas.microsoft.com/office/powerpoint/2010/main" val="3466712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400" b="1" dirty="0"/>
              <a:t>4)	Наявність на території країни постійно мігруючого, «кочового» населення, яке утворює окремі спільноти з власною побутовою, світоглядною, </a:t>
            </a:r>
            <a:r>
              <a:rPr lang="uk-UA" sz="4400" b="1" dirty="0" err="1"/>
              <a:t>мовною</a:t>
            </a:r>
            <a:r>
              <a:rPr lang="uk-UA" sz="4400" b="1" dirty="0"/>
              <a:t> та культурною специфікою;</a:t>
            </a:r>
          </a:p>
          <a:p>
            <a:pPr algn="just"/>
            <a:r>
              <a:rPr lang="uk-UA" sz="4400" b="1" dirty="0"/>
              <a:t>5)	Поділ країни на окремі регіони, що постають як географічні, історичні, культурні, економічні чи політичні цілісності (т. зв. Територіальний плюралізм);</a:t>
            </a:r>
          </a:p>
          <a:p>
            <a:endParaRPr lang="uk-UA" sz="3600" b="1" dirty="0"/>
          </a:p>
        </p:txBody>
      </p:sp>
    </p:spTree>
    <p:extLst>
      <p:ext uri="{BB962C8B-B14F-4D97-AF65-F5344CB8AC3E}">
        <p14:creationId xmlns:p14="http://schemas.microsoft.com/office/powerpoint/2010/main" val="2099442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100" b="1" dirty="0"/>
              <a:t>6)	Наявність у традиційному компоненті </a:t>
            </a:r>
            <a:r>
              <a:rPr lang="uk-UA" sz="3100" b="1" dirty="0">
                <a:solidFill>
                  <a:srgbClr val="FFFF00"/>
                </a:solidFill>
              </a:rPr>
              <a:t>національної культури різноманітних «нашарувань»</a:t>
            </a:r>
            <a:r>
              <a:rPr lang="uk-UA" sz="3100" b="1" dirty="0"/>
              <a:t> як своєрідних результатів спонтанних чи примусових впливів з боку інших культур і цивілізацій (мови, звичаїв, вірувань, способів господарювання та праці, спільної історії, організації побуту тощо, а також зафіксованих у громадській свідомості фактів, подій як своєрідних індикаторів взаємодії титульного народу з представниками інших етносів, націй і </a:t>
            </a:r>
            <a:r>
              <a:rPr lang="uk-UA" sz="3100" b="1" dirty="0" err="1"/>
              <a:t>народностей</a:t>
            </a:r>
            <a:r>
              <a:rPr lang="uk-UA" sz="3100" b="1" dirty="0"/>
              <a:t> упродовж власної, як правило, багатовікової історії). До останніх можна віднести, зокрема, явища емпатії (співпереживання), стереотипи поведінки, оціночні судження, різні форми упередженого ставлення аж до проявів ксенофобії, етнонаціональних комплексів, що склалися історично тощо;</a:t>
            </a:r>
          </a:p>
          <a:p>
            <a:pPr algn="just"/>
            <a:r>
              <a:rPr lang="uk-UA" sz="3100" b="1" dirty="0"/>
              <a:t>7)	Наявність світоглядного, у тому числі й релігійного плюралізму та віротерпимості.</a:t>
            </a:r>
          </a:p>
        </p:txBody>
      </p:sp>
    </p:spTree>
    <p:extLst>
      <p:ext uri="{BB962C8B-B14F-4D97-AF65-F5344CB8AC3E}">
        <p14:creationId xmlns:p14="http://schemas.microsoft.com/office/powerpoint/2010/main" val="1923210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500" b="1" dirty="0"/>
              <a:t>Деякі корективи в трактування самого культурного явища </a:t>
            </a:r>
            <a:r>
              <a:rPr lang="uk-UA" sz="3500" b="1" dirty="0" err="1"/>
              <a:t>вніс</a:t>
            </a:r>
            <a:r>
              <a:rPr lang="uk-UA" sz="3500" b="1" dirty="0"/>
              <a:t> </a:t>
            </a:r>
            <a:r>
              <a:rPr lang="uk-UA" sz="3500" b="1" dirty="0">
                <a:highlight>
                  <a:srgbClr val="800000"/>
                </a:highlight>
              </a:rPr>
              <a:t>А.І. </a:t>
            </a:r>
            <a:r>
              <a:rPr lang="uk-UA" sz="3500" b="1" dirty="0" err="1">
                <a:highlight>
                  <a:srgbClr val="800000"/>
                </a:highlight>
              </a:rPr>
              <a:t>Куроп’ятник</a:t>
            </a:r>
            <a:r>
              <a:rPr lang="uk-UA" sz="3500" b="1" dirty="0"/>
              <a:t>. Він зазначив </a:t>
            </a:r>
            <a:r>
              <a:rPr lang="uk-UA" sz="3500" b="1" u="sng" dirty="0">
                <a:solidFill>
                  <a:srgbClr val="FFFF00"/>
                </a:solidFill>
              </a:rPr>
              <a:t>три рівня розуміння мультикультуралізму</a:t>
            </a:r>
            <a:r>
              <a:rPr lang="uk-UA" sz="3500" b="1" dirty="0"/>
              <a:t>, що нині сприймаються як загальні рівні в соціальних науках:</a:t>
            </a:r>
          </a:p>
          <a:p>
            <a:pPr algn="just"/>
            <a:r>
              <a:rPr lang="uk-UA" sz="3500" b="1" dirty="0"/>
              <a:t>а) </a:t>
            </a:r>
            <a:r>
              <a:rPr lang="uk-UA" sz="3500" b="1" u="sng" dirty="0">
                <a:highlight>
                  <a:srgbClr val="FF0000"/>
                </a:highlight>
              </a:rPr>
              <a:t>демографічний</a:t>
            </a:r>
            <a:r>
              <a:rPr lang="uk-UA" sz="3500" b="1" dirty="0"/>
              <a:t> (дескриптивний), суть якого полягає в описі змін демографічних, етнокультурних параметрів національних спільнот під впливом ендогенних (міграція) й екзогенних (імміграція) факторів; </a:t>
            </a:r>
            <a:r>
              <a:rPr lang="uk-UA" sz="3500" b="1" dirty="0">
                <a:solidFill>
                  <a:srgbClr val="FFFF00"/>
                </a:solidFill>
              </a:rPr>
              <a:t>мультикультуралізм у цьому випадку розуміється як політика інтеграції іммігрантів до суспільства, що приймає</a:t>
            </a:r>
            <a:r>
              <a:rPr lang="uk-UA" sz="3500" b="1" dirty="0"/>
              <a:t>; </a:t>
            </a:r>
          </a:p>
          <a:p>
            <a:pPr algn="just"/>
            <a:r>
              <a:rPr lang="uk-UA" sz="3500" b="1" dirty="0"/>
              <a:t>б) </a:t>
            </a:r>
            <a:r>
              <a:rPr lang="uk-UA" sz="3500" b="1" u="sng" dirty="0">
                <a:highlight>
                  <a:srgbClr val="FF0000"/>
                </a:highlight>
              </a:rPr>
              <a:t>ідеологічний</a:t>
            </a:r>
            <a:r>
              <a:rPr lang="uk-UA" sz="3500" b="1" dirty="0"/>
              <a:t>, у межах якого обговорюються концепції національних ідеологій;</a:t>
            </a:r>
          </a:p>
          <a:p>
            <a:endParaRPr lang="uk-UA" sz="3200" b="1" dirty="0"/>
          </a:p>
        </p:txBody>
      </p:sp>
    </p:spTree>
    <p:extLst>
      <p:ext uri="{BB962C8B-B14F-4D97-AF65-F5344CB8AC3E}">
        <p14:creationId xmlns:p14="http://schemas.microsoft.com/office/powerpoint/2010/main" val="320578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200" b="1" dirty="0"/>
              <a:t>в</a:t>
            </a:r>
            <a:r>
              <a:rPr lang="uk-UA" sz="4000" b="1" dirty="0"/>
              <a:t>) </a:t>
            </a:r>
            <a:r>
              <a:rPr lang="uk-UA" sz="4000" b="1" u="sng" dirty="0">
                <a:highlight>
                  <a:srgbClr val="FF0000"/>
                </a:highlight>
              </a:rPr>
              <a:t>політичний</a:t>
            </a:r>
            <a:r>
              <a:rPr lang="uk-UA" sz="4000" b="1" dirty="0"/>
              <a:t>, орієнтований на практичне застосування принципів мультикультуралізму як ідеології, політики, що розглядає права культурних, національних та інших меншин, реалізує програми їх соціальної підтримки. </a:t>
            </a:r>
          </a:p>
          <a:p>
            <a:pPr algn="just"/>
            <a:r>
              <a:rPr lang="uk-UA" sz="4000" b="1" dirty="0"/>
              <a:t>У даному випадку </a:t>
            </a:r>
            <a:r>
              <a:rPr lang="uk-UA" sz="4000" b="1" dirty="0">
                <a:solidFill>
                  <a:srgbClr val="FFFF00"/>
                </a:solidFill>
              </a:rPr>
              <a:t>“мультикультуралізм — це політична програма, спрямована на гармонізацію відносин між державою й етнічними, культурними меншинами, з яких складається структура суспільства, а також на врегулювання відносин всередині цих меншин”</a:t>
            </a:r>
            <a:r>
              <a:rPr lang="uk-UA" sz="4000" b="1" dirty="0"/>
              <a:t>.</a:t>
            </a:r>
          </a:p>
        </p:txBody>
      </p:sp>
    </p:spTree>
    <p:extLst>
      <p:ext uri="{BB962C8B-B14F-4D97-AF65-F5344CB8AC3E}">
        <p14:creationId xmlns:p14="http://schemas.microsoft.com/office/powerpoint/2010/main" val="1708579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400" b="1" dirty="0"/>
              <a:t>Будь-яке соціальне явище, що спостерігається в різних країнах, суспільствах, цивілізаціях, має свою типологію. </a:t>
            </a:r>
          </a:p>
          <a:p>
            <a:pPr algn="just"/>
            <a:r>
              <a:rPr lang="uk-UA" sz="4400" b="1" dirty="0"/>
              <a:t>Проблема полягає в тому, що </a:t>
            </a:r>
            <a:r>
              <a:rPr lang="uk-UA" sz="4400" b="1" dirty="0">
                <a:highlight>
                  <a:srgbClr val="FF00FF"/>
                </a:highlight>
              </a:rPr>
              <a:t>мультикультуралізм у чистому вигляді не існує</a:t>
            </a:r>
            <a:r>
              <a:rPr lang="uk-UA" sz="4400" b="1" dirty="0"/>
              <a:t>, адже майже завжди сучасні практики мультикультуралізму </a:t>
            </a:r>
            <a:r>
              <a:rPr lang="uk-UA" sz="4400" b="1" dirty="0">
                <a:highlight>
                  <a:srgbClr val="FF0000"/>
                </a:highlight>
              </a:rPr>
              <a:t>поєднуються з елементами асиміляції чи сегрегації</a:t>
            </a:r>
            <a:r>
              <a:rPr lang="uk-UA" sz="4400" b="1" dirty="0"/>
              <a:t> і саме існують різні погляди на нього та пропонуються відповідні моделі.</a:t>
            </a:r>
          </a:p>
        </p:txBody>
      </p:sp>
    </p:spTree>
    <p:extLst>
      <p:ext uri="{BB962C8B-B14F-4D97-AF65-F5344CB8AC3E}">
        <p14:creationId xmlns:p14="http://schemas.microsoft.com/office/powerpoint/2010/main" val="1526496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800" b="1" dirty="0"/>
              <a:t>Найбільш розповсюдженою є «</a:t>
            </a:r>
            <a:r>
              <a:rPr lang="uk-UA" sz="3800" b="1" dirty="0">
                <a:solidFill>
                  <a:srgbClr val="FFFF00"/>
                </a:solidFill>
              </a:rPr>
              <a:t>ліберальна» модель мультикультуралізму</a:t>
            </a:r>
            <a:r>
              <a:rPr lang="uk-UA" sz="3800" b="1" dirty="0"/>
              <a:t>, яку активно підтримували канадці – політичний філософ </a:t>
            </a:r>
            <a:r>
              <a:rPr lang="uk-UA" sz="3800" b="1" u="sng" dirty="0">
                <a:highlight>
                  <a:srgbClr val="FF0000"/>
                </a:highlight>
              </a:rPr>
              <a:t>Вілл </a:t>
            </a:r>
            <a:r>
              <a:rPr lang="uk-UA" sz="3800" b="1" u="sng" dirty="0" err="1">
                <a:highlight>
                  <a:srgbClr val="FF0000"/>
                </a:highlight>
              </a:rPr>
              <a:t>Кімліка</a:t>
            </a:r>
            <a:r>
              <a:rPr lang="uk-UA" sz="3800" b="1" u="sng" dirty="0">
                <a:highlight>
                  <a:srgbClr val="FF0000"/>
                </a:highlight>
              </a:rPr>
              <a:t> (</a:t>
            </a:r>
            <a:r>
              <a:rPr lang="uk-UA" sz="3800" b="1" u="sng" dirty="0" err="1">
                <a:highlight>
                  <a:srgbClr val="FF0000"/>
                </a:highlight>
              </a:rPr>
              <a:t>Кімлічка</a:t>
            </a:r>
            <a:r>
              <a:rPr lang="uk-UA" sz="3800" b="1" u="sng" dirty="0">
                <a:highlight>
                  <a:srgbClr val="FF0000"/>
                </a:highlight>
              </a:rPr>
              <a:t>)</a:t>
            </a:r>
            <a:r>
              <a:rPr lang="uk-UA" sz="3800" b="1" dirty="0"/>
              <a:t>, соціальний теоретик </a:t>
            </a:r>
            <a:r>
              <a:rPr lang="uk-UA" sz="3800" b="1" u="sng" dirty="0">
                <a:highlight>
                  <a:srgbClr val="008080"/>
                </a:highlight>
              </a:rPr>
              <a:t>Чарльз Тейлор</a:t>
            </a:r>
            <a:r>
              <a:rPr lang="uk-UA" sz="3800" b="1" dirty="0"/>
              <a:t> та американський філософ </a:t>
            </a:r>
            <a:r>
              <a:rPr lang="uk-UA" sz="3800" b="1" u="sng" dirty="0">
                <a:highlight>
                  <a:srgbClr val="000080"/>
                </a:highlight>
              </a:rPr>
              <a:t>Майкл </a:t>
            </a:r>
            <a:r>
              <a:rPr lang="uk-UA" sz="3800" b="1" u="sng" dirty="0" err="1">
                <a:highlight>
                  <a:srgbClr val="000080"/>
                </a:highlight>
              </a:rPr>
              <a:t>Уолцер</a:t>
            </a:r>
            <a:r>
              <a:rPr lang="uk-UA" sz="3800" b="1" dirty="0"/>
              <a:t>. Ця концепція обґрунтовує більшу, у порівнянні з обмеженою монокультурністю, цінність культурної неоднорідності в соціальному житті. </a:t>
            </a:r>
            <a:r>
              <a:rPr lang="uk-UA" sz="3800" b="1" dirty="0">
                <a:solidFill>
                  <a:srgbClr val="FFFF00"/>
                </a:solidFill>
              </a:rPr>
              <a:t>Концепція ліберального мультикультуралізму має за мету підтримку та розвиток розмаїття культурних практик і забезпечення рівних прав існування відповідних культурних груп</a:t>
            </a:r>
            <a:r>
              <a:rPr lang="uk-UA" sz="3800" b="1" dirty="0"/>
              <a:t>.</a:t>
            </a:r>
          </a:p>
        </p:txBody>
      </p:sp>
    </p:spTree>
    <p:extLst>
      <p:ext uri="{BB962C8B-B14F-4D97-AF65-F5344CB8AC3E}">
        <p14:creationId xmlns:p14="http://schemas.microsoft.com/office/powerpoint/2010/main" val="2669404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B25621-A493-420B-8781-D30B4A7C4340}"/>
              </a:ext>
            </a:extLst>
          </p:cNvPr>
          <p:cNvSpPr>
            <a:spLocks noGrp="1"/>
          </p:cNvSpPr>
          <p:nvPr>
            <p:ph type="ctrTitle"/>
          </p:nvPr>
        </p:nvSpPr>
        <p:spPr>
          <a:xfrm>
            <a:off x="0" y="0"/>
            <a:ext cx="12192000" cy="1237673"/>
          </a:xfrm>
        </p:spPr>
        <p:txBody>
          <a:bodyPr>
            <a:noAutofit/>
          </a:bodyPr>
          <a:lstStyle/>
          <a:p>
            <a:r>
              <a:rPr lang="uk-UA" sz="4400" b="1" dirty="0">
                <a:solidFill>
                  <a:srgbClr val="00B0F0"/>
                </a:solidFill>
              </a:rPr>
              <a:t>Представники «ліберальної» моделі мультикультуралізму</a:t>
            </a:r>
            <a:endParaRPr lang="ru-RU" sz="4400" b="1" dirty="0">
              <a:solidFill>
                <a:srgbClr val="00B0F0"/>
              </a:solidFill>
            </a:endParaRPr>
          </a:p>
        </p:txBody>
      </p:sp>
      <p:sp>
        <p:nvSpPr>
          <p:cNvPr id="3" name="Подзаголовок 2">
            <a:extLst>
              <a:ext uri="{FF2B5EF4-FFF2-40B4-BE49-F238E27FC236}">
                <a16:creationId xmlns:a16="http://schemas.microsoft.com/office/drawing/2014/main" id="{511EB0B8-D5B1-46DB-90B4-B3996E30F79B}"/>
              </a:ext>
            </a:extLst>
          </p:cNvPr>
          <p:cNvSpPr>
            <a:spLocks noGrp="1"/>
          </p:cNvSpPr>
          <p:nvPr>
            <p:ph type="subTitle" idx="1"/>
          </p:nvPr>
        </p:nvSpPr>
        <p:spPr>
          <a:xfrm>
            <a:off x="0" y="1136073"/>
            <a:ext cx="12192000" cy="5791200"/>
          </a:xfrm>
        </p:spPr>
        <p:txBody>
          <a:bodyPr/>
          <a:lstStyle/>
          <a:p>
            <a:pPr algn="l"/>
            <a:r>
              <a:rPr lang="ru-RU" b="1" dirty="0" err="1"/>
              <a:t>Вілл</a:t>
            </a:r>
            <a:r>
              <a:rPr lang="ru-RU" b="1" dirty="0"/>
              <a:t> К</a:t>
            </a:r>
            <a:r>
              <a:rPr lang="uk-UA" b="1" dirty="0"/>
              <a:t>і</a:t>
            </a:r>
            <a:r>
              <a:rPr lang="ru-RU" b="1" dirty="0" err="1"/>
              <a:t>мліка</a:t>
            </a:r>
            <a:r>
              <a:rPr lang="ru-RU" b="1" dirty="0"/>
              <a:t> 			         </a:t>
            </a:r>
            <a:r>
              <a:rPr lang="uk-UA" b="1" dirty="0"/>
              <a:t>Чарльз </a:t>
            </a:r>
            <a:r>
              <a:rPr lang="uk-UA" b="1" dirty="0" err="1"/>
              <a:t>Марґрейв</a:t>
            </a:r>
            <a:r>
              <a:rPr lang="uk-UA" b="1" dirty="0"/>
              <a:t> Тейлор		Майкл </a:t>
            </a:r>
            <a:r>
              <a:rPr lang="uk-UA" b="1" dirty="0" err="1"/>
              <a:t>Уолцер</a:t>
            </a:r>
            <a:endParaRPr lang="uk-UA" b="1" dirty="0"/>
          </a:p>
          <a:p>
            <a:pPr algn="l"/>
            <a:r>
              <a:rPr lang="ru-RU" b="1" dirty="0"/>
              <a:t>(</a:t>
            </a:r>
            <a:r>
              <a:rPr lang="en-US" b="1" dirty="0"/>
              <a:t>Will </a:t>
            </a:r>
            <a:r>
              <a:rPr lang="en-US" b="1" dirty="0" err="1"/>
              <a:t>Kymlicka</a:t>
            </a:r>
            <a:r>
              <a:rPr lang="en-US" b="1" dirty="0"/>
              <a:t>)</a:t>
            </a:r>
            <a:r>
              <a:rPr lang="uk-UA" b="1" dirty="0"/>
              <a:t>			</a:t>
            </a:r>
            <a:r>
              <a:rPr lang="en-US" b="1" dirty="0"/>
              <a:t>Charles Margrave Taylor</a:t>
            </a:r>
            <a:r>
              <a:rPr lang="uk-UA" b="1" dirty="0"/>
              <a:t>		</a:t>
            </a:r>
            <a:r>
              <a:rPr lang="en-US" b="1" dirty="0"/>
              <a:t>Michael </a:t>
            </a:r>
            <a:r>
              <a:rPr lang="en-US" b="1" dirty="0" err="1"/>
              <a:t>Walzer</a:t>
            </a:r>
            <a:endParaRPr lang="uk-UA" b="1" dirty="0"/>
          </a:p>
          <a:p>
            <a:pPr algn="l"/>
            <a:r>
              <a:rPr lang="uk-UA" b="1" dirty="0"/>
              <a:t> </a:t>
            </a:r>
            <a:r>
              <a:rPr lang="en-US" b="1" dirty="0"/>
              <a:t> </a:t>
            </a:r>
            <a:endParaRPr lang="ru-RU" b="1" dirty="0"/>
          </a:p>
        </p:txBody>
      </p:sp>
      <p:pic>
        <p:nvPicPr>
          <p:cNvPr id="5" name="Рисунок 4">
            <a:extLst>
              <a:ext uri="{FF2B5EF4-FFF2-40B4-BE49-F238E27FC236}">
                <a16:creationId xmlns:a16="http://schemas.microsoft.com/office/drawing/2014/main" id="{C6C36CAC-FD06-49BF-B405-D9C65C13E626}"/>
              </a:ext>
            </a:extLst>
          </p:cNvPr>
          <p:cNvPicPr>
            <a:picLocks noChangeAspect="1"/>
          </p:cNvPicPr>
          <p:nvPr/>
        </p:nvPicPr>
        <p:blipFill>
          <a:blip r:embed="rId2"/>
          <a:stretch>
            <a:fillRect/>
          </a:stretch>
        </p:blipFill>
        <p:spPr>
          <a:xfrm>
            <a:off x="166254" y="2669308"/>
            <a:ext cx="3276077" cy="3472873"/>
          </a:xfrm>
          <a:prstGeom prst="rect">
            <a:avLst/>
          </a:prstGeom>
        </p:spPr>
      </p:pic>
      <p:pic>
        <p:nvPicPr>
          <p:cNvPr id="6" name="Рисунок 5">
            <a:extLst>
              <a:ext uri="{FF2B5EF4-FFF2-40B4-BE49-F238E27FC236}">
                <a16:creationId xmlns:a16="http://schemas.microsoft.com/office/drawing/2014/main" id="{5FF1E24B-86E3-4CCA-A4D8-2CC805E3DCF2}"/>
              </a:ext>
            </a:extLst>
          </p:cNvPr>
          <p:cNvPicPr>
            <a:picLocks noChangeAspect="1"/>
          </p:cNvPicPr>
          <p:nvPr/>
        </p:nvPicPr>
        <p:blipFill>
          <a:blip r:embed="rId3"/>
          <a:stretch>
            <a:fillRect/>
          </a:stretch>
        </p:blipFill>
        <p:spPr>
          <a:xfrm>
            <a:off x="3862624" y="2946399"/>
            <a:ext cx="4166466" cy="2775527"/>
          </a:xfrm>
          <a:prstGeom prst="rect">
            <a:avLst/>
          </a:prstGeom>
        </p:spPr>
      </p:pic>
      <p:pic>
        <p:nvPicPr>
          <p:cNvPr id="7" name="Рисунок 6">
            <a:extLst>
              <a:ext uri="{FF2B5EF4-FFF2-40B4-BE49-F238E27FC236}">
                <a16:creationId xmlns:a16="http://schemas.microsoft.com/office/drawing/2014/main" id="{8389A8E0-DDCD-4CE7-A0CE-CD5233447BAC}"/>
              </a:ext>
            </a:extLst>
          </p:cNvPr>
          <p:cNvPicPr>
            <a:picLocks noChangeAspect="1"/>
          </p:cNvPicPr>
          <p:nvPr/>
        </p:nvPicPr>
        <p:blipFill>
          <a:blip r:embed="rId4"/>
          <a:stretch>
            <a:fillRect/>
          </a:stretch>
        </p:blipFill>
        <p:spPr>
          <a:xfrm>
            <a:off x="8264167" y="3879271"/>
            <a:ext cx="3796144" cy="2660072"/>
          </a:xfrm>
          <a:prstGeom prst="rect">
            <a:avLst/>
          </a:prstGeom>
        </p:spPr>
      </p:pic>
    </p:spTree>
    <p:extLst>
      <p:ext uri="{BB962C8B-B14F-4D97-AF65-F5344CB8AC3E}">
        <p14:creationId xmlns:p14="http://schemas.microsoft.com/office/powerpoint/2010/main" val="2279254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000" b="1" dirty="0"/>
              <a:t>Ліберальний мультикультуралізм став основою для появи і розвитку низки інших моделей мультикультуралізму, які надають, передусім, </a:t>
            </a:r>
            <a:r>
              <a:rPr lang="uk-UA" sz="4000" b="1" dirty="0">
                <a:solidFill>
                  <a:srgbClr val="FFFF00"/>
                </a:solidFill>
              </a:rPr>
              <a:t>перевагу культурному розмаїттю, представленого і закріпленого маркерами групових відмінностей</a:t>
            </a:r>
            <a:r>
              <a:rPr lang="uk-UA" sz="4000" b="1" dirty="0"/>
              <a:t>. </a:t>
            </a:r>
            <a:r>
              <a:rPr lang="uk-UA" sz="4000" b="1" dirty="0">
                <a:highlight>
                  <a:srgbClr val="FF0000"/>
                </a:highlight>
              </a:rPr>
              <a:t>Однак</a:t>
            </a:r>
            <a:r>
              <a:rPr lang="uk-UA" sz="4000" b="1" dirty="0"/>
              <a:t>, майже усі держави, що намагалися втілювати на практиці «ліберальний мультикультуралізм», зрештою </a:t>
            </a:r>
            <a:r>
              <a:rPr lang="uk-UA" sz="4000" b="1" dirty="0">
                <a:highlight>
                  <a:srgbClr val="FF0000"/>
                </a:highlight>
              </a:rPr>
              <a:t>відмовилися</a:t>
            </a:r>
            <a:r>
              <a:rPr lang="uk-UA" sz="4000" b="1" dirty="0"/>
              <a:t> від ідеї побудови мультикультурної системи через значний відцентрований рух у суспільстві.</a:t>
            </a:r>
          </a:p>
        </p:txBody>
      </p:sp>
    </p:spTree>
    <p:extLst>
      <p:ext uri="{BB962C8B-B14F-4D97-AF65-F5344CB8AC3E}">
        <p14:creationId xmlns:p14="http://schemas.microsoft.com/office/powerpoint/2010/main" val="366041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000" b="1" dirty="0"/>
              <a:t>Іншою, докорінно відмінною від попередньої, є модель «</a:t>
            </a:r>
            <a:r>
              <a:rPr lang="uk-UA" sz="4000" b="1" u="sng" dirty="0">
                <a:solidFill>
                  <a:srgbClr val="FFFF00"/>
                </a:solidFill>
              </a:rPr>
              <a:t>консервативного (корпоративного)» мультикультуралізму</a:t>
            </a:r>
            <a:r>
              <a:rPr lang="uk-UA" sz="4000" b="1" dirty="0"/>
              <a:t>, яка за своєю суттю є продовженням монокультурної традиції. </a:t>
            </a:r>
          </a:p>
          <a:p>
            <a:pPr algn="just"/>
            <a:r>
              <a:rPr lang="uk-UA" sz="4000" b="1" dirty="0"/>
              <a:t>Як зазначає з цього приводу російська феміністка, професорка </a:t>
            </a:r>
            <a:r>
              <a:rPr lang="uk-UA" sz="4000" b="1" dirty="0" err="1">
                <a:highlight>
                  <a:srgbClr val="000080"/>
                </a:highlight>
              </a:rPr>
              <a:t>Мадіна</a:t>
            </a:r>
            <a:r>
              <a:rPr lang="uk-UA" sz="4000" b="1" dirty="0">
                <a:highlight>
                  <a:srgbClr val="000080"/>
                </a:highlight>
              </a:rPr>
              <a:t> </a:t>
            </a:r>
            <a:r>
              <a:rPr lang="uk-UA" sz="4000" b="1" dirty="0" err="1">
                <a:highlight>
                  <a:srgbClr val="000080"/>
                </a:highlight>
              </a:rPr>
              <a:t>Тлостанова</a:t>
            </a:r>
            <a:r>
              <a:rPr lang="uk-UA" sz="4000" b="1" dirty="0"/>
              <a:t>, </a:t>
            </a:r>
            <a:r>
              <a:rPr lang="uk-UA" sz="4000" b="1" dirty="0">
                <a:highlight>
                  <a:srgbClr val="008080"/>
                </a:highlight>
              </a:rPr>
              <a:t>«…сам принцип розмаїття тлумачать як завуальовану асиміляцію, отож особливості різноманітних культурних груп можуть ставати лише своєрідними додатками до основної, «загальної» культури</a:t>
            </a:r>
            <a:r>
              <a:rPr lang="uk-UA" sz="4000" b="1" dirty="0"/>
              <a:t>.</a:t>
            </a:r>
          </a:p>
        </p:txBody>
      </p:sp>
    </p:spTree>
    <p:extLst>
      <p:ext uri="{BB962C8B-B14F-4D97-AF65-F5344CB8AC3E}">
        <p14:creationId xmlns:p14="http://schemas.microsoft.com/office/powerpoint/2010/main" val="189137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rmAutofit fontScale="92500" lnSpcReduction="10000"/>
          </a:bodyPr>
          <a:lstStyle/>
          <a:p>
            <a:pPr algn="just"/>
            <a:r>
              <a:rPr lang="uk-UA" sz="3200" b="1" dirty="0"/>
              <a:t>На сучасному етапі мультикультуралізм ототожнюється перш за все з етнічною, </a:t>
            </a:r>
            <a:r>
              <a:rPr lang="uk-UA" sz="3200" b="1" dirty="0" err="1"/>
              <a:t>мовною</a:t>
            </a:r>
            <a:r>
              <a:rPr lang="uk-UA" sz="3200" b="1" dirty="0"/>
              <a:t>, конфесійною та </a:t>
            </a:r>
            <a:r>
              <a:rPr lang="uk-UA" sz="3200" b="1" dirty="0" err="1"/>
              <a:t>життєво</a:t>
            </a:r>
            <a:r>
              <a:rPr lang="uk-UA" sz="3200" b="1" dirty="0"/>
              <a:t>-стильовою різноманітністю того чи іншого суспільства. </a:t>
            </a:r>
            <a:endParaRPr lang="en-US" sz="3200" b="1" dirty="0"/>
          </a:p>
          <a:p>
            <a:pPr algn="just"/>
            <a:r>
              <a:rPr lang="uk-UA" sz="3200" b="1" dirty="0"/>
              <a:t>Якщо раніше вважалося, що така різноманітність брала витоки насамперед із неоднорідності населення в більшості держав, на що вплинули історичні обставини, то у </a:t>
            </a:r>
            <a:r>
              <a:rPr lang="uk-UA" sz="3200" b="1" dirty="0">
                <a:highlight>
                  <a:srgbClr val="800000"/>
                </a:highlight>
              </a:rPr>
              <a:t>ХХІ ст. основним джерелом мультикультуралізму стала імміграція</a:t>
            </a:r>
            <a:r>
              <a:rPr lang="uk-UA" sz="3200" b="1" dirty="0"/>
              <a:t>.</a:t>
            </a:r>
            <a:endParaRPr lang="en-US" sz="3200" b="1" dirty="0"/>
          </a:p>
          <a:p>
            <a:pPr algn="just"/>
            <a:r>
              <a:rPr lang="uk-UA" sz="3200" b="1" dirty="0"/>
              <a:t>Вибух етнічного ренесансу в другій половині ХХ ст. і неспроможність асиміляційної моделі забезпечити єдність суспільства зумовили </a:t>
            </a:r>
            <a:r>
              <a:rPr lang="uk-UA" sz="3200" b="1" dirty="0">
                <a:highlight>
                  <a:srgbClr val="008080"/>
                </a:highlight>
              </a:rPr>
              <a:t>перехід багатьох демократичних країн до мультикультурної моделі </a:t>
            </a:r>
            <a:r>
              <a:rPr lang="uk-UA" sz="3200" b="1" dirty="0" err="1">
                <a:highlight>
                  <a:srgbClr val="008080"/>
                </a:highlight>
              </a:rPr>
              <a:t>етнополітики</a:t>
            </a:r>
            <a:r>
              <a:rPr lang="uk-UA" sz="3200" b="1" dirty="0"/>
              <a:t>.</a:t>
            </a:r>
          </a:p>
          <a:p>
            <a:pPr algn="just"/>
            <a:r>
              <a:rPr lang="uk-UA" sz="3200" b="1" dirty="0"/>
              <a:t> Передвісником політики мультикультуралізму став американський дослідник </a:t>
            </a:r>
            <a:r>
              <a:rPr lang="uk-UA" sz="3200" b="1" dirty="0" err="1">
                <a:highlight>
                  <a:srgbClr val="FF0000"/>
                </a:highlight>
              </a:rPr>
              <a:t>Горас</a:t>
            </a:r>
            <a:r>
              <a:rPr lang="uk-UA" sz="3200" b="1" dirty="0">
                <a:highlight>
                  <a:srgbClr val="FF0000"/>
                </a:highlight>
              </a:rPr>
              <a:t> </a:t>
            </a:r>
            <a:r>
              <a:rPr lang="uk-UA" sz="3200" b="1" dirty="0" err="1">
                <a:highlight>
                  <a:srgbClr val="FF0000"/>
                </a:highlight>
              </a:rPr>
              <a:t>Каллен</a:t>
            </a:r>
            <a:r>
              <a:rPr lang="uk-UA" sz="3200" b="1" dirty="0"/>
              <a:t>, котрий обґрунтував концепцію «культурного плюралізму» та необхідність її прийняття як моделі національного розвитку США.</a:t>
            </a:r>
          </a:p>
        </p:txBody>
      </p:sp>
    </p:spTree>
    <p:extLst>
      <p:ext uri="{BB962C8B-B14F-4D97-AF65-F5344CB8AC3E}">
        <p14:creationId xmlns:p14="http://schemas.microsoft.com/office/powerpoint/2010/main" val="1168695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200" b="1" dirty="0"/>
              <a:t>(</a:t>
            </a:r>
            <a:r>
              <a:rPr lang="uk-UA" sz="3200" b="1" dirty="0">
                <a:highlight>
                  <a:srgbClr val="FF0000"/>
                </a:highlight>
              </a:rPr>
              <a:t>Вона продовжує</a:t>
            </a:r>
            <a:r>
              <a:rPr lang="uk-UA" sz="3200" b="1" dirty="0"/>
              <a:t>) </a:t>
            </a:r>
            <a:r>
              <a:rPr lang="uk-UA" sz="3200" b="1" dirty="0">
                <a:solidFill>
                  <a:srgbClr val="FFFF00"/>
                </a:solidFill>
              </a:rPr>
              <a:t>З огляду на те, що в цій моделі мультикультуралізму </a:t>
            </a:r>
            <a:r>
              <a:rPr lang="uk-UA" sz="3200" b="1" dirty="0">
                <a:solidFill>
                  <a:srgbClr val="FFFF00"/>
                </a:solidFill>
                <a:highlight>
                  <a:srgbClr val="FF0000"/>
                </a:highlight>
              </a:rPr>
              <a:t>домінує економічна складова</a:t>
            </a:r>
            <a:r>
              <a:rPr lang="uk-UA" sz="3200" b="1" dirty="0">
                <a:solidFill>
                  <a:srgbClr val="FFFF00"/>
                </a:solidFill>
              </a:rPr>
              <a:t>, на відміну від ліберального, який перевагу надає політичній сфері, консервативний мультикультуралізм не враховує належним чином соціально-економічну ієрархію суспільств і зосереджується на проблемах класового розмежування та економічного панування, тобто контролю над змінами ринку праці. В обґрунтування доцільності такого погляду покладено припущення, що вирішення проблем рівного культурного представництва у сфері бізнесу може автоматично вирішити й проблему класового розмежування й домінування. </a:t>
            </a:r>
            <a:r>
              <a:rPr lang="uk-UA" sz="3200" b="1" dirty="0">
                <a:solidFill>
                  <a:srgbClr val="FFFF00"/>
                </a:solidFill>
                <a:highlight>
                  <a:srgbClr val="FF0000"/>
                </a:highlight>
              </a:rPr>
              <a:t>По суті консервативний (корпоративний) мультикультуралізм спрямований на захист політики інтеграції і асиміляції і прагнення до суспільної гомогенності (однорідності)</a:t>
            </a:r>
            <a:r>
              <a:rPr lang="uk-UA" sz="3200" b="1" dirty="0"/>
              <a:t>».</a:t>
            </a:r>
          </a:p>
        </p:txBody>
      </p:sp>
    </p:spTree>
    <p:extLst>
      <p:ext uri="{BB962C8B-B14F-4D97-AF65-F5344CB8AC3E}">
        <p14:creationId xmlns:p14="http://schemas.microsoft.com/office/powerpoint/2010/main" val="2707789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400" b="1" dirty="0"/>
              <a:t>Ще однією моделлю мультикультуралізму є «</a:t>
            </a:r>
            <a:r>
              <a:rPr lang="uk-UA" sz="4400" b="1" dirty="0">
                <a:effectLst>
                  <a:outerShdw blurRad="38100" dist="38100" dir="2700000" algn="tl">
                    <a:srgbClr val="000000">
                      <a:alpha val="43137"/>
                    </a:srgbClr>
                  </a:outerShdw>
                </a:effectLst>
                <a:highlight>
                  <a:srgbClr val="FF0000"/>
                </a:highlight>
              </a:rPr>
              <a:t>діалогічна</a:t>
            </a:r>
            <a:r>
              <a:rPr lang="uk-UA" sz="4400" b="1" dirty="0"/>
              <a:t>», яка головним вважає </a:t>
            </a:r>
            <a:r>
              <a:rPr lang="uk-UA" sz="4400" b="1" u="sng" dirty="0">
                <a:highlight>
                  <a:srgbClr val="800000"/>
                </a:highlight>
              </a:rPr>
              <a:t>процес утворення культурного простору</a:t>
            </a:r>
            <a:r>
              <a:rPr lang="uk-UA" sz="4400" b="1" dirty="0"/>
              <a:t>. </a:t>
            </a:r>
          </a:p>
          <a:p>
            <a:pPr algn="just"/>
            <a:r>
              <a:rPr lang="uk-UA" sz="4400" b="1" dirty="0"/>
              <a:t>У книзі «</a:t>
            </a:r>
            <a:r>
              <a:rPr lang="uk-UA" sz="4400" b="1" dirty="0">
                <a:solidFill>
                  <a:srgbClr val="FFFF00"/>
                </a:solidFill>
              </a:rPr>
              <a:t>Роздуми про мультикультуралізм</a:t>
            </a:r>
            <a:r>
              <a:rPr lang="uk-UA" sz="4400" b="1" dirty="0"/>
              <a:t>» </a:t>
            </a:r>
            <a:r>
              <a:rPr lang="uk-UA" sz="4400" b="1" dirty="0" err="1"/>
              <a:t>Р.Едді</a:t>
            </a:r>
            <a:r>
              <a:rPr lang="uk-UA" sz="4400" b="1" dirty="0"/>
              <a:t> наголошує, що </a:t>
            </a:r>
            <a:r>
              <a:rPr lang="uk-UA" sz="4400" b="1" dirty="0">
                <a:highlight>
                  <a:srgbClr val="008080"/>
                </a:highlight>
              </a:rPr>
              <a:t>«…мультикультуралізм – це остання битва громадянської війни, тому що він вимагає перегляду себе, своїх знань і розуміння, що мультикультуралізм – це хаотична система, в якій ми можемо заново зобразити, ким ми хочемо бути</a:t>
            </a:r>
            <a:r>
              <a:rPr lang="uk-UA" sz="4400" b="1" dirty="0"/>
              <a:t>». </a:t>
            </a:r>
          </a:p>
        </p:txBody>
      </p:sp>
    </p:spTree>
    <p:extLst>
      <p:ext uri="{BB962C8B-B14F-4D97-AF65-F5344CB8AC3E}">
        <p14:creationId xmlns:p14="http://schemas.microsoft.com/office/powerpoint/2010/main" val="297658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800" b="1" dirty="0"/>
              <a:t>Мультикультуралізм, на думку автора, є чимось набагато більшим, аніж сукупність окремих компонентів </a:t>
            </a:r>
            <a:r>
              <a:rPr lang="uk-UA" sz="3800" b="1" dirty="0">
                <a:solidFill>
                  <a:srgbClr val="FFC000"/>
                </a:solidFill>
              </a:rPr>
              <a:t>«…він є відкритою та несталою співучастю, що продукує нові методи та структури адаптації, які поодинока культура не в змозі досягти або сконструювати. Мультикультуралізм із досі притаманною йому тугою за порядком та гармонією, із зосередженням на непередбаченості, запрошує чужого до соціокультурної та суб’єктивної </a:t>
            </a:r>
            <a:r>
              <a:rPr lang="uk-UA" sz="3800" b="1" dirty="0" err="1">
                <a:solidFill>
                  <a:srgbClr val="FFC000"/>
                </a:solidFill>
              </a:rPr>
              <a:t>свойкості</a:t>
            </a:r>
            <a:r>
              <a:rPr lang="uk-UA" sz="3800" b="1" dirty="0">
                <a:solidFill>
                  <a:srgbClr val="FFC000"/>
                </a:solidFill>
              </a:rPr>
              <a:t>». </a:t>
            </a:r>
            <a:r>
              <a:rPr lang="uk-UA" sz="3800" b="1" dirty="0"/>
              <a:t>Водночас, автор зізнається</a:t>
            </a:r>
            <a:r>
              <a:rPr lang="uk-UA" sz="3800" b="1" dirty="0">
                <a:solidFill>
                  <a:srgbClr val="FFC000"/>
                </a:solidFill>
              </a:rPr>
              <a:t>: </a:t>
            </a:r>
            <a:r>
              <a:rPr lang="uk-UA" sz="3800" b="1" dirty="0">
                <a:solidFill>
                  <a:srgbClr val="FFC000"/>
                </a:solidFill>
                <a:highlight>
                  <a:srgbClr val="800000"/>
                </a:highlight>
              </a:rPr>
              <a:t>«Ми, вступаючи до світу імміграції, насправді ніколи не зможемо залишити те місце, звідки ми пішли</a:t>
            </a:r>
            <a:r>
              <a:rPr lang="uk-UA" sz="3800" b="1" dirty="0">
                <a:highlight>
                  <a:srgbClr val="800000"/>
                </a:highlight>
              </a:rPr>
              <a:t>».</a:t>
            </a:r>
          </a:p>
        </p:txBody>
      </p:sp>
    </p:spTree>
    <p:extLst>
      <p:ext uri="{BB962C8B-B14F-4D97-AF65-F5344CB8AC3E}">
        <p14:creationId xmlns:p14="http://schemas.microsoft.com/office/powerpoint/2010/main" val="3868171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000" b="1" dirty="0"/>
              <a:t>Інша, «</a:t>
            </a:r>
            <a:r>
              <a:rPr lang="uk-UA" sz="4000" b="1" u="sng" dirty="0">
                <a:highlight>
                  <a:srgbClr val="800000"/>
                </a:highlight>
              </a:rPr>
              <a:t>повстанська</a:t>
            </a:r>
            <a:r>
              <a:rPr lang="uk-UA" sz="4000" b="1" dirty="0"/>
              <a:t>» </a:t>
            </a:r>
            <a:r>
              <a:rPr lang="uk-UA" sz="4000" b="1" dirty="0">
                <a:solidFill>
                  <a:srgbClr val="FFFF00"/>
                </a:solidFill>
              </a:rPr>
              <a:t>модель мультикультуралізму</a:t>
            </a:r>
            <a:r>
              <a:rPr lang="uk-UA" sz="4000" b="1" dirty="0"/>
              <a:t> базується на тому, що </a:t>
            </a:r>
            <a:r>
              <a:rPr lang="uk-UA" sz="4000" b="1" dirty="0">
                <a:highlight>
                  <a:srgbClr val="000080"/>
                </a:highlight>
              </a:rPr>
              <a:t>ліберальні практики збереження культурного розмаїття насправді є лише завуальованою формою домінування в культурній сфері</a:t>
            </a:r>
            <a:r>
              <a:rPr lang="uk-UA" sz="4000" b="1" dirty="0"/>
              <a:t>. </a:t>
            </a:r>
            <a:r>
              <a:rPr lang="uk-UA" sz="4000" b="1" dirty="0">
                <a:solidFill>
                  <a:srgbClr val="FFFF00"/>
                </a:solidFill>
              </a:rPr>
              <a:t>У цій моделі увага акцентується не на підтриманні розмаїття і множинності культур, а на запереченні насилля у будь-яких формах</a:t>
            </a:r>
            <a:r>
              <a:rPr lang="uk-UA" sz="4000" b="1" dirty="0"/>
              <a:t>. </a:t>
            </a:r>
          </a:p>
          <a:p>
            <a:pPr algn="just"/>
            <a:r>
              <a:rPr lang="uk-UA" sz="4000" b="1" dirty="0"/>
              <a:t>Ця модель виникла у 60-х рр. ХХ ст. на тлі активізації рухів етнічного самовизначення, тому тяжіє майже до </a:t>
            </a:r>
            <a:r>
              <a:rPr lang="uk-UA" sz="4000" b="1" dirty="0">
                <a:highlight>
                  <a:srgbClr val="FF0000"/>
                </a:highlight>
              </a:rPr>
              <a:t>екстремістських форм протистояння</a:t>
            </a:r>
            <a:r>
              <a:rPr lang="uk-UA" sz="4000" b="1" dirty="0"/>
              <a:t>.</a:t>
            </a:r>
          </a:p>
        </p:txBody>
      </p:sp>
    </p:spTree>
    <p:extLst>
      <p:ext uri="{BB962C8B-B14F-4D97-AF65-F5344CB8AC3E}">
        <p14:creationId xmlns:p14="http://schemas.microsoft.com/office/powerpoint/2010/main" val="835139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000" b="1" dirty="0"/>
              <a:t>Наступна модель мультикультуралізму отримала назву «</a:t>
            </a:r>
            <a:r>
              <a:rPr lang="uk-UA" sz="4000" b="1" u="sng" dirty="0">
                <a:highlight>
                  <a:srgbClr val="FF0000"/>
                </a:highlight>
              </a:rPr>
              <a:t>критична</a:t>
            </a:r>
            <a:r>
              <a:rPr lang="uk-UA" sz="4000" b="1" dirty="0"/>
              <a:t>», оскільки базується на </a:t>
            </a:r>
            <a:r>
              <a:rPr lang="uk-UA" sz="4000" b="1" u="sng" dirty="0">
                <a:solidFill>
                  <a:srgbClr val="FFFF00"/>
                </a:solidFill>
              </a:rPr>
              <a:t>критиці усіх форм і проявів мультикультуралізму</a:t>
            </a:r>
            <a:r>
              <a:rPr lang="uk-UA" sz="4000" b="1" dirty="0"/>
              <a:t>, адже на думку прибічників цієї моделі, </a:t>
            </a:r>
            <a:r>
              <a:rPr lang="uk-UA" sz="4000" b="1" dirty="0">
                <a:highlight>
                  <a:srgbClr val="000080"/>
                </a:highlight>
              </a:rPr>
              <a:t>в сучасному світі розуміння розмаїтості викривляється певним консерватизмом усіх інших концепцій, що робить їх принаймні суперечливими, чи взагалі не </a:t>
            </a:r>
            <a:r>
              <a:rPr lang="uk-UA" sz="4000" b="1" dirty="0" err="1">
                <a:highlight>
                  <a:srgbClr val="000080"/>
                </a:highlight>
              </a:rPr>
              <a:t>мультикультуралістськими</a:t>
            </a:r>
            <a:r>
              <a:rPr lang="uk-UA" sz="4000" b="1" dirty="0"/>
              <a:t>. Тобто, як зауважує шотландський соціолог </a:t>
            </a:r>
            <a:r>
              <a:rPr lang="uk-UA" sz="4000" b="1" dirty="0">
                <a:highlight>
                  <a:srgbClr val="FF00FF"/>
                </a:highlight>
              </a:rPr>
              <a:t>Джон Фергюсон Мак-</a:t>
            </a:r>
            <a:r>
              <a:rPr lang="uk-UA" sz="4000" b="1" dirty="0" err="1">
                <a:highlight>
                  <a:srgbClr val="FF00FF"/>
                </a:highlight>
              </a:rPr>
              <a:t>Леннан</a:t>
            </a:r>
            <a:r>
              <a:rPr lang="uk-UA" sz="4000" b="1" dirty="0"/>
              <a:t>, ця модель сприймає радше </a:t>
            </a:r>
            <a:r>
              <a:rPr lang="uk-UA" sz="4000" b="1" dirty="0" err="1"/>
              <a:t>постструктуралістські</a:t>
            </a:r>
            <a:r>
              <a:rPr lang="uk-UA" sz="4000" b="1" dirty="0"/>
              <a:t> сценарії розвитку.</a:t>
            </a:r>
          </a:p>
        </p:txBody>
      </p:sp>
    </p:spTree>
    <p:extLst>
      <p:ext uri="{BB962C8B-B14F-4D97-AF65-F5344CB8AC3E}">
        <p14:creationId xmlns:p14="http://schemas.microsoft.com/office/powerpoint/2010/main" val="2467116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marL="0" indent="0" algn="just">
              <a:buNone/>
            </a:pPr>
            <a:r>
              <a:rPr lang="uk-UA" sz="3800" b="1" dirty="0"/>
              <a:t>«Критичні» </a:t>
            </a:r>
            <a:r>
              <a:rPr lang="uk-UA" sz="3800" b="1" dirty="0" err="1"/>
              <a:t>мультикультуралісти</a:t>
            </a:r>
            <a:r>
              <a:rPr lang="uk-UA" sz="3800" b="1" dirty="0"/>
              <a:t> переймаються, передусім, </a:t>
            </a:r>
            <a:r>
              <a:rPr lang="uk-UA" sz="3800" b="1" dirty="0" err="1"/>
              <a:t>есенціалізмом</a:t>
            </a:r>
            <a:r>
              <a:rPr lang="uk-UA" sz="3800" b="1" dirty="0"/>
              <a:t> (</a:t>
            </a:r>
            <a:r>
              <a:rPr lang="uk-UA" sz="3800" b="1" u="sng" dirty="0" err="1">
                <a:highlight>
                  <a:srgbClr val="000080"/>
                </a:highlight>
              </a:rPr>
              <a:t>Есенціалізм</a:t>
            </a:r>
            <a:r>
              <a:rPr lang="uk-UA" sz="3800" b="1" u="sng" dirty="0">
                <a:highlight>
                  <a:srgbClr val="000080"/>
                </a:highlight>
              </a:rPr>
              <a:t> — це уявлення про те, що філософія чи наука може досягнути та представити абсолютну істину</a:t>
            </a:r>
            <a:r>
              <a:rPr lang="uk-UA" sz="3800" b="1" dirty="0"/>
              <a:t>) та фундаменталізмом, які є невід’ємними складовими розуміння культури з етнічної точки зору, та вважають, що </a:t>
            </a:r>
            <a:r>
              <a:rPr lang="uk-UA" sz="3800" b="1" dirty="0">
                <a:solidFill>
                  <a:srgbClr val="FFFF00"/>
                </a:solidFill>
              </a:rPr>
              <a:t>культура в сучасному житті вже не відіграє вирішальної ролі і взагалі втрачає значення й традиційне розуміння</a:t>
            </a:r>
            <a:r>
              <a:rPr lang="uk-UA" sz="3800" b="1" dirty="0"/>
              <a:t>. </a:t>
            </a:r>
          </a:p>
          <a:p>
            <a:pPr marL="0" indent="0" algn="just">
              <a:buNone/>
            </a:pPr>
            <a:r>
              <a:rPr lang="uk-UA" sz="3800" b="1" dirty="0"/>
              <a:t>А щодо культурного розмаїття, то воно «</a:t>
            </a:r>
            <a:r>
              <a:rPr lang="uk-UA" sz="3800" b="1" dirty="0">
                <a:highlight>
                  <a:srgbClr val="000080"/>
                </a:highlight>
              </a:rPr>
              <a:t>просто існує</a:t>
            </a:r>
            <a:r>
              <a:rPr lang="uk-UA" sz="3800" b="1" dirty="0"/>
              <a:t>», а отже не потребує жодного нормативного закріплення факту свого існування.</a:t>
            </a:r>
          </a:p>
        </p:txBody>
      </p:sp>
    </p:spTree>
    <p:extLst>
      <p:ext uri="{BB962C8B-B14F-4D97-AF65-F5344CB8AC3E}">
        <p14:creationId xmlns:p14="http://schemas.microsoft.com/office/powerpoint/2010/main" val="1027613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marL="0" indent="0" algn="just">
              <a:buNone/>
            </a:pPr>
            <a:r>
              <a:rPr lang="uk-UA" sz="4400" b="1" dirty="0"/>
              <a:t>Згідно цієї моделі мультикультурний проект можна вважати повноцінним лише у випадку, коли ним </a:t>
            </a:r>
            <a:r>
              <a:rPr lang="uk-UA" sz="4400" b="1" dirty="0">
                <a:solidFill>
                  <a:srgbClr val="FFFF00"/>
                </a:solidFill>
              </a:rPr>
              <a:t>враховується уся поліфонія і неупорядкована гетерогенність</a:t>
            </a:r>
            <a:r>
              <a:rPr lang="uk-UA" sz="4400" b="1" dirty="0"/>
              <a:t> (</a:t>
            </a:r>
            <a:r>
              <a:rPr lang="uk-UA" sz="4400" b="1" i="1" dirty="0" err="1"/>
              <a:t>інородність</a:t>
            </a:r>
            <a:r>
              <a:rPr lang="uk-UA" sz="4400" b="1" i="1" dirty="0"/>
              <a:t>, різнорідність</a:t>
            </a:r>
            <a:r>
              <a:rPr lang="uk-UA" sz="4400" b="1" dirty="0"/>
              <a:t>), тому визначальною є не пара тотожність/відмінність, а гомогенність/гетерогенність. При чому справжня гетерогенність може бути політично </a:t>
            </a:r>
            <a:r>
              <a:rPr lang="uk-UA" sz="4400" b="1" dirty="0" err="1"/>
              <a:t>інституціалізована</a:t>
            </a:r>
            <a:r>
              <a:rPr lang="uk-UA" sz="4400" b="1" dirty="0"/>
              <a:t> у вигляді «</a:t>
            </a:r>
            <a:r>
              <a:rPr lang="uk-UA" sz="4400" b="1" dirty="0">
                <a:highlight>
                  <a:srgbClr val="FF0000"/>
                </a:highlight>
              </a:rPr>
              <a:t>держави радикальної мультикультурності</a:t>
            </a:r>
            <a:r>
              <a:rPr lang="uk-UA" sz="4400" b="1" dirty="0"/>
              <a:t>».</a:t>
            </a:r>
          </a:p>
        </p:txBody>
      </p:sp>
    </p:spTree>
    <p:extLst>
      <p:ext uri="{BB962C8B-B14F-4D97-AF65-F5344CB8AC3E}">
        <p14:creationId xmlns:p14="http://schemas.microsoft.com/office/powerpoint/2010/main" val="2590976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600" b="1" dirty="0"/>
              <a:t>Нарешті, слід згадати «</a:t>
            </a:r>
            <a:r>
              <a:rPr lang="uk-UA" sz="3600" b="1" u="sng" dirty="0">
                <a:solidFill>
                  <a:srgbClr val="FFFF00"/>
                </a:solidFill>
              </a:rPr>
              <a:t>егалітарну</a:t>
            </a:r>
            <a:r>
              <a:rPr lang="uk-UA" sz="3600" b="1" dirty="0"/>
              <a:t>» (</a:t>
            </a:r>
            <a:r>
              <a:rPr lang="uk-UA" sz="3600" b="1" i="1" dirty="0"/>
              <a:t>від </a:t>
            </a:r>
            <a:r>
              <a:rPr lang="uk-UA" sz="3600" b="1" i="1" dirty="0" err="1"/>
              <a:t>фр</a:t>
            </a:r>
            <a:r>
              <a:rPr lang="uk-UA" sz="3600" b="1" i="1" dirty="0"/>
              <a:t>. е</a:t>
            </a:r>
            <a:r>
              <a:rPr lang="en-US" sz="3600" b="1" i="1" dirty="0" err="1"/>
              <a:t>galit</a:t>
            </a:r>
            <a:r>
              <a:rPr lang="uk-UA" sz="3600" b="1" i="1" dirty="0"/>
              <a:t>е — рівність</a:t>
            </a:r>
            <a:r>
              <a:rPr lang="uk-UA" sz="3600" b="1" dirty="0"/>
              <a:t>) </a:t>
            </a:r>
            <a:r>
              <a:rPr lang="uk-UA" sz="3600" b="1" dirty="0">
                <a:solidFill>
                  <a:srgbClr val="FFFF00"/>
                </a:solidFill>
              </a:rPr>
              <a:t>модель мультикультуралізму</a:t>
            </a:r>
            <a:r>
              <a:rPr lang="uk-UA" sz="3600" b="1" dirty="0"/>
              <a:t>. Як вважає англійський соціолог </a:t>
            </a:r>
            <a:r>
              <a:rPr lang="uk-UA" sz="3600" b="1" dirty="0">
                <a:highlight>
                  <a:srgbClr val="FF0000"/>
                </a:highlight>
              </a:rPr>
              <a:t>Ентоні </a:t>
            </a:r>
            <a:r>
              <a:rPr lang="uk-UA" sz="3600" b="1" dirty="0" err="1">
                <a:highlight>
                  <a:srgbClr val="FF0000"/>
                </a:highlight>
              </a:rPr>
              <a:t>Гідденс</a:t>
            </a:r>
            <a:r>
              <a:rPr lang="uk-UA" sz="3600" b="1" dirty="0"/>
              <a:t>, ця модель вже майже реалізована в </a:t>
            </a:r>
            <a:r>
              <a:rPr lang="uk-UA" sz="3600" b="1" dirty="0">
                <a:highlight>
                  <a:srgbClr val="800080"/>
                </a:highlight>
              </a:rPr>
              <a:t>Європейському Союзі</a:t>
            </a:r>
            <a:r>
              <a:rPr lang="uk-UA" sz="3600" b="1" dirty="0"/>
              <a:t>. Це міжнародне утворення (ЄС), на думку автора, може служити зразком нової, пан-європейської, космополітичної нації, для якої старі ідентичності втратили своє значення. Так, на думку Е. </a:t>
            </a:r>
            <a:r>
              <a:rPr lang="uk-UA" sz="3600" b="1" dirty="0" err="1"/>
              <a:t>Гідденса</a:t>
            </a:r>
            <a:r>
              <a:rPr lang="uk-UA" sz="3600" b="1" dirty="0"/>
              <a:t>, зразковою країною з мультикультурним суспільством є </a:t>
            </a:r>
            <a:r>
              <a:rPr lang="uk-UA" sz="3600" b="1" dirty="0">
                <a:highlight>
                  <a:srgbClr val="800080"/>
                </a:highlight>
              </a:rPr>
              <a:t>сучасна Німеччина</a:t>
            </a:r>
            <a:r>
              <a:rPr lang="uk-UA" sz="3600" b="1" dirty="0"/>
              <a:t>. </a:t>
            </a:r>
            <a:r>
              <a:rPr lang="uk-UA" sz="3600" b="1" dirty="0">
                <a:highlight>
                  <a:srgbClr val="FF0000"/>
                </a:highlight>
              </a:rPr>
              <a:t>Попри таку високу й оптимістичну оцінку, справедливо було б зауважити, що насправді ситуація в цій країні не така благополучна!</a:t>
            </a:r>
          </a:p>
        </p:txBody>
      </p:sp>
    </p:spTree>
    <p:extLst>
      <p:ext uri="{BB962C8B-B14F-4D97-AF65-F5344CB8AC3E}">
        <p14:creationId xmlns:p14="http://schemas.microsoft.com/office/powerpoint/2010/main" val="2665834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000" b="1" dirty="0"/>
              <a:t>Егалітарна модель мультикультуралізму відкидає уніфікацію як засіб інтеграції іммігрантів у суспільство приймаючої країни і передбачає збереження культурної розмаїтості суспільства, що ґрунтується на взаємній повазі і терпимості. Ця модель </a:t>
            </a:r>
            <a:r>
              <a:rPr lang="uk-UA" sz="3000" b="1" u="sng" dirty="0"/>
              <a:t>має на меті поєднання двох сфер культури</a:t>
            </a:r>
            <a:r>
              <a:rPr lang="uk-UA" sz="3000" b="1" dirty="0"/>
              <a:t>: </a:t>
            </a:r>
            <a:r>
              <a:rPr lang="uk-UA" sz="3000" b="1" dirty="0">
                <a:highlight>
                  <a:srgbClr val="FF0000"/>
                </a:highlight>
              </a:rPr>
              <a:t>загально-політичної культури, побудованої на ідеях і принципах рівності</a:t>
            </a:r>
            <a:r>
              <a:rPr lang="uk-UA" sz="3000" b="1" dirty="0"/>
              <a:t>, та </a:t>
            </a:r>
            <a:r>
              <a:rPr lang="uk-UA" sz="3000" b="1" dirty="0">
                <a:solidFill>
                  <a:srgbClr val="FFFF00"/>
                </a:solidFill>
              </a:rPr>
              <a:t>сукупності різноманітних культур, якими охоплюються комунальна, общинна, приватна, релігійна, </a:t>
            </a:r>
            <a:r>
              <a:rPr lang="uk-UA" sz="3000" b="1" dirty="0" err="1">
                <a:solidFill>
                  <a:srgbClr val="FFFF00"/>
                </a:solidFill>
              </a:rPr>
              <a:t>мовна</a:t>
            </a:r>
            <a:r>
              <a:rPr lang="uk-UA" sz="3000" b="1" dirty="0">
                <a:solidFill>
                  <a:srgbClr val="FFFF00"/>
                </a:solidFill>
              </a:rPr>
              <a:t> та інші сфери життя</a:t>
            </a:r>
            <a:r>
              <a:rPr lang="uk-UA" sz="3000" b="1" dirty="0"/>
              <a:t>.</a:t>
            </a:r>
          </a:p>
          <a:p>
            <a:pPr algn="just"/>
            <a:r>
              <a:rPr lang="uk-UA" sz="3000" b="1" dirty="0"/>
              <a:t>Вразливість і нестійкість такої моделі полягає в тому, що поза приватно-периферійною сферою (</a:t>
            </a:r>
            <a:r>
              <a:rPr lang="uk-UA" sz="3000" b="1" dirty="0">
                <a:highlight>
                  <a:srgbClr val="FF0000"/>
                </a:highlight>
              </a:rPr>
              <a:t>мова, звичаї, традиційні їжа і одяг тощо</a:t>
            </a:r>
            <a:r>
              <a:rPr lang="uk-UA" sz="3000" b="1" dirty="0"/>
              <a:t>) члени суспільства вступають у більш важливі взаємовідносини (</a:t>
            </a:r>
            <a:r>
              <a:rPr lang="uk-UA" sz="3000" b="1" dirty="0">
                <a:highlight>
                  <a:srgbClr val="800000"/>
                </a:highlight>
              </a:rPr>
              <a:t>громадянин/держава, роботодавець/працівник, платник податків/споживач соціальних послуг тощ</a:t>
            </a:r>
            <a:r>
              <a:rPr lang="uk-UA" sz="3000" b="1" dirty="0"/>
              <a:t>о), у яких ключову роль відіграє прагматизм і конкуренція, то ж </a:t>
            </a:r>
            <a:r>
              <a:rPr lang="uk-UA" sz="3000" b="1" dirty="0">
                <a:solidFill>
                  <a:srgbClr val="FFFF00"/>
                </a:solidFill>
              </a:rPr>
              <a:t>мультикультуралізм тут швидко втрачає своє значення і роль.</a:t>
            </a:r>
          </a:p>
          <a:p>
            <a:pPr algn="just"/>
            <a:endParaRPr lang="uk-UA" sz="3200" b="1" dirty="0"/>
          </a:p>
        </p:txBody>
      </p:sp>
    </p:spTree>
    <p:extLst>
      <p:ext uri="{BB962C8B-B14F-4D97-AF65-F5344CB8AC3E}">
        <p14:creationId xmlns:p14="http://schemas.microsoft.com/office/powerpoint/2010/main" val="2039212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000" b="1" dirty="0">
                <a:highlight>
                  <a:srgbClr val="FF00FF"/>
                </a:highlight>
              </a:rPr>
              <a:t>У європейських країнах переважає егалітарна модель</a:t>
            </a:r>
            <a:r>
              <a:rPr lang="uk-UA" sz="4000" b="1" dirty="0"/>
              <a:t>. З огляду на те, що європейські країни поволі перетворюються на «іммігрантські держави», стаючи подібними до таких країн, як США чи Канада, застосування ідей і практик мультикультуралізму стає для них життєвою необхідністю. </a:t>
            </a:r>
          </a:p>
          <a:p>
            <a:pPr algn="just"/>
            <a:r>
              <a:rPr lang="uk-UA" sz="4000" b="1" dirty="0"/>
              <a:t>Як зазначає з цього приводу В. Малахов, </a:t>
            </a:r>
            <a:r>
              <a:rPr lang="uk-UA" sz="4000" b="1" dirty="0">
                <a:highlight>
                  <a:srgbClr val="800000"/>
                </a:highlight>
              </a:rPr>
              <a:t>«…держава не може розраховувати на перетворення мігрантів у повноправних членів суспільства, якщо не визнає за ними – хоча б частково – права на відмінність</a:t>
            </a:r>
            <a:r>
              <a:rPr lang="uk-UA" sz="4000" b="1" dirty="0"/>
              <a:t>».</a:t>
            </a:r>
          </a:p>
        </p:txBody>
      </p:sp>
    </p:spTree>
    <p:extLst>
      <p:ext uri="{BB962C8B-B14F-4D97-AF65-F5344CB8AC3E}">
        <p14:creationId xmlns:p14="http://schemas.microsoft.com/office/powerpoint/2010/main" val="303325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rmAutofit/>
          </a:bodyPr>
          <a:lstStyle/>
          <a:p>
            <a:pPr algn="just"/>
            <a:r>
              <a:rPr lang="uk-UA" sz="3000" b="1" dirty="0"/>
              <a:t>У </a:t>
            </a:r>
            <a:r>
              <a:rPr lang="uk-UA" sz="3000" b="1" dirty="0">
                <a:highlight>
                  <a:srgbClr val="FF0000"/>
                </a:highlight>
              </a:rPr>
              <a:t>1915 р.</a:t>
            </a:r>
            <a:r>
              <a:rPr lang="uk-UA" sz="3000" b="1" dirty="0"/>
              <a:t> він написав статтю «</a:t>
            </a:r>
            <a:r>
              <a:rPr lang="uk-UA" sz="3000" b="1" dirty="0">
                <a:solidFill>
                  <a:srgbClr val="FFFF00"/>
                </a:solidFill>
              </a:rPr>
              <a:t>Демократія проти плавильного казана</a:t>
            </a:r>
            <a:r>
              <a:rPr lang="uk-UA" sz="3000" b="1" dirty="0"/>
              <a:t>», де висловив протест проти руйнування етнонаціональних культур і запропонував демократичну альтернативу примусовій асиміляції. Розвиток відносин між американською демократією й етнічною самобутністю </a:t>
            </a:r>
            <a:r>
              <a:rPr lang="uk-UA" sz="3000" b="1" dirty="0" err="1"/>
              <a:t>Г.Каллен</a:t>
            </a:r>
            <a:r>
              <a:rPr lang="uk-UA" sz="3000" b="1" dirty="0"/>
              <a:t> назвав «культурним плюралізмом». Модель мультикультуралізму передбачає легітимацію різних форм культурної </a:t>
            </a:r>
            <a:r>
              <a:rPr lang="uk-UA" sz="3000" b="1" dirty="0" err="1"/>
              <a:t>інакшості</a:t>
            </a:r>
            <a:r>
              <a:rPr lang="uk-UA" sz="3000" b="1" dirty="0"/>
              <a:t>, яка лаконічно виражена у формулі «</a:t>
            </a:r>
            <a:r>
              <a:rPr lang="uk-UA" sz="3000" b="1" dirty="0">
                <a:highlight>
                  <a:srgbClr val="FF0000"/>
                </a:highlight>
              </a:rPr>
              <a:t>інтеґрація без асиміляції</a:t>
            </a:r>
            <a:r>
              <a:rPr lang="uk-UA" sz="3000" b="1" dirty="0"/>
              <a:t>».</a:t>
            </a:r>
            <a:endParaRPr lang="en-US" sz="3000" b="1" dirty="0"/>
          </a:p>
          <a:p>
            <a:pPr algn="just"/>
            <a:r>
              <a:rPr lang="uk-UA" sz="3000" b="1" dirty="0"/>
              <a:t>Це передбачає, що в </a:t>
            </a:r>
            <a:r>
              <a:rPr lang="uk-UA" sz="3000" b="1" dirty="0">
                <a:solidFill>
                  <a:srgbClr val="FFFF00"/>
                </a:solidFill>
              </a:rPr>
              <a:t>межах однієї держави можуть співіснувати різні етнокультурні, конфесійні й інші утворення, котрі мають право на публічну репрезентацію і збереження власних особливих рис, способу життя, зумовленого культурною специфікою</a:t>
            </a:r>
            <a:r>
              <a:rPr lang="uk-UA" sz="3000" b="1" dirty="0"/>
              <a:t>. Водночас, мультикультуралізм – це також спосіб контролю та реґуляції мультикультурної мозаїки за допомогою соціальних механізмів.</a:t>
            </a:r>
          </a:p>
        </p:txBody>
      </p:sp>
    </p:spTree>
    <p:extLst>
      <p:ext uri="{BB962C8B-B14F-4D97-AF65-F5344CB8AC3E}">
        <p14:creationId xmlns:p14="http://schemas.microsoft.com/office/powerpoint/2010/main" val="1790761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ctr"/>
            <a:r>
              <a:rPr lang="uk-UA" sz="3200" b="1" dirty="0">
                <a:highlight>
                  <a:srgbClr val="008000"/>
                </a:highlight>
              </a:rPr>
              <a:t>Виділяють також такі різновиди мультикультуралізму:</a:t>
            </a:r>
          </a:p>
          <a:p>
            <a:pPr algn="just"/>
            <a:r>
              <a:rPr lang="uk-UA" sz="3200" b="1" dirty="0"/>
              <a:t>1) </a:t>
            </a:r>
            <a:r>
              <a:rPr lang="uk-UA" sz="3200" b="1" u="sng" dirty="0">
                <a:highlight>
                  <a:srgbClr val="800000"/>
                </a:highlight>
              </a:rPr>
              <a:t>античний мультикультуралізм </a:t>
            </a:r>
            <a:r>
              <a:rPr lang="uk-UA" sz="3200" b="1" dirty="0"/>
              <a:t>— злиття представників усіляких культур у межах однієї величезної держави. Просування основної культури і придушення всіх інших, що не виключає моменту проникнення традицій завойованих народів в осередки домінантної культури;</a:t>
            </a:r>
          </a:p>
          <a:p>
            <a:pPr algn="just"/>
            <a:r>
              <a:rPr lang="uk-UA" sz="3200" b="1" dirty="0"/>
              <a:t>2) </a:t>
            </a:r>
            <a:r>
              <a:rPr lang="uk-UA" sz="3200" b="1" u="sng" dirty="0">
                <a:highlight>
                  <a:srgbClr val="800000"/>
                </a:highlight>
              </a:rPr>
              <a:t>ренесансний мультикультуралізм</a:t>
            </a:r>
            <a:r>
              <a:rPr lang="uk-UA" sz="3200" b="1" dirty="0"/>
              <a:t> — різноманітність, викликана розвитком національних мов, культур, уявлень, розширенням культурного простору, ініційована переходом від традиційної культури з міфологічним типом свідомості до </a:t>
            </a:r>
            <a:r>
              <a:rPr lang="uk-UA" sz="3200" b="1" dirty="0" err="1"/>
              <a:t>персоналістського</a:t>
            </a:r>
            <a:r>
              <a:rPr lang="uk-UA" sz="3200" b="1" dirty="0"/>
              <a:t>, особистісно-креативного типу інноваційної культури;</a:t>
            </a:r>
          </a:p>
          <a:p>
            <a:endParaRPr lang="uk-UA" sz="4000" b="1" dirty="0"/>
          </a:p>
        </p:txBody>
      </p:sp>
    </p:spTree>
    <p:extLst>
      <p:ext uri="{BB962C8B-B14F-4D97-AF65-F5344CB8AC3E}">
        <p14:creationId xmlns:p14="http://schemas.microsoft.com/office/powerpoint/2010/main" val="1259315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200" b="1" dirty="0"/>
              <a:t>3) </a:t>
            </a:r>
            <a:r>
              <a:rPr lang="uk-UA" sz="3200" b="1" u="sng" dirty="0">
                <a:highlight>
                  <a:srgbClr val="800000"/>
                </a:highlight>
              </a:rPr>
              <a:t>мультикультуралізм Нового часу</a:t>
            </a:r>
            <a:r>
              <a:rPr lang="uk-UA" sz="3200" b="1" dirty="0"/>
              <a:t> — це сформована до </a:t>
            </a:r>
            <a:r>
              <a:rPr lang="en-US" sz="3200" b="1" dirty="0"/>
              <a:t>XVIII </a:t>
            </a:r>
            <a:r>
              <a:rPr lang="uk-UA" sz="3200" b="1" dirty="0"/>
              <a:t>ст. європейська концепція свободи совісті, заснована на розумінні необхідності толерантності до представників іншої віри, культури, раси. Передбачає зростання розуміння цінності природних прав і свобод індивіда;</a:t>
            </a:r>
          </a:p>
          <a:p>
            <a:pPr algn="just"/>
            <a:r>
              <a:rPr lang="uk-UA" sz="3200" b="1" dirty="0"/>
              <a:t>4) </a:t>
            </a:r>
            <a:r>
              <a:rPr lang="uk-UA" sz="3200" b="1" u="sng" dirty="0">
                <a:highlight>
                  <a:srgbClr val="800000"/>
                </a:highlight>
              </a:rPr>
              <a:t>мультикультуралізм модерну</a:t>
            </a:r>
            <a:r>
              <a:rPr lang="uk-UA" sz="3200" b="1" dirty="0">
                <a:highlight>
                  <a:srgbClr val="800000"/>
                </a:highlight>
              </a:rPr>
              <a:t> </a:t>
            </a:r>
            <a:r>
              <a:rPr lang="uk-UA" sz="3200" b="1" dirty="0"/>
              <a:t>— це міжкультурні взаємодії на тлі поширення демократизації, розвитку основоположних цінностей культури модерну: індивідуальної свободи, раціональної свідомості і прав людини; зумовлює формування підґрунтя для існування етнічних і релігійних співтовариств не тільки в постколоніальних країнах із незавершеною національної консолідацією суспільства, але і в давно сформованих державах-націях Європи і США;</a:t>
            </a:r>
          </a:p>
          <a:p>
            <a:endParaRPr lang="uk-UA" sz="4000" b="1" dirty="0"/>
          </a:p>
        </p:txBody>
      </p:sp>
    </p:spTree>
    <p:extLst>
      <p:ext uri="{BB962C8B-B14F-4D97-AF65-F5344CB8AC3E}">
        <p14:creationId xmlns:p14="http://schemas.microsoft.com/office/powerpoint/2010/main" val="3734686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812799"/>
            <a:ext cx="12192000" cy="6045199"/>
          </a:xfrm>
        </p:spPr>
        <p:txBody>
          <a:bodyPr>
            <a:noAutofit/>
          </a:bodyPr>
          <a:lstStyle/>
          <a:p>
            <a:pPr algn="just"/>
            <a:r>
              <a:rPr lang="uk-UA" sz="4400" b="1" dirty="0"/>
              <a:t>5) </a:t>
            </a:r>
            <a:r>
              <a:rPr lang="uk-UA" sz="4400" b="1" u="sng" dirty="0">
                <a:highlight>
                  <a:srgbClr val="FF0000"/>
                </a:highlight>
              </a:rPr>
              <a:t>мультикультуралізм постмодерну</a:t>
            </a:r>
            <a:r>
              <a:rPr lang="uk-UA" sz="4400" b="1" u="sng" dirty="0"/>
              <a:t> </a:t>
            </a:r>
            <a:r>
              <a:rPr lang="uk-UA" sz="4400" b="1" dirty="0"/>
              <a:t>— це розуміння іншої культурної позиції як “чужої правди” і сприйняття своєї правди як “незавершеної”. Наявність у межах одного політичного утворення диференційованих спільнот, які зберігають свою ідентичність і кордони. </a:t>
            </a:r>
          </a:p>
          <a:p>
            <a:pPr marL="0" indent="0" algn="ctr">
              <a:buNone/>
            </a:pPr>
            <a:r>
              <a:rPr lang="uk-UA" sz="4400" b="1" dirty="0">
                <a:highlight>
                  <a:srgbClr val="FF0000"/>
                </a:highlight>
              </a:rPr>
              <a:t>Він включає:</a:t>
            </a:r>
          </a:p>
        </p:txBody>
      </p:sp>
    </p:spTree>
    <p:extLst>
      <p:ext uri="{BB962C8B-B14F-4D97-AF65-F5344CB8AC3E}">
        <p14:creationId xmlns:p14="http://schemas.microsoft.com/office/powerpoint/2010/main" val="4047938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400" b="1" dirty="0">
                <a:highlight>
                  <a:srgbClr val="000080"/>
                </a:highlight>
              </a:rPr>
              <a:t>– мультикультуралізм у країнах, створених на іммігрантської основі (США, Канада і Австралія), — </a:t>
            </a:r>
            <a:r>
              <a:rPr lang="uk-UA" sz="4400" b="1" dirty="0">
                <a:solidFill>
                  <a:srgbClr val="FFFF00"/>
                </a:solidFill>
                <a:highlight>
                  <a:srgbClr val="000080"/>
                </a:highlight>
              </a:rPr>
              <a:t>це привнесене етнічне і культурне розмаїття, яке не тільки не суперечить основній культурі, але, вписуючись в її контекст, живить її систему цінностей</a:t>
            </a:r>
            <a:r>
              <a:rPr lang="uk-UA" sz="4400" b="1" dirty="0">
                <a:highlight>
                  <a:srgbClr val="000080"/>
                </a:highlight>
              </a:rPr>
              <a:t>. Виробляє асиміляційні механізми у вигляді масової культури, мови, політичної системи і системи, відрізняється тенденцію залучення іммігрантів до цінностей держави і суспільства;</a:t>
            </a:r>
          </a:p>
        </p:txBody>
      </p:sp>
    </p:spTree>
    <p:extLst>
      <p:ext uri="{BB962C8B-B14F-4D97-AF65-F5344CB8AC3E}">
        <p14:creationId xmlns:p14="http://schemas.microsoft.com/office/powerpoint/2010/main" val="3429065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600" b="1" dirty="0">
                <a:highlight>
                  <a:srgbClr val="008080"/>
                </a:highlight>
              </a:rPr>
              <a:t>– </a:t>
            </a:r>
            <a:r>
              <a:rPr lang="uk-UA" sz="4600" b="1" dirty="0">
                <a:highlight>
                  <a:srgbClr val="FF0000"/>
                </a:highlight>
              </a:rPr>
              <a:t>мультикультуралізм в Західній Європі</a:t>
            </a:r>
            <a:r>
              <a:rPr lang="uk-UA" sz="4600" b="1" dirty="0">
                <a:highlight>
                  <a:srgbClr val="008080"/>
                </a:highlight>
              </a:rPr>
              <a:t> — це балансування між полюсами “включення” іммігрантів у культурний контекст і їх “виключення” з нього. </a:t>
            </a:r>
            <a:r>
              <a:rPr lang="uk-UA" sz="4600" b="1" dirty="0">
                <a:highlight>
                  <a:srgbClr val="800000"/>
                </a:highlight>
              </a:rPr>
              <a:t>Збереження культури національної більшості і прийняття нових груп меншин, які виступають у рамках загальної громадянської ідентичності, що перешкоджає ментальному розмиванню кордонів національної культури</a:t>
            </a:r>
            <a:r>
              <a:rPr lang="uk-UA" sz="4600" b="1" dirty="0">
                <a:highlight>
                  <a:srgbClr val="008080"/>
                </a:highlight>
              </a:rPr>
              <a:t>.</a:t>
            </a:r>
          </a:p>
        </p:txBody>
      </p:sp>
    </p:spTree>
    <p:extLst>
      <p:ext uri="{BB962C8B-B14F-4D97-AF65-F5344CB8AC3E}">
        <p14:creationId xmlns:p14="http://schemas.microsoft.com/office/powerpoint/2010/main" val="843587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ctr"/>
            <a:r>
              <a:rPr lang="uk-UA" sz="5400" b="1" dirty="0">
                <a:highlight>
                  <a:srgbClr val="800000"/>
                </a:highlight>
              </a:rPr>
              <a:t>Австралійський політолог </a:t>
            </a:r>
            <a:r>
              <a:rPr lang="uk-UA" sz="5400" b="1" dirty="0" err="1">
                <a:highlight>
                  <a:srgbClr val="800000"/>
                </a:highlight>
              </a:rPr>
              <a:t>Чандран</a:t>
            </a:r>
            <a:r>
              <a:rPr lang="uk-UA" sz="5400" b="1" dirty="0">
                <a:highlight>
                  <a:srgbClr val="800000"/>
                </a:highlight>
              </a:rPr>
              <a:t> </a:t>
            </a:r>
            <a:r>
              <a:rPr lang="uk-UA" sz="5400" b="1" dirty="0" err="1">
                <a:highlight>
                  <a:srgbClr val="800000"/>
                </a:highlight>
              </a:rPr>
              <a:t>Кукатас</a:t>
            </a:r>
            <a:r>
              <a:rPr lang="uk-UA" sz="5400" b="1" dirty="0">
                <a:highlight>
                  <a:srgbClr val="800000"/>
                </a:highlight>
              </a:rPr>
              <a:t> (книга «</a:t>
            </a:r>
            <a:r>
              <a:rPr lang="uk-UA" sz="5400" b="1" dirty="0">
                <a:solidFill>
                  <a:srgbClr val="FFFF00"/>
                </a:solidFill>
                <a:highlight>
                  <a:srgbClr val="800000"/>
                </a:highlight>
              </a:rPr>
              <a:t>Ліберальний архіпелаг: Теорія різноманітності і свободи</a:t>
            </a:r>
            <a:r>
              <a:rPr lang="uk-UA" sz="5400" b="1" dirty="0">
                <a:highlight>
                  <a:srgbClr val="800000"/>
                </a:highlight>
              </a:rPr>
              <a:t>») у мультикультурній моделі </a:t>
            </a:r>
            <a:r>
              <a:rPr lang="uk-UA" sz="5400" b="1" dirty="0" err="1">
                <a:highlight>
                  <a:srgbClr val="800000"/>
                </a:highlight>
              </a:rPr>
              <a:t>етнополітики</a:t>
            </a:r>
            <a:r>
              <a:rPr lang="uk-UA" sz="5400" b="1" dirty="0">
                <a:highlight>
                  <a:srgbClr val="800000"/>
                </a:highlight>
              </a:rPr>
              <a:t> виокремив дві форми: </a:t>
            </a:r>
            <a:r>
              <a:rPr lang="uk-UA" sz="5400" b="1" dirty="0">
                <a:highlight>
                  <a:srgbClr val="008000"/>
                </a:highlight>
              </a:rPr>
              <a:t>м’який мультикультуралізм та жорсткий мультикультуралізм.</a:t>
            </a:r>
          </a:p>
        </p:txBody>
      </p:sp>
    </p:spTree>
    <p:extLst>
      <p:ext uri="{BB962C8B-B14F-4D97-AF65-F5344CB8AC3E}">
        <p14:creationId xmlns:p14="http://schemas.microsoft.com/office/powerpoint/2010/main" val="588385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500" b="1" dirty="0">
                <a:highlight>
                  <a:srgbClr val="008000"/>
                </a:highlight>
              </a:rPr>
              <a:t>Модель </a:t>
            </a:r>
            <a:r>
              <a:rPr lang="uk-UA" sz="3500" b="1" u="sng" dirty="0">
                <a:highlight>
                  <a:srgbClr val="800000"/>
                </a:highlight>
              </a:rPr>
              <a:t>м’якого мультикультуралізму</a:t>
            </a:r>
            <a:r>
              <a:rPr lang="uk-UA" sz="3500" b="1" u="sng" dirty="0">
                <a:highlight>
                  <a:srgbClr val="008000"/>
                </a:highlight>
              </a:rPr>
              <a:t> </a:t>
            </a:r>
            <a:r>
              <a:rPr lang="uk-UA" sz="3500" b="1" dirty="0">
                <a:highlight>
                  <a:srgbClr val="008000"/>
                </a:highlight>
              </a:rPr>
              <a:t>передбачає відмову і від спроб не допустити виникнення культурного різноманіття через самоізоляцію, і від прагнення не дати йому вкоренитися унаслідок асиміляції меншин; допускається і прийом країною представників різних культур, і спокійне ставлення до того, що меншини можуть залишатися «неінтеґрованими». Ступінь асиміляції мав визначатися бажанням і здатністю кожного окремого індивіда. На думку Ч. </a:t>
            </a:r>
            <a:r>
              <a:rPr lang="uk-UA" sz="3500" b="1" dirty="0" err="1">
                <a:highlight>
                  <a:srgbClr val="008000"/>
                </a:highlight>
              </a:rPr>
              <a:t>Кукатаса</a:t>
            </a:r>
            <a:r>
              <a:rPr lang="uk-UA" sz="3500" b="1" dirty="0">
                <a:highlight>
                  <a:srgbClr val="008000"/>
                </a:highlight>
              </a:rPr>
              <a:t>, саме </a:t>
            </a:r>
            <a:r>
              <a:rPr lang="uk-UA" sz="3500" b="1" dirty="0">
                <a:highlight>
                  <a:srgbClr val="800000"/>
                </a:highlight>
              </a:rPr>
              <a:t>модель м’якого мультикультуралізму найбільше відповідає принципам класичного лібералізму та є оптимальною</a:t>
            </a:r>
            <a:r>
              <a:rPr lang="uk-UA" sz="3500" b="1" dirty="0">
                <a:highlight>
                  <a:srgbClr val="008000"/>
                </a:highlight>
              </a:rPr>
              <a:t>. Жорсткий варіант мультикультуралізму відрізняється від м’якого ступенем.</a:t>
            </a:r>
          </a:p>
        </p:txBody>
      </p:sp>
    </p:spTree>
    <p:extLst>
      <p:ext uri="{BB962C8B-B14F-4D97-AF65-F5344CB8AC3E}">
        <p14:creationId xmlns:p14="http://schemas.microsoft.com/office/powerpoint/2010/main" val="1024053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000" b="1" dirty="0">
                <a:highlight>
                  <a:srgbClr val="008000"/>
                </a:highlight>
              </a:rPr>
              <a:t>Одна з характеристик м’якої </a:t>
            </a:r>
            <a:r>
              <a:rPr lang="uk-UA" sz="4000" b="1" dirty="0" err="1">
                <a:highlight>
                  <a:srgbClr val="008000"/>
                </a:highlight>
              </a:rPr>
              <a:t>мультикультуралістської</a:t>
            </a:r>
            <a:r>
              <a:rPr lang="uk-UA" sz="4000" b="1" dirty="0">
                <a:highlight>
                  <a:srgbClr val="008000"/>
                </a:highlight>
              </a:rPr>
              <a:t> політики полягає в тому, що </a:t>
            </a:r>
            <a:r>
              <a:rPr lang="uk-UA" sz="4000" b="1" dirty="0">
                <a:highlight>
                  <a:srgbClr val="800000"/>
                </a:highlight>
              </a:rPr>
              <a:t>в її рамках можлива асиміляція людей не стільки тому, що вони самі цього хочуть, скільки тому, що в них нема особливого вибору</a:t>
            </a:r>
            <a:r>
              <a:rPr lang="uk-UA" sz="4000" b="1" dirty="0">
                <a:highlight>
                  <a:srgbClr val="008000"/>
                </a:highlight>
              </a:rPr>
              <a:t>. </a:t>
            </a:r>
          </a:p>
          <a:p>
            <a:pPr algn="just"/>
            <a:r>
              <a:rPr lang="uk-UA" sz="4000" b="1" dirty="0">
                <a:highlight>
                  <a:srgbClr val="008000"/>
                </a:highlight>
              </a:rPr>
              <a:t>У зв’язку з цим представники культурних меншин у суспільстві або нездатні підтримувати свою особливу ідентичність, оскільки це пов’язано з надмірними витратами, або не можуть повністю брати участь у житті суспільства через власні культурні уявлення і традиції.</a:t>
            </a:r>
          </a:p>
        </p:txBody>
      </p:sp>
    </p:spTree>
    <p:extLst>
      <p:ext uri="{BB962C8B-B14F-4D97-AF65-F5344CB8AC3E}">
        <p14:creationId xmlns:p14="http://schemas.microsoft.com/office/powerpoint/2010/main" val="2982934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000" b="1" u="sng" dirty="0">
                <a:solidFill>
                  <a:srgbClr val="FFFF00"/>
                </a:solidFill>
                <a:highlight>
                  <a:srgbClr val="800000"/>
                </a:highlight>
              </a:rPr>
              <a:t>Жорсткий </a:t>
            </a:r>
            <a:r>
              <a:rPr lang="uk-UA" sz="4000" b="1" u="sng" dirty="0" err="1">
                <a:solidFill>
                  <a:srgbClr val="FFFF00"/>
                </a:solidFill>
                <a:highlight>
                  <a:srgbClr val="800000"/>
                </a:highlight>
              </a:rPr>
              <a:t>мультикультуралістський</a:t>
            </a:r>
            <a:r>
              <a:rPr lang="uk-UA" sz="4000" b="1" u="sng" dirty="0">
                <a:solidFill>
                  <a:srgbClr val="FFFF00"/>
                </a:solidFill>
                <a:highlight>
                  <a:srgbClr val="800000"/>
                </a:highlight>
              </a:rPr>
              <a:t> підхід</a:t>
            </a:r>
            <a:r>
              <a:rPr lang="uk-UA" sz="4000" b="1" u="sng" dirty="0">
                <a:highlight>
                  <a:srgbClr val="800000"/>
                </a:highlight>
              </a:rPr>
              <a:t> </a:t>
            </a:r>
            <a:r>
              <a:rPr lang="uk-UA" sz="4000" b="1" dirty="0">
                <a:highlight>
                  <a:srgbClr val="800000"/>
                </a:highlight>
              </a:rPr>
              <a:t>полягає в тому, що суспільство має вживати активних заходів для забезпечення таким людям не лише повноцінної участі в житті суспільства, а й максимальних можливостей для збереження особливої ідентичності й традицій. </a:t>
            </a:r>
          </a:p>
          <a:p>
            <a:pPr algn="just"/>
            <a:r>
              <a:rPr lang="uk-UA" sz="4000" b="1" dirty="0">
                <a:highlight>
                  <a:srgbClr val="800000"/>
                </a:highlight>
              </a:rPr>
              <a:t>За такою моделлю, до різноманітності варто не просто ставитися толерантно – її потрібно зміцнювати, заохочувати, підтримувати і фінансовими засобами (за потреби), і наданням культурним меншинам особливих прав.</a:t>
            </a:r>
          </a:p>
        </p:txBody>
      </p:sp>
    </p:spTree>
    <p:extLst>
      <p:ext uri="{BB962C8B-B14F-4D97-AF65-F5344CB8AC3E}">
        <p14:creationId xmlns:p14="http://schemas.microsoft.com/office/powerpoint/2010/main" val="1186653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400" b="1" dirty="0">
                <a:highlight>
                  <a:srgbClr val="800000"/>
                </a:highlight>
              </a:rPr>
              <a:t>Якщо «м’який» мультикультуралізм не вимагає від іммігрантів їхньої згоди на інтеграцію в суспільство, то </a:t>
            </a:r>
            <a:r>
              <a:rPr lang="uk-UA" sz="4400" b="1" dirty="0">
                <a:solidFill>
                  <a:srgbClr val="FFFF00"/>
                </a:solidFill>
                <a:highlight>
                  <a:srgbClr val="800000"/>
                </a:highlight>
              </a:rPr>
              <a:t>«жорсткий» варіант мультикультуралізму полягає у тому, що мультикультурна держава повинна дотримуватися групової диференціації прав, забезпечувати культурним меншинам особливий захист їхніх прав і свобод, адаптації до його соціальних стандартів і норм</a:t>
            </a:r>
            <a:r>
              <a:rPr lang="uk-UA" sz="4400" b="1" dirty="0">
                <a:highlight>
                  <a:srgbClr val="800000"/>
                </a:highlight>
              </a:rPr>
              <a:t>.</a:t>
            </a:r>
          </a:p>
        </p:txBody>
      </p:sp>
    </p:spTree>
    <p:extLst>
      <p:ext uri="{BB962C8B-B14F-4D97-AF65-F5344CB8AC3E}">
        <p14:creationId xmlns:p14="http://schemas.microsoft.com/office/powerpoint/2010/main" val="3250365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600" b="1" dirty="0"/>
              <a:t>Мультикультуралізм вважається </a:t>
            </a:r>
            <a:r>
              <a:rPr lang="uk-UA" sz="3600" b="1" dirty="0">
                <a:highlight>
                  <a:srgbClr val="008080"/>
                </a:highlight>
              </a:rPr>
              <a:t>однією з найбільш неоднозначних сучасних соціальних стратегій</a:t>
            </a:r>
            <a:r>
              <a:rPr lang="uk-UA" sz="3600" b="1" dirty="0"/>
              <a:t>, адже передбачає й потребує плюралістичної моделі соціальної взаємодії в межах полікультурних соціумів. </a:t>
            </a:r>
            <a:endParaRPr lang="en-US" sz="3600" b="1" dirty="0"/>
          </a:p>
          <a:p>
            <a:pPr algn="just"/>
            <a:r>
              <a:rPr lang="uk-UA" sz="3600" b="1" dirty="0"/>
              <a:t>Це обумовлено тим, що культурний плюралізм є стійким атрибутом сучасних держав, а </a:t>
            </a:r>
            <a:r>
              <a:rPr lang="uk-UA" sz="3600" b="1" dirty="0">
                <a:highlight>
                  <a:srgbClr val="800000"/>
                </a:highlight>
              </a:rPr>
              <a:t>проблема діалогу культур </a:t>
            </a:r>
            <a:r>
              <a:rPr lang="uk-UA" sz="3600" b="1" dirty="0"/>
              <a:t>із галузі теоретичного осмислення переходить до галузі практичного вирішення. Мультикультуралізм полегшує взаємну комунікацію між етнонаціональними спільнотами, обмін цінностями і культурними надбаннями, а також впливає на латентні локальні особливості, повсякденне життя людей.</a:t>
            </a:r>
          </a:p>
        </p:txBody>
      </p:sp>
    </p:spTree>
    <p:extLst>
      <p:ext uri="{BB962C8B-B14F-4D97-AF65-F5344CB8AC3E}">
        <p14:creationId xmlns:p14="http://schemas.microsoft.com/office/powerpoint/2010/main" val="1905631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400" b="1" dirty="0">
                <a:highlight>
                  <a:srgbClr val="008000"/>
                </a:highlight>
              </a:rPr>
              <a:t>Політика «м’якого» мультикультуралізму розглядається як синонім «</a:t>
            </a:r>
            <a:r>
              <a:rPr lang="uk-UA" sz="4400" b="1" dirty="0">
                <a:highlight>
                  <a:srgbClr val="800000"/>
                </a:highlight>
              </a:rPr>
              <a:t>доброзичливої байдужості</a:t>
            </a:r>
            <a:r>
              <a:rPr lang="uk-UA" sz="4400" b="1" dirty="0">
                <a:highlight>
                  <a:srgbClr val="008000"/>
                </a:highlight>
              </a:rPr>
              <a:t>», оскільки вона неспроможна вирішити найважливіші проблеми, з якими стикається держава в умовах культурного різноманіття. Остання форма державного управління передбачає свободу вибору ступеню (міри) асиміляції, яка визначається суб’єктивним бажанням чи ціннісними орієнтаціями кожного окремого індивіда.</a:t>
            </a:r>
          </a:p>
        </p:txBody>
      </p:sp>
    </p:spTree>
    <p:extLst>
      <p:ext uri="{BB962C8B-B14F-4D97-AF65-F5344CB8AC3E}">
        <p14:creationId xmlns:p14="http://schemas.microsoft.com/office/powerpoint/2010/main" val="4136081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100" b="1" dirty="0"/>
              <a:t>Цікаво, що американський теоретик </a:t>
            </a:r>
            <a:r>
              <a:rPr lang="uk-UA" sz="4100" b="1" dirty="0">
                <a:solidFill>
                  <a:srgbClr val="FFFF00"/>
                </a:solidFill>
                <a:highlight>
                  <a:srgbClr val="800000"/>
                </a:highlight>
              </a:rPr>
              <a:t>С. </a:t>
            </a:r>
            <a:r>
              <a:rPr lang="uk-UA" sz="4100" b="1" dirty="0" err="1">
                <a:solidFill>
                  <a:srgbClr val="FFFF00"/>
                </a:solidFill>
                <a:highlight>
                  <a:srgbClr val="800000"/>
                </a:highlight>
              </a:rPr>
              <a:t>Гантінґтон</a:t>
            </a:r>
            <a:r>
              <a:rPr lang="uk-UA" sz="4100" b="1" dirty="0">
                <a:solidFill>
                  <a:srgbClr val="FFFF00"/>
                </a:solidFill>
                <a:highlight>
                  <a:srgbClr val="800000"/>
                </a:highlight>
              </a:rPr>
              <a:t> </a:t>
            </a:r>
            <a:r>
              <a:rPr lang="uk-UA" sz="4100" b="1" dirty="0">
                <a:highlight>
                  <a:srgbClr val="000080"/>
                </a:highlight>
              </a:rPr>
              <a:t>убачав у мультикультуралізмі деструктивне начало</a:t>
            </a:r>
            <a:r>
              <a:rPr lang="uk-UA" sz="4100" b="1" dirty="0"/>
              <a:t>. Він не мав сумнівів, що відмова від єдиної західної ідентичності, заохочення культурного різноманіття </a:t>
            </a:r>
            <a:r>
              <a:rPr lang="uk-UA" sz="4100" b="1" dirty="0">
                <a:solidFill>
                  <a:srgbClr val="FFFF00"/>
                </a:solidFill>
              </a:rPr>
              <a:t>послаблять західний світ</a:t>
            </a:r>
            <a:r>
              <a:rPr lang="uk-UA" sz="4100" b="1" dirty="0"/>
              <a:t>, тому застерігав: неодноразово лідери тих чи інших народів намагалися </a:t>
            </a:r>
            <a:r>
              <a:rPr lang="uk-UA" sz="4100" b="1" dirty="0">
                <a:highlight>
                  <a:srgbClr val="800000"/>
                </a:highlight>
              </a:rPr>
              <a:t>«…змінити ідентичність їхньої країни з однієї цивілізації на іншу. Аж до сьогодні в жодному випадку вони не досягли успіху, а породжували замість цього шизофренічні розколоті країни</a:t>
            </a:r>
            <a:r>
              <a:rPr lang="uk-UA" sz="4100" b="1" dirty="0"/>
              <a:t>».</a:t>
            </a:r>
          </a:p>
        </p:txBody>
      </p:sp>
    </p:spTree>
    <p:extLst>
      <p:ext uri="{BB962C8B-B14F-4D97-AF65-F5344CB8AC3E}">
        <p14:creationId xmlns:p14="http://schemas.microsoft.com/office/powerpoint/2010/main" val="278736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100" b="1" dirty="0"/>
              <a:t>Подібної думки дотримувався також американський соціолог </a:t>
            </a:r>
            <a:r>
              <a:rPr lang="uk-UA" sz="4100" b="1" dirty="0">
                <a:highlight>
                  <a:srgbClr val="800000"/>
                </a:highlight>
              </a:rPr>
              <a:t>Едвард </a:t>
            </a:r>
            <a:r>
              <a:rPr lang="uk-UA" sz="4100" b="1" dirty="0" err="1">
                <a:highlight>
                  <a:srgbClr val="800000"/>
                </a:highlight>
              </a:rPr>
              <a:t>Шил</a:t>
            </a:r>
            <a:r>
              <a:rPr lang="uk-UA" sz="4100" b="1" dirty="0" err="1"/>
              <a:t>з</a:t>
            </a:r>
            <a:r>
              <a:rPr lang="uk-UA" sz="4100" b="1" dirty="0"/>
              <a:t>, зазначаючи, що «мультикультуралізм», поширений в освітній системі США – чи не найефективніший засіб руйнування національного духу. </a:t>
            </a:r>
          </a:p>
          <a:p>
            <a:pPr algn="just"/>
            <a:r>
              <a:rPr lang="uk-UA" sz="4100" b="1" dirty="0"/>
              <a:t>Він призначений насамперед для підриву ідеї домінантної нації США і національної держави, яка її підтримує. </a:t>
            </a:r>
            <a:r>
              <a:rPr lang="uk-UA" sz="4100" b="1" dirty="0">
                <a:highlight>
                  <a:srgbClr val="000080"/>
                </a:highlight>
              </a:rPr>
              <a:t>Це може призвести до руйнування громадянського суспільства і відповідно завдати шкоди малим націям, котрі воно захищає</a:t>
            </a:r>
            <a:r>
              <a:rPr lang="uk-UA" sz="4100" b="1" dirty="0"/>
              <a:t>.</a:t>
            </a:r>
          </a:p>
        </p:txBody>
      </p:sp>
    </p:spTree>
    <p:extLst>
      <p:ext uri="{BB962C8B-B14F-4D97-AF65-F5344CB8AC3E}">
        <p14:creationId xmlns:p14="http://schemas.microsoft.com/office/powerpoint/2010/main" val="16587371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900" b="1" dirty="0"/>
              <a:t>Наслідком розпаду громадянського суспільства була б </a:t>
            </a:r>
            <a:r>
              <a:rPr lang="uk-UA" sz="3900" b="1" dirty="0">
                <a:highlight>
                  <a:srgbClr val="FF0000"/>
                </a:highlight>
              </a:rPr>
              <a:t>війна</a:t>
            </a:r>
            <a:r>
              <a:rPr lang="uk-UA" sz="3900" b="1" dirty="0"/>
              <a:t> «</a:t>
            </a:r>
            <a:r>
              <a:rPr lang="uk-UA" sz="3900" b="1" dirty="0">
                <a:highlight>
                  <a:srgbClr val="000080"/>
                </a:highlight>
              </a:rPr>
              <a:t>усіх проти всіх</a:t>
            </a:r>
            <a:r>
              <a:rPr lang="uk-UA" sz="3900" b="1" dirty="0"/>
              <a:t>». Те, що втілення мультикультурної моделі </a:t>
            </a:r>
            <a:r>
              <a:rPr lang="uk-UA" sz="3900" b="1" dirty="0" err="1"/>
              <a:t>етнополітики</a:t>
            </a:r>
            <a:r>
              <a:rPr lang="uk-UA" sz="3900" b="1" dirty="0"/>
              <a:t> в життя іноді зумовлює протилежні наслідки, засвідчує досвід деяких розвинутих країн, зокрема Канади, де </a:t>
            </a:r>
            <a:r>
              <a:rPr lang="uk-UA" sz="3900" b="1" dirty="0">
                <a:highlight>
                  <a:srgbClr val="FF0000"/>
                </a:highlight>
              </a:rPr>
              <a:t>замість інтеґрації суспільства триває його фраґментація на конкуруючі між собою етнічні сеґменти</a:t>
            </a:r>
            <a:r>
              <a:rPr lang="uk-UA" sz="3900" b="1" dirty="0"/>
              <a:t>. При цьому не тільки не відбувається зближення між етнічними групами, а й посилюється етнічне розшарування на індивідуальному рівні, тобто </a:t>
            </a:r>
            <a:r>
              <a:rPr lang="uk-UA" sz="3900" b="1" dirty="0" err="1"/>
              <a:t>ускладнюються</a:t>
            </a:r>
            <a:r>
              <a:rPr lang="uk-UA" sz="3900" b="1" dirty="0"/>
              <a:t> умови для міжособистісних комунікацій. </a:t>
            </a:r>
          </a:p>
        </p:txBody>
      </p:sp>
    </p:spTree>
    <p:extLst>
      <p:ext uri="{BB962C8B-B14F-4D97-AF65-F5344CB8AC3E}">
        <p14:creationId xmlns:p14="http://schemas.microsoft.com/office/powerpoint/2010/main" val="1554817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400" b="1" dirty="0">
                <a:solidFill>
                  <a:srgbClr val="FFFF00"/>
                </a:solidFill>
              </a:rPr>
              <a:t>Наслідком реалізації політики мультикультуралізму є також активізація сепаратистських настроїв</a:t>
            </a:r>
            <a:r>
              <a:rPr lang="uk-UA" sz="4400" b="1" dirty="0"/>
              <a:t>. </a:t>
            </a:r>
          </a:p>
          <a:p>
            <a:pPr algn="just"/>
            <a:r>
              <a:rPr lang="uk-UA" sz="4400" b="1" dirty="0"/>
              <a:t>Тому не дивно, що низка провідних світових лідерів змушені були визнати повний провал концепції мультикультуралізму в їхніх країнах. </a:t>
            </a:r>
            <a:r>
              <a:rPr lang="uk-UA" sz="4400" b="1" dirty="0">
                <a:highlight>
                  <a:srgbClr val="FF0000"/>
                </a:highlight>
              </a:rPr>
              <a:t>Подібні заяви зробили канцлер Німеччини </a:t>
            </a:r>
            <a:r>
              <a:rPr lang="uk-UA" sz="4400" b="1" dirty="0" err="1">
                <a:highlight>
                  <a:srgbClr val="FF0000"/>
                </a:highlight>
              </a:rPr>
              <a:t>А.Меркель</a:t>
            </a:r>
            <a:r>
              <a:rPr lang="uk-UA" sz="4400" b="1" dirty="0">
                <a:highlight>
                  <a:srgbClr val="FF0000"/>
                </a:highlight>
              </a:rPr>
              <a:t>, прем’єр-міністр Великої Британії </a:t>
            </a:r>
            <a:r>
              <a:rPr lang="uk-UA" sz="4400" b="1" dirty="0" err="1">
                <a:highlight>
                  <a:srgbClr val="FF0000"/>
                </a:highlight>
              </a:rPr>
              <a:t>Д.Кемерон</a:t>
            </a:r>
            <a:r>
              <a:rPr lang="uk-UA" sz="4400" b="1" dirty="0">
                <a:highlight>
                  <a:srgbClr val="FF0000"/>
                </a:highlight>
              </a:rPr>
              <a:t>, Президент Франції Н. Саркозі та інші політики.</a:t>
            </a:r>
          </a:p>
        </p:txBody>
      </p:sp>
    </p:spTree>
    <p:extLst>
      <p:ext uri="{BB962C8B-B14F-4D97-AF65-F5344CB8AC3E}">
        <p14:creationId xmlns:p14="http://schemas.microsoft.com/office/powerpoint/2010/main" val="558899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400" b="1" dirty="0"/>
              <a:t>Найбільш загальний поділ, який необхідно зробити – це розвести мультикультуралізм на дві великі категорії, а саме на і</a:t>
            </a:r>
            <a:r>
              <a:rPr lang="uk-UA" sz="4400" b="1" dirty="0">
                <a:highlight>
                  <a:srgbClr val="0000FF"/>
                </a:highlight>
              </a:rPr>
              <a:t>нклюзивний</a:t>
            </a:r>
            <a:r>
              <a:rPr lang="uk-UA" sz="4400" b="1" dirty="0"/>
              <a:t> – «</a:t>
            </a:r>
            <a:r>
              <a:rPr lang="uk-UA" sz="4400" b="1" u="sng" dirty="0">
                <a:solidFill>
                  <a:srgbClr val="FFFF00"/>
                </a:solidFill>
              </a:rPr>
              <a:t>мультикультуралізм включення</a:t>
            </a:r>
            <a:r>
              <a:rPr lang="uk-UA" sz="4400" b="1" dirty="0"/>
              <a:t>», який успішно донині функціонує в Канаді та Австралії, та </a:t>
            </a:r>
            <a:r>
              <a:rPr lang="uk-UA" sz="4400" b="1" dirty="0">
                <a:highlight>
                  <a:srgbClr val="008000"/>
                </a:highlight>
              </a:rPr>
              <a:t>неінклюзивний</a:t>
            </a:r>
            <a:r>
              <a:rPr lang="uk-UA" sz="4400" b="1" dirty="0"/>
              <a:t> – «</a:t>
            </a:r>
            <a:r>
              <a:rPr lang="uk-UA" sz="4400" b="1" u="sng" dirty="0">
                <a:solidFill>
                  <a:srgbClr val="FFFF00"/>
                </a:solidFill>
              </a:rPr>
              <a:t>мультикультуралізм виключення</a:t>
            </a:r>
            <a:r>
              <a:rPr lang="uk-UA" sz="4400" b="1" dirty="0"/>
              <a:t>», політика якого не виправдала себе в Німеччині, Франції та Великобританії.</a:t>
            </a:r>
          </a:p>
        </p:txBody>
      </p:sp>
    </p:spTree>
    <p:extLst>
      <p:ext uri="{BB962C8B-B14F-4D97-AF65-F5344CB8AC3E}">
        <p14:creationId xmlns:p14="http://schemas.microsoft.com/office/powerpoint/2010/main" val="29658294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200" b="1" dirty="0"/>
              <a:t>Проблема мультикультуралізму другого типу полягає в </a:t>
            </a:r>
            <a:r>
              <a:rPr lang="uk-UA" sz="4200" b="1" dirty="0">
                <a:solidFill>
                  <a:srgbClr val="FFFF00"/>
                </a:solidFill>
              </a:rPr>
              <a:t>наївній вірі можновладців та приймаючого суспільства, що прибульці приїхали для роботи лише на певний проміжок часу і по завершенню дії «контракту» повернуться додому назавжди</a:t>
            </a:r>
            <a:r>
              <a:rPr lang="uk-UA" sz="4200" b="1" dirty="0"/>
              <a:t>. Оскільки, цей проміжок часу, як правило, перебільшує річний термін, іммігрантам було дозволено жити «вкупі», створювати власні громадські організації, святкувати національні свята, іноді споруджувати церкви тощо</a:t>
            </a:r>
            <a:r>
              <a:rPr lang="uk-UA" sz="4400" b="1" dirty="0"/>
              <a:t>.</a:t>
            </a:r>
          </a:p>
        </p:txBody>
      </p:sp>
    </p:spTree>
    <p:extLst>
      <p:ext uri="{BB962C8B-B14F-4D97-AF65-F5344CB8AC3E}">
        <p14:creationId xmlns:p14="http://schemas.microsoft.com/office/powerpoint/2010/main" val="35642512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400" b="1" dirty="0"/>
              <a:t>При цьому держава не витрачала великих зусиль на їх інтеграцію в суспільство більшості та не налаштовувала власних громадян на сприйняття </a:t>
            </a:r>
            <a:r>
              <a:rPr lang="uk-UA" sz="3400" b="1" dirty="0" err="1"/>
              <a:t>інакшості</a:t>
            </a:r>
            <a:r>
              <a:rPr lang="uk-UA" sz="3400" b="1" dirty="0"/>
              <a:t>. Де факто, мультикультуралізм виключення став </a:t>
            </a:r>
            <a:r>
              <a:rPr lang="uk-UA" sz="3400" b="1" dirty="0">
                <a:solidFill>
                  <a:srgbClr val="FFFF00"/>
                </a:solidFill>
              </a:rPr>
              <a:t>політикою </a:t>
            </a:r>
            <a:r>
              <a:rPr lang="uk-UA" sz="3400" b="1" dirty="0" err="1">
                <a:solidFill>
                  <a:srgbClr val="FFFF00"/>
                </a:solidFill>
              </a:rPr>
              <a:t>геттоїзації</a:t>
            </a:r>
            <a:r>
              <a:rPr lang="uk-UA" sz="3400" b="1" dirty="0">
                <a:solidFill>
                  <a:srgbClr val="FFFF00"/>
                </a:solidFill>
              </a:rPr>
              <a:t> запрошеної робочої сили</a:t>
            </a:r>
            <a:r>
              <a:rPr lang="uk-UA" sz="3400" b="1" dirty="0"/>
              <a:t>.</a:t>
            </a:r>
          </a:p>
          <a:p>
            <a:pPr algn="just"/>
            <a:r>
              <a:rPr lang="uk-UA" sz="3400" b="1" dirty="0"/>
              <a:t>І справді, за результатами оприлюдненого у </a:t>
            </a:r>
            <a:r>
              <a:rPr lang="uk-UA" sz="3400" b="1" dirty="0">
                <a:highlight>
                  <a:srgbClr val="FF0000"/>
                </a:highlight>
              </a:rPr>
              <a:t>квітні 2010 р. </a:t>
            </a:r>
            <a:r>
              <a:rPr lang="uk-UA" sz="3400" b="1" dirty="0"/>
              <a:t>соціологічного дослідження, виконаного на замовлення уряду ФРН, було встановлено, що </a:t>
            </a:r>
            <a:r>
              <a:rPr lang="uk-UA" sz="3400" b="1" dirty="0">
                <a:highlight>
                  <a:srgbClr val="800000"/>
                </a:highlight>
              </a:rPr>
              <a:t>кожен четвертий турок у Німеччині не знає німецької мови, а кожен другий практично не спілкується з німцями</a:t>
            </a:r>
            <a:r>
              <a:rPr lang="uk-UA" sz="3400" b="1" dirty="0"/>
              <a:t>. За даними міністра внутрішніх справ Німеччини Томаса де </a:t>
            </a:r>
            <a:r>
              <a:rPr lang="uk-UA" sz="3400" b="1" dirty="0" err="1"/>
              <a:t>Мезьєра</a:t>
            </a:r>
            <a:r>
              <a:rPr lang="uk-UA" sz="3400" b="1" dirty="0"/>
              <a:t>, від 10 до 15% мігрантів відкрито відмовляються інтегруватися у німецьке суспільство.</a:t>
            </a:r>
          </a:p>
          <a:p>
            <a:pPr algn="just"/>
            <a:endParaRPr lang="uk-UA" sz="4000" b="1" dirty="0"/>
          </a:p>
        </p:txBody>
      </p:sp>
    </p:spTree>
    <p:extLst>
      <p:ext uri="{BB962C8B-B14F-4D97-AF65-F5344CB8AC3E}">
        <p14:creationId xmlns:p14="http://schemas.microsoft.com/office/powerpoint/2010/main" val="35869228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200" b="1" dirty="0"/>
              <a:t>Та такий результат не є абсолютною несподіванкою. Про нього забагато років до проголошення «смерті» мультикультуралізму попереджали науковці та філософи. Так, ідеолог і розробник мультикультуралізму канадського типу </a:t>
            </a:r>
            <a:r>
              <a:rPr lang="uk-UA" sz="4200" b="1" dirty="0">
                <a:highlight>
                  <a:srgbClr val="800000"/>
                </a:highlight>
              </a:rPr>
              <a:t>Вілл </a:t>
            </a:r>
            <a:r>
              <a:rPr lang="uk-UA" sz="4200" b="1" dirty="0" err="1">
                <a:highlight>
                  <a:srgbClr val="800000"/>
                </a:highlight>
              </a:rPr>
              <a:t>Кимлічка</a:t>
            </a:r>
            <a:r>
              <a:rPr lang="uk-UA" sz="4200" b="1" dirty="0"/>
              <a:t> зауважував: «</a:t>
            </a:r>
            <a:r>
              <a:rPr lang="uk-UA" sz="4200" b="1" dirty="0">
                <a:solidFill>
                  <a:srgbClr val="FFFF00"/>
                </a:solidFill>
              </a:rPr>
              <a:t>Це називалося «мультикультуралізмом», однак на відміну від мультикультуралізму в Канаді або Австралії, це не розглядалося як спосіб збагачення або доповнення німецького суспільства</a:t>
            </a:r>
            <a:r>
              <a:rPr lang="uk-UA" sz="4200" b="1" dirty="0"/>
              <a:t>».</a:t>
            </a:r>
          </a:p>
        </p:txBody>
      </p:sp>
    </p:spTree>
    <p:extLst>
      <p:ext uri="{BB962C8B-B14F-4D97-AF65-F5344CB8AC3E}">
        <p14:creationId xmlns:p14="http://schemas.microsoft.com/office/powerpoint/2010/main" val="1187879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600" b="1" dirty="0"/>
              <a:t>«</a:t>
            </a:r>
            <a:r>
              <a:rPr lang="uk-UA" sz="3600" b="1" dirty="0">
                <a:solidFill>
                  <a:srgbClr val="FFFF00"/>
                </a:solidFill>
              </a:rPr>
              <a:t>Політика, що базується на надії на добровільне повернення, є просто нереалістичною</a:t>
            </a:r>
            <a:r>
              <a:rPr lang="uk-UA" sz="3600" b="1" dirty="0"/>
              <a:t>, – вів він далі. – </a:t>
            </a:r>
            <a:r>
              <a:rPr lang="uk-UA" sz="3600" b="1" dirty="0">
                <a:solidFill>
                  <a:srgbClr val="FFFF00"/>
                </a:solidFill>
              </a:rPr>
              <a:t>Більше того, вона загрожує суспільству більшості, оскільки її результатом може стати створення позбавленого громадянських прав, відчуженого нижчого класу… Передбачуваним наслідком тут може бути поширення серед іммігрантів, особливо другого покоління, певної суміші відчуження, злочинності та релігійного фундаменталізму, що, у свою чергу, породжує зростання напруження, навіть насильства у суспільстві</a:t>
            </a:r>
            <a:r>
              <a:rPr lang="uk-UA" sz="3600" b="1" dirty="0"/>
              <a:t>», – хіба не це врешті</a:t>
            </a:r>
            <a:r>
              <a:rPr lang="uk-UA" sz="4200" b="1" dirty="0"/>
              <a:t>‒решт і сталося?!</a:t>
            </a:r>
          </a:p>
        </p:txBody>
      </p:sp>
    </p:spTree>
    <p:extLst>
      <p:ext uri="{BB962C8B-B14F-4D97-AF65-F5344CB8AC3E}">
        <p14:creationId xmlns:p14="http://schemas.microsoft.com/office/powerpoint/2010/main" val="603957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600" b="1" dirty="0"/>
              <a:t>У книзі американського соціолога </a:t>
            </a:r>
            <a:r>
              <a:rPr lang="uk-UA" sz="3600" b="1" dirty="0">
                <a:highlight>
                  <a:srgbClr val="800000"/>
                </a:highlight>
              </a:rPr>
              <a:t>Натана </a:t>
            </a:r>
            <a:r>
              <a:rPr lang="uk-UA" sz="3600" b="1" dirty="0" err="1">
                <a:highlight>
                  <a:srgbClr val="800000"/>
                </a:highlight>
              </a:rPr>
              <a:t>Глейзера</a:t>
            </a:r>
            <a:r>
              <a:rPr lang="uk-UA" sz="3600" b="1" dirty="0">
                <a:highlight>
                  <a:srgbClr val="800000"/>
                </a:highlight>
              </a:rPr>
              <a:t> </a:t>
            </a:r>
            <a:r>
              <a:rPr lang="uk-UA" sz="3600" b="1" dirty="0"/>
              <a:t>“</a:t>
            </a:r>
            <a:r>
              <a:rPr lang="uk-UA" sz="3600" b="1" dirty="0">
                <a:highlight>
                  <a:srgbClr val="0000FF"/>
                </a:highlight>
              </a:rPr>
              <a:t>Ми всі </a:t>
            </a:r>
            <a:r>
              <a:rPr lang="uk-UA" sz="3600" b="1" dirty="0" err="1">
                <a:highlight>
                  <a:srgbClr val="0000FF"/>
                </a:highlight>
              </a:rPr>
              <a:t>мультикультуралісти</a:t>
            </a:r>
            <a:r>
              <a:rPr lang="uk-UA" sz="3600" b="1" dirty="0"/>
              <a:t>”, яка побачила світ у </a:t>
            </a:r>
            <a:r>
              <a:rPr lang="uk-UA" sz="3600" b="1" dirty="0">
                <a:highlight>
                  <a:srgbClr val="008080"/>
                </a:highlight>
              </a:rPr>
              <a:t>1997 р.</a:t>
            </a:r>
            <a:r>
              <a:rPr lang="uk-UA" sz="3600" b="1" dirty="0"/>
              <a:t>, повідомляється, що це поняття з’явилося в 1941 р. в </a:t>
            </a:r>
            <a:r>
              <a:rPr lang="en-US" sz="3600" b="1" dirty="0"/>
              <a:t>New York Herald Tribune books. </a:t>
            </a:r>
            <a:r>
              <a:rPr lang="uk-UA" sz="3600" b="1" dirty="0"/>
              <a:t>Широкого поширення термін набув у 70-х рр. </a:t>
            </a:r>
            <a:r>
              <a:rPr lang="en-US" sz="3600" b="1" dirty="0"/>
              <a:t>XX </a:t>
            </a:r>
            <a:r>
              <a:rPr lang="uk-UA" sz="3600" b="1" dirty="0"/>
              <a:t>ст., коли уряди Канади та Австралії проголосили мультикультуралізм державною концепцією розвитку.</a:t>
            </a:r>
            <a:endParaRPr lang="en-US" sz="3600" b="1" dirty="0"/>
          </a:p>
          <a:p>
            <a:endParaRPr lang="en-US" sz="3600" b="1" dirty="0"/>
          </a:p>
          <a:p>
            <a:r>
              <a:rPr lang="en-US" sz="3600" b="1" dirty="0"/>
              <a:t>Nathan Glazer</a:t>
            </a:r>
          </a:p>
          <a:p>
            <a:r>
              <a:rPr lang="en-US" sz="3600" b="1" dirty="0"/>
              <a:t>(1923-2019)</a:t>
            </a:r>
            <a:endParaRPr lang="uk-UA" sz="3600" b="1" dirty="0"/>
          </a:p>
        </p:txBody>
      </p:sp>
      <p:pic>
        <p:nvPicPr>
          <p:cNvPr id="4" name="Рисунок 3">
            <a:extLst>
              <a:ext uri="{FF2B5EF4-FFF2-40B4-BE49-F238E27FC236}">
                <a16:creationId xmlns:a16="http://schemas.microsoft.com/office/drawing/2014/main" id="{317501F4-4406-4ED5-83C7-A07CB41ADC6C}"/>
              </a:ext>
            </a:extLst>
          </p:cNvPr>
          <p:cNvPicPr>
            <a:picLocks noChangeAspect="1"/>
          </p:cNvPicPr>
          <p:nvPr/>
        </p:nvPicPr>
        <p:blipFill>
          <a:blip r:embed="rId2"/>
          <a:stretch>
            <a:fillRect/>
          </a:stretch>
        </p:blipFill>
        <p:spPr>
          <a:xfrm>
            <a:off x="3690936" y="3881360"/>
            <a:ext cx="2017136" cy="2976639"/>
          </a:xfrm>
          <a:prstGeom prst="rect">
            <a:avLst/>
          </a:prstGeom>
        </p:spPr>
      </p:pic>
    </p:spTree>
    <p:extLst>
      <p:ext uri="{BB962C8B-B14F-4D97-AF65-F5344CB8AC3E}">
        <p14:creationId xmlns:p14="http://schemas.microsoft.com/office/powerpoint/2010/main" val="24061842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200" b="1" dirty="0"/>
              <a:t>В тій же Німеччині турецька меншина поступово розрослась: в першого покоління іммігрантів народилися діти, в яких з’явилися свої діти. Ці покоління іммігрантського походження опинилися в дуже складному становищі. Як такі, що народилися в Берліні чи Франкфурті та отримали німецький паспорт, вони є німецькими громадянами, </a:t>
            </a:r>
            <a:r>
              <a:rPr lang="uk-UA" sz="4200" b="1" dirty="0">
                <a:solidFill>
                  <a:srgbClr val="FFFF00"/>
                </a:solidFill>
              </a:rPr>
              <a:t>але за своїм походженням, зовнішнім виглядом, культурою та релігією належать до зовсім іншого суспільства</a:t>
            </a:r>
            <a:r>
              <a:rPr lang="uk-UA" sz="4200" b="1" dirty="0"/>
              <a:t>. </a:t>
            </a:r>
          </a:p>
        </p:txBody>
      </p:sp>
    </p:spTree>
    <p:extLst>
      <p:ext uri="{BB962C8B-B14F-4D97-AF65-F5344CB8AC3E}">
        <p14:creationId xmlns:p14="http://schemas.microsoft.com/office/powerpoint/2010/main" val="2381204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700" b="1" dirty="0"/>
              <a:t>З огляду на етнокультурну відмінність вони піддаються </a:t>
            </a:r>
            <a:r>
              <a:rPr lang="uk-UA" sz="3700" b="1" dirty="0" err="1">
                <a:highlight>
                  <a:srgbClr val="800000"/>
                </a:highlight>
              </a:rPr>
              <a:t>ексклюзії</a:t>
            </a:r>
            <a:r>
              <a:rPr lang="uk-UA" sz="3700" b="1" dirty="0"/>
              <a:t> (</a:t>
            </a:r>
            <a:r>
              <a:rPr lang="uk-UA" sz="3700" b="1" dirty="0">
                <a:solidFill>
                  <a:srgbClr val="FFFF00"/>
                </a:solidFill>
              </a:rPr>
              <a:t>виключення з суспільства</a:t>
            </a:r>
            <a:r>
              <a:rPr lang="uk-UA" sz="3700" b="1" dirty="0"/>
              <a:t>) з боку представників автохтонного населення (попираються їх права на роботу, освіту чи участь в громадському житті) і самі </a:t>
            </a:r>
            <a:r>
              <a:rPr lang="uk-UA" sz="3700" b="1" dirty="0" err="1"/>
              <a:t>ворожо</a:t>
            </a:r>
            <a:r>
              <a:rPr lang="uk-UA" sz="3700" b="1" dirty="0"/>
              <a:t> ставляться до панівної культури як культури гнобителів.</a:t>
            </a:r>
          </a:p>
          <a:p>
            <a:pPr algn="just"/>
            <a:r>
              <a:rPr lang="uk-UA" sz="3700" b="1" dirty="0"/>
              <a:t>В Канаді чи Австралії ситуація дещо інша. Тут за основу етнонаціональної політики взяли концепцію мультикультуралізму включення, який </a:t>
            </a:r>
            <a:r>
              <a:rPr lang="uk-UA" sz="3700" b="1" dirty="0">
                <a:solidFill>
                  <a:srgbClr val="FFFF00"/>
                </a:solidFill>
              </a:rPr>
              <a:t>прагнув поєднати вимогу культурного визнання та визнання етнічної ідентичності разом з боротьбою проти соціальної нерівності.</a:t>
            </a:r>
          </a:p>
          <a:p>
            <a:pPr algn="just"/>
            <a:endParaRPr lang="uk-UA" sz="4000" b="1" dirty="0"/>
          </a:p>
        </p:txBody>
      </p:sp>
    </p:spTree>
    <p:extLst>
      <p:ext uri="{BB962C8B-B14F-4D97-AF65-F5344CB8AC3E}">
        <p14:creationId xmlns:p14="http://schemas.microsoft.com/office/powerpoint/2010/main" val="24116592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600" b="1" dirty="0"/>
              <a:t>Як зазначає французький вчений </a:t>
            </a:r>
            <a:r>
              <a:rPr lang="uk-UA" sz="3600" b="1" dirty="0">
                <a:solidFill>
                  <a:srgbClr val="FFFF00"/>
                </a:solidFill>
              </a:rPr>
              <a:t>Мішель </a:t>
            </a:r>
            <a:r>
              <a:rPr lang="uk-UA" sz="3600" b="1" dirty="0" err="1">
                <a:solidFill>
                  <a:srgbClr val="FFFF00"/>
                </a:solidFill>
              </a:rPr>
              <a:t>Вевьйорка</a:t>
            </a:r>
            <a:r>
              <a:rPr lang="uk-UA" sz="3600" b="1" dirty="0"/>
              <a:t>, професор Школи вищих досліджень по суспільним наукам та Директор Центру аналізу та застосування соціології: «</a:t>
            </a:r>
            <a:r>
              <a:rPr lang="uk-UA" sz="3600" b="1" dirty="0">
                <a:solidFill>
                  <a:srgbClr val="FFFF00"/>
                </a:solidFill>
              </a:rPr>
              <a:t>В Канаді, Австралії та Швеції протягом 1980‒х та 1990‒х рр. ставилась мета одночасно визнати культурні особливості певних груп, в основному іммігрантського походження, і допомогти їх членам на соціальному рівні отримати доступ до роботи, житла, освіти для дітей, здоров’я тощо. Ця політика визнає материнські мови, історію, традиції деяких меншин, виділяє спеціальні засоби їх членам, щоб забезпечити їм реальний доступ до можливості уникнути бідноти, соціальної </a:t>
            </a:r>
            <a:r>
              <a:rPr lang="uk-UA" sz="3600" b="1" dirty="0" err="1">
                <a:solidFill>
                  <a:srgbClr val="FFFF00"/>
                </a:solidFill>
              </a:rPr>
              <a:t>ексклюзії</a:t>
            </a:r>
            <a:r>
              <a:rPr lang="uk-UA" sz="3600" b="1" dirty="0"/>
              <a:t>».</a:t>
            </a:r>
          </a:p>
        </p:txBody>
      </p:sp>
    </p:spTree>
    <p:extLst>
      <p:ext uri="{BB962C8B-B14F-4D97-AF65-F5344CB8AC3E}">
        <p14:creationId xmlns:p14="http://schemas.microsoft.com/office/powerpoint/2010/main" val="37081854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748145"/>
            <a:ext cx="12192000" cy="6109854"/>
          </a:xfrm>
        </p:spPr>
        <p:txBody>
          <a:bodyPr>
            <a:noAutofit/>
          </a:bodyPr>
          <a:lstStyle/>
          <a:p>
            <a:pPr algn="just"/>
            <a:r>
              <a:rPr lang="uk-UA" sz="3700" b="1" dirty="0">
                <a:solidFill>
                  <a:srgbClr val="FFFF00"/>
                </a:solidFill>
                <a:highlight>
                  <a:srgbClr val="800000"/>
                </a:highlight>
              </a:rPr>
              <a:t>Мультикультуралізм включення є більш ліберальним за своєю суттю</a:t>
            </a:r>
            <a:r>
              <a:rPr lang="uk-UA" sz="3700" b="1" dirty="0"/>
              <a:t>. Він проголошує в ім’я демократії принцип «широкої солідарності», на якому прагне будувати єдину сильну державу. </a:t>
            </a:r>
          </a:p>
          <a:p>
            <a:pPr algn="just"/>
            <a:r>
              <a:rPr lang="uk-UA" sz="3700" b="1" dirty="0"/>
              <a:t>І хоча він надає своїм етнічним меншинам широке визнання культурних прав, </a:t>
            </a:r>
            <a:r>
              <a:rPr lang="uk-UA" sz="3700" b="1" dirty="0">
                <a:solidFill>
                  <a:srgbClr val="FFFF00"/>
                </a:solidFill>
              </a:rPr>
              <a:t>в довгостроковій перспективі все одно має на меті певну асиміляцію у вигляді залучення до єдиної </a:t>
            </a:r>
            <a:r>
              <a:rPr lang="uk-UA" sz="3700" b="1" dirty="0" err="1">
                <a:solidFill>
                  <a:srgbClr val="FFFF00"/>
                </a:solidFill>
              </a:rPr>
              <a:t>соціетальної</a:t>
            </a:r>
            <a:r>
              <a:rPr lang="uk-UA" sz="3700" b="1" dirty="0">
                <a:solidFill>
                  <a:srgbClr val="FFFF00"/>
                </a:solidFill>
              </a:rPr>
              <a:t> культури</a:t>
            </a:r>
            <a:r>
              <a:rPr lang="uk-UA" sz="3700" b="1" dirty="0"/>
              <a:t>, яка за визначенням Вілла </a:t>
            </a:r>
            <a:r>
              <a:rPr lang="uk-UA" sz="3700" b="1" dirty="0" err="1"/>
              <a:t>Кимлічки</a:t>
            </a:r>
            <a:r>
              <a:rPr lang="uk-UA" sz="3700" b="1" dirty="0"/>
              <a:t> є культурою, «</a:t>
            </a:r>
            <a:r>
              <a:rPr lang="uk-UA" sz="3700" b="1" i="1" dirty="0"/>
              <a:t>яка надає особам, що до неї належать, цілий набір значимих стилів життя в усіх сферах діяльності людини</a:t>
            </a:r>
            <a:r>
              <a:rPr lang="uk-UA" sz="3700" b="1" dirty="0"/>
              <a:t>».</a:t>
            </a:r>
          </a:p>
        </p:txBody>
      </p:sp>
    </p:spTree>
    <p:extLst>
      <p:ext uri="{BB962C8B-B14F-4D97-AF65-F5344CB8AC3E}">
        <p14:creationId xmlns:p14="http://schemas.microsoft.com/office/powerpoint/2010/main" val="1731961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400" b="1" dirty="0" err="1"/>
              <a:t>Кимлічка</a:t>
            </a:r>
            <a:r>
              <a:rPr lang="uk-UA" sz="4400" b="1" dirty="0"/>
              <a:t> назвав такі культури </a:t>
            </a:r>
            <a:r>
              <a:rPr lang="uk-UA" sz="4400" b="1" dirty="0" err="1">
                <a:highlight>
                  <a:srgbClr val="800000"/>
                </a:highlight>
              </a:rPr>
              <a:t>соціетальними</a:t>
            </a:r>
            <a:r>
              <a:rPr lang="uk-UA" sz="4400" b="1" dirty="0"/>
              <a:t>, «</a:t>
            </a:r>
            <a:r>
              <a:rPr lang="uk-UA" sz="4400" b="1" dirty="0">
                <a:solidFill>
                  <a:srgbClr val="FFFF00"/>
                </a:solidFill>
              </a:rPr>
              <a:t>щоб підкреслити, що вони охоплюють швидше не спільні звичаї й цінності, а спільні інститути і практики</a:t>
            </a:r>
            <a:r>
              <a:rPr lang="uk-UA" sz="4400" b="1" dirty="0"/>
              <a:t>». Для іммігрантів це означає, що </a:t>
            </a:r>
            <a:r>
              <a:rPr lang="uk-UA" sz="4400" b="1" dirty="0">
                <a:highlight>
                  <a:srgbClr val="FF0000"/>
                </a:highlight>
              </a:rPr>
              <a:t>у своєму приватному житті вони можуть користуватися будь‒якою мовою, однак, заради їхнього добробуту вони мають вивчати державну</a:t>
            </a:r>
            <a:r>
              <a:rPr lang="uk-UA" sz="4400" b="1" dirty="0"/>
              <a:t>, тому що саме на ній побудована комунікація в соціальних інститутах країни.</a:t>
            </a:r>
          </a:p>
        </p:txBody>
      </p:sp>
    </p:spTree>
    <p:extLst>
      <p:ext uri="{BB962C8B-B14F-4D97-AF65-F5344CB8AC3E}">
        <p14:creationId xmlns:p14="http://schemas.microsoft.com/office/powerpoint/2010/main" val="35464427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000" b="1" dirty="0"/>
              <a:t>За такого підходу суспільство приймаючої країни демонструє розуміння того, що іммігранти‒члени етнокультурних меншин не збираються одразу повертатися назад до своєї Батьківщини, а воліють прожити якийсь досить тривалий проміжок часу на їх території. </a:t>
            </a:r>
          </a:p>
          <a:p>
            <a:pPr algn="just"/>
            <a:r>
              <a:rPr lang="uk-UA" sz="4000" b="1" dirty="0"/>
              <a:t>Отже, </a:t>
            </a:r>
            <a:r>
              <a:rPr lang="uk-UA" sz="4000" b="1" u="sng" dirty="0">
                <a:highlight>
                  <a:srgbClr val="FF0000"/>
                </a:highlight>
              </a:rPr>
              <a:t>політика мультикультуралізму включення</a:t>
            </a:r>
            <a:r>
              <a:rPr lang="uk-UA" sz="4000" b="1" dirty="0">
                <a:highlight>
                  <a:srgbClr val="FF0000"/>
                </a:highlight>
              </a:rPr>
              <a:t> </a:t>
            </a:r>
            <a:r>
              <a:rPr lang="uk-UA" sz="4000" b="1" dirty="0"/>
              <a:t>виявляється, так би мовити, дворівневою: спрямована на інтеграцію на політичному рівні, припускаючи і підтримуючи суто культурну багатоманітність осіб чи груп.</a:t>
            </a:r>
          </a:p>
        </p:txBody>
      </p:sp>
    </p:spTree>
    <p:extLst>
      <p:ext uri="{BB962C8B-B14F-4D97-AF65-F5344CB8AC3E}">
        <p14:creationId xmlns:p14="http://schemas.microsoft.com/office/powerpoint/2010/main" val="26099245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300" b="1" dirty="0">
                <a:solidFill>
                  <a:srgbClr val="FFFF00"/>
                </a:solidFill>
                <a:effectLst/>
                <a:latin typeface="Times New Roman" panose="02020603050405020304" pitchFamily="18" charset="0"/>
                <a:ea typeface="Times New Roman" panose="02020603050405020304" pitchFamily="18" charset="0"/>
              </a:rPr>
              <a:t>Мультикультуралізм включення можна умовно поділити на два підвиди – </a:t>
            </a:r>
            <a:r>
              <a:rPr lang="uk-UA" sz="3300" b="1" u="sng" dirty="0">
                <a:solidFill>
                  <a:srgbClr val="FFFF00"/>
                </a:solidFill>
                <a:effectLst/>
                <a:latin typeface="Times New Roman" panose="02020603050405020304" pitchFamily="18" charset="0"/>
                <a:ea typeface="Times New Roman" panose="02020603050405020304" pitchFamily="18" charset="0"/>
              </a:rPr>
              <a:t>ліберальний і плюралістичний</a:t>
            </a:r>
            <a:r>
              <a:rPr lang="uk-UA" sz="3300" b="1" dirty="0">
                <a:effectLst/>
                <a:latin typeface="Times New Roman" panose="02020603050405020304" pitchFamily="18" charset="0"/>
                <a:ea typeface="Times New Roman" panose="02020603050405020304" pitchFamily="18" charset="0"/>
              </a:rPr>
              <a:t>. </a:t>
            </a:r>
            <a:r>
              <a:rPr lang="uk-UA" sz="3300" b="1" i="1" dirty="0">
                <a:effectLst/>
                <a:highlight>
                  <a:srgbClr val="FF0000"/>
                </a:highlight>
                <a:latin typeface="Times New Roman" panose="02020603050405020304" pitchFamily="18" charset="0"/>
                <a:ea typeface="Times New Roman" panose="02020603050405020304" pitchFamily="18" charset="0"/>
              </a:rPr>
              <a:t>Ліберальний мультикультуралізм</a:t>
            </a:r>
            <a:r>
              <a:rPr lang="uk-UA" sz="3300" b="1" dirty="0">
                <a:effectLst/>
                <a:latin typeface="Times New Roman" panose="02020603050405020304" pitchFamily="18" charset="0"/>
                <a:ea typeface="Times New Roman" panose="02020603050405020304" pitchFamily="18" charset="0"/>
              </a:rPr>
              <a:t> покликаний якомога швидше інтегрувати іммігрантів у </a:t>
            </a:r>
            <a:r>
              <a:rPr lang="uk-UA" sz="3300" b="1" dirty="0" err="1">
                <a:effectLst/>
                <a:latin typeface="Times New Roman" panose="02020603050405020304" pitchFamily="18" charset="0"/>
                <a:ea typeface="Times New Roman" panose="02020603050405020304" pitchFamily="18" charset="0"/>
              </a:rPr>
              <a:t>соціетальну</a:t>
            </a:r>
            <a:r>
              <a:rPr lang="uk-UA" sz="3300" b="1" dirty="0">
                <a:effectLst/>
                <a:latin typeface="Times New Roman" panose="02020603050405020304" pitchFamily="18" charset="0"/>
                <a:ea typeface="Times New Roman" panose="02020603050405020304" pitchFamily="18" charset="0"/>
              </a:rPr>
              <a:t> культуру держави, забезпечувану універсальним індивідуальним громадянством. Він залишає представникам різних </a:t>
            </a:r>
            <a:r>
              <a:rPr lang="uk-UA" sz="3300" b="1" dirty="0" err="1">
                <a:effectLst/>
                <a:latin typeface="Times New Roman" panose="02020603050405020304" pitchFamily="18" charset="0"/>
                <a:ea typeface="Times New Roman" panose="02020603050405020304" pitchFamily="18" charset="0"/>
              </a:rPr>
              <a:t>етносоціальних</a:t>
            </a:r>
            <a:r>
              <a:rPr lang="uk-UA" sz="3300" b="1" dirty="0">
                <a:effectLst/>
                <a:latin typeface="Times New Roman" panose="02020603050405020304" pitchFamily="18" charset="0"/>
                <a:ea typeface="Times New Roman" panose="02020603050405020304" pitchFamily="18" charset="0"/>
              </a:rPr>
              <a:t> меншин лише вузьке коло особливих приватних культурних практик.</a:t>
            </a:r>
          </a:p>
          <a:p>
            <a:pPr algn="just"/>
            <a:r>
              <a:rPr lang="uk-UA" sz="3300" b="1" dirty="0">
                <a:highlight>
                  <a:srgbClr val="008080"/>
                </a:highlight>
                <a:latin typeface="Times New Roman" panose="02020603050405020304" pitchFamily="18" charset="0"/>
                <a:cs typeface="Times New Roman" panose="02020603050405020304" pitchFamily="18" charset="0"/>
              </a:rPr>
              <a:t>Плюралістичний мультикультуралізм</a:t>
            </a:r>
            <a:r>
              <a:rPr lang="uk-UA" sz="3300" b="1" dirty="0">
                <a:latin typeface="Times New Roman" panose="02020603050405020304" pitchFamily="18" charset="0"/>
                <a:cs typeface="Times New Roman" panose="02020603050405020304" pitchFamily="18" charset="0"/>
              </a:rPr>
              <a:t> офіційно визнає відмінності між групами за різними культурними напрямами і гармонізує надавані різним спільнотам групові права (</a:t>
            </a:r>
            <a:r>
              <a:rPr lang="en-US" sz="3300" b="1" dirty="0">
                <a:latin typeface="Times New Roman" panose="02020603050405020304" pitchFamily="18" charset="0"/>
                <a:cs typeface="Times New Roman" panose="02020603050405020304" pitchFamily="18" charset="0"/>
              </a:rPr>
              <a:t>group‒rights) </a:t>
            </a:r>
            <a:r>
              <a:rPr lang="uk-UA" sz="3300" b="1" dirty="0">
                <a:latin typeface="Times New Roman" panose="02020603050405020304" pitchFamily="18" charset="0"/>
                <a:cs typeface="Times New Roman" panose="02020603050405020304" pitchFamily="18" charset="0"/>
              </a:rPr>
              <a:t>у межах більш колективного (</a:t>
            </a:r>
            <a:r>
              <a:rPr lang="en-US" sz="3300" b="1" dirty="0">
                <a:latin typeface="Times New Roman" panose="02020603050405020304" pitchFamily="18" charset="0"/>
                <a:cs typeface="Times New Roman" panose="02020603050405020304" pitchFamily="18" charset="0"/>
              </a:rPr>
              <a:t>communal) </a:t>
            </a:r>
            <a:r>
              <a:rPr lang="uk-UA" sz="3300" b="1" dirty="0">
                <a:latin typeface="Times New Roman" panose="02020603050405020304" pitchFamily="18" charset="0"/>
                <a:cs typeface="Times New Roman" panose="02020603050405020304" pitchFamily="18" charset="0"/>
              </a:rPr>
              <a:t>або </a:t>
            </a:r>
            <a:r>
              <a:rPr lang="uk-UA" sz="3300" b="1" dirty="0" err="1">
                <a:latin typeface="Times New Roman" panose="02020603050405020304" pitchFamily="18" charset="0"/>
                <a:cs typeface="Times New Roman" panose="02020603050405020304" pitchFamily="18" charset="0"/>
              </a:rPr>
              <a:t>комунітарного</a:t>
            </a:r>
            <a:r>
              <a:rPr lang="uk-UA" sz="3300" b="1" dirty="0">
                <a:latin typeface="Times New Roman" panose="02020603050405020304" pitchFamily="18" charset="0"/>
                <a:cs typeface="Times New Roman" panose="02020603050405020304" pitchFamily="18" charset="0"/>
              </a:rPr>
              <a:t> (</a:t>
            </a:r>
            <a:r>
              <a:rPr lang="en-US" sz="3300" b="1" dirty="0">
                <a:latin typeface="Times New Roman" panose="02020603050405020304" pitchFamily="18" charset="0"/>
                <a:cs typeface="Times New Roman" panose="02020603050405020304" pitchFamily="18" charset="0"/>
              </a:rPr>
              <a:t>communitarian) </a:t>
            </a:r>
            <a:r>
              <a:rPr lang="uk-UA" sz="3300" b="1" dirty="0">
                <a:latin typeface="Times New Roman" panose="02020603050405020304" pitchFamily="18" charset="0"/>
                <a:cs typeface="Times New Roman" panose="02020603050405020304" pitchFamily="18" charset="0"/>
              </a:rPr>
              <a:t>ладу.</a:t>
            </a:r>
          </a:p>
          <a:p>
            <a:pPr algn="just"/>
            <a:endParaRPr lang="uk-UA" b="1" dirty="0"/>
          </a:p>
        </p:txBody>
      </p:sp>
    </p:spTree>
    <p:extLst>
      <p:ext uri="{BB962C8B-B14F-4D97-AF65-F5344CB8AC3E}">
        <p14:creationId xmlns:p14="http://schemas.microsoft.com/office/powerpoint/2010/main" val="760707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000" b="1" dirty="0"/>
              <a:t>Таким чином, </a:t>
            </a:r>
            <a:r>
              <a:rPr lang="uk-UA" sz="4000" b="1" dirty="0">
                <a:solidFill>
                  <a:srgbClr val="FFFF00"/>
                </a:solidFill>
              </a:rPr>
              <a:t>ці два види мультикультуралізму включення різняться скоріше в теорії, ніж на практиці</a:t>
            </a:r>
            <a:r>
              <a:rPr lang="uk-UA" sz="4000" b="1" dirty="0"/>
              <a:t>. Перший з них робить наголос на цінності індивідууму, зокрема на індивідуальній свободі, але при цьому визнає й необхідність враховувати певні диференційовані за групами права; утвердження єдності суспільства на політичному рівні поєднує з толерантним ставленням до різноманітних культурних практик, якщо вони не порушують прав і свобод особи, законності (В. </a:t>
            </a:r>
            <a:r>
              <a:rPr lang="uk-UA" sz="4000" b="1" dirty="0" err="1"/>
              <a:t>Кимлічка</a:t>
            </a:r>
            <a:r>
              <a:rPr lang="uk-UA" sz="4000" b="1" dirty="0"/>
              <a:t>).</a:t>
            </a:r>
          </a:p>
        </p:txBody>
      </p:sp>
    </p:spTree>
    <p:extLst>
      <p:ext uri="{BB962C8B-B14F-4D97-AF65-F5344CB8AC3E}">
        <p14:creationId xmlns:p14="http://schemas.microsoft.com/office/powerpoint/2010/main" val="35511076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200" b="1" u="sng" dirty="0">
                <a:solidFill>
                  <a:srgbClr val="FFFF00"/>
                </a:solidFill>
                <a:effectLst/>
                <a:highlight>
                  <a:srgbClr val="0000FF"/>
                </a:highlight>
                <a:ea typeface="Times New Roman" panose="02020603050405020304" pitchFamily="18" charset="0"/>
                <a:cs typeface="Times New Roman" panose="02020603050405020304" pitchFamily="18" charset="0"/>
              </a:rPr>
              <a:t>Плюралістичний мультикультуралізм</a:t>
            </a:r>
            <a:r>
              <a:rPr lang="uk-UA" sz="3200" b="1" dirty="0">
                <a:effectLst/>
                <a:highlight>
                  <a:srgbClr val="0000FF"/>
                </a:highlight>
                <a:ea typeface="Times New Roman" panose="02020603050405020304" pitchFamily="18" charset="0"/>
                <a:cs typeface="Times New Roman" panose="02020603050405020304" pitchFamily="18" charset="0"/>
              </a:rPr>
              <a:t> віддає пріоритет цінності людських спільнот, солідарності, взаємній підтримці тощо, хоча, знов‒таки, за умови додержання невід’ємних прав і свобод законослухняного індивідуума (Ч. Тейлор).</a:t>
            </a:r>
            <a:endParaRPr lang="ru-RU" sz="3200" b="1" dirty="0">
              <a:effectLst/>
              <a:highlight>
                <a:srgbClr val="0000FF"/>
              </a:highlight>
              <a:ea typeface="Calibri" panose="020F0502020204030204" pitchFamily="34" charset="0"/>
              <a:cs typeface="Times New Roman" panose="02020603050405020304" pitchFamily="18" charset="0"/>
            </a:endParaRPr>
          </a:p>
          <a:p>
            <a:pPr algn="just"/>
            <a:r>
              <a:rPr lang="uk-UA" sz="3200" b="1" dirty="0">
                <a:effectLst/>
                <a:ea typeface="Times New Roman" panose="02020603050405020304" pitchFamily="18" charset="0"/>
              </a:rPr>
              <a:t>Сучасний норвезький дослідник </a:t>
            </a:r>
            <a:r>
              <a:rPr lang="uk-UA" sz="3200" b="1" dirty="0">
                <a:effectLst/>
                <a:highlight>
                  <a:srgbClr val="FF0000"/>
                </a:highlight>
                <a:ea typeface="Times New Roman" panose="02020603050405020304" pitchFamily="18" charset="0"/>
              </a:rPr>
              <a:t>Томас </a:t>
            </a:r>
            <a:r>
              <a:rPr lang="uk-UA" sz="3200" b="1" dirty="0" err="1">
                <a:effectLst/>
                <a:highlight>
                  <a:srgbClr val="FF0000"/>
                </a:highlight>
                <a:ea typeface="Times New Roman" panose="02020603050405020304" pitchFamily="18" charset="0"/>
              </a:rPr>
              <a:t>Еріксон</a:t>
            </a:r>
            <a:r>
              <a:rPr lang="uk-UA" sz="3200" b="1" dirty="0">
                <a:effectLst/>
                <a:ea typeface="Times New Roman" panose="02020603050405020304" pitchFamily="18" charset="0"/>
              </a:rPr>
              <a:t> аналізує концепції мультикультуралізму та з посиланням на Стюарта </a:t>
            </a:r>
            <a:r>
              <a:rPr lang="uk-UA" sz="3200" b="1" dirty="0" err="1">
                <a:effectLst/>
                <a:ea typeface="Times New Roman" panose="02020603050405020304" pitchFamily="18" charset="0"/>
              </a:rPr>
              <a:t>Холла</a:t>
            </a:r>
            <a:r>
              <a:rPr lang="uk-UA" sz="3200" b="1" dirty="0">
                <a:effectLst/>
                <a:ea typeface="Times New Roman" panose="02020603050405020304" pitchFamily="18" charset="0"/>
              </a:rPr>
              <a:t> і </a:t>
            </a:r>
            <a:r>
              <a:rPr lang="uk-UA" sz="3200" b="1" dirty="0" err="1">
                <a:effectLst/>
                <a:ea typeface="Times New Roman" panose="02020603050405020304" pitchFamily="18" charset="0"/>
              </a:rPr>
              <a:t>Теренса</a:t>
            </a:r>
            <a:r>
              <a:rPr lang="uk-UA" sz="3200" b="1" dirty="0">
                <a:effectLst/>
                <a:ea typeface="Times New Roman" panose="02020603050405020304" pitchFamily="18" charset="0"/>
              </a:rPr>
              <a:t> </a:t>
            </a:r>
            <a:r>
              <a:rPr lang="uk-UA" sz="3200" b="1" dirty="0" err="1">
                <a:effectLst/>
                <a:ea typeface="Times New Roman" panose="02020603050405020304" pitchFamily="18" charset="0"/>
              </a:rPr>
              <a:t>Тернера</a:t>
            </a:r>
            <a:r>
              <a:rPr lang="uk-UA" sz="3200" b="1" dirty="0">
                <a:effectLst/>
                <a:ea typeface="Times New Roman" panose="02020603050405020304" pitchFamily="18" charset="0"/>
              </a:rPr>
              <a:t> розширює наведений перелік видів мультикультуралізму до семи: </a:t>
            </a:r>
            <a:r>
              <a:rPr lang="uk-UA" sz="3200" b="1" u="sng" dirty="0">
                <a:solidFill>
                  <a:srgbClr val="FFFF00"/>
                </a:solidFill>
                <a:effectLst/>
                <a:ea typeface="Times New Roman" panose="02020603050405020304" pitchFamily="18" charset="0"/>
              </a:rPr>
              <a:t>консервативний</a:t>
            </a:r>
            <a:r>
              <a:rPr lang="uk-UA" sz="3200" b="1" dirty="0">
                <a:effectLst/>
                <a:ea typeface="Times New Roman" panose="02020603050405020304" pitchFamily="18" charset="0"/>
              </a:rPr>
              <a:t> (один з видів мультикультуралізму виключення, фактично </a:t>
            </a:r>
            <a:r>
              <a:rPr lang="uk-UA" sz="3200" b="1" dirty="0" err="1">
                <a:effectLst/>
                <a:ea typeface="Times New Roman" panose="02020603050405020304" pitchFamily="18" charset="0"/>
              </a:rPr>
              <a:t>асиміляціоністська</a:t>
            </a:r>
            <a:r>
              <a:rPr lang="uk-UA" sz="3200" b="1" dirty="0">
                <a:effectLst/>
                <a:ea typeface="Times New Roman" panose="02020603050405020304" pitchFamily="18" charset="0"/>
              </a:rPr>
              <a:t> політика), </a:t>
            </a:r>
            <a:r>
              <a:rPr lang="uk-UA" sz="3200" b="1" u="sng" dirty="0">
                <a:solidFill>
                  <a:srgbClr val="FFFF00"/>
                </a:solidFill>
                <a:effectLst/>
                <a:ea typeface="Times New Roman" panose="02020603050405020304" pitchFamily="18" charset="0"/>
              </a:rPr>
              <a:t>ліберальний</a:t>
            </a:r>
            <a:r>
              <a:rPr lang="uk-UA" sz="3200" b="1" dirty="0">
                <a:solidFill>
                  <a:srgbClr val="FFFF00"/>
                </a:solidFill>
                <a:effectLst/>
                <a:ea typeface="Times New Roman" panose="02020603050405020304" pitchFamily="18" charset="0"/>
              </a:rPr>
              <a:t> та </a:t>
            </a:r>
            <a:r>
              <a:rPr lang="uk-UA" sz="3200" b="1" u="sng" dirty="0">
                <a:solidFill>
                  <a:srgbClr val="FFFF00"/>
                </a:solidFill>
                <a:effectLst/>
                <a:ea typeface="Times New Roman" panose="02020603050405020304" pitchFamily="18" charset="0"/>
              </a:rPr>
              <a:t>плюралістичний</a:t>
            </a:r>
            <a:r>
              <a:rPr lang="uk-UA" sz="3200" b="1" dirty="0">
                <a:effectLst/>
                <a:ea typeface="Times New Roman" panose="02020603050405020304" pitchFamily="18" charset="0"/>
              </a:rPr>
              <a:t> (</a:t>
            </a:r>
            <a:r>
              <a:rPr lang="uk-UA" sz="3200" b="1" dirty="0" err="1">
                <a:effectLst/>
                <a:ea typeface="Times New Roman" panose="02020603050405020304" pitchFamily="18" charset="0"/>
              </a:rPr>
              <a:t>мультикультуралізми</a:t>
            </a:r>
            <a:r>
              <a:rPr lang="uk-UA" sz="3200" b="1" dirty="0">
                <a:effectLst/>
                <a:ea typeface="Times New Roman" panose="02020603050405020304" pitchFamily="18" charset="0"/>
              </a:rPr>
              <a:t> включення), а також </a:t>
            </a:r>
            <a:r>
              <a:rPr lang="uk-UA" sz="3200" b="1" u="sng" dirty="0">
                <a:solidFill>
                  <a:srgbClr val="FFFF00"/>
                </a:solidFill>
                <a:effectLst/>
                <a:ea typeface="Times New Roman" panose="02020603050405020304" pitchFamily="18" charset="0"/>
              </a:rPr>
              <a:t>комерційний</a:t>
            </a:r>
            <a:r>
              <a:rPr lang="uk-UA" sz="3200" b="1" dirty="0">
                <a:solidFill>
                  <a:srgbClr val="FFFF00"/>
                </a:solidFill>
                <a:effectLst/>
                <a:ea typeface="Times New Roman" panose="02020603050405020304" pitchFamily="18" charset="0"/>
              </a:rPr>
              <a:t>, </a:t>
            </a:r>
            <a:r>
              <a:rPr lang="uk-UA" sz="3200" b="1" u="sng" dirty="0">
                <a:solidFill>
                  <a:srgbClr val="FFFF00"/>
                </a:solidFill>
                <a:effectLst/>
                <a:ea typeface="Times New Roman" panose="02020603050405020304" pitchFamily="18" charset="0"/>
              </a:rPr>
              <a:t>корпоративний</a:t>
            </a:r>
            <a:r>
              <a:rPr lang="uk-UA" sz="3200" b="1" dirty="0">
                <a:solidFill>
                  <a:srgbClr val="FFFF00"/>
                </a:solidFill>
                <a:effectLst/>
                <a:ea typeface="Times New Roman" panose="02020603050405020304" pitchFamily="18" charset="0"/>
              </a:rPr>
              <a:t>, </a:t>
            </a:r>
            <a:r>
              <a:rPr lang="uk-UA" sz="3200" b="1" u="sng" dirty="0">
                <a:solidFill>
                  <a:srgbClr val="FFFF00"/>
                </a:solidFill>
                <a:effectLst/>
                <a:ea typeface="Times New Roman" panose="02020603050405020304" pitchFamily="18" charset="0"/>
              </a:rPr>
              <a:t>критичний «революційний»</a:t>
            </a:r>
            <a:r>
              <a:rPr lang="uk-UA" sz="3200" b="1" dirty="0">
                <a:solidFill>
                  <a:srgbClr val="FFFF00"/>
                </a:solidFill>
                <a:effectLst/>
                <a:ea typeface="Times New Roman" panose="02020603050405020304" pitchFamily="18" charset="0"/>
              </a:rPr>
              <a:t> та </a:t>
            </a:r>
            <a:r>
              <a:rPr lang="uk-UA" sz="3200" b="1" u="sng" dirty="0">
                <a:solidFill>
                  <a:srgbClr val="FFFF00"/>
                </a:solidFill>
                <a:effectLst/>
                <a:ea typeface="Times New Roman" panose="02020603050405020304" pitchFamily="18" charset="0"/>
              </a:rPr>
              <a:t>«мультикультуралізм відмінностей»</a:t>
            </a:r>
            <a:r>
              <a:rPr lang="uk-UA" sz="3200" b="1" dirty="0">
                <a:effectLst/>
                <a:ea typeface="Times New Roman" panose="02020603050405020304" pitchFamily="18" charset="0"/>
              </a:rPr>
              <a:t> («</a:t>
            </a:r>
            <a:r>
              <a:rPr lang="uk-UA" sz="3200" b="1" dirty="0" err="1">
                <a:effectLst/>
                <a:ea typeface="Times New Roman" panose="02020603050405020304" pitchFamily="18" charset="0"/>
              </a:rPr>
              <a:t>difference</a:t>
            </a:r>
            <a:r>
              <a:rPr lang="uk-UA" sz="3200" b="1" dirty="0">
                <a:effectLst/>
                <a:ea typeface="Times New Roman" panose="02020603050405020304" pitchFamily="18" charset="0"/>
              </a:rPr>
              <a:t> </a:t>
            </a:r>
            <a:r>
              <a:rPr lang="uk-UA" sz="3200" b="1" dirty="0" err="1">
                <a:effectLst/>
                <a:ea typeface="Times New Roman" panose="02020603050405020304" pitchFamily="18" charset="0"/>
              </a:rPr>
              <a:t>multiculturalism</a:t>
            </a:r>
            <a:r>
              <a:rPr lang="uk-UA" sz="3200" b="1" dirty="0">
                <a:effectLst/>
                <a:ea typeface="Times New Roman" panose="02020603050405020304" pitchFamily="18" charset="0"/>
              </a:rPr>
              <a:t>»).</a:t>
            </a:r>
            <a:endParaRPr lang="uk-UA" sz="3200" b="1" dirty="0"/>
          </a:p>
        </p:txBody>
      </p:sp>
    </p:spTree>
    <p:extLst>
      <p:ext uri="{BB962C8B-B14F-4D97-AF65-F5344CB8AC3E}">
        <p14:creationId xmlns:p14="http://schemas.microsoft.com/office/powerpoint/2010/main" val="5286677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400" b="1" dirty="0"/>
              <a:t>Такий поділ є дуже деталізованим і проведеним за різними підставами. Так, </a:t>
            </a:r>
            <a:r>
              <a:rPr lang="uk-UA" sz="3400" b="1" dirty="0">
                <a:highlight>
                  <a:srgbClr val="FF0000"/>
                </a:highlight>
              </a:rPr>
              <a:t>виділення комерційного мультикультуралізму здійснене на основі визнання пріоритету не політики, а ринку, якщо взяти ширше – економічної складової суспільного буття</a:t>
            </a:r>
            <a:r>
              <a:rPr lang="uk-UA" sz="3400" b="1" dirty="0"/>
              <a:t>. </a:t>
            </a:r>
            <a:r>
              <a:rPr lang="uk-UA" sz="3400" b="1" dirty="0">
                <a:solidFill>
                  <a:srgbClr val="FFFF00"/>
                </a:solidFill>
              </a:rPr>
              <a:t>Він припускає, що коли відмінності індивідуумів з різних спільнот знаходять визнання на ринку, то проблема культурного розмаїття розв’язується, чи розчиняється ((</a:t>
            </a:r>
            <a:r>
              <a:rPr lang="en-US" sz="3400" b="1" dirty="0">
                <a:solidFill>
                  <a:srgbClr val="FFFF00"/>
                </a:solidFill>
              </a:rPr>
              <a:t>dis)solved), </a:t>
            </a:r>
            <a:r>
              <a:rPr lang="uk-UA" sz="3400" b="1" dirty="0">
                <a:solidFill>
                  <a:srgbClr val="FFFF00"/>
                </a:solidFill>
              </a:rPr>
              <a:t>через приватне споживання, не потребуючи якогось перерозподілу влади і ресурсів</a:t>
            </a:r>
            <a:r>
              <a:rPr lang="uk-UA" sz="3400" b="1" dirty="0"/>
              <a:t>. </a:t>
            </a:r>
            <a:r>
              <a:rPr lang="uk-UA" sz="3400" b="1" dirty="0">
                <a:highlight>
                  <a:srgbClr val="800000"/>
                </a:highlight>
              </a:rPr>
              <a:t>А корпоративний мультикультуралізм виділяється на підставі характеру управління</a:t>
            </a:r>
            <a:r>
              <a:rPr lang="uk-UA" sz="3400" b="1" dirty="0"/>
              <a:t>.</a:t>
            </a:r>
          </a:p>
        </p:txBody>
      </p:sp>
    </p:spTree>
    <p:extLst>
      <p:ext uri="{BB962C8B-B14F-4D97-AF65-F5344CB8AC3E}">
        <p14:creationId xmlns:p14="http://schemas.microsoft.com/office/powerpoint/2010/main" val="210892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4400" b="1" dirty="0"/>
              <a:t>Офіційно мультикультуралізм був визнаний у 1971 </a:t>
            </a:r>
            <a:r>
              <a:rPr lang="en-US" sz="4400" b="1" dirty="0"/>
              <a:t>p. </a:t>
            </a:r>
            <a:r>
              <a:rPr lang="uk-UA" sz="4400" b="1" dirty="0"/>
              <a:t>в Канаді (</a:t>
            </a:r>
            <a:r>
              <a:rPr lang="uk-UA" sz="4400" b="1" dirty="0">
                <a:highlight>
                  <a:srgbClr val="000080"/>
                </a:highlight>
              </a:rPr>
              <a:t>8 жовтня 1971 року канадський уряд офіційно проголосив політику мультикультуралізму на двомовній основі. Було проголошено рівність англійської і французької мов</a:t>
            </a:r>
            <a:r>
              <a:rPr lang="uk-UA" sz="4400" b="1" dirty="0"/>
              <a:t>), будучи своєрідним актом визнання державними інститутами безплідності асиміляційної політики, спрямованої на гомогенізацію культурного багатоскладового населення країни. </a:t>
            </a:r>
          </a:p>
        </p:txBody>
      </p:sp>
    </p:spTree>
    <p:extLst>
      <p:ext uri="{BB962C8B-B14F-4D97-AF65-F5344CB8AC3E}">
        <p14:creationId xmlns:p14="http://schemas.microsoft.com/office/powerpoint/2010/main" val="3195120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900" b="1" dirty="0"/>
              <a:t>Він передбачає, зокрема, </a:t>
            </a:r>
            <a:r>
              <a:rPr lang="uk-UA" sz="3900" b="1" dirty="0">
                <a:highlight>
                  <a:srgbClr val="800000"/>
                </a:highlight>
              </a:rPr>
              <a:t>централізоване управління </a:t>
            </a:r>
            <a:r>
              <a:rPr lang="uk-UA" sz="3900" b="1" dirty="0" err="1">
                <a:highlight>
                  <a:srgbClr val="800000"/>
                </a:highlight>
              </a:rPr>
              <a:t>багатокультурністю</a:t>
            </a:r>
            <a:r>
              <a:rPr lang="uk-UA" sz="3900" b="1" dirty="0"/>
              <a:t>. </a:t>
            </a:r>
            <a:r>
              <a:rPr lang="uk-UA" sz="3900" b="1" dirty="0">
                <a:solidFill>
                  <a:srgbClr val="FFFF00"/>
                </a:solidFill>
              </a:rPr>
              <a:t>Критичний, або «революційний», мультикультуралізм висуває на передній план владу, привілеї, ієрархію гноблення та рухів опору</a:t>
            </a:r>
            <a:r>
              <a:rPr lang="uk-UA" sz="3900" b="1" dirty="0"/>
              <a:t>. А </a:t>
            </a:r>
            <a:r>
              <a:rPr lang="uk-UA" sz="3900" b="1" dirty="0">
                <a:highlight>
                  <a:srgbClr val="000080"/>
                </a:highlight>
              </a:rPr>
              <a:t>мультикультуралізм відмінностей є скоріше навіть не концепцією, а утопічною моделлю, що проголошує різноманіття цінностей та  «визнання і справді святкування» (</a:t>
            </a:r>
            <a:r>
              <a:rPr lang="en-US" sz="3900" b="1" dirty="0">
                <a:highlight>
                  <a:srgbClr val="000080"/>
                </a:highlight>
              </a:rPr>
              <a:t>indeed celebrate) </a:t>
            </a:r>
            <a:r>
              <a:rPr lang="uk-UA" sz="3900" b="1" dirty="0">
                <a:highlight>
                  <a:srgbClr val="000080"/>
                </a:highlight>
              </a:rPr>
              <a:t>великого розмаїття культурних цінностей</a:t>
            </a:r>
            <a:r>
              <a:rPr lang="uk-UA" sz="3900" b="1" dirty="0"/>
              <a:t>.</a:t>
            </a:r>
          </a:p>
        </p:txBody>
      </p:sp>
    </p:spTree>
    <p:extLst>
      <p:ext uri="{BB962C8B-B14F-4D97-AF65-F5344CB8AC3E}">
        <p14:creationId xmlns:p14="http://schemas.microsoft.com/office/powerpoint/2010/main" val="40898701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44945"/>
            <a:ext cx="12192000" cy="6313054"/>
          </a:xfrm>
        </p:spPr>
        <p:txBody>
          <a:bodyPr>
            <a:noAutofit/>
          </a:bodyPr>
          <a:lstStyle/>
          <a:p>
            <a:pPr indent="450215" algn="just">
              <a:lnSpc>
                <a:spcPct val="107000"/>
              </a:lnSpc>
              <a:spcAft>
                <a:spcPts val="800"/>
              </a:spcAft>
            </a:pPr>
            <a:r>
              <a:rPr lang="uk-UA" sz="4300" b="1" dirty="0">
                <a:highlight>
                  <a:srgbClr val="008080"/>
                </a:highlight>
              </a:rPr>
              <a:t>В такому разі, в характеристиці реальної мультикультурної політики конкретної країни ці концепції та політики можуть комбінуватися. Так, корпоративний підхід сумісний як з інклюзивним, так і з неінклюзивним мультикультуралізмом, наприклад, як у Франції часів президентства Ніколя Саркозі (корпоративний консервативний мультикультуралізм).</a:t>
            </a:r>
          </a:p>
        </p:txBody>
      </p:sp>
    </p:spTree>
    <p:extLst>
      <p:ext uri="{BB962C8B-B14F-4D97-AF65-F5344CB8AC3E}">
        <p14:creationId xmlns:p14="http://schemas.microsoft.com/office/powerpoint/2010/main" val="30264390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803563"/>
            <a:ext cx="12192000" cy="6054435"/>
          </a:xfrm>
        </p:spPr>
        <p:txBody>
          <a:bodyPr>
            <a:noAutofit/>
          </a:bodyPr>
          <a:lstStyle/>
          <a:p>
            <a:pPr indent="450215" algn="just">
              <a:lnSpc>
                <a:spcPct val="107000"/>
              </a:lnSpc>
              <a:spcAft>
                <a:spcPts val="800"/>
              </a:spcAft>
            </a:pPr>
            <a:r>
              <a:rPr lang="uk-UA" sz="3700" b="1" dirty="0">
                <a:highlight>
                  <a:srgbClr val="800000"/>
                </a:highlight>
              </a:rPr>
              <a:t>Отже, наведений доволі побіжний аналіз різних концепцій та політик мультикультуралізму приводить до висновку про передчасність заяв про його «смерть». </a:t>
            </a:r>
          </a:p>
          <a:p>
            <a:pPr indent="450215" algn="just">
              <a:lnSpc>
                <a:spcPct val="107000"/>
              </a:lnSpc>
              <a:spcAft>
                <a:spcPts val="800"/>
              </a:spcAft>
            </a:pPr>
            <a:r>
              <a:rPr lang="uk-UA" sz="3700" b="1" dirty="0">
                <a:solidFill>
                  <a:srgbClr val="FFFF00"/>
                </a:solidFill>
                <a:highlight>
                  <a:srgbClr val="800000"/>
                </a:highlight>
              </a:rPr>
              <a:t>По‒перше</a:t>
            </a:r>
            <a:r>
              <a:rPr lang="uk-UA" sz="3700" b="1" dirty="0">
                <a:highlight>
                  <a:srgbClr val="800000"/>
                </a:highlight>
              </a:rPr>
              <a:t>, цей термін використовується для опису об’єктивно існуючого феномену соціокультурної фрагментації суспільства – співіснування у певному соціальному просторі представників багатьох, щонайменше двох, відмінних культур, тобто </a:t>
            </a:r>
            <a:r>
              <a:rPr lang="uk-UA" sz="3700" b="1" dirty="0" err="1">
                <a:highlight>
                  <a:srgbClr val="800000"/>
                </a:highlight>
              </a:rPr>
              <a:t>багатокультурності</a:t>
            </a:r>
            <a:r>
              <a:rPr lang="uk-UA" sz="3700" b="1" dirty="0">
                <a:highlight>
                  <a:srgbClr val="800000"/>
                </a:highlight>
              </a:rPr>
              <a:t>.</a:t>
            </a:r>
          </a:p>
        </p:txBody>
      </p:sp>
    </p:spTree>
    <p:extLst>
      <p:ext uri="{BB962C8B-B14F-4D97-AF65-F5344CB8AC3E}">
        <p14:creationId xmlns:p14="http://schemas.microsoft.com/office/powerpoint/2010/main" val="130907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4400" b="1" dirty="0"/>
              <a:t>Людські спільноти зазнали докорінних змін через поширення глобалізації та поглиблення світових міграційних процесів, а процеси етнічної та культурної метисації незворотні. </a:t>
            </a:r>
            <a:r>
              <a:rPr lang="uk-UA" sz="4400" b="1" dirty="0">
                <a:solidFill>
                  <a:srgbClr val="FFFF00"/>
                </a:solidFill>
              </a:rPr>
              <a:t>Це необхідно враховувати навіть при відмові від застосування політик мультикультуралізму на практиці та зверненні до інших видів управління етнічним розмаїттям</a:t>
            </a:r>
            <a:r>
              <a:rPr lang="uk-UA" sz="4400" b="1" dirty="0"/>
              <a:t>.</a:t>
            </a:r>
          </a:p>
        </p:txBody>
      </p:sp>
    </p:spTree>
    <p:extLst>
      <p:ext uri="{BB962C8B-B14F-4D97-AF65-F5344CB8AC3E}">
        <p14:creationId xmlns:p14="http://schemas.microsoft.com/office/powerpoint/2010/main" val="27291914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4200" b="1" u="sng" dirty="0">
                <a:solidFill>
                  <a:srgbClr val="FFFF00"/>
                </a:solidFill>
                <a:highlight>
                  <a:srgbClr val="FF0000"/>
                </a:highlight>
              </a:rPr>
              <a:t>По‒друге</a:t>
            </a:r>
            <a:r>
              <a:rPr lang="uk-UA" sz="4200" b="1" dirty="0"/>
              <a:t>, як вже зазначалося, існує декілька видів політики мультикультуралізму, </a:t>
            </a:r>
            <a:r>
              <a:rPr lang="uk-UA" sz="4200" b="1" dirty="0">
                <a:highlight>
                  <a:srgbClr val="FF0000"/>
                </a:highlight>
              </a:rPr>
              <a:t>деякі форми якої дійсно не витримали випробування імміграцією</a:t>
            </a:r>
            <a:r>
              <a:rPr lang="uk-UA" sz="4200" b="1" dirty="0"/>
              <a:t>. Цей негативний досвід неможна не враховувати, але неприпустимо й абсолютизувати його у пошуках більш вдалих варіантів політики управління </a:t>
            </a:r>
            <a:r>
              <a:rPr lang="uk-UA" sz="4200" b="1" dirty="0" err="1"/>
              <a:t>багатокультурністю</a:t>
            </a:r>
            <a:r>
              <a:rPr lang="uk-UA" sz="4200" b="1" dirty="0"/>
              <a:t>, у тому числі й на основі різновидів інклюзивного мультикультуралізму</a:t>
            </a:r>
            <a:r>
              <a:rPr lang="uk-UA" sz="4400" b="1" dirty="0"/>
              <a:t>.</a:t>
            </a:r>
          </a:p>
        </p:txBody>
      </p:sp>
    </p:spTree>
    <p:extLst>
      <p:ext uri="{BB962C8B-B14F-4D97-AF65-F5344CB8AC3E}">
        <p14:creationId xmlns:p14="http://schemas.microsoft.com/office/powerpoint/2010/main" val="38180487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4200" b="1" dirty="0">
                <a:solidFill>
                  <a:srgbClr val="FFFF00"/>
                </a:solidFill>
                <a:effectLst/>
                <a:latin typeface="Times New Roman" panose="02020603050405020304" pitchFamily="18" charset="0"/>
                <a:ea typeface="Times New Roman" panose="02020603050405020304" pitchFamily="18" charset="0"/>
              </a:rPr>
              <a:t>Протилежною</a:t>
            </a:r>
            <a:r>
              <a:rPr lang="uk-UA" sz="4200" b="1" dirty="0">
                <a:effectLst/>
                <a:latin typeface="Times New Roman" panose="02020603050405020304" pitchFamily="18" charset="0"/>
                <a:ea typeface="Times New Roman" panose="02020603050405020304" pitchFamily="18" charset="0"/>
              </a:rPr>
              <a:t> мультикультурній є </a:t>
            </a:r>
            <a:r>
              <a:rPr lang="uk-UA" sz="4200" b="1" dirty="0">
                <a:solidFill>
                  <a:srgbClr val="FFFF00"/>
                </a:solidFill>
                <a:effectLst/>
                <a:latin typeface="Times New Roman" panose="02020603050405020304" pitchFamily="18" charset="0"/>
                <a:ea typeface="Times New Roman" panose="02020603050405020304" pitchFamily="18" charset="0"/>
              </a:rPr>
              <a:t>асиміляційна модель </a:t>
            </a:r>
            <a:r>
              <a:rPr lang="uk-UA" sz="4200" b="1" dirty="0" err="1">
                <a:solidFill>
                  <a:srgbClr val="FFFF00"/>
                </a:solidFill>
                <a:effectLst/>
                <a:latin typeface="Times New Roman" panose="02020603050405020304" pitchFamily="18" charset="0"/>
                <a:ea typeface="Times New Roman" panose="02020603050405020304" pitchFamily="18" charset="0"/>
              </a:rPr>
              <a:t>етнополітики</a:t>
            </a:r>
            <a:r>
              <a:rPr lang="uk-UA" sz="4200" b="1" dirty="0">
                <a:effectLst/>
                <a:latin typeface="Times New Roman" panose="02020603050405020304" pitchFamily="18" charset="0"/>
                <a:ea typeface="Times New Roman" panose="02020603050405020304" pitchFamily="18" charset="0"/>
              </a:rPr>
              <a:t>. Характеризуючи асиміляційну модель </a:t>
            </a:r>
            <a:r>
              <a:rPr lang="uk-UA" sz="4200" b="1" dirty="0" err="1">
                <a:effectLst/>
                <a:latin typeface="Times New Roman" panose="02020603050405020304" pitchFamily="18" charset="0"/>
                <a:ea typeface="Times New Roman" panose="02020603050405020304" pitchFamily="18" charset="0"/>
              </a:rPr>
              <a:t>етнополітики</a:t>
            </a:r>
            <a:r>
              <a:rPr lang="uk-UA" sz="4200" b="1" dirty="0">
                <a:effectLst/>
                <a:latin typeface="Times New Roman" panose="02020603050405020304" pitchFamily="18" charset="0"/>
                <a:ea typeface="Times New Roman" panose="02020603050405020304" pitchFamily="18" charset="0"/>
              </a:rPr>
              <a:t>, російські вчені </a:t>
            </a:r>
            <a:r>
              <a:rPr lang="uk-UA" sz="4200" b="1" dirty="0">
                <a:effectLst/>
                <a:highlight>
                  <a:srgbClr val="800000"/>
                </a:highlight>
                <a:latin typeface="Times New Roman" panose="02020603050405020304" pitchFamily="18" charset="0"/>
                <a:ea typeface="Times New Roman" panose="02020603050405020304" pitchFamily="18" charset="0"/>
              </a:rPr>
              <a:t>Валерій </a:t>
            </a:r>
            <a:r>
              <a:rPr lang="uk-UA" sz="4200" b="1" dirty="0" err="1">
                <a:effectLst/>
                <a:highlight>
                  <a:srgbClr val="800000"/>
                </a:highlight>
                <a:latin typeface="Times New Roman" panose="02020603050405020304" pitchFamily="18" charset="0"/>
                <a:ea typeface="Times New Roman" panose="02020603050405020304" pitchFamily="18" charset="0"/>
              </a:rPr>
              <a:t>Тішков</a:t>
            </a:r>
            <a:r>
              <a:rPr lang="uk-UA" sz="4200" b="1" dirty="0">
                <a:effectLst/>
                <a:highlight>
                  <a:srgbClr val="800000"/>
                </a:highlight>
                <a:latin typeface="Times New Roman" panose="02020603050405020304" pitchFamily="18" charset="0"/>
                <a:ea typeface="Times New Roman" panose="02020603050405020304" pitchFamily="18" charset="0"/>
              </a:rPr>
              <a:t> і Юрій </a:t>
            </a:r>
            <a:r>
              <a:rPr lang="uk-UA" sz="4200" b="1" dirty="0" err="1">
                <a:effectLst/>
                <a:highlight>
                  <a:srgbClr val="800000"/>
                </a:highlight>
                <a:latin typeface="Times New Roman" panose="02020603050405020304" pitchFamily="18" charset="0"/>
                <a:ea typeface="Times New Roman" panose="02020603050405020304" pitchFamily="18" charset="0"/>
              </a:rPr>
              <a:t>Шабаєв</a:t>
            </a:r>
            <a:r>
              <a:rPr lang="uk-UA" sz="4200" b="1" dirty="0">
                <a:effectLst/>
                <a:latin typeface="Times New Roman" panose="02020603050405020304" pitchFamily="18" charset="0"/>
                <a:ea typeface="Times New Roman" panose="02020603050405020304" pitchFamily="18" charset="0"/>
              </a:rPr>
              <a:t> зазначали, що вона ґрунтується на ідеї «</a:t>
            </a:r>
            <a:r>
              <a:rPr lang="uk-UA" sz="4200" b="1" dirty="0">
                <a:solidFill>
                  <a:srgbClr val="FFFF00"/>
                </a:solidFill>
                <a:effectLst/>
                <a:latin typeface="Times New Roman" panose="02020603050405020304" pitchFamily="18" charset="0"/>
                <a:ea typeface="Times New Roman" panose="02020603050405020304" pitchFamily="18" charset="0"/>
              </a:rPr>
              <a:t>одна країна – один народ – одна мова</a:t>
            </a:r>
            <a:r>
              <a:rPr lang="uk-UA" sz="4200" b="1" dirty="0">
                <a:effectLst/>
                <a:latin typeface="Times New Roman" panose="02020603050405020304" pitchFamily="18" charset="0"/>
                <a:ea typeface="Times New Roman" panose="02020603050405020304" pitchFamily="18" charset="0"/>
              </a:rPr>
              <a:t>», і в цьому випадку принцип громадянства протистоїть принципові меншини.</a:t>
            </a:r>
            <a:endParaRPr lang="uk-UA" sz="4200" b="1" dirty="0"/>
          </a:p>
        </p:txBody>
      </p:sp>
    </p:spTree>
    <p:extLst>
      <p:ext uri="{BB962C8B-B14F-4D97-AF65-F5344CB8AC3E}">
        <p14:creationId xmlns:p14="http://schemas.microsoft.com/office/powerpoint/2010/main" val="2163106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800" b="1" dirty="0"/>
              <a:t>Ця модель передбачає </a:t>
            </a:r>
            <a:r>
              <a:rPr lang="uk-UA" sz="3800" b="1" dirty="0">
                <a:solidFill>
                  <a:srgbClr val="FFFF00"/>
                </a:solidFill>
              </a:rPr>
              <a:t>культурну гомогенізацію суспільства</a:t>
            </a:r>
            <a:r>
              <a:rPr lang="uk-UA" sz="3800" b="1" dirty="0"/>
              <a:t>, що формується з різнорідних в етнічному, расовому та релігійному відношеннях груп населення, </a:t>
            </a:r>
            <a:r>
              <a:rPr lang="uk-UA" sz="3800" b="1" dirty="0">
                <a:highlight>
                  <a:srgbClr val="800000"/>
                </a:highlight>
              </a:rPr>
              <a:t>перетворення його на певну цілісність, підставою для котрої стають загальні громадянські ідеали й загальні культурні стандарти</a:t>
            </a:r>
            <a:r>
              <a:rPr lang="uk-UA" sz="3800" b="1" dirty="0"/>
              <a:t>. </a:t>
            </a:r>
            <a:r>
              <a:rPr lang="uk-UA" sz="3800" b="1" dirty="0">
                <a:highlight>
                  <a:srgbClr val="000080"/>
                </a:highlight>
              </a:rPr>
              <a:t>Етнічна ідентичність унаслідок такої політики змінюється громадянською ідентичністю, і остання стає найважливішим соціальним маркером за культурного та політичного позиціонування особистості</a:t>
            </a:r>
            <a:r>
              <a:rPr lang="uk-UA" sz="3800" b="1" dirty="0"/>
              <a:t>.</a:t>
            </a:r>
          </a:p>
        </p:txBody>
      </p:sp>
    </p:spTree>
    <p:extLst>
      <p:ext uri="{BB962C8B-B14F-4D97-AF65-F5344CB8AC3E}">
        <p14:creationId xmlns:p14="http://schemas.microsoft.com/office/powerpoint/2010/main" val="33580633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500" b="1" dirty="0"/>
              <a:t>На думку російської дослідниці </a:t>
            </a:r>
            <a:r>
              <a:rPr lang="uk-UA" sz="3500" b="1" dirty="0">
                <a:solidFill>
                  <a:srgbClr val="FFFF00"/>
                </a:solidFill>
              </a:rPr>
              <a:t>О. Борисової,</a:t>
            </a:r>
            <a:r>
              <a:rPr lang="uk-UA" sz="3500" b="1" dirty="0"/>
              <a:t> </a:t>
            </a:r>
            <a:r>
              <a:rPr lang="uk-UA" sz="3500" b="1" dirty="0">
                <a:highlight>
                  <a:srgbClr val="FF0000"/>
                </a:highlight>
              </a:rPr>
              <a:t>етнічна асиміляція</a:t>
            </a:r>
            <a:r>
              <a:rPr lang="uk-UA" sz="3500" b="1" dirty="0"/>
              <a:t> – це природний процес засвоєння представниками різних етносів мови, культури, звичаїв і традицій середовища проживання. У рамках асиміляційної моделі кожна держава здійснює свою політику, зміст, мета та напрям якої можуть змінюватися. Професор Каліфорнійського університету </a:t>
            </a:r>
            <a:r>
              <a:rPr lang="uk-UA" sz="3500" b="1" dirty="0">
                <a:highlight>
                  <a:srgbClr val="800000"/>
                </a:highlight>
              </a:rPr>
              <a:t>Н. </a:t>
            </a:r>
            <a:r>
              <a:rPr lang="uk-UA" sz="3500" b="1" dirty="0" err="1">
                <a:highlight>
                  <a:srgbClr val="800000"/>
                </a:highlight>
              </a:rPr>
              <a:t>Смелзер</a:t>
            </a:r>
            <a:r>
              <a:rPr lang="uk-UA" sz="3500" b="1" dirty="0"/>
              <a:t> стверджував: </a:t>
            </a:r>
            <a:r>
              <a:rPr lang="uk-UA" sz="3500" b="1" dirty="0">
                <a:solidFill>
                  <a:srgbClr val="FFFF00"/>
                </a:solidFill>
              </a:rPr>
              <a:t>асиміляція, що передбачає повне зникнення групи меншини, може бути насильницькою – внаслідок сеґреґації, вигнання і знищення або відбуватися мирно, тобто через поступове засвоєння групами чужої для них культури</a:t>
            </a:r>
            <a:r>
              <a:rPr lang="uk-UA" sz="3500" b="1" dirty="0"/>
              <a:t>.</a:t>
            </a:r>
          </a:p>
        </p:txBody>
      </p:sp>
    </p:spTree>
    <p:extLst>
      <p:ext uri="{BB962C8B-B14F-4D97-AF65-F5344CB8AC3E}">
        <p14:creationId xmlns:p14="http://schemas.microsoft.com/office/powerpoint/2010/main" val="4147938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200" b="1" dirty="0"/>
              <a:t>В найрадикальнішому варіанті метою асиміляційної моделі український дослідник </a:t>
            </a:r>
            <a:r>
              <a:rPr lang="uk-UA" sz="3200" b="1" dirty="0">
                <a:highlight>
                  <a:srgbClr val="800000"/>
                </a:highlight>
              </a:rPr>
              <a:t>Роман </a:t>
            </a:r>
            <a:r>
              <a:rPr lang="uk-UA" sz="3200" b="1" dirty="0" err="1">
                <a:highlight>
                  <a:srgbClr val="800000"/>
                </a:highlight>
              </a:rPr>
              <a:t>Коршук</a:t>
            </a:r>
            <a:r>
              <a:rPr lang="uk-UA" sz="3200" b="1" dirty="0"/>
              <a:t> називає формування єдиної нації шляхом нівелювання етнічних і культурних особливостей спільнот, котрі проживають на території держави. Основою асиміляційної моделі є </a:t>
            </a:r>
            <a:r>
              <a:rPr lang="uk-UA" sz="3200" b="1" dirty="0">
                <a:highlight>
                  <a:srgbClr val="000080"/>
                </a:highlight>
              </a:rPr>
              <a:t>ідея нації-етносу як єдиної етнічної та культурної спільноти</a:t>
            </a:r>
            <a:r>
              <a:rPr lang="uk-UA" sz="3200" b="1" dirty="0"/>
              <a:t>. Саме рівень гомогенності й засоби його досягнення відрізняють крайній та поміркований варіанти цієї моделі. Основними засобами проведення подібної політики є заходи в освітній сфері й імміґраційна політика. </a:t>
            </a:r>
            <a:r>
              <a:rPr lang="uk-UA" sz="3200" b="1" dirty="0">
                <a:highlight>
                  <a:srgbClr val="FF0000"/>
                </a:highlight>
              </a:rPr>
              <a:t>Найяскравіший приклад асиміляційної моделі </a:t>
            </a:r>
            <a:r>
              <a:rPr lang="uk-UA" sz="3200" b="1" dirty="0" err="1">
                <a:highlight>
                  <a:srgbClr val="FF0000"/>
                </a:highlight>
              </a:rPr>
              <a:t>етнополітики</a:t>
            </a:r>
            <a:r>
              <a:rPr lang="uk-UA" sz="3200" b="1" dirty="0">
                <a:highlight>
                  <a:srgbClr val="FF0000"/>
                </a:highlight>
              </a:rPr>
              <a:t> – концепції «плавильного котла» у США та «злиття націй» в СРСР</a:t>
            </a:r>
            <a:r>
              <a:rPr lang="uk-UA" sz="3200" b="1" dirty="0"/>
              <a:t>.</a:t>
            </a:r>
          </a:p>
        </p:txBody>
      </p:sp>
    </p:spTree>
    <p:extLst>
      <p:ext uri="{BB962C8B-B14F-4D97-AF65-F5344CB8AC3E}">
        <p14:creationId xmlns:p14="http://schemas.microsoft.com/office/powerpoint/2010/main" val="31758826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900" b="1" dirty="0"/>
              <a:t>Однією з форм реагування суспільства на прояви мультикультуралізму є </a:t>
            </a:r>
            <a:r>
              <a:rPr lang="uk-UA" sz="3900" b="1" dirty="0">
                <a:highlight>
                  <a:srgbClr val="FF0000"/>
                </a:highlight>
              </a:rPr>
              <a:t>ізоляція</a:t>
            </a:r>
            <a:r>
              <a:rPr lang="uk-UA" sz="3900" b="1" dirty="0"/>
              <a:t>, для якої характерні, зокрема: </a:t>
            </a:r>
          </a:p>
          <a:p>
            <a:pPr indent="0" algn="just">
              <a:lnSpc>
                <a:spcPct val="107000"/>
              </a:lnSpc>
              <a:spcAft>
                <a:spcPts val="800"/>
              </a:spcAft>
              <a:buNone/>
            </a:pPr>
            <a:r>
              <a:rPr lang="uk-UA" sz="3900" b="1" dirty="0">
                <a:highlight>
                  <a:srgbClr val="FF0000"/>
                </a:highlight>
              </a:rPr>
              <a:t>а) </a:t>
            </a:r>
            <a:r>
              <a:rPr lang="uk-UA" sz="3900" b="1" dirty="0"/>
              <a:t>спроби не допустити виникнення культурного розмаїття шляхом проведення жорсткої імміграційної політики; </a:t>
            </a:r>
          </a:p>
          <a:p>
            <a:pPr indent="0" algn="just">
              <a:lnSpc>
                <a:spcPct val="107000"/>
              </a:lnSpc>
              <a:spcAft>
                <a:spcPts val="800"/>
              </a:spcAft>
              <a:buNone/>
            </a:pPr>
            <a:r>
              <a:rPr lang="uk-UA" sz="3900" b="1" dirty="0">
                <a:highlight>
                  <a:srgbClr val="FF0000"/>
                </a:highlight>
              </a:rPr>
              <a:t>б) </a:t>
            </a:r>
            <a:r>
              <a:rPr lang="uk-UA" sz="3900" b="1" dirty="0"/>
              <a:t>збереження традиційних переваг та привілеїв, прав і свобод людини та громадянина, визначених національним законодавством.</a:t>
            </a:r>
          </a:p>
        </p:txBody>
      </p:sp>
    </p:spTree>
    <p:extLst>
      <p:ext uri="{BB962C8B-B14F-4D97-AF65-F5344CB8AC3E}">
        <p14:creationId xmlns:p14="http://schemas.microsoft.com/office/powerpoint/2010/main" val="119169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marL="0" indent="0" algn="just">
              <a:buNone/>
            </a:pPr>
            <a:r>
              <a:rPr lang="uk-UA" sz="4600" b="1" dirty="0">
                <a:highlight>
                  <a:srgbClr val="800000"/>
                </a:highlight>
              </a:rPr>
              <a:t>В європейський лексикон термін «мультикультуралізм» увійшов лише у 80-х рр. </a:t>
            </a:r>
            <a:r>
              <a:rPr lang="en-US" sz="4600" b="1" dirty="0">
                <a:highlight>
                  <a:srgbClr val="800000"/>
                </a:highlight>
              </a:rPr>
              <a:t>XX </a:t>
            </a:r>
            <a:r>
              <a:rPr lang="uk-UA" sz="4600" b="1" dirty="0">
                <a:highlight>
                  <a:srgbClr val="800000"/>
                </a:highlight>
              </a:rPr>
              <a:t>ст.</a:t>
            </a:r>
            <a:r>
              <a:rPr lang="uk-UA" sz="4600" b="1" dirty="0"/>
              <a:t> У контексті сучасного розуміння увага до мультикультуралізму відчутно посилилася на початку </a:t>
            </a:r>
            <a:r>
              <a:rPr lang="en-US" sz="4600" b="1" dirty="0"/>
              <a:t>XXI </a:t>
            </a:r>
            <a:r>
              <a:rPr lang="uk-UA" sz="4600" b="1" dirty="0"/>
              <a:t>ст. </a:t>
            </a:r>
            <a:endParaRPr lang="en-US" sz="4600" b="1" dirty="0"/>
          </a:p>
          <a:p>
            <a:pPr marL="0" indent="0" algn="just">
              <a:buNone/>
            </a:pPr>
            <a:r>
              <a:rPr lang="uk-UA" sz="4600" b="1" dirty="0">
                <a:solidFill>
                  <a:srgbClr val="FFFF00"/>
                </a:solidFill>
              </a:rPr>
              <a:t>Точкою відліку</a:t>
            </a:r>
            <a:r>
              <a:rPr lang="uk-UA" sz="4600" b="1" dirty="0"/>
              <a:t> стали виступи молоді емігрантської хвилі у </a:t>
            </a:r>
            <a:r>
              <a:rPr lang="uk-UA" sz="4600" b="1" dirty="0">
                <a:highlight>
                  <a:srgbClr val="FF00FF"/>
                </a:highlight>
              </a:rPr>
              <a:t>2005–2006 рр.</a:t>
            </a:r>
            <a:r>
              <a:rPr lang="uk-UA" sz="4600" b="1" dirty="0"/>
              <a:t> у великих містах Франції, Німеччини, Нідерландів та інших країн Європи.</a:t>
            </a:r>
          </a:p>
        </p:txBody>
      </p:sp>
    </p:spTree>
    <p:extLst>
      <p:ext uri="{BB962C8B-B14F-4D97-AF65-F5344CB8AC3E}">
        <p14:creationId xmlns:p14="http://schemas.microsoft.com/office/powerpoint/2010/main" val="4941997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83128" y="572656"/>
            <a:ext cx="12192000" cy="6285344"/>
          </a:xfrm>
        </p:spPr>
        <p:txBody>
          <a:bodyPr>
            <a:noAutofit/>
          </a:bodyPr>
          <a:lstStyle/>
          <a:p>
            <a:pPr indent="450215" algn="just">
              <a:lnSpc>
                <a:spcPct val="107000"/>
              </a:lnSpc>
              <a:spcAft>
                <a:spcPts val="800"/>
              </a:spcAft>
            </a:pPr>
            <a:r>
              <a:rPr lang="uk-UA" sz="3200" b="1" dirty="0"/>
              <a:t>Асиміляція є альтернативою ізоляції і полягає в тому, аби допустити в країну прибулих з метою здійснення політики їхньої асиміляції. Така політика вважається за багатьма ознаками малоефективною, оскільки, </a:t>
            </a:r>
            <a:r>
              <a:rPr lang="uk-UA" sz="3200" b="1" u="sng" dirty="0"/>
              <a:t>по-перше</a:t>
            </a:r>
            <a:r>
              <a:rPr lang="uk-UA" sz="3200" b="1" dirty="0"/>
              <a:t>, іммігранти не лише асимілюються, але й чинять вплив на повсякденне життя та менталітет нації, суспільства в цілому</a:t>
            </a:r>
            <a:r>
              <a:rPr lang="uk-UA" sz="3200" b="1" u="sng" dirty="0"/>
              <a:t>; по-друге</a:t>
            </a:r>
            <a:r>
              <a:rPr lang="uk-UA" sz="3200" b="1" dirty="0"/>
              <a:t>, не всі культурні меншини готові змінюватися згідно з вимогам та принципами політики приймаючої держави; </a:t>
            </a:r>
            <a:r>
              <a:rPr lang="uk-UA" sz="3200" b="1" u="sng" dirty="0"/>
              <a:t>по-третє</a:t>
            </a:r>
            <a:r>
              <a:rPr lang="uk-UA" sz="3200" b="1" dirty="0"/>
              <a:t>, в суспільстві, де традиції індивідуальної свободи є домінуючими, </a:t>
            </a:r>
            <a:r>
              <a:rPr lang="uk-UA" sz="3200" b="1" dirty="0">
                <a:solidFill>
                  <a:srgbClr val="FFFF00"/>
                </a:solidFill>
              </a:rPr>
              <a:t>асиміляційна політика може вимагати введення обмежень не тільки до прибулих іммігрантів, а й до громадян, які народилися та виросли в даній державі.</a:t>
            </a:r>
          </a:p>
        </p:txBody>
      </p:sp>
    </p:spTree>
    <p:extLst>
      <p:ext uri="{BB962C8B-B14F-4D97-AF65-F5344CB8AC3E}">
        <p14:creationId xmlns:p14="http://schemas.microsoft.com/office/powerpoint/2010/main" val="33502490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ru-RU" sz="4000" b="1" dirty="0">
                <a:solidFill>
                  <a:srgbClr val="FF0000"/>
                </a:solidFill>
                <a:effectLst>
                  <a:outerShdw blurRad="38100" dist="38100" dir="2700000" algn="tl">
                    <a:srgbClr val="000000">
                      <a:alpha val="43137"/>
                    </a:srgbClr>
                  </a:outerShdw>
                </a:effectLst>
                <a:highlight>
                  <a:srgbClr val="000080"/>
                </a:highlight>
              </a:rPr>
              <a:t>2.	Чарльз Тейлор (Канада) і «</a:t>
            </a:r>
            <a:r>
              <a:rPr lang="ru-RU" sz="4000" b="1" dirty="0" err="1">
                <a:solidFill>
                  <a:srgbClr val="FF0000"/>
                </a:solidFill>
                <a:effectLst>
                  <a:outerShdw blurRad="38100" dist="38100" dir="2700000" algn="tl">
                    <a:srgbClr val="000000">
                      <a:alpha val="43137"/>
                    </a:srgbClr>
                  </a:outerShdw>
                </a:effectLst>
                <a:highlight>
                  <a:srgbClr val="000080"/>
                </a:highlight>
              </a:rPr>
              <a:t>політика</a:t>
            </a:r>
            <a:r>
              <a:rPr lang="ru-RU" sz="4000" b="1" dirty="0">
                <a:solidFill>
                  <a:srgbClr val="FF0000"/>
                </a:solidFill>
                <a:effectLst>
                  <a:outerShdw blurRad="38100" dist="38100" dir="2700000" algn="tl">
                    <a:srgbClr val="000000">
                      <a:alpha val="43137"/>
                    </a:srgbClr>
                  </a:outerShdw>
                </a:effectLst>
                <a:highlight>
                  <a:srgbClr val="000080"/>
                </a:highlight>
              </a:rPr>
              <a:t> </a:t>
            </a:r>
            <a:r>
              <a:rPr lang="ru-RU" sz="4000" b="1" dirty="0" err="1">
                <a:solidFill>
                  <a:srgbClr val="FF0000"/>
                </a:solidFill>
                <a:effectLst>
                  <a:outerShdw blurRad="38100" dist="38100" dir="2700000" algn="tl">
                    <a:srgbClr val="000000">
                      <a:alpha val="43137"/>
                    </a:srgbClr>
                  </a:outerShdw>
                </a:effectLst>
                <a:highlight>
                  <a:srgbClr val="000080"/>
                </a:highlight>
              </a:rPr>
              <a:t>визнання</a:t>
            </a:r>
            <a:r>
              <a:rPr lang="ru-RU" sz="4000" b="1" dirty="0">
                <a:solidFill>
                  <a:srgbClr val="FF0000"/>
                </a:solidFill>
                <a:effectLst>
                  <a:outerShdw blurRad="38100" dist="38100" dir="2700000" algn="tl">
                    <a:srgbClr val="000000">
                      <a:alpha val="43137"/>
                    </a:srgbClr>
                  </a:outerShdw>
                </a:effectLst>
                <a:highlight>
                  <a:srgbClr val="000080"/>
                </a:highlight>
              </a:rPr>
              <a:t>». </a:t>
            </a:r>
            <a:endParaRPr lang="uk-UA" sz="4000" b="1" dirty="0">
              <a:solidFill>
                <a:srgbClr val="FF00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4000" b="1" dirty="0"/>
              <a:t>Канадський філософ з Квебека </a:t>
            </a:r>
            <a:r>
              <a:rPr lang="uk-UA" sz="4000" b="1" dirty="0">
                <a:highlight>
                  <a:srgbClr val="800000"/>
                </a:highlight>
              </a:rPr>
              <a:t>Чарльз Тейлор</a:t>
            </a:r>
            <a:r>
              <a:rPr lang="uk-UA" sz="4000" b="1" dirty="0"/>
              <a:t> є одним із найвпливовіших прихильників і теоретиків мультикультуралізму. У своїй теорії, спираючись на канадський досвід мультикультуралізму, він відстоює </a:t>
            </a:r>
            <a:r>
              <a:rPr lang="uk-UA" sz="4000" b="1" u="sng" dirty="0">
                <a:solidFill>
                  <a:srgbClr val="FFFF00"/>
                </a:solidFill>
              </a:rPr>
              <a:t>політичний підхід, який визнає цінність самобутності різних спільнот і різних способів життя та має наслідком юридичне визнання останніх</a:t>
            </a:r>
            <a:r>
              <a:rPr lang="uk-UA" sz="4000" b="1" dirty="0"/>
              <a:t>. Політика, заснована на цих припущеннях, повинна поважати рівну гідність всіх громадян.</a:t>
            </a:r>
          </a:p>
        </p:txBody>
      </p:sp>
    </p:spTree>
    <p:extLst>
      <p:ext uri="{BB962C8B-B14F-4D97-AF65-F5344CB8AC3E}">
        <p14:creationId xmlns:p14="http://schemas.microsoft.com/office/powerpoint/2010/main" val="6179660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ru-RU" sz="4000" b="1" dirty="0">
                <a:solidFill>
                  <a:srgbClr val="FF0000"/>
                </a:solidFill>
                <a:effectLst>
                  <a:outerShdw blurRad="38100" dist="38100" dir="2700000" algn="tl">
                    <a:srgbClr val="000000">
                      <a:alpha val="43137"/>
                    </a:srgbClr>
                  </a:outerShdw>
                </a:effectLst>
                <a:highlight>
                  <a:srgbClr val="000080"/>
                </a:highlight>
              </a:rPr>
              <a:t>2.	Чарльз Тейлор (Канада) і «</a:t>
            </a:r>
            <a:r>
              <a:rPr lang="ru-RU" sz="4000" b="1" dirty="0" err="1">
                <a:solidFill>
                  <a:srgbClr val="FF0000"/>
                </a:solidFill>
                <a:effectLst>
                  <a:outerShdw blurRad="38100" dist="38100" dir="2700000" algn="tl">
                    <a:srgbClr val="000000">
                      <a:alpha val="43137"/>
                    </a:srgbClr>
                  </a:outerShdw>
                </a:effectLst>
                <a:highlight>
                  <a:srgbClr val="000080"/>
                </a:highlight>
              </a:rPr>
              <a:t>політика</a:t>
            </a:r>
            <a:r>
              <a:rPr lang="ru-RU" sz="4000" b="1" dirty="0">
                <a:solidFill>
                  <a:srgbClr val="FF0000"/>
                </a:solidFill>
                <a:effectLst>
                  <a:outerShdw blurRad="38100" dist="38100" dir="2700000" algn="tl">
                    <a:srgbClr val="000000">
                      <a:alpha val="43137"/>
                    </a:srgbClr>
                  </a:outerShdw>
                </a:effectLst>
                <a:highlight>
                  <a:srgbClr val="000080"/>
                </a:highlight>
              </a:rPr>
              <a:t> </a:t>
            </a:r>
            <a:r>
              <a:rPr lang="ru-RU" sz="4000" b="1" dirty="0" err="1">
                <a:solidFill>
                  <a:srgbClr val="FF0000"/>
                </a:solidFill>
                <a:effectLst>
                  <a:outerShdw blurRad="38100" dist="38100" dir="2700000" algn="tl">
                    <a:srgbClr val="000000">
                      <a:alpha val="43137"/>
                    </a:srgbClr>
                  </a:outerShdw>
                </a:effectLst>
                <a:highlight>
                  <a:srgbClr val="000080"/>
                </a:highlight>
              </a:rPr>
              <a:t>визнання</a:t>
            </a:r>
            <a:r>
              <a:rPr lang="ru-RU" sz="4000" b="1" dirty="0">
                <a:solidFill>
                  <a:srgbClr val="FF0000"/>
                </a:solidFill>
                <a:effectLst>
                  <a:outerShdw blurRad="38100" dist="38100" dir="2700000" algn="tl">
                    <a:srgbClr val="000000">
                      <a:alpha val="43137"/>
                    </a:srgbClr>
                  </a:outerShdw>
                </a:effectLst>
                <a:highlight>
                  <a:srgbClr val="000080"/>
                </a:highlight>
              </a:rPr>
              <a:t>». </a:t>
            </a:r>
            <a:endParaRPr lang="uk-UA" sz="4000" b="1" dirty="0">
              <a:solidFill>
                <a:srgbClr val="FF00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4000" b="1" dirty="0"/>
              <a:t>Ч</a:t>
            </a:r>
            <a:r>
              <a:rPr lang="uk-UA" sz="3800" b="1" dirty="0"/>
              <a:t>. Тейлор також представив важливу теорію </a:t>
            </a:r>
            <a:r>
              <a:rPr lang="uk-UA" sz="3800" b="1" dirty="0" err="1">
                <a:solidFill>
                  <a:srgbClr val="FFFF00"/>
                </a:solidFill>
              </a:rPr>
              <a:t>секуляризму</a:t>
            </a:r>
            <a:r>
              <a:rPr lang="uk-UA" sz="3800" b="1" dirty="0"/>
              <a:t> і розуміння свободи совісті та релігії у сучасному, мультикультурному суспільстві. </a:t>
            </a:r>
            <a:r>
              <a:rPr lang="uk-UA" sz="3800" b="1" dirty="0">
                <a:solidFill>
                  <a:srgbClr val="FFFF00"/>
                </a:solidFill>
              </a:rPr>
              <a:t>Секуляризація розуміється не лише як відокремлення церкви від держави, або – ширше – розрив зв’язку між релігією і різноманітними сферами соціального життя, а й як криза традиційної релігії, що виявляється у прагненні розвивати нові форми духовності, які відрізняються від попередніх і диференціюються</a:t>
            </a:r>
            <a:r>
              <a:rPr lang="uk-UA" sz="3800" b="1" dirty="0"/>
              <a:t>.</a:t>
            </a:r>
          </a:p>
        </p:txBody>
      </p:sp>
    </p:spTree>
    <p:extLst>
      <p:ext uri="{BB962C8B-B14F-4D97-AF65-F5344CB8AC3E}">
        <p14:creationId xmlns:p14="http://schemas.microsoft.com/office/powerpoint/2010/main" val="29390037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ru-RU" sz="4000" b="1" dirty="0">
                <a:solidFill>
                  <a:srgbClr val="FF0000"/>
                </a:solidFill>
                <a:effectLst>
                  <a:outerShdw blurRad="38100" dist="38100" dir="2700000" algn="tl">
                    <a:srgbClr val="000000">
                      <a:alpha val="43137"/>
                    </a:srgbClr>
                  </a:outerShdw>
                </a:effectLst>
                <a:highlight>
                  <a:srgbClr val="000080"/>
                </a:highlight>
              </a:rPr>
              <a:t>2.	Чарльз Тейлор (Канада) і «</a:t>
            </a:r>
            <a:r>
              <a:rPr lang="ru-RU" sz="4000" b="1" dirty="0" err="1">
                <a:solidFill>
                  <a:srgbClr val="FF0000"/>
                </a:solidFill>
                <a:effectLst>
                  <a:outerShdw blurRad="38100" dist="38100" dir="2700000" algn="tl">
                    <a:srgbClr val="000000">
                      <a:alpha val="43137"/>
                    </a:srgbClr>
                  </a:outerShdw>
                </a:effectLst>
                <a:highlight>
                  <a:srgbClr val="000080"/>
                </a:highlight>
              </a:rPr>
              <a:t>політика</a:t>
            </a:r>
            <a:r>
              <a:rPr lang="ru-RU" sz="4000" b="1" dirty="0">
                <a:solidFill>
                  <a:srgbClr val="FF0000"/>
                </a:solidFill>
                <a:effectLst>
                  <a:outerShdw blurRad="38100" dist="38100" dir="2700000" algn="tl">
                    <a:srgbClr val="000000">
                      <a:alpha val="43137"/>
                    </a:srgbClr>
                  </a:outerShdw>
                </a:effectLst>
                <a:highlight>
                  <a:srgbClr val="000080"/>
                </a:highlight>
              </a:rPr>
              <a:t> </a:t>
            </a:r>
            <a:r>
              <a:rPr lang="ru-RU" sz="4000" b="1" dirty="0" err="1">
                <a:solidFill>
                  <a:srgbClr val="FF0000"/>
                </a:solidFill>
                <a:effectLst>
                  <a:outerShdw blurRad="38100" dist="38100" dir="2700000" algn="tl">
                    <a:srgbClr val="000000">
                      <a:alpha val="43137"/>
                    </a:srgbClr>
                  </a:outerShdw>
                </a:effectLst>
                <a:highlight>
                  <a:srgbClr val="000080"/>
                </a:highlight>
              </a:rPr>
              <a:t>визнання</a:t>
            </a:r>
            <a:r>
              <a:rPr lang="ru-RU" sz="4000" b="1" dirty="0">
                <a:solidFill>
                  <a:srgbClr val="FF0000"/>
                </a:solidFill>
                <a:effectLst>
                  <a:outerShdw blurRad="38100" dist="38100" dir="2700000" algn="tl">
                    <a:srgbClr val="000000">
                      <a:alpha val="43137"/>
                    </a:srgbClr>
                  </a:outerShdw>
                </a:effectLst>
                <a:highlight>
                  <a:srgbClr val="000080"/>
                </a:highlight>
              </a:rPr>
              <a:t>». </a:t>
            </a:r>
            <a:endParaRPr lang="uk-UA" sz="4000" b="1" dirty="0">
              <a:solidFill>
                <a:srgbClr val="FF00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300" b="1" dirty="0" err="1"/>
              <a:t>Секуляризм</a:t>
            </a:r>
            <a:r>
              <a:rPr lang="uk-UA" sz="3300" b="1" dirty="0"/>
              <a:t> є важливою складовою демократії, у якій існує «плюралізм концепцій світу і блага», як релігійного, так і духовного та світського характеру. Ця багатоманітність веде до морального розмаїття, що проявляється у виборі різних способів життя. </a:t>
            </a:r>
          </a:p>
          <a:p>
            <a:pPr indent="450215" algn="just">
              <a:lnSpc>
                <a:spcPct val="107000"/>
              </a:lnSpc>
              <a:spcAft>
                <a:spcPts val="800"/>
              </a:spcAft>
            </a:pPr>
            <a:r>
              <a:rPr lang="uk-UA" sz="3300" b="1" dirty="0"/>
              <a:t>Ліберальна держава повинна характеризуватись егалітаризмом і нейтральністю щодо світоглядів і способів життя. Це вимагає розмежування сфер релігії та державної діяльності. Ключова ідея теорії полягає у «</a:t>
            </a:r>
            <a:r>
              <a:rPr lang="uk-UA" sz="3300" b="1" dirty="0">
                <a:highlight>
                  <a:srgbClr val="800000"/>
                </a:highlight>
              </a:rPr>
              <a:t>повазі до моральної рівності індивідуумів і захисті свободи совісті та релігії</a:t>
            </a:r>
            <a:r>
              <a:rPr lang="uk-UA" sz="3300" b="1" dirty="0"/>
              <a:t>».</a:t>
            </a:r>
          </a:p>
        </p:txBody>
      </p:sp>
    </p:spTree>
    <p:extLst>
      <p:ext uri="{BB962C8B-B14F-4D97-AF65-F5344CB8AC3E}">
        <p14:creationId xmlns:p14="http://schemas.microsoft.com/office/powerpoint/2010/main" val="766135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ru-RU" sz="4000" b="1" dirty="0">
                <a:solidFill>
                  <a:srgbClr val="FF0000"/>
                </a:solidFill>
                <a:effectLst>
                  <a:outerShdw blurRad="38100" dist="38100" dir="2700000" algn="tl">
                    <a:srgbClr val="000000">
                      <a:alpha val="43137"/>
                    </a:srgbClr>
                  </a:outerShdw>
                </a:effectLst>
                <a:highlight>
                  <a:srgbClr val="000080"/>
                </a:highlight>
              </a:rPr>
              <a:t>2.	Чарльз Тейлор (Канада) і «</a:t>
            </a:r>
            <a:r>
              <a:rPr lang="ru-RU" sz="4000" b="1" dirty="0" err="1">
                <a:solidFill>
                  <a:srgbClr val="FF0000"/>
                </a:solidFill>
                <a:effectLst>
                  <a:outerShdw blurRad="38100" dist="38100" dir="2700000" algn="tl">
                    <a:srgbClr val="000000">
                      <a:alpha val="43137"/>
                    </a:srgbClr>
                  </a:outerShdw>
                </a:effectLst>
                <a:highlight>
                  <a:srgbClr val="000080"/>
                </a:highlight>
              </a:rPr>
              <a:t>політика</a:t>
            </a:r>
            <a:r>
              <a:rPr lang="ru-RU" sz="4000" b="1" dirty="0">
                <a:solidFill>
                  <a:srgbClr val="FF0000"/>
                </a:solidFill>
                <a:effectLst>
                  <a:outerShdw blurRad="38100" dist="38100" dir="2700000" algn="tl">
                    <a:srgbClr val="000000">
                      <a:alpha val="43137"/>
                    </a:srgbClr>
                  </a:outerShdw>
                </a:effectLst>
                <a:highlight>
                  <a:srgbClr val="000080"/>
                </a:highlight>
              </a:rPr>
              <a:t> </a:t>
            </a:r>
            <a:r>
              <a:rPr lang="ru-RU" sz="4000" b="1" dirty="0" err="1">
                <a:solidFill>
                  <a:srgbClr val="FF0000"/>
                </a:solidFill>
                <a:effectLst>
                  <a:outerShdw blurRad="38100" dist="38100" dir="2700000" algn="tl">
                    <a:srgbClr val="000000">
                      <a:alpha val="43137"/>
                    </a:srgbClr>
                  </a:outerShdw>
                </a:effectLst>
                <a:highlight>
                  <a:srgbClr val="000080"/>
                </a:highlight>
              </a:rPr>
              <a:t>визнання</a:t>
            </a:r>
            <a:r>
              <a:rPr lang="ru-RU" sz="4000" b="1" dirty="0">
                <a:solidFill>
                  <a:srgbClr val="FF0000"/>
                </a:solidFill>
                <a:effectLst>
                  <a:outerShdw blurRad="38100" dist="38100" dir="2700000" algn="tl">
                    <a:srgbClr val="000000">
                      <a:alpha val="43137"/>
                    </a:srgbClr>
                  </a:outerShdw>
                </a:effectLst>
                <a:highlight>
                  <a:srgbClr val="000080"/>
                </a:highlight>
              </a:rPr>
              <a:t>». </a:t>
            </a:r>
            <a:endParaRPr lang="uk-UA" sz="4000" b="1" dirty="0">
              <a:solidFill>
                <a:srgbClr val="FF00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500" b="1" dirty="0"/>
              <a:t>В </a:t>
            </a:r>
            <a:r>
              <a:rPr lang="uk-UA" sz="3500" b="1" dirty="0" err="1"/>
              <a:t>ессе</a:t>
            </a:r>
            <a:r>
              <a:rPr lang="uk-UA" sz="3500" b="1" dirty="0"/>
              <a:t> «</a:t>
            </a:r>
            <a:r>
              <a:rPr lang="uk-UA" sz="3500" b="1" dirty="0">
                <a:solidFill>
                  <a:srgbClr val="FFFF00"/>
                </a:solidFill>
                <a:highlight>
                  <a:srgbClr val="800000"/>
                </a:highlight>
              </a:rPr>
              <a:t>Політика визнання</a:t>
            </a:r>
            <a:r>
              <a:rPr lang="uk-UA" sz="3500" b="1" dirty="0"/>
              <a:t>» (1992 р.) Чарльз Тейлор досліджує специфічну проблему: «</a:t>
            </a:r>
            <a:r>
              <a:rPr lang="uk-UA" sz="3500" b="1" dirty="0">
                <a:highlight>
                  <a:srgbClr val="008080"/>
                </a:highlight>
              </a:rPr>
              <a:t>Наскільки політика визнання рівності (вартісної рівнозначності) культур може відповідати принципам лібералізму?</a:t>
            </a:r>
            <a:r>
              <a:rPr lang="uk-UA" sz="3500" b="1" dirty="0"/>
              <a:t>». Втіленням політики визнання в Канаді може вважатися офіційна урядова політика «мультикультуралізму» - регламентованої підтримки культурного </a:t>
            </a:r>
            <a:r>
              <a:rPr lang="uk-UA" sz="3500" b="1" dirty="0" err="1"/>
              <a:t>багатоманіття</a:t>
            </a:r>
            <a:r>
              <a:rPr lang="uk-UA" sz="3500" b="1" dirty="0"/>
              <a:t>. Він вказує, що у суспільстві дедалі сильнішими стають вимоги рівного визнання культур суспільних груп різного роду (етнічних, расових, релігійних, сексуальних тощо).</a:t>
            </a:r>
          </a:p>
        </p:txBody>
      </p:sp>
    </p:spTree>
    <p:extLst>
      <p:ext uri="{BB962C8B-B14F-4D97-AF65-F5344CB8AC3E}">
        <p14:creationId xmlns:p14="http://schemas.microsoft.com/office/powerpoint/2010/main" val="15507284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ru-RU" sz="4000" b="1" dirty="0">
                <a:solidFill>
                  <a:srgbClr val="FF0000"/>
                </a:solidFill>
                <a:effectLst>
                  <a:outerShdw blurRad="38100" dist="38100" dir="2700000" algn="tl">
                    <a:srgbClr val="000000">
                      <a:alpha val="43137"/>
                    </a:srgbClr>
                  </a:outerShdw>
                </a:effectLst>
                <a:highlight>
                  <a:srgbClr val="000080"/>
                </a:highlight>
              </a:rPr>
              <a:t>2.	Чарльз Тейлор (Канада) і «</a:t>
            </a:r>
            <a:r>
              <a:rPr lang="ru-RU" sz="4000" b="1" dirty="0" err="1">
                <a:solidFill>
                  <a:srgbClr val="FF0000"/>
                </a:solidFill>
                <a:effectLst>
                  <a:outerShdw blurRad="38100" dist="38100" dir="2700000" algn="tl">
                    <a:srgbClr val="000000">
                      <a:alpha val="43137"/>
                    </a:srgbClr>
                  </a:outerShdw>
                </a:effectLst>
                <a:highlight>
                  <a:srgbClr val="000080"/>
                </a:highlight>
              </a:rPr>
              <a:t>політика</a:t>
            </a:r>
            <a:r>
              <a:rPr lang="ru-RU" sz="4000" b="1" dirty="0">
                <a:solidFill>
                  <a:srgbClr val="FF0000"/>
                </a:solidFill>
                <a:effectLst>
                  <a:outerShdw blurRad="38100" dist="38100" dir="2700000" algn="tl">
                    <a:srgbClr val="000000">
                      <a:alpha val="43137"/>
                    </a:srgbClr>
                  </a:outerShdw>
                </a:effectLst>
                <a:highlight>
                  <a:srgbClr val="000080"/>
                </a:highlight>
              </a:rPr>
              <a:t> </a:t>
            </a:r>
            <a:r>
              <a:rPr lang="ru-RU" sz="4000" b="1" dirty="0" err="1">
                <a:solidFill>
                  <a:srgbClr val="FF0000"/>
                </a:solidFill>
                <a:effectLst>
                  <a:outerShdw blurRad="38100" dist="38100" dir="2700000" algn="tl">
                    <a:srgbClr val="000000">
                      <a:alpha val="43137"/>
                    </a:srgbClr>
                  </a:outerShdw>
                </a:effectLst>
                <a:highlight>
                  <a:srgbClr val="000080"/>
                </a:highlight>
              </a:rPr>
              <a:t>визнання</a:t>
            </a:r>
            <a:r>
              <a:rPr lang="ru-RU" sz="4000" b="1" dirty="0">
                <a:solidFill>
                  <a:srgbClr val="FF0000"/>
                </a:solidFill>
                <a:effectLst>
                  <a:outerShdw blurRad="38100" dist="38100" dir="2700000" algn="tl">
                    <a:srgbClr val="000000">
                      <a:alpha val="43137"/>
                    </a:srgbClr>
                  </a:outerShdw>
                </a:effectLst>
                <a:highlight>
                  <a:srgbClr val="000080"/>
                </a:highlight>
              </a:rPr>
              <a:t>». </a:t>
            </a:r>
            <a:endParaRPr lang="uk-UA" sz="4000" b="1" dirty="0">
              <a:solidFill>
                <a:srgbClr val="FF00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300" b="1" dirty="0"/>
              <a:t>Ч. Тейлор вказує, що </a:t>
            </a:r>
            <a:r>
              <a:rPr lang="uk-UA" sz="3300" b="1" dirty="0">
                <a:solidFill>
                  <a:srgbClr val="FFFF00"/>
                </a:solidFill>
              </a:rPr>
              <a:t>визнання з боку іншого</a:t>
            </a:r>
            <a:r>
              <a:rPr lang="uk-UA" sz="3300" b="1" dirty="0"/>
              <a:t> (граничний його випадок – визнання збоку суспільства як цілого) </a:t>
            </a:r>
            <a:r>
              <a:rPr lang="uk-UA" sz="3300" b="1" dirty="0">
                <a:solidFill>
                  <a:srgbClr val="FFFF00"/>
                </a:solidFill>
              </a:rPr>
              <a:t>є важливим для формування людської ідентичності</a:t>
            </a:r>
            <a:r>
              <a:rPr lang="uk-UA" sz="3300" b="1" dirty="0"/>
              <a:t> (самобутності, самотності). Наша ідентичність не є чимось безумовно нам даним від Бога чи природи, а чимось, що ми здатні вибудувати самі із себе в процесі внутрішнього монологу, але є тим, що ми формуємо у процесі діалогу з нашими значимими іншими (батьками, вчителями тощо). Ми повинні «вибороти право» на власну ідентичність. </a:t>
            </a:r>
            <a:r>
              <a:rPr lang="uk-UA" sz="3300" b="1" dirty="0">
                <a:highlight>
                  <a:srgbClr val="008080"/>
                </a:highlight>
              </a:rPr>
              <a:t>У цьому діалозі (боротьбі, диспуті) має значення «справедливе визначення»</a:t>
            </a:r>
            <a:r>
              <a:rPr lang="uk-UA" sz="3300" b="1" dirty="0"/>
              <a:t>. Несправедливе визнання може привести до формування меншовартості ідентичності.</a:t>
            </a:r>
          </a:p>
        </p:txBody>
      </p:sp>
    </p:spTree>
    <p:extLst>
      <p:ext uri="{BB962C8B-B14F-4D97-AF65-F5344CB8AC3E}">
        <p14:creationId xmlns:p14="http://schemas.microsoft.com/office/powerpoint/2010/main" val="25335965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ru-RU" sz="4000" b="1" dirty="0">
                <a:solidFill>
                  <a:srgbClr val="FF0000"/>
                </a:solidFill>
                <a:effectLst>
                  <a:outerShdw blurRad="38100" dist="38100" dir="2700000" algn="tl">
                    <a:srgbClr val="000000">
                      <a:alpha val="43137"/>
                    </a:srgbClr>
                  </a:outerShdw>
                </a:effectLst>
                <a:highlight>
                  <a:srgbClr val="000080"/>
                </a:highlight>
              </a:rPr>
              <a:t>2.	Чарльз Тейлор (Канада) і «</a:t>
            </a:r>
            <a:r>
              <a:rPr lang="ru-RU" sz="4000" b="1" dirty="0" err="1">
                <a:solidFill>
                  <a:srgbClr val="FF0000"/>
                </a:solidFill>
                <a:effectLst>
                  <a:outerShdw blurRad="38100" dist="38100" dir="2700000" algn="tl">
                    <a:srgbClr val="000000">
                      <a:alpha val="43137"/>
                    </a:srgbClr>
                  </a:outerShdw>
                </a:effectLst>
                <a:highlight>
                  <a:srgbClr val="000080"/>
                </a:highlight>
              </a:rPr>
              <a:t>політика</a:t>
            </a:r>
            <a:r>
              <a:rPr lang="ru-RU" sz="4000" b="1" dirty="0">
                <a:solidFill>
                  <a:srgbClr val="FF0000"/>
                </a:solidFill>
                <a:effectLst>
                  <a:outerShdw blurRad="38100" dist="38100" dir="2700000" algn="tl">
                    <a:srgbClr val="000000">
                      <a:alpha val="43137"/>
                    </a:srgbClr>
                  </a:outerShdw>
                </a:effectLst>
                <a:highlight>
                  <a:srgbClr val="000080"/>
                </a:highlight>
              </a:rPr>
              <a:t> </a:t>
            </a:r>
            <a:r>
              <a:rPr lang="ru-RU" sz="4000" b="1" dirty="0" err="1">
                <a:solidFill>
                  <a:srgbClr val="FF0000"/>
                </a:solidFill>
                <a:effectLst>
                  <a:outerShdw blurRad="38100" dist="38100" dir="2700000" algn="tl">
                    <a:srgbClr val="000000">
                      <a:alpha val="43137"/>
                    </a:srgbClr>
                  </a:outerShdw>
                </a:effectLst>
                <a:highlight>
                  <a:srgbClr val="000080"/>
                </a:highlight>
              </a:rPr>
              <a:t>визнання</a:t>
            </a:r>
            <a:r>
              <a:rPr lang="ru-RU" sz="4000" b="1" dirty="0">
                <a:solidFill>
                  <a:srgbClr val="FF0000"/>
                </a:solidFill>
                <a:effectLst>
                  <a:outerShdw blurRad="38100" dist="38100" dir="2700000" algn="tl">
                    <a:srgbClr val="000000">
                      <a:alpha val="43137"/>
                    </a:srgbClr>
                  </a:outerShdw>
                </a:effectLst>
                <a:highlight>
                  <a:srgbClr val="000080"/>
                </a:highlight>
              </a:rPr>
              <a:t>». </a:t>
            </a:r>
            <a:endParaRPr lang="uk-UA" sz="4000" b="1" dirty="0">
              <a:solidFill>
                <a:srgbClr val="FF00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600" b="1" dirty="0"/>
              <a:t>Людські істоти неминуче відносять себе до тих чи інших культурних груп (етнічних, расових, релігійних), тому в цьому діалозі самоутвердження неминуче мусить постати питання </a:t>
            </a:r>
            <a:r>
              <a:rPr lang="uk-UA" sz="3600" b="1" dirty="0">
                <a:solidFill>
                  <a:srgbClr val="FFFF00"/>
                </a:solidFill>
              </a:rPr>
              <a:t>загальнокультурної вартості (статусу) культури даної групи</a:t>
            </a:r>
            <a:r>
              <a:rPr lang="uk-UA" sz="3600" b="1" dirty="0"/>
              <a:t>. </a:t>
            </a:r>
          </a:p>
          <a:p>
            <a:pPr indent="450215" algn="just">
              <a:lnSpc>
                <a:spcPct val="107000"/>
              </a:lnSpc>
              <a:spcAft>
                <a:spcPts val="800"/>
              </a:spcAft>
            </a:pPr>
            <a:r>
              <a:rPr lang="uk-UA" sz="3600" b="1" dirty="0"/>
              <a:t>Якщо інші оцінюють культуру певної особистості негативно (не визнають її рівною якійсь іншій), чи матиме це негативний вплив на ідентичність даної людини? Звісно так, і звідси і випливає означена вимога рівного визнання.</a:t>
            </a:r>
          </a:p>
        </p:txBody>
      </p:sp>
    </p:spTree>
    <p:extLst>
      <p:ext uri="{BB962C8B-B14F-4D97-AF65-F5344CB8AC3E}">
        <p14:creationId xmlns:p14="http://schemas.microsoft.com/office/powerpoint/2010/main" val="17455440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ru-RU" sz="4000" b="1" dirty="0">
                <a:solidFill>
                  <a:srgbClr val="FF0000"/>
                </a:solidFill>
                <a:effectLst>
                  <a:outerShdw blurRad="38100" dist="38100" dir="2700000" algn="tl">
                    <a:srgbClr val="000000">
                      <a:alpha val="43137"/>
                    </a:srgbClr>
                  </a:outerShdw>
                </a:effectLst>
                <a:highlight>
                  <a:srgbClr val="000080"/>
                </a:highlight>
              </a:rPr>
              <a:t>2.	Чарльз Тейлор (Канада) і «</a:t>
            </a:r>
            <a:r>
              <a:rPr lang="ru-RU" sz="4000" b="1" dirty="0" err="1">
                <a:solidFill>
                  <a:srgbClr val="FF0000"/>
                </a:solidFill>
                <a:effectLst>
                  <a:outerShdw blurRad="38100" dist="38100" dir="2700000" algn="tl">
                    <a:srgbClr val="000000">
                      <a:alpha val="43137"/>
                    </a:srgbClr>
                  </a:outerShdw>
                </a:effectLst>
                <a:highlight>
                  <a:srgbClr val="000080"/>
                </a:highlight>
              </a:rPr>
              <a:t>політика</a:t>
            </a:r>
            <a:r>
              <a:rPr lang="ru-RU" sz="4000" b="1" dirty="0">
                <a:solidFill>
                  <a:srgbClr val="FF0000"/>
                </a:solidFill>
                <a:effectLst>
                  <a:outerShdw blurRad="38100" dist="38100" dir="2700000" algn="tl">
                    <a:srgbClr val="000000">
                      <a:alpha val="43137"/>
                    </a:srgbClr>
                  </a:outerShdw>
                </a:effectLst>
                <a:highlight>
                  <a:srgbClr val="000080"/>
                </a:highlight>
              </a:rPr>
              <a:t> </a:t>
            </a:r>
            <a:r>
              <a:rPr lang="ru-RU" sz="4000" b="1" dirty="0" err="1">
                <a:solidFill>
                  <a:srgbClr val="FF0000"/>
                </a:solidFill>
                <a:effectLst>
                  <a:outerShdw blurRad="38100" dist="38100" dir="2700000" algn="tl">
                    <a:srgbClr val="000000">
                      <a:alpha val="43137"/>
                    </a:srgbClr>
                  </a:outerShdw>
                </a:effectLst>
                <a:highlight>
                  <a:srgbClr val="000080"/>
                </a:highlight>
              </a:rPr>
              <a:t>визнання</a:t>
            </a:r>
            <a:r>
              <a:rPr lang="ru-RU" sz="4000" b="1" dirty="0">
                <a:solidFill>
                  <a:srgbClr val="FF0000"/>
                </a:solidFill>
                <a:effectLst>
                  <a:outerShdw blurRad="38100" dist="38100" dir="2700000" algn="tl">
                    <a:srgbClr val="000000">
                      <a:alpha val="43137"/>
                    </a:srgbClr>
                  </a:outerShdw>
                </a:effectLst>
                <a:highlight>
                  <a:srgbClr val="000080"/>
                </a:highlight>
              </a:rPr>
              <a:t>». </a:t>
            </a:r>
            <a:endParaRPr lang="uk-UA" sz="4000" b="1" dirty="0">
              <a:solidFill>
                <a:srgbClr val="FF00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700" b="1" dirty="0"/>
              <a:t>Через діалог з іншими ми визначаємо нашу ідентичність. Тейлор ставиться до цих інших як до «значущих інших», тобто ці люди відіграють важливу роль у нашому житті. </a:t>
            </a:r>
          </a:p>
          <a:p>
            <a:pPr indent="450215" algn="just">
              <a:lnSpc>
                <a:spcPct val="107000"/>
              </a:lnSpc>
              <a:spcAft>
                <a:spcPts val="800"/>
              </a:spcAft>
            </a:pPr>
            <a:r>
              <a:rPr lang="uk-UA" sz="3700" b="1" dirty="0"/>
              <a:t>Важливість визнання полягає у тому, що те, як інші бачать нас, є необхідністю у формуванні розуміння того, хто ми є. Наша індивідуальна ідентичність не будується зсередини й не породжується кожним із нас окремо, а завжди формується шляхом діалогу з іншими.</a:t>
            </a:r>
          </a:p>
        </p:txBody>
      </p:sp>
    </p:spTree>
    <p:extLst>
      <p:ext uri="{BB962C8B-B14F-4D97-AF65-F5344CB8AC3E}">
        <p14:creationId xmlns:p14="http://schemas.microsoft.com/office/powerpoint/2010/main" val="28452130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ru-RU" sz="4000" b="1" dirty="0">
                <a:solidFill>
                  <a:srgbClr val="FF0000"/>
                </a:solidFill>
                <a:effectLst>
                  <a:outerShdw blurRad="38100" dist="38100" dir="2700000" algn="tl">
                    <a:srgbClr val="000000">
                      <a:alpha val="43137"/>
                    </a:srgbClr>
                  </a:outerShdw>
                </a:effectLst>
                <a:highlight>
                  <a:srgbClr val="000080"/>
                </a:highlight>
              </a:rPr>
              <a:t>2.	Чарльз Тейлор (Канада) і «</a:t>
            </a:r>
            <a:r>
              <a:rPr lang="ru-RU" sz="4000" b="1" dirty="0" err="1">
                <a:solidFill>
                  <a:srgbClr val="FF0000"/>
                </a:solidFill>
                <a:effectLst>
                  <a:outerShdw blurRad="38100" dist="38100" dir="2700000" algn="tl">
                    <a:srgbClr val="000000">
                      <a:alpha val="43137"/>
                    </a:srgbClr>
                  </a:outerShdw>
                </a:effectLst>
                <a:highlight>
                  <a:srgbClr val="000080"/>
                </a:highlight>
              </a:rPr>
              <a:t>політика</a:t>
            </a:r>
            <a:r>
              <a:rPr lang="ru-RU" sz="4000" b="1" dirty="0">
                <a:solidFill>
                  <a:srgbClr val="FF0000"/>
                </a:solidFill>
                <a:effectLst>
                  <a:outerShdw blurRad="38100" dist="38100" dir="2700000" algn="tl">
                    <a:srgbClr val="000000">
                      <a:alpha val="43137"/>
                    </a:srgbClr>
                  </a:outerShdw>
                </a:effectLst>
                <a:highlight>
                  <a:srgbClr val="000080"/>
                </a:highlight>
              </a:rPr>
              <a:t> </a:t>
            </a:r>
            <a:r>
              <a:rPr lang="ru-RU" sz="4000" b="1" dirty="0" err="1">
                <a:solidFill>
                  <a:srgbClr val="FF0000"/>
                </a:solidFill>
                <a:effectLst>
                  <a:outerShdw blurRad="38100" dist="38100" dir="2700000" algn="tl">
                    <a:srgbClr val="000000">
                      <a:alpha val="43137"/>
                    </a:srgbClr>
                  </a:outerShdw>
                </a:effectLst>
                <a:highlight>
                  <a:srgbClr val="000080"/>
                </a:highlight>
              </a:rPr>
              <a:t>визнання</a:t>
            </a:r>
            <a:r>
              <a:rPr lang="ru-RU" sz="4000" b="1" dirty="0">
                <a:solidFill>
                  <a:srgbClr val="FF0000"/>
                </a:solidFill>
                <a:effectLst>
                  <a:outerShdw blurRad="38100" dist="38100" dir="2700000" algn="tl">
                    <a:srgbClr val="000000">
                      <a:alpha val="43137"/>
                    </a:srgbClr>
                  </a:outerShdw>
                </a:effectLst>
                <a:highlight>
                  <a:srgbClr val="000080"/>
                </a:highlight>
              </a:rPr>
              <a:t>». </a:t>
            </a:r>
            <a:endParaRPr lang="uk-UA" sz="4000" b="1" dirty="0">
              <a:solidFill>
                <a:srgbClr val="FF00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000" b="1" dirty="0"/>
              <a:t>Чарльз Тейлор зазначає, що для того, щоб дискурс визнання й ідентичності набув сьогоднішнього вагомого значення, необхідно, щоб відбулося «дві зміни». </a:t>
            </a:r>
            <a:r>
              <a:rPr lang="uk-UA" sz="3000" b="1" u="sng" dirty="0"/>
              <a:t>По-перше</a:t>
            </a:r>
            <a:r>
              <a:rPr lang="uk-UA" sz="3000" b="1" dirty="0"/>
              <a:t>, це розпад соціальної ієрархії, на якій колись базувалася честь. Цей розпад привів до сучасного уявлення про гідність, яка базується на універсальних та егалітарних (заснованих на рівності) принципах, що стосуються рівної цінності всіх людей. Поняття гідності лежить в основі сучасних демократичних ідеалів, на відміну від поняття честі, як, за словами філософа, явно не сумісне з демократичною культурою. </a:t>
            </a:r>
            <a:r>
              <a:rPr lang="uk-UA" sz="3000" b="1" u="sng" dirty="0"/>
              <a:t>Друга суттєва зміна </a:t>
            </a:r>
            <a:r>
              <a:rPr lang="uk-UA" sz="3000" b="1" dirty="0"/>
              <a:t>сталася наприкінці </a:t>
            </a:r>
            <a:r>
              <a:rPr lang="en-US" sz="3000" b="1" dirty="0"/>
              <a:t>XVII </a:t>
            </a:r>
            <a:r>
              <a:rPr lang="uk-UA" sz="3000" b="1" dirty="0"/>
              <a:t>ст. – час розквіту індивідуалізованої ідентичності, в якій акцент робився на унікальність кожної людини. Ідея унікальності постає в супроводі «ідеалу автентичності».</a:t>
            </a:r>
          </a:p>
        </p:txBody>
      </p:sp>
    </p:spTree>
    <p:extLst>
      <p:ext uri="{BB962C8B-B14F-4D97-AF65-F5344CB8AC3E}">
        <p14:creationId xmlns:p14="http://schemas.microsoft.com/office/powerpoint/2010/main" val="11132636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ru-RU" sz="4000" b="1" dirty="0">
                <a:solidFill>
                  <a:srgbClr val="FF0000"/>
                </a:solidFill>
                <a:effectLst>
                  <a:outerShdw blurRad="38100" dist="38100" dir="2700000" algn="tl">
                    <a:srgbClr val="000000">
                      <a:alpha val="43137"/>
                    </a:srgbClr>
                  </a:outerShdw>
                </a:effectLst>
                <a:highlight>
                  <a:srgbClr val="000080"/>
                </a:highlight>
              </a:rPr>
              <a:t>2.	Чарльз Тейлор (Канада) і «</a:t>
            </a:r>
            <a:r>
              <a:rPr lang="ru-RU" sz="4000" b="1" dirty="0" err="1">
                <a:solidFill>
                  <a:srgbClr val="FF0000"/>
                </a:solidFill>
                <a:effectLst>
                  <a:outerShdw blurRad="38100" dist="38100" dir="2700000" algn="tl">
                    <a:srgbClr val="000000">
                      <a:alpha val="43137"/>
                    </a:srgbClr>
                  </a:outerShdw>
                </a:effectLst>
                <a:highlight>
                  <a:srgbClr val="000080"/>
                </a:highlight>
              </a:rPr>
              <a:t>політика</a:t>
            </a:r>
            <a:r>
              <a:rPr lang="ru-RU" sz="4000" b="1" dirty="0">
                <a:solidFill>
                  <a:srgbClr val="FF0000"/>
                </a:solidFill>
                <a:effectLst>
                  <a:outerShdw blurRad="38100" dist="38100" dir="2700000" algn="tl">
                    <a:srgbClr val="000000">
                      <a:alpha val="43137"/>
                    </a:srgbClr>
                  </a:outerShdw>
                </a:effectLst>
                <a:highlight>
                  <a:srgbClr val="000080"/>
                </a:highlight>
              </a:rPr>
              <a:t> </a:t>
            </a:r>
            <a:r>
              <a:rPr lang="ru-RU" sz="4000" b="1" dirty="0" err="1">
                <a:solidFill>
                  <a:srgbClr val="FF0000"/>
                </a:solidFill>
                <a:effectLst>
                  <a:outerShdw blurRad="38100" dist="38100" dir="2700000" algn="tl">
                    <a:srgbClr val="000000">
                      <a:alpha val="43137"/>
                    </a:srgbClr>
                  </a:outerShdw>
                </a:effectLst>
                <a:highlight>
                  <a:srgbClr val="000080"/>
                </a:highlight>
              </a:rPr>
              <a:t>визнання</a:t>
            </a:r>
            <a:r>
              <a:rPr lang="ru-RU" sz="4000" b="1" dirty="0">
                <a:solidFill>
                  <a:srgbClr val="FF0000"/>
                </a:solidFill>
                <a:effectLst>
                  <a:outerShdw blurRad="38100" dist="38100" dir="2700000" algn="tl">
                    <a:srgbClr val="000000">
                      <a:alpha val="43137"/>
                    </a:srgbClr>
                  </a:outerShdw>
                </a:effectLst>
                <a:highlight>
                  <a:srgbClr val="000080"/>
                </a:highlight>
              </a:rPr>
              <a:t>». </a:t>
            </a:r>
            <a:endParaRPr lang="uk-UA" sz="4000" b="1" dirty="0">
              <a:solidFill>
                <a:srgbClr val="FF00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100" b="1" dirty="0"/>
              <a:t>Тейлор використовує ці ідеї для побудови «політики рівного визнання». Він визначає два способи розуміння </a:t>
            </a:r>
            <a:r>
              <a:rPr lang="uk-UA" sz="3100" b="1" i="1" u="sng" dirty="0"/>
              <a:t>ідеї рівного визнання, які ґрунтуються на різному розумінні ідентичності</a:t>
            </a:r>
            <a:r>
              <a:rPr lang="uk-UA" sz="3100" b="1" dirty="0"/>
              <a:t>. </a:t>
            </a:r>
            <a:r>
              <a:rPr lang="uk-UA" sz="3100" b="1" u="sng" dirty="0"/>
              <a:t>Перший спосіб </a:t>
            </a:r>
            <a:r>
              <a:rPr lang="uk-UA" sz="3100" b="1" dirty="0"/>
              <a:t>– це політика рівної гідності, або політика універсалізму, яка спрямована на зрівнювання всіх прав і ґрунтується на принципі рівного громадянства. </a:t>
            </a:r>
            <a:r>
              <a:rPr lang="uk-UA" sz="3100" b="1" u="sng" dirty="0"/>
              <a:t>Другий спосіб </a:t>
            </a:r>
            <a:r>
              <a:rPr lang="uk-UA" sz="3100" b="1" dirty="0"/>
              <a:t>– це політика відмінності, яка з’єднує ідентичність із відмінністю, у ній визначається унікальність кожної людини чи групи. Тейлор є прихильником саме другого способу політики гідності – політики відмінності. Він розуміє мультикультуралізм як «відношення між конституційною демократією і політикою, яка визнає культурне розмаїття».</a:t>
            </a:r>
          </a:p>
        </p:txBody>
      </p:sp>
    </p:spTree>
    <p:extLst>
      <p:ext uri="{BB962C8B-B14F-4D97-AF65-F5344CB8AC3E}">
        <p14:creationId xmlns:p14="http://schemas.microsoft.com/office/powerpoint/2010/main" val="2313587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uk-UA" sz="4000" b="1" dirty="0">
                <a:solidFill>
                  <a:srgbClr val="FF0000"/>
                </a:solidFill>
                <a:effectLst>
                  <a:outerShdw blurRad="38100" dist="38100" dir="2700000" algn="tl">
                    <a:srgbClr val="000000">
                      <a:alpha val="43137"/>
                    </a:srgbClr>
                  </a:outerShdw>
                </a:effectLst>
              </a:rPr>
              <a:t>1.	Поняття «мультикультуралізм», сутність, типологія. </a:t>
            </a: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algn="just"/>
            <a:r>
              <a:rPr lang="uk-UA" sz="3500" b="1" dirty="0"/>
              <a:t>Соціально-політична реальність, яка покликана зафіксувати термін “мультикультуралізм” складна та різноманітна. </a:t>
            </a:r>
            <a:endParaRPr lang="en-US" sz="3500" b="1" dirty="0"/>
          </a:p>
          <a:p>
            <a:pPr algn="just"/>
            <a:r>
              <a:rPr lang="uk-UA" sz="3500" b="1" dirty="0"/>
              <a:t>Так, якщо для Канади та США мультикультуралізм був поняттям зі сфери політичної філософії та позначав </a:t>
            </a:r>
            <a:r>
              <a:rPr lang="uk-UA" sz="3500" b="1" dirty="0">
                <a:highlight>
                  <a:srgbClr val="FF00FF"/>
                </a:highlight>
              </a:rPr>
              <a:t>вимоги різних соціокультурних груп, які вимагали встановлення реальної рівності прав та можливостей</a:t>
            </a:r>
            <a:r>
              <a:rPr lang="uk-UA" sz="3500" b="1" dirty="0"/>
              <a:t>, то для європейського суспільства </a:t>
            </a:r>
            <a:r>
              <a:rPr lang="uk-UA" sz="3500" b="1" dirty="0">
                <a:highlight>
                  <a:srgbClr val="008000"/>
                </a:highlight>
              </a:rPr>
              <a:t>мультикультуралізм </a:t>
            </a:r>
            <a:r>
              <a:rPr lang="uk-UA" sz="3500" b="1" u="sng" dirty="0">
                <a:highlight>
                  <a:srgbClr val="008000"/>
                </a:highlight>
              </a:rPr>
              <a:t>спершу став реакцію на кризи, залишені по собі Другою світовою війною</a:t>
            </a:r>
            <a:r>
              <a:rPr lang="uk-UA" sz="3500" b="1" dirty="0"/>
              <a:t>, а потім – спробою стати «</a:t>
            </a:r>
            <a:r>
              <a:rPr lang="uk-UA" sz="3500" b="1" dirty="0">
                <a:highlight>
                  <a:srgbClr val="000080"/>
                </a:highlight>
              </a:rPr>
              <a:t>окозамилювальним» вирішенням </a:t>
            </a:r>
            <a:r>
              <a:rPr lang="uk-UA" sz="3500" b="1" dirty="0"/>
              <a:t>проблем мігрантів з країн «третього світу», які наприкінці </a:t>
            </a:r>
            <a:r>
              <a:rPr lang="en-US" sz="3500" b="1" dirty="0"/>
              <a:t>19</a:t>
            </a:r>
            <a:r>
              <a:rPr lang="uk-UA" sz="3500" b="1" dirty="0"/>
              <a:t>80-х буквально заполонили Європу.</a:t>
            </a:r>
          </a:p>
        </p:txBody>
      </p:sp>
    </p:spTree>
    <p:extLst>
      <p:ext uri="{BB962C8B-B14F-4D97-AF65-F5344CB8AC3E}">
        <p14:creationId xmlns:p14="http://schemas.microsoft.com/office/powerpoint/2010/main" val="26914900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ru-RU" sz="4000" b="1" dirty="0">
                <a:solidFill>
                  <a:srgbClr val="FF0000"/>
                </a:solidFill>
                <a:effectLst>
                  <a:outerShdw blurRad="38100" dist="38100" dir="2700000" algn="tl">
                    <a:srgbClr val="000000">
                      <a:alpha val="43137"/>
                    </a:srgbClr>
                  </a:outerShdw>
                </a:effectLst>
                <a:highlight>
                  <a:srgbClr val="000080"/>
                </a:highlight>
              </a:rPr>
              <a:t>2.	Чарльз Тейлор (Канада) і «</a:t>
            </a:r>
            <a:r>
              <a:rPr lang="ru-RU" sz="4000" b="1" dirty="0" err="1">
                <a:solidFill>
                  <a:srgbClr val="FF0000"/>
                </a:solidFill>
                <a:effectLst>
                  <a:outerShdw blurRad="38100" dist="38100" dir="2700000" algn="tl">
                    <a:srgbClr val="000000">
                      <a:alpha val="43137"/>
                    </a:srgbClr>
                  </a:outerShdw>
                </a:effectLst>
                <a:highlight>
                  <a:srgbClr val="000080"/>
                </a:highlight>
              </a:rPr>
              <a:t>політика</a:t>
            </a:r>
            <a:r>
              <a:rPr lang="ru-RU" sz="4000" b="1" dirty="0">
                <a:solidFill>
                  <a:srgbClr val="FF0000"/>
                </a:solidFill>
                <a:effectLst>
                  <a:outerShdw blurRad="38100" dist="38100" dir="2700000" algn="tl">
                    <a:srgbClr val="000000">
                      <a:alpha val="43137"/>
                    </a:srgbClr>
                  </a:outerShdw>
                </a:effectLst>
                <a:highlight>
                  <a:srgbClr val="000080"/>
                </a:highlight>
              </a:rPr>
              <a:t> </a:t>
            </a:r>
            <a:r>
              <a:rPr lang="ru-RU" sz="4000" b="1" dirty="0" err="1">
                <a:solidFill>
                  <a:srgbClr val="FF0000"/>
                </a:solidFill>
                <a:effectLst>
                  <a:outerShdw blurRad="38100" dist="38100" dir="2700000" algn="tl">
                    <a:srgbClr val="000000">
                      <a:alpha val="43137"/>
                    </a:srgbClr>
                  </a:outerShdw>
                </a:effectLst>
                <a:highlight>
                  <a:srgbClr val="000080"/>
                </a:highlight>
              </a:rPr>
              <a:t>визнання</a:t>
            </a:r>
            <a:r>
              <a:rPr lang="ru-RU" sz="4000" b="1" dirty="0">
                <a:solidFill>
                  <a:srgbClr val="FF0000"/>
                </a:solidFill>
                <a:effectLst>
                  <a:outerShdw blurRad="38100" dist="38100" dir="2700000" algn="tl">
                    <a:srgbClr val="000000">
                      <a:alpha val="43137"/>
                    </a:srgbClr>
                  </a:outerShdw>
                </a:effectLst>
                <a:highlight>
                  <a:srgbClr val="000080"/>
                </a:highlight>
              </a:rPr>
              <a:t>». </a:t>
            </a:r>
            <a:endParaRPr lang="uk-UA" sz="4000" b="1" dirty="0">
              <a:solidFill>
                <a:srgbClr val="FF00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100" b="1" dirty="0"/>
              <a:t>Ч</a:t>
            </a:r>
            <a:r>
              <a:rPr lang="uk-UA" sz="4000" b="1" dirty="0"/>
              <a:t>. Тейлор у роботі «</a:t>
            </a:r>
            <a:r>
              <a:rPr lang="uk-UA" sz="4000" b="1" dirty="0">
                <a:solidFill>
                  <a:srgbClr val="FFFF00"/>
                </a:solidFill>
              </a:rPr>
              <a:t>Мультикультуралізм і “політика визнання</a:t>
            </a:r>
            <a:r>
              <a:rPr lang="uk-UA" sz="4000" b="1" dirty="0"/>
              <a:t>” також указує на несумісність мультикультуралізму з політикою визнання культурної рівності і індивідуальної гідності. У праці вчений робить наголос на важливості подолання головної ілюзії вчених — представників ідей мультикультуралізму, — які свідомо ігнорують складні історичні обставини існуючої глобальної культурної нерівності.</a:t>
            </a:r>
          </a:p>
        </p:txBody>
      </p:sp>
    </p:spTree>
    <p:extLst>
      <p:ext uri="{BB962C8B-B14F-4D97-AF65-F5344CB8AC3E}">
        <p14:creationId xmlns:p14="http://schemas.microsoft.com/office/powerpoint/2010/main" val="39436659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a:bodyPr>
          <a:lstStyle/>
          <a:p>
            <a:pPr algn="ctr"/>
            <a:r>
              <a:rPr lang="ru-RU" sz="4000" b="1" dirty="0">
                <a:solidFill>
                  <a:srgbClr val="FF0000"/>
                </a:solidFill>
                <a:effectLst>
                  <a:outerShdw blurRad="38100" dist="38100" dir="2700000" algn="tl">
                    <a:srgbClr val="000000">
                      <a:alpha val="43137"/>
                    </a:srgbClr>
                  </a:outerShdw>
                </a:effectLst>
                <a:highlight>
                  <a:srgbClr val="000080"/>
                </a:highlight>
              </a:rPr>
              <a:t>2.	Чарльз Тейлор (Канада) і «</a:t>
            </a:r>
            <a:r>
              <a:rPr lang="ru-RU" sz="4000" b="1" dirty="0" err="1">
                <a:solidFill>
                  <a:srgbClr val="FF0000"/>
                </a:solidFill>
                <a:effectLst>
                  <a:outerShdw blurRad="38100" dist="38100" dir="2700000" algn="tl">
                    <a:srgbClr val="000000">
                      <a:alpha val="43137"/>
                    </a:srgbClr>
                  </a:outerShdw>
                </a:effectLst>
                <a:highlight>
                  <a:srgbClr val="000080"/>
                </a:highlight>
              </a:rPr>
              <a:t>політика</a:t>
            </a:r>
            <a:r>
              <a:rPr lang="ru-RU" sz="4000" b="1" dirty="0">
                <a:solidFill>
                  <a:srgbClr val="FF0000"/>
                </a:solidFill>
                <a:effectLst>
                  <a:outerShdw blurRad="38100" dist="38100" dir="2700000" algn="tl">
                    <a:srgbClr val="000000">
                      <a:alpha val="43137"/>
                    </a:srgbClr>
                  </a:outerShdw>
                </a:effectLst>
                <a:highlight>
                  <a:srgbClr val="000080"/>
                </a:highlight>
              </a:rPr>
              <a:t> </a:t>
            </a:r>
            <a:r>
              <a:rPr lang="ru-RU" sz="4000" b="1" dirty="0" err="1">
                <a:solidFill>
                  <a:srgbClr val="FF0000"/>
                </a:solidFill>
                <a:effectLst>
                  <a:outerShdw blurRad="38100" dist="38100" dir="2700000" algn="tl">
                    <a:srgbClr val="000000">
                      <a:alpha val="43137"/>
                    </a:srgbClr>
                  </a:outerShdw>
                </a:effectLst>
                <a:highlight>
                  <a:srgbClr val="000080"/>
                </a:highlight>
              </a:rPr>
              <a:t>визнання</a:t>
            </a:r>
            <a:r>
              <a:rPr lang="ru-RU" sz="4000" b="1" dirty="0">
                <a:solidFill>
                  <a:srgbClr val="FF0000"/>
                </a:solidFill>
                <a:effectLst>
                  <a:outerShdw blurRad="38100" dist="38100" dir="2700000" algn="tl">
                    <a:srgbClr val="000000">
                      <a:alpha val="43137"/>
                    </a:srgbClr>
                  </a:outerShdw>
                </a:effectLst>
                <a:highlight>
                  <a:srgbClr val="000080"/>
                </a:highlight>
              </a:rPr>
              <a:t>». </a:t>
            </a:r>
            <a:endParaRPr lang="uk-UA" sz="4000" b="1" dirty="0">
              <a:solidFill>
                <a:srgbClr val="FF00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4000" b="1" dirty="0"/>
              <a:t>“</a:t>
            </a:r>
            <a:r>
              <a:rPr lang="uk-UA" sz="4000" b="1" dirty="0">
                <a:solidFill>
                  <a:srgbClr val="FFFF00"/>
                </a:solidFill>
              </a:rPr>
              <a:t>Категорична вимога робити сприятливі судження стосовно цінності інших культур є парадоксальною — хтось, можливо, скаже, трагічно гомогенною, бо, коли висувають цю вимогу, мають на увазі, що ми вже маємо стандарти, за якими можемо робити такі судження. Однак наші стандарти — це стандарти північноатлантичної цивілізації, і тому наші судження неявно і несвідомо втискають інших у наші категорії</a:t>
            </a:r>
            <a:r>
              <a:rPr lang="uk-UA" sz="4000" b="1" dirty="0"/>
              <a:t>”.</a:t>
            </a:r>
          </a:p>
        </p:txBody>
      </p:sp>
    </p:spTree>
    <p:extLst>
      <p:ext uri="{BB962C8B-B14F-4D97-AF65-F5344CB8AC3E}">
        <p14:creationId xmlns:p14="http://schemas.microsoft.com/office/powerpoint/2010/main" val="580745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fontScale="90000"/>
          </a:bodyPr>
          <a:lstStyle/>
          <a:p>
            <a:pPr algn="ctr"/>
            <a:r>
              <a:rPr lang="ru-RU" sz="4000" b="1" dirty="0">
                <a:solidFill>
                  <a:srgbClr val="FFFF00"/>
                </a:solidFill>
                <a:effectLst>
                  <a:outerShdw blurRad="38100" dist="38100" dir="2700000" algn="tl">
                    <a:srgbClr val="000000">
                      <a:alpha val="43137"/>
                    </a:srgbClr>
                  </a:outerShdw>
                </a:effectLst>
                <a:highlight>
                  <a:srgbClr val="000080"/>
                </a:highlight>
              </a:rPr>
              <a:t>3.	Майкл </a:t>
            </a:r>
            <a:r>
              <a:rPr lang="ru-RU" sz="4000" b="1" dirty="0" err="1">
                <a:solidFill>
                  <a:srgbClr val="FFFF00"/>
                </a:solidFill>
                <a:effectLst>
                  <a:outerShdw blurRad="38100" dist="38100" dir="2700000" algn="tl">
                    <a:srgbClr val="000000">
                      <a:alpha val="43137"/>
                    </a:srgbClr>
                  </a:outerShdw>
                </a:effectLst>
                <a:highlight>
                  <a:srgbClr val="000080"/>
                </a:highlight>
              </a:rPr>
              <a:t>Уолцер</a:t>
            </a:r>
            <a:r>
              <a:rPr lang="ru-RU" sz="4000" b="1" dirty="0">
                <a:solidFill>
                  <a:srgbClr val="FFFF00"/>
                </a:solidFill>
                <a:effectLst>
                  <a:outerShdw blurRad="38100" dist="38100" dir="2700000" algn="tl">
                    <a:srgbClr val="000000">
                      <a:alpha val="43137"/>
                    </a:srgbClr>
                  </a:outerShdw>
                </a:effectLst>
                <a:highlight>
                  <a:srgbClr val="000080"/>
                </a:highlight>
              </a:rPr>
              <a:t> (США) і «</a:t>
            </a:r>
            <a:r>
              <a:rPr lang="ru-RU" sz="4000" b="1" dirty="0" err="1">
                <a:solidFill>
                  <a:srgbClr val="FFFF00"/>
                </a:solidFill>
                <a:effectLst>
                  <a:outerShdw blurRad="38100" dist="38100" dir="2700000" algn="tl">
                    <a:srgbClr val="000000">
                      <a:alpha val="43137"/>
                    </a:srgbClr>
                  </a:outerShdw>
                </a:effectLst>
                <a:highlight>
                  <a:srgbClr val="000080"/>
                </a:highlight>
              </a:rPr>
              <a:t>мультикультурна</a:t>
            </a:r>
            <a:r>
              <a:rPr lang="ru-RU" sz="4000" b="1" dirty="0">
                <a:solidFill>
                  <a:srgbClr val="FFFF00"/>
                </a:solidFill>
                <a:effectLst>
                  <a:outerShdw blurRad="38100" dist="38100" dir="2700000" algn="tl">
                    <a:srgbClr val="000000">
                      <a:alpha val="43137"/>
                    </a:srgbClr>
                  </a:outerShdw>
                </a:effectLst>
                <a:highlight>
                  <a:srgbClr val="000080"/>
                </a:highlight>
              </a:rPr>
              <a:t> </a:t>
            </a:r>
            <a:r>
              <a:rPr lang="ru-RU" sz="4000" b="1" dirty="0" err="1">
                <a:solidFill>
                  <a:srgbClr val="FFFF00"/>
                </a:solidFill>
                <a:effectLst>
                  <a:outerShdw blurRad="38100" dist="38100" dir="2700000" algn="tl">
                    <a:srgbClr val="000000">
                      <a:alpha val="43137"/>
                    </a:srgbClr>
                  </a:outerShdw>
                </a:effectLst>
                <a:highlight>
                  <a:srgbClr val="000080"/>
                </a:highlight>
              </a:rPr>
              <a:t>толерантність</a:t>
            </a:r>
            <a:r>
              <a:rPr lang="ru-RU" sz="4000" b="1" dirty="0">
                <a:solidFill>
                  <a:srgbClr val="FFFF00"/>
                </a:solidFill>
                <a:effectLst>
                  <a:outerShdw blurRad="38100" dist="38100" dir="2700000" algn="tl">
                    <a:srgbClr val="000000">
                      <a:alpha val="43137"/>
                    </a:srgbClr>
                  </a:outerShdw>
                </a:effectLst>
                <a:highlight>
                  <a:srgbClr val="000080"/>
                </a:highlight>
              </a:rPr>
              <a:t>». </a:t>
            </a:r>
            <a:endParaRPr lang="uk-UA" sz="4000" b="1" dirty="0">
              <a:solidFill>
                <a:srgbClr val="FFFF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4000" b="1" dirty="0"/>
              <a:t>Однією з головною тем досліджень професора соціології </a:t>
            </a:r>
            <a:r>
              <a:rPr lang="uk-UA" sz="4000" b="1" dirty="0" err="1"/>
              <a:t>Принстонського</a:t>
            </a:r>
            <a:r>
              <a:rPr lang="uk-UA" sz="4000" b="1" dirty="0"/>
              <a:t> університету </a:t>
            </a:r>
            <a:r>
              <a:rPr lang="uk-UA" sz="4000" b="1" dirty="0">
                <a:highlight>
                  <a:srgbClr val="800000"/>
                </a:highlight>
              </a:rPr>
              <a:t>М. </a:t>
            </a:r>
            <a:r>
              <a:rPr lang="uk-UA" sz="4000" b="1" dirty="0" err="1">
                <a:highlight>
                  <a:srgbClr val="800000"/>
                </a:highlight>
              </a:rPr>
              <a:t>Уолцера</a:t>
            </a:r>
            <a:r>
              <a:rPr lang="uk-UA" sz="4000" b="1" dirty="0"/>
              <a:t> є </a:t>
            </a:r>
            <a:r>
              <a:rPr lang="uk-UA" sz="4000" b="1" dirty="0">
                <a:solidFill>
                  <a:srgbClr val="FFFF00"/>
                </a:solidFill>
              </a:rPr>
              <a:t>толерантний мультикультуралізм</a:t>
            </a:r>
            <a:r>
              <a:rPr lang="uk-UA" sz="4000" b="1" dirty="0"/>
              <a:t> як характеристика сучасних та історичних суспільств.</a:t>
            </a:r>
          </a:p>
          <a:p>
            <a:pPr indent="450215" algn="just">
              <a:lnSpc>
                <a:spcPct val="107000"/>
              </a:lnSpc>
              <a:spcAft>
                <a:spcPts val="800"/>
              </a:spcAft>
            </a:pPr>
            <a:r>
              <a:rPr lang="uk-UA" sz="4000" b="1" dirty="0"/>
              <a:t> "</a:t>
            </a:r>
            <a:r>
              <a:rPr lang="uk-UA" sz="4000" b="1" dirty="0">
                <a:solidFill>
                  <a:srgbClr val="FFFF00"/>
                </a:solidFill>
              </a:rPr>
              <a:t>Предметом мого дослідження</a:t>
            </a:r>
            <a:r>
              <a:rPr lang="uk-UA" sz="4000" b="1" dirty="0"/>
              <a:t>, - зазначає вчений, - </a:t>
            </a:r>
            <a:r>
              <a:rPr lang="uk-UA" sz="4000" b="1" dirty="0">
                <a:solidFill>
                  <a:srgbClr val="FFFF00"/>
                </a:solidFill>
              </a:rPr>
              <a:t>є терпимість або, краще сказати, те, що робить терпимість можливою, - тобто мирне співіснування груп людей з різною історією, культурою і самосвідомістю</a:t>
            </a:r>
            <a:r>
              <a:rPr lang="uk-UA" sz="4000" b="1" dirty="0"/>
              <a:t>".</a:t>
            </a:r>
          </a:p>
        </p:txBody>
      </p:sp>
    </p:spTree>
    <p:extLst>
      <p:ext uri="{BB962C8B-B14F-4D97-AF65-F5344CB8AC3E}">
        <p14:creationId xmlns:p14="http://schemas.microsoft.com/office/powerpoint/2010/main" val="5331866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fontScale="90000"/>
          </a:bodyPr>
          <a:lstStyle/>
          <a:p>
            <a:pPr algn="ctr"/>
            <a:r>
              <a:rPr lang="ru-RU" sz="4000" b="1" dirty="0">
                <a:solidFill>
                  <a:srgbClr val="FFFF00"/>
                </a:solidFill>
                <a:effectLst>
                  <a:outerShdw blurRad="38100" dist="38100" dir="2700000" algn="tl">
                    <a:srgbClr val="000000">
                      <a:alpha val="43137"/>
                    </a:srgbClr>
                  </a:outerShdw>
                </a:effectLst>
                <a:highlight>
                  <a:srgbClr val="000080"/>
                </a:highlight>
              </a:rPr>
              <a:t>3.	Майкл </a:t>
            </a:r>
            <a:r>
              <a:rPr lang="ru-RU" sz="4000" b="1" dirty="0" err="1">
                <a:solidFill>
                  <a:srgbClr val="FFFF00"/>
                </a:solidFill>
                <a:effectLst>
                  <a:outerShdw blurRad="38100" dist="38100" dir="2700000" algn="tl">
                    <a:srgbClr val="000000">
                      <a:alpha val="43137"/>
                    </a:srgbClr>
                  </a:outerShdw>
                </a:effectLst>
                <a:highlight>
                  <a:srgbClr val="000080"/>
                </a:highlight>
              </a:rPr>
              <a:t>Уолцер</a:t>
            </a:r>
            <a:r>
              <a:rPr lang="ru-RU" sz="4000" b="1" dirty="0">
                <a:solidFill>
                  <a:srgbClr val="FFFF00"/>
                </a:solidFill>
                <a:effectLst>
                  <a:outerShdw blurRad="38100" dist="38100" dir="2700000" algn="tl">
                    <a:srgbClr val="000000">
                      <a:alpha val="43137"/>
                    </a:srgbClr>
                  </a:outerShdw>
                </a:effectLst>
                <a:highlight>
                  <a:srgbClr val="000080"/>
                </a:highlight>
              </a:rPr>
              <a:t> (США) і «</a:t>
            </a:r>
            <a:r>
              <a:rPr lang="ru-RU" sz="4000" b="1" dirty="0" err="1">
                <a:solidFill>
                  <a:srgbClr val="FFFF00"/>
                </a:solidFill>
                <a:effectLst>
                  <a:outerShdw blurRad="38100" dist="38100" dir="2700000" algn="tl">
                    <a:srgbClr val="000000">
                      <a:alpha val="43137"/>
                    </a:srgbClr>
                  </a:outerShdw>
                </a:effectLst>
                <a:highlight>
                  <a:srgbClr val="000080"/>
                </a:highlight>
              </a:rPr>
              <a:t>мультикультурна</a:t>
            </a:r>
            <a:r>
              <a:rPr lang="ru-RU" sz="4000" b="1" dirty="0">
                <a:solidFill>
                  <a:srgbClr val="FFFF00"/>
                </a:solidFill>
                <a:effectLst>
                  <a:outerShdw blurRad="38100" dist="38100" dir="2700000" algn="tl">
                    <a:srgbClr val="000000">
                      <a:alpha val="43137"/>
                    </a:srgbClr>
                  </a:outerShdw>
                </a:effectLst>
                <a:highlight>
                  <a:srgbClr val="000080"/>
                </a:highlight>
              </a:rPr>
              <a:t> </a:t>
            </a:r>
            <a:r>
              <a:rPr lang="ru-RU" sz="4000" b="1" dirty="0" err="1">
                <a:solidFill>
                  <a:srgbClr val="FFFF00"/>
                </a:solidFill>
                <a:effectLst>
                  <a:outerShdw blurRad="38100" dist="38100" dir="2700000" algn="tl">
                    <a:srgbClr val="000000">
                      <a:alpha val="43137"/>
                    </a:srgbClr>
                  </a:outerShdw>
                </a:effectLst>
                <a:highlight>
                  <a:srgbClr val="000080"/>
                </a:highlight>
              </a:rPr>
              <a:t>толерантність</a:t>
            </a:r>
            <a:r>
              <a:rPr lang="ru-RU" sz="4000" b="1" dirty="0">
                <a:solidFill>
                  <a:srgbClr val="FFFF00"/>
                </a:solidFill>
                <a:effectLst>
                  <a:outerShdw blurRad="38100" dist="38100" dir="2700000" algn="tl">
                    <a:srgbClr val="000000">
                      <a:alpha val="43137"/>
                    </a:srgbClr>
                  </a:outerShdw>
                </a:effectLst>
                <a:highlight>
                  <a:srgbClr val="000080"/>
                </a:highlight>
              </a:rPr>
              <a:t>». </a:t>
            </a:r>
            <a:endParaRPr lang="uk-UA" sz="4000" b="1" dirty="0">
              <a:solidFill>
                <a:srgbClr val="FFFF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700" b="1" dirty="0"/>
              <a:t>Дана проблема найбільш повно представлена дослідником у його праці "</a:t>
            </a:r>
            <a:r>
              <a:rPr lang="uk-UA" sz="3700" b="1" dirty="0">
                <a:solidFill>
                  <a:srgbClr val="FFFF00"/>
                </a:solidFill>
              </a:rPr>
              <a:t>Про терпимість. Лекції з етики, політики та економіки</a:t>
            </a:r>
            <a:r>
              <a:rPr lang="uk-UA" sz="3700" b="1" dirty="0"/>
              <a:t>", виданій у США у </a:t>
            </a:r>
            <a:r>
              <a:rPr lang="uk-UA" sz="3700" b="1" dirty="0">
                <a:highlight>
                  <a:srgbClr val="800000"/>
                </a:highlight>
              </a:rPr>
              <a:t>1997 р. </a:t>
            </a:r>
            <a:r>
              <a:rPr lang="uk-UA" sz="3700" b="1" dirty="0"/>
              <a:t>та перекладеній у 2000 р. російською й у </a:t>
            </a:r>
            <a:r>
              <a:rPr lang="uk-UA" sz="3700" b="1" dirty="0">
                <a:highlight>
                  <a:srgbClr val="800000"/>
                </a:highlight>
              </a:rPr>
              <a:t>2003 р.</a:t>
            </a:r>
            <a:r>
              <a:rPr lang="uk-UA" sz="3700" b="1" dirty="0"/>
              <a:t> - українською мовами. </a:t>
            </a:r>
          </a:p>
          <a:p>
            <a:pPr indent="450215" algn="just">
              <a:lnSpc>
                <a:spcPct val="107000"/>
              </a:lnSpc>
              <a:spcAft>
                <a:spcPts val="800"/>
              </a:spcAft>
            </a:pPr>
            <a:r>
              <a:rPr lang="uk-UA" sz="3700" b="1" dirty="0"/>
              <a:t>Як зазначають критики, книга М. </a:t>
            </a:r>
            <a:r>
              <a:rPr lang="uk-UA" sz="3700" b="1" dirty="0" err="1"/>
              <a:t>Уолцера</a:t>
            </a:r>
            <a:r>
              <a:rPr lang="uk-UA" sz="3700" b="1" dirty="0"/>
              <a:t> присвячена розгляду культурних відмінностей, точніше розгляду "</a:t>
            </a:r>
            <a:r>
              <a:rPr lang="uk-UA" sz="3700" b="1" dirty="0">
                <a:highlight>
                  <a:srgbClr val="800000"/>
                </a:highlight>
              </a:rPr>
              <a:t>культурних </a:t>
            </a:r>
            <a:r>
              <a:rPr lang="uk-UA" sz="3700" b="1" dirty="0" err="1">
                <a:highlight>
                  <a:srgbClr val="800000"/>
                </a:highlight>
              </a:rPr>
              <a:t>етнорелігійних</a:t>
            </a:r>
            <a:r>
              <a:rPr lang="uk-UA" sz="3700" b="1" dirty="0">
                <a:highlight>
                  <a:srgbClr val="800000"/>
                </a:highlight>
              </a:rPr>
              <a:t> відмінностей в аспекті "мирного співіснування" їх носіїв, тобто, за логікою автора, - у світлі проблематики терпимості</a:t>
            </a:r>
            <a:r>
              <a:rPr lang="uk-UA" sz="3800" b="1" dirty="0"/>
              <a:t>".</a:t>
            </a:r>
          </a:p>
        </p:txBody>
      </p:sp>
    </p:spTree>
    <p:extLst>
      <p:ext uri="{BB962C8B-B14F-4D97-AF65-F5344CB8AC3E}">
        <p14:creationId xmlns:p14="http://schemas.microsoft.com/office/powerpoint/2010/main" val="9472421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fontScale="90000"/>
          </a:bodyPr>
          <a:lstStyle/>
          <a:p>
            <a:pPr algn="ctr"/>
            <a:r>
              <a:rPr lang="ru-RU" sz="4000" b="1" dirty="0">
                <a:solidFill>
                  <a:srgbClr val="FFFF00"/>
                </a:solidFill>
                <a:effectLst>
                  <a:outerShdw blurRad="38100" dist="38100" dir="2700000" algn="tl">
                    <a:srgbClr val="000000">
                      <a:alpha val="43137"/>
                    </a:srgbClr>
                  </a:outerShdw>
                </a:effectLst>
                <a:highlight>
                  <a:srgbClr val="000080"/>
                </a:highlight>
              </a:rPr>
              <a:t>3.	Майкл </a:t>
            </a:r>
            <a:r>
              <a:rPr lang="ru-RU" sz="4000" b="1" dirty="0" err="1">
                <a:solidFill>
                  <a:srgbClr val="FFFF00"/>
                </a:solidFill>
                <a:effectLst>
                  <a:outerShdw blurRad="38100" dist="38100" dir="2700000" algn="tl">
                    <a:srgbClr val="000000">
                      <a:alpha val="43137"/>
                    </a:srgbClr>
                  </a:outerShdw>
                </a:effectLst>
                <a:highlight>
                  <a:srgbClr val="000080"/>
                </a:highlight>
              </a:rPr>
              <a:t>Уолцер</a:t>
            </a:r>
            <a:r>
              <a:rPr lang="ru-RU" sz="4000" b="1" dirty="0">
                <a:solidFill>
                  <a:srgbClr val="FFFF00"/>
                </a:solidFill>
                <a:effectLst>
                  <a:outerShdw blurRad="38100" dist="38100" dir="2700000" algn="tl">
                    <a:srgbClr val="000000">
                      <a:alpha val="43137"/>
                    </a:srgbClr>
                  </a:outerShdw>
                </a:effectLst>
                <a:highlight>
                  <a:srgbClr val="000080"/>
                </a:highlight>
              </a:rPr>
              <a:t> (США) і «</a:t>
            </a:r>
            <a:r>
              <a:rPr lang="ru-RU" sz="4000" b="1" dirty="0" err="1">
                <a:solidFill>
                  <a:srgbClr val="FFFF00"/>
                </a:solidFill>
                <a:effectLst>
                  <a:outerShdw blurRad="38100" dist="38100" dir="2700000" algn="tl">
                    <a:srgbClr val="000000">
                      <a:alpha val="43137"/>
                    </a:srgbClr>
                  </a:outerShdw>
                </a:effectLst>
                <a:highlight>
                  <a:srgbClr val="000080"/>
                </a:highlight>
              </a:rPr>
              <a:t>мультикультурна</a:t>
            </a:r>
            <a:r>
              <a:rPr lang="ru-RU" sz="4000" b="1" dirty="0">
                <a:solidFill>
                  <a:srgbClr val="FFFF00"/>
                </a:solidFill>
                <a:effectLst>
                  <a:outerShdw blurRad="38100" dist="38100" dir="2700000" algn="tl">
                    <a:srgbClr val="000000">
                      <a:alpha val="43137"/>
                    </a:srgbClr>
                  </a:outerShdw>
                </a:effectLst>
                <a:highlight>
                  <a:srgbClr val="000080"/>
                </a:highlight>
              </a:rPr>
              <a:t> </a:t>
            </a:r>
            <a:r>
              <a:rPr lang="ru-RU" sz="4000" b="1" dirty="0" err="1">
                <a:solidFill>
                  <a:srgbClr val="FFFF00"/>
                </a:solidFill>
                <a:effectLst>
                  <a:outerShdw blurRad="38100" dist="38100" dir="2700000" algn="tl">
                    <a:srgbClr val="000000">
                      <a:alpha val="43137"/>
                    </a:srgbClr>
                  </a:outerShdw>
                </a:effectLst>
                <a:highlight>
                  <a:srgbClr val="000080"/>
                </a:highlight>
              </a:rPr>
              <a:t>толерантність</a:t>
            </a:r>
            <a:r>
              <a:rPr lang="ru-RU" sz="4000" b="1" dirty="0">
                <a:solidFill>
                  <a:srgbClr val="FFFF00"/>
                </a:solidFill>
                <a:effectLst>
                  <a:outerShdw blurRad="38100" dist="38100" dir="2700000" algn="tl">
                    <a:srgbClr val="000000">
                      <a:alpha val="43137"/>
                    </a:srgbClr>
                  </a:outerShdw>
                </a:effectLst>
                <a:highlight>
                  <a:srgbClr val="000080"/>
                </a:highlight>
              </a:rPr>
              <a:t>». </a:t>
            </a:r>
            <a:endParaRPr lang="uk-UA" sz="4000" b="1" dirty="0">
              <a:solidFill>
                <a:srgbClr val="FFFF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200" b="1" dirty="0">
                <a:highlight>
                  <a:srgbClr val="800000"/>
                </a:highlight>
              </a:rPr>
              <a:t>Ідея толерантності</a:t>
            </a:r>
            <a:r>
              <a:rPr lang="uk-UA" sz="3200" b="1" dirty="0"/>
              <a:t> (або терпимості) постає у вченні М. </a:t>
            </a:r>
            <a:r>
              <a:rPr lang="uk-UA" sz="3200" b="1" dirty="0" err="1"/>
              <a:t>Уолцера</a:t>
            </a:r>
            <a:r>
              <a:rPr lang="uk-UA" sz="3200" b="1" dirty="0"/>
              <a:t> універсальним етико-політичним ідеалом. На думку дослідника, терпимість часто недооцінюється, її вважають найменшим з того, що ми можемо зробити для оточуючих нас людей. Проте, у дійсності, терпимість і як теорія, і як практика, що може набувати різних форм, це величезне досягнення, достатньо унікальне в  історії людства. Її соціальна роль полягає у захисті самого життя, адже "переслідування часто призводить до смерті", крім того вона забезпечує суспільне життя, тобто життя тих різноманітних спільнот, в яких ми усі живемо. Терпимість робить можливим існування відмінностей, а відмінності, у свою чергу, обумовлюють необхідність терпимості. </a:t>
            </a:r>
          </a:p>
        </p:txBody>
      </p:sp>
    </p:spTree>
    <p:extLst>
      <p:ext uri="{BB962C8B-B14F-4D97-AF65-F5344CB8AC3E}">
        <p14:creationId xmlns:p14="http://schemas.microsoft.com/office/powerpoint/2010/main" val="40547608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fontScale="90000"/>
          </a:bodyPr>
          <a:lstStyle/>
          <a:p>
            <a:pPr algn="ctr"/>
            <a:r>
              <a:rPr lang="ru-RU" sz="4000" b="1" dirty="0">
                <a:solidFill>
                  <a:srgbClr val="FFFF00"/>
                </a:solidFill>
                <a:effectLst>
                  <a:outerShdw blurRad="38100" dist="38100" dir="2700000" algn="tl">
                    <a:srgbClr val="000000">
                      <a:alpha val="43137"/>
                    </a:srgbClr>
                  </a:outerShdw>
                </a:effectLst>
                <a:highlight>
                  <a:srgbClr val="000080"/>
                </a:highlight>
              </a:rPr>
              <a:t>3.	Майкл </a:t>
            </a:r>
            <a:r>
              <a:rPr lang="ru-RU" sz="4000" b="1" dirty="0" err="1">
                <a:solidFill>
                  <a:srgbClr val="FFFF00"/>
                </a:solidFill>
                <a:effectLst>
                  <a:outerShdw blurRad="38100" dist="38100" dir="2700000" algn="tl">
                    <a:srgbClr val="000000">
                      <a:alpha val="43137"/>
                    </a:srgbClr>
                  </a:outerShdw>
                </a:effectLst>
                <a:highlight>
                  <a:srgbClr val="000080"/>
                </a:highlight>
              </a:rPr>
              <a:t>Уолцер</a:t>
            </a:r>
            <a:r>
              <a:rPr lang="ru-RU" sz="4000" b="1" dirty="0">
                <a:solidFill>
                  <a:srgbClr val="FFFF00"/>
                </a:solidFill>
                <a:effectLst>
                  <a:outerShdw blurRad="38100" dist="38100" dir="2700000" algn="tl">
                    <a:srgbClr val="000000">
                      <a:alpha val="43137"/>
                    </a:srgbClr>
                  </a:outerShdw>
                </a:effectLst>
                <a:highlight>
                  <a:srgbClr val="000080"/>
                </a:highlight>
              </a:rPr>
              <a:t> (США) і «</a:t>
            </a:r>
            <a:r>
              <a:rPr lang="ru-RU" sz="4000" b="1" dirty="0" err="1">
                <a:solidFill>
                  <a:srgbClr val="FFFF00"/>
                </a:solidFill>
                <a:effectLst>
                  <a:outerShdw blurRad="38100" dist="38100" dir="2700000" algn="tl">
                    <a:srgbClr val="000000">
                      <a:alpha val="43137"/>
                    </a:srgbClr>
                  </a:outerShdw>
                </a:effectLst>
                <a:highlight>
                  <a:srgbClr val="000080"/>
                </a:highlight>
              </a:rPr>
              <a:t>мультикультурна</a:t>
            </a:r>
            <a:r>
              <a:rPr lang="ru-RU" sz="4000" b="1" dirty="0">
                <a:solidFill>
                  <a:srgbClr val="FFFF00"/>
                </a:solidFill>
                <a:effectLst>
                  <a:outerShdw blurRad="38100" dist="38100" dir="2700000" algn="tl">
                    <a:srgbClr val="000000">
                      <a:alpha val="43137"/>
                    </a:srgbClr>
                  </a:outerShdw>
                </a:effectLst>
                <a:highlight>
                  <a:srgbClr val="000080"/>
                </a:highlight>
              </a:rPr>
              <a:t> </a:t>
            </a:r>
            <a:r>
              <a:rPr lang="ru-RU" sz="4000" b="1" dirty="0" err="1">
                <a:solidFill>
                  <a:srgbClr val="FFFF00"/>
                </a:solidFill>
                <a:effectLst>
                  <a:outerShdw blurRad="38100" dist="38100" dir="2700000" algn="tl">
                    <a:srgbClr val="000000">
                      <a:alpha val="43137"/>
                    </a:srgbClr>
                  </a:outerShdw>
                </a:effectLst>
                <a:highlight>
                  <a:srgbClr val="000080"/>
                </a:highlight>
              </a:rPr>
              <a:t>толерантність</a:t>
            </a:r>
            <a:r>
              <a:rPr lang="ru-RU" sz="4000" b="1" dirty="0">
                <a:solidFill>
                  <a:srgbClr val="FFFF00"/>
                </a:solidFill>
                <a:effectLst>
                  <a:outerShdw blurRad="38100" dist="38100" dir="2700000" algn="tl">
                    <a:srgbClr val="000000">
                      <a:alpha val="43137"/>
                    </a:srgbClr>
                  </a:outerShdw>
                </a:effectLst>
                <a:highlight>
                  <a:srgbClr val="000080"/>
                </a:highlight>
              </a:rPr>
              <a:t>». </a:t>
            </a:r>
            <a:endParaRPr lang="uk-UA" sz="4000" b="1" dirty="0">
              <a:solidFill>
                <a:srgbClr val="FFFF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600" b="1" dirty="0"/>
              <a:t>Зміст даного поняття полягає у тому, що люди змушені терпіти те, чого не бажають. Проте той прояв, у якому терпимість присутня у сучасному суспільстві з його універсалістськими установками, має скоріше </a:t>
            </a:r>
            <a:r>
              <a:rPr lang="uk-UA" sz="3600" b="1" dirty="0" err="1"/>
              <a:t>вирівнюючий</a:t>
            </a:r>
            <a:r>
              <a:rPr lang="uk-UA" sz="3600" b="1" dirty="0"/>
              <a:t> ефект. К</a:t>
            </a:r>
          </a:p>
          <a:p>
            <a:pPr indent="450215" algn="just">
              <a:lnSpc>
                <a:spcPct val="107000"/>
              </a:lnSpc>
              <a:spcAft>
                <a:spcPts val="800"/>
              </a:spcAft>
            </a:pPr>
            <a:r>
              <a:rPr lang="uk-UA" sz="3600" b="1" dirty="0" err="1"/>
              <a:t>ультивування</a:t>
            </a:r>
            <a:r>
              <a:rPr lang="uk-UA" sz="3600" b="1" dirty="0"/>
              <a:t> автономії та прав індивідів ставить питання про реалізацію прав спільнот. Тому, на думку </a:t>
            </a:r>
            <a:r>
              <a:rPr lang="uk-UA" sz="3600" b="1" dirty="0" err="1"/>
              <a:t>М.Уолцера</a:t>
            </a:r>
            <a:r>
              <a:rPr lang="uk-UA" sz="3600" b="1" dirty="0"/>
              <a:t>, </a:t>
            </a:r>
            <a:r>
              <a:rPr lang="uk-UA" sz="3600" b="1" dirty="0">
                <a:highlight>
                  <a:srgbClr val="800000"/>
                </a:highlight>
              </a:rPr>
              <a:t>культурний плюралізм повинен стати невід'ємною характеристикою сучасного західного суспільства.</a:t>
            </a:r>
          </a:p>
        </p:txBody>
      </p:sp>
    </p:spTree>
    <p:extLst>
      <p:ext uri="{BB962C8B-B14F-4D97-AF65-F5344CB8AC3E}">
        <p14:creationId xmlns:p14="http://schemas.microsoft.com/office/powerpoint/2010/main" val="1377868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fontScale="90000"/>
          </a:bodyPr>
          <a:lstStyle/>
          <a:p>
            <a:pPr algn="ctr"/>
            <a:r>
              <a:rPr lang="ru-RU" sz="4000" b="1" dirty="0">
                <a:solidFill>
                  <a:srgbClr val="FFFF00"/>
                </a:solidFill>
                <a:effectLst>
                  <a:outerShdw blurRad="38100" dist="38100" dir="2700000" algn="tl">
                    <a:srgbClr val="000000">
                      <a:alpha val="43137"/>
                    </a:srgbClr>
                  </a:outerShdw>
                </a:effectLst>
                <a:highlight>
                  <a:srgbClr val="000080"/>
                </a:highlight>
              </a:rPr>
              <a:t>3.	Майкл </a:t>
            </a:r>
            <a:r>
              <a:rPr lang="ru-RU" sz="4000" b="1" dirty="0" err="1">
                <a:solidFill>
                  <a:srgbClr val="FFFF00"/>
                </a:solidFill>
                <a:effectLst>
                  <a:outerShdw blurRad="38100" dist="38100" dir="2700000" algn="tl">
                    <a:srgbClr val="000000">
                      <a:alpha val="43137"/>
                    </a:srgbClr>
                  </a:outerShdw>
                </a:effectLst>
                <a:highlight>
                  <a:srgbClr val="000080"/>
                </a:highlight>
              </a:rPr>
              <a:t>Уолцер</a:t>
            </a:r>
            <a:r>
              <a:rPr lang="ru-RU" sz="4000" b="1" dirty="0">
                <a:solidFill>
                  <a:srgbClr val="FFFF00"/>
                </a:solidFill>
                <a:effectLst>
                  <a:outerShdw blurRad="38100" dist="38100" dir="2700000" algn="tl">
                    <a:srgbClr val="000000">
                      <a:alpha val="43137"/>
                    </a:srgbClr>
                  </a:outerShdw>
                </a:effectLst>
                <a:highlight>
                  <a:srgbClr val="000080"/>
                </a:highlight>
              </a:rPr>
              <a:t> (США) і «</a:t>
            </a:r>
            <a:r>
              <a:rPr lang="ru-RU" sz="4000" b="1" dirty="0" err="1">
                <a:solidFill>
                  <a:srgbClr val="FFFF00"/>
                </a:solidFill>
                <a:effectLst>
                  <a:outerShdw blurRad="38100" dist="38100" dir="2700000" algn="tl">
                    <a:srgbClr val="000000">
                      <a:alpha val="43137"/>
                    </a:srgbClr>
                  </a:outerShdw>
                </a:effectLst>
                <a:highlight>
                  <a:srgbClr val="000080"/>
                </a:highlight>
              </a:rPr>
              <a:t>мультикультурна</a:t>
            </a:r>
            <a:r>
              <a:rPr lang="ru-RU" sz="4000" b="1" dirty="0">
                <a:solidFill>
                  <a:srgbClr val="FFFF00"/>
                </a:solidFill>
                <a:effectLst>
                  <a:outerShdw blurRad="38100" dist="38100" dir="2700000" algn="tl">
                    <a:srgbClr val="000000">
                      <a:alpha val="43137"/>
                    </a:srgbClr>
                  </a:outerShdw>
                </a:effectLst>
                <a:highlight>
                  <a:srgbClr val="000080"/>
                </a:highlight>
              </a:rPr>
              <a:t> </a:t>
            </a:r>
            <a:r>
              <a:rPr lang="ru-RU" sz="4000" b="1" dirty="0" err="1">
                <a:solidFill>
                  <a:srgbClr val="FFFF00"/>
                </a:solidFill>
                <a:effectLst>
                  <a:outerShdw blurRad="38100" dist="38100" dir="2700000" algn="tl">
                    <a:srgbClr val="000000">
                      <a:alpha val="43137"/>
                    </a:srgbClr>
                  </a:outerShdw>
                </a:effectLst>
                <a:highlight>
                  <a:srgbClr val="000080"/>
                </a:highlight>
              </a:rPr>
              <a:t>толерантність</a:t>
            </a:r>
            <a:r>
              <a:rPr lang="ru-RU" sz="4000" b="1" dirty="0">
                <a:solidFill>
                  <a:srgbClr val="FFFF00"/>
                </a:solidFill>
                <a:effectLst>
                  <a:outerShdw blurRad="38100" dist="38100" dir="2700000" algn="tl">
                    <a:srgbClr val="000000">
                      <a:alpha val="43137"/>
                    </a:srgbClr>
                  </a:outerShdw>
                </a:effectLst>
                <a:highlight>
                  <a:srgbClr val="000080"/>
                </a:highlight>
              </a:rPr>
              <a:t>». </a:t>
            </a:r>
            <a:endParaRPr lang="uk-UA" sz="4000" b="1" dirty="0">
              <a:solidFill>
                <a:srgbClr val="FFFF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b="1" dirty="0"/>
              <a:t>Він відзначав, що метою мультикультуралізму  є </a:t>
            </a:r>
            <a:r>
              <a:rPr lang="uk-UA" b="1" dirty="0">
                <a:highlight>
                  <a:srgbClr val="800000"/>
                </a:highlight>
              </a:rPr>
              <a:t>«…навчання всіх дітей кожної з культур, упровадження плюралізму, характерного для суспільства імміґрантів, у класні кімнати</a:t>
            </a:r>
            <a:r>
              <a:rPr lang="uk-UA" b="1" dirty="0"/>
              <a:t>». Вся структура суспільства вимагає не тільки «захисту» відмінностей, але й збереження та відтворення групової ідентичності, витканої з елементів культурного порядку. Тому соціальний теоретик хоче знайти компроміс між автономією індивідів, з одного боку, та заохоченням групових зв'язків, з іншого. </a:t>
            </a:r>
          </a:p>
          <a:p>
            <a:pPr indent="450215" algn="just">
              <a:lnSpc>
                <a:spcPct val="107000"/>
              </a:lnSpc>
              <a:spcAft>
                <a:spcPts val="800"/>
              </a:spcAft>
            </a:pPr>
            <a:r>
              <a:rPr lang="uk-UA" b="1" dirty="0"/>
              <a:t>При цьому пропорція повинна зберігатися настільки, наскільки дозволяє зберігати стабільність у суспільстві. </a:t>
            </a:r>
            <a:r>
              <a:rPr lang="uk-UA" b="1" dirty="0">
                <a:highlight>
                  <a:srgbClr val="800000"/>
                </a:highlight>
              </a:rPr>
              <a:t>"...Ми живемо в умовах </a:t>
            </a:r>
            <a:r>
              <a:rPr lang="uk-UA" b="1" dirty="0" err="1">
                <a:highlight>
                  <a:srgbClr val="800000"/>
                </a:highlight>
              </a:rPr>
              <a:t>специфічно</a:t>
            </a:r>
            <a:r>
              <a:rPr lang="uk-UA" b="1" dirty="0">
                <a:highlight>
                  <a:srgbClr val="800000"/>
                </a:highlight>
              </a:rPr>
              <a:t> сучасного і постмодерністського конфлікту множинності груп та індивідів. І у цьому конфлікті у нас немає іншого вибору, окрім як стверджувати цінності обох боків</a:t>
            </a:r>
            <a:r>
              <a:rPr lang="uk-UA" b="1" dirty="0"/>
              <a:t>"  - зазначає дослідник. </a:t>
            </a:r>
          </a:p>
        </p:txBody>
      </p:sp>
    </p:spTree>
    <p:extLst>
      <p:ext uri="{BB962C8B-B14F-4D97-AF65-F5344CB8AC3E}">
        <p14:creationId xmlns:p14="http://schemas.microsoft.com/office/powerpoint/2010/main" val="41370959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fontScale="90000"/>
          </a:bodyPr>
          <a:lstStyle/>
          <a:p>
            <a:pPr algn="ctr"/>
            <a:r>
              <a:rPr lang="ru-RU" sz="4000" b="1" dirty="0">
                <a:solidFill>
                  <a:srgbClr val="FFFF00"/>
                </a:solidFill>
                <a:effectLst>
                  <a:outerShdw blurRad="38100" dist="38100" dir="2700000" algn="tl">
                    <a:srgbClr val="000000">
                      <a:alpha val="43137"/>
                    </a:srgbClr>
                  </a:outerShdw>
                </a:effectLst>
                <a:highlight>
                  <a:srgbClr val="000080"/>
                </a:highlight>
              </a:rPr>
              <a:t>3.	Майкл </a:t>
            </a:r>
            <a:r>
              <a:rPr lang="ru-RU" sz="4000" b="1" dirty="0" err="1">
                <a:solidFill>
                  <a:srgbClr val="FFFF00"/>
                </a:solidFill>
                <a:effectLst>
                  <a:outerShdw blurRad="38100" dist="38100" dir="2700000" algn="tl">
                    <a:srgbClr val="000000">
                      <a:alpha val="43137"/>
                    </a:srgbClr>
                  </a:outerShdw>
                </a:effectLst>
                <a:highlight>
                  <a:srgbClr val="000080"/>
                </a:highlight>
              </a:rPr>
              <a:t>Уолцер</a:t>
            </a:r>
            <a:r>
              <a:rPr lang="ru-RU" sz="4000" b="1" dirty="0">
                <a:solidFill>
                  <a:srgbClr val="FFFF00"/>
                </a:solidFill>
                <a:effectLst>
                  <a:outerShdw blurRad="38100" dist="38100" dir="2700000" algn="tl">
                    <a:srgbClr val="000000">
                      <a:alpha val="43137"/>
                    </a:srgbClr>
                  </a:outerShdw>
                </a:effectLst>
                <a:highlight>
                  <a:srgbClr val="000080"/>
                </a:highlight>
              </a:rPr>
              <a:t> (США) і «</a:t>
            </a:r>
            <a:r>
              <a:rPr lang="ru-RU" sz="4000" b="1" dirty="0" err="1">
                <a:solidFill>
                  <a:srgbClr val="FFFF00"/>
                </a:solidFill>
                <a:effectLst>
                  <a:outerShdw blurRad="38100" dist="38100" dir="2700000" algn="tl">
                    <a:srgbClr val="000000">
                      <a:alpha val="43137"/>
                    </a:srgbClr>
                  </a:outerShdw>
                </a:effectLst>
                <a:highlight>
                  <a:srgbClr val="000080"/>
                </a:highlight>
              </a:rPr>
              <a:t>мультикультурна</a:t>
            </a:r>
            <a:r>
              <a:rPr lang="ru-RU" sz="4000" b="1" dirty="0">
                <a:solidFill>
                  <a:srgbClr val="FFFF00"/>
                </a:solidFill>
                <a:effectLst>
                  <a:outerShdw blurRad="38100" dist="38100" dir="2700000" algn="tl">
                    <a:srgbClr val="000000">
                      <a:alpha val="43137"/>
                    </a:srgbClr>
                  </a:outerShdw>
                </a:effectLst>
                <a:highlight>
                  <a:srgbClr val="000080"/>
                </a:highlight>
              </a:rPr>
              <a:t> </a:t>
            </a:r>
            <a:r>
              <a:rPr lang="ru-RU" sz="4000" b="1" dirty="0" err="1">
                <a:solidFill>
                  <a:srgbClr val="FFFF00"/>
                </a:solidFill>
                <a:effectLst>
                  <a:outerShdw blurRad="38100" dist="38100" dir="2700000" algn="tl">
                    <a:srgbClr val="000000">
                      <a:alpha val="43137"/>
                    </a:srgbClr>
                  </a:outerShdw>
                </a:effectLst>
                <a:highlight>
                  <a:srgbClr val="000080"/>
                </a:highlight>
              </a:rPr>
              <a:t>толерантність</a:t>
            </a:r>
            <a:r>
              <a:rPr lang="ru-RU" sz="4000" b="1" dirty="0">
                <a:solidFill>
                  <a:srgbClr val="FFFF00"/>
                </a:solidFill>
                <a:effectLst>
                  <a:outerShdw blurRad="38100" dist="38100" dir="2700000" algn="tl">
                    <a:srgbClr val="000000">
                      <a:alpha val="43137"/>
                    </a:srgbClr>
                  </a:outerShdw>
                </a:effectLst>
                <a:highlight>
                  <a:srgbClr val="000080"/>
                </a:highlight>
              </a:rPr>
              <a:t>». </a:t>
            </a:r>
            <a:endParaRPr lang="uk-UA" sz="4000" b="1" dirty="0">
              <a:solidFill>
                <a:srgbClr val="FFFF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600" b="1" dirty="0"/>
              <a:t>Отже, виходячи з того, що сучасні суспільства характеризуються культурним різноманіттям, де існують спільноти, які мають різні вірування, цінності, звичаї, тобто мають культурно-релігійні відмінності та відмінності у стилі життя, </a:t>
            </a:r>
            <a:r>
              <a:rPr lang="uk-UA" sz="3600" b="1" dirty="0">
                <a:highlight>
                  <a:srgbClr val="800000"/>
                </a:highlight>
              </a:rPr>
              <a:t>М. </a:t>
            </a:r>
            <a:r>
              <a:rPr lang="uk-UA" sz="3600" b="1" dirty="0" err="1">
                <a:highlight>
                  <a:srgbClr val="800000"/>
                </a:highlight>
              </a:rPr>
              <a:t>Уолцер</a:t>
            </a:r>
            <a:r>
              <a:rPr lang="uk-UA" sz="3600" b="1" dirty="0">
                <a:highlight>
                  <a:srgbClr val="800000"/>
                </a:highlight>
              </a:rPr>
              <a:t> пропонує п'ять можливих типів толерантного ставлення до цих  відмінностей</a:t>
            </a:r>
            <a:r>
              <a:rPr lang="uk-UA" sz="3600" b="1" dirty="0"/>
              <a:t>. При цьому доцільно зауважити, що типологія толерантності, яку пропонує американський учений, покликана показати усю багатоманітність тих взаємодій між людьми, групами, </a:t>
            </a:r>
            <a:r>
              <a:rPr lang="uk-UA" sz="3600" b="1" dirty="0" err="1"/>
              <a:t>спільностями</a:t>
            </a:r>
            <a:r>
              <a:rPr lang="uk-UA" sz="3600" b="1" dirty="0"/>
              <a:t>, які можуть розумітися як толерантні.</a:t>
            </a:r>
          </a:p>
        </p:txBody>
      </p:sp>
    </p:spTree>
    <p:extLst>
      <p:ext uri="{BB962C8B-B14F-4D97-AF65-F5344CB8AC3E}">
        <p14:creationId xmlns:p14="http://schemas.microsoft.com/office/powerpoint/2010/main" val="2958830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fontScale="90000"/>
          </a:bodyPr>
          <a:lstStyle/>
          <a:p>
            <a:pPr algn="ctr"/>
            <a:r>
              <a:rPr lang="ru-RU" sz="4000" b="1" dirty="0">
                <a:solidFill>
                  <a:srgbClr val="FFFF00"/>
                </a:solidFill>
                <a:effectLst>
                  <a:outerShdw blurRad="38100" dist="38100" dir="2700000" algn="tl">
                    <a:srgbClr val="000000">
                      <a:alpha val="43137"/>
                    </a:srgbClr>
                  </a:outerShdw>
                </a:effectLst>
                <a:highlight>
                  <a:srgbClr val="000080"/>
                </a:highlight>
              </a:rPr>
              <a:t>3.	Майкл </a:t>
            </a:r>
            <a:r>
              <a:rPr lang="ru-RU" sz="4000" b="1" dirty="0" err="1">
                <a:solidFill>
                  <a:srgbClr val="FFFF00"/>
                </a:solidFill>
                <a:effectLst>
                  <a:outerShdw blurRad="38100" dist="38100" dir="2700000" algn="tl">
                    <a:srgbClr val="000000">
                      <a:alpha val="43137"/>
                    </a:srgbClr>
                  </a:outerShdw>
                </a:effectLst>
                <a:highlight>
                  <a:srgbClr val="000080"/>
                </a:highlight>
              </a:rPr>
              <a:t>Уолцер</a:t>
            </a:r>
            <a:r>
              <a:rPr lang="ru-RU" sz="4000" b="1" dirty="0">
                <a:solidFill>
                  <a:srgbClr val="FFFF00"/>
                </a:solidFill>
                <a:effectLst>
                  <a:outerShdw blurRad="38100" dist="38100" dir="2700000" algn="tl">
                    <a:srgbClr val="000000">
                      <a:alpha val="43137"/>
                    </a:srgbClr>
                  </a:outerShdw>
                </a:effectLst>
                <a:highlight>
                  <a:srgbClr val="000080"/>
                </a:highlight>
              </a:rPr>
              <a:t> (США) і «</a:t>
            </a:r>
            <a:r>
              <a:rPr lang="ru-RU" sz="4000" b="1" dirty="0" err="1">
                <a:solidFill>
                  <a:srgbClr val="FFFF00"/>
                </a:solidFill>
                <a:effectLst>
                  <a:outerShdw blurRad="38100" dist="38100" dir="2700000" algn="tl">
                    <a:srgbClr val="000000">
                      <a:alpha val="43137"/>
                    </a:srgbClr>
                  </a:outerShdw>
                </a:effectLst>
                <a:highlight>
                  <a:srgbClr val="000080"/>
                </a:highlight>
              </a:rPr>
              <a:t>мультикультурна</a:t>
            </a:r>
            <a:r>
              <a:rPr lang="ru-RU" sz="4000" b="1" dirty="0">
                <a:solidFill>
                  <a:srgbClr val="FFFF00"/>
                </a:solidFill>
                <a:effectLst>
                  <a:outerShdw blurRad="38100" dist="38100" dir="2700000" algn="tl">
                    <a:srgbClr val="000000">
                      <a:alpha val="43137"/>
                    </a:srgbClr>
                  </a:outerShdw>
                </a:effectLst>
                <a:highlight>
                  <a:srgbClr val="000080"/>
                </a:highlight>
              </a:rPr>
              <a:t> </a:t>
            </a:r>
            <a:r>
              <a:rPr lang="ru-RU" sz="4000" b="1" dirty="0" err="1">
                <a:solidFill>
                  <a:srgbClr val="FFFF00"/>
                </a:solidFill>
                <a:effectLst>
                  <a:outerShdw blurRad="38100" dist="38100" dir="2700000" algn="tl">
                    <a:srgbClr val="000000">
                      <a:alpha val="43137"/>
                    </a:srgbClr>
                  </a:outerShdw>
                </a:effectLst>
                <a:highlight>
                  <a:srgbClr val="000080"/>
                </a:highlight>
              </a:rPr>
              <a:t>толерантність</a:t>
            </a:r>
            <a:r>
              <a:rPr lang="ru-RU" sz="4000" b="1" dirty="0">
                <a:solidFill>
                  <a:srgbClr val="FFFF00"/>
                </a:solidFill>
                <a:effectLst>
                  <a:outerShdw blurRad="38100" dist="38100" dir="2700000" algn="tl">
                    <a:srgbClr val="000000">
                      <a:alpha val="43137"/>
                    </a:srgbClr>
                  </a:outerShdw>
                </a:effectLst>
                <a:highlight>
                  <a:srgbClr val="000080"/>
                </a:highlight>
              </a:rPr>
              <a:t>». </a:t>
            </a:r>
            <a:endParaRPr lang="uk-UA" sz="4000" b="1" dirty="0">
              <a:solidFill>
                <a:srgbClr val="FFFF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rPr>
              <a:t>Фактично, розгляд цих видів вводить аналіз тієї характеристики толерантності, згідно якої терпимість до відмінностей є різною: </a:t>
            </a:r>
            <a:r>
              <a:rPr lang="uk-UA" sz="3200" b="1" u="sng" dirty="0">
                <a:effectLst/>
                <a:latin typeface="Times New Roman" panose="02020603050405020304" pitchFamily="18" charset="0"/>
                <a:ea typeface="Times New Roman" panose="02020603050405020304" pitchFamily="18" charset="0"/>
                <a:cs typeface="Times New Roman" panose="02020603050405020304" pitchFamily="18" charset="0"/>
              </a:rPr>
              <a:t>як моральний вибір, як психологічна властивість, як передумова, що звільняє людину від влади та примусу</a:t>
            </a:r>
            <a:r>
              <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32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uk-UA" sz="3200" b="1" dirty="0">
                <a:effectLst/>
                <a:latin typeface="Times New Roman" panose="02020603050405020304" pitchFamily="18" charset="0"/>
                <a:ea typeface="Times New Roman" panose="02020603050405020304" pitchFamily="18" charset="0"/>
              </a:rPr>
              <a:t>Так, </a:t>
            </a:r>
            <a:r>
              <a:rPr lang="uk-UA" sz="3200" b="1" u="sng" dirty="0">
                <a:effectLst/>
                <a:latin typeface="Times New Roman" panose="02020603050405020304" pitchFamily="18" charset="0"/>
                <a:ea typeface="Times New Roman" panose="02020603050405020304" pitchFamily="18" charset="0"/>
              </a:rPr>
              <a:t>перший тип толерантності</a:t>
            </a:r>
            <a:r>
              <a:rPr lang="uk-UA" sz="3200" b="1" dirty="0">
                <a:effectLst/>
                <a:latin typeface="Times New Roman" panose="02020603050405020304" pitchFamily="18" charset="0"/>
                <a:ea typeface="Times New Roman" panose="02020603050405020304" pitchFamily="18" charset="0"/>
              </a:rPr>
              <a:t>, на думку дослідника, характеризується </a:t>
            </a:r>
            <a:r>
              <a:rPr lang="uk-UA" sz="3200" b="1" u="sng" dirty="0">
                <a:effectLst/>
                <a:highlight>
                  <a:srgbClr val="800000"/>
                </a:highlight>
                <a:latin typeface="Times New Roman" panose="02020603050405020304" pitchFamily="18" charset="0"/>
                <a:ea typeface="Times New Roman" panose="02020603050405020304" pitchFamily="18" charset="0"/>
              </a:rPr>
              <a:t>відсторонено-смиренним ставленням до відмінностей</a:t>
            </a:r>
            <a:r>
              <a:rPr lang="uk-UA" sz="3200" b="1" dirty="0">
                <a:effectLst/>
                <a:latin typeface="Times New Roman" panose="02020603050405020304" pitchFamily="18" charset="0"/>
                <a:ea typeface="Times New Roman" panose="02020603050405020304" pitchFamily="18" charset="0"/>
              </a:rPr>
              <a:t> в ім'я збереження миру. </a:t>
            </a:r>
          </a:p>
          <a:p>
            <a:pPr algn="just"/>
            <a:r>
              <a:rPr lang="uk-UA" sz="3200" b="1" dirty="0">
                <a:effectLst/>
                <a:latin typeface="Times New Roman" panose="02020603050405020304" pitchFamily="18" charset="0"/>
                <a:ea typeface="Times New Roman" panose="02020603050405020304" pitchFamily="18" charset="0"/>
              </a:rPr>
              <a:t>Даний тип властивий здебільшого для суспільств XVI-XVII ст. та пов'язаний із встановленням конфесійної терпимості після довготривалого гоніння прибічників одних релігій іншими.</a:t>
            </a:r>
            <a:endParaRPr lang="uk-UA" sz="3200" b="1" dirty="0"/>
          </a:p>
        </p:txBody>
      </p:sp>
    </p:spTree>
    <p:extLst>
      <p:ext uri="{BB962C8B-B14F-4D97-AF65-F5344CB8AC3E}">
        <p14:creationId xmlns:p14="http://schemas.microsoft.com/office/powerpoint/2010/main" val="29199556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F44FB-2087-4655-BE3B-BD0784208845}"/>
              </a:ext>
            </a:extLst>
          </p:cNvPr>
          <p:cNvSpPr>
            <a:spLocks noGrp="1"/>
          </p:cNvSpPr>
          <p:nvPr>
            <p:ph type="title"/>
          </p:nvPr>
        </p:nvSpPr>
        <p:spPr>
          <a:xfrm>
            <a:off x="0" y="1"/>
            <a:ext cx="12192000" cy="681036"/>
          </a:xfrm>
        </p:spPr>
        <p:txBody>
          <a:bodyPr>
            <a:normAutofit fontScale="90000"/>
          </a:bodyPr>
          <a:lstStyle/>
          <a:p>
            <a:pPr algn="ctr"/>
            <a:r>
              <a:rPr lang="ru-RU" sz="4000" b="1" dirty="0">
                <a:solidFill>
                  <a:srgbClr val="FFFF00"/>
                </a:solidFill>
                <a:effectLst>
                  <a:outerShdw blurRad="38100" dist="38100" dir="2700000" algn="tl">
                    <a:srgbClr val="000000">
                      <a:alpha val="43137"/>
                    </a:srgbClr>
                  </a:outerShdw>
                </a:effectLst>
                <a:highlight>
                  <a:srgbClr val="000080"/>
                </a:highlight>
              </a:rPr>
              <a:t>3.	Майкл </a:t>
            </a:r>
            <a:r>
              <a:rPr lang="ru-RU" sz="4000" b="1" dirty="0" err="1">
                <a:solidFill>
                  <a:srgbClr val="FFFF00"/>
                </a:solidFill>
                <a:effectLst>
                  <a:outerShdw blurRad="38100" dist="38100" dir="2700000" algn="tl">
                    <a:srgbClr val="000000">
                      <a:alpha val="43137"/>
                    </a:srgbClr>
                  </a:outerShdw>
                </a:effectLst>
                <a:highlight>
                  <a:srgbClr val="000080"/>
                </a:highlight>
              </a:rPr>
              <a:t>Уолцер</a:t>
            </a:r>
            <a:r>
              <a:rPr lang="ru-RU" sz="4000" b="1" dirty="0">
                <a:solidFill>
                  <a:srgbClr val="FFFF00"/>
                </a:solidFill>
                <a:effectLst>
                  <a:outerShdw blurRad="38100" dist="38100" dir="2700000" algn="tl">
                    <a:srgbClr val="000000">
                      <a:alpha val="43137"/>
                    </a:srgbClr>
                  </a:outerShdw>
                </a:effectLst>
                <a:highlight>
                  <a:srgbClr val="000080"/>
                </a:highlight>
              </a:rPr>
              <a:t> (США) і «</a:t>
            </a:r>
            <a:r>
              <a:rPr lang="ru-RU" sz="4000" b="1" dirty="0" err="1">
                <a:solidFill>
                  <a:srgbClr val="FFFF00"/>
                </a:solidFill>
                <a:effectLst>
                  <a:outerShdw blurRad="38100" dist="38100" dir="2700000" algn="tl">
                    <a:srgbClr val="000000">
                      <a:alpha val="43137"/>
                    </a:srgbClr>
                  </a:outerShdw>
                </a:effectLst>
                <a:highlight>
                  <a:srgbClr val="000080"/>
                </a:highlight>
              </a:rPr>
              <a:t>мультикультурна</a:t>
            </a:r>
            <a:r>
              <a:rPr lang="ru-RU" sz="4000" b="1" dirty="0">
                <a:solidFill>
                  <a:srgbClr val="FFFF00"/>
                </a:solidFill>
                <a:effectLst>
                  <a:outerShdw blurRad="38100" dist="38100" dir="2700000" algn="tl">
                    <a:srgbClr val="000000">
                      <a:alpha val="43137"/>
                    </a:srgbClr>
                  </a:outerShdw>
                </a:effectLst>
                <a:highlight>
                  <a:srgbClr val="000080"/>
                </a:highlight>
              </a:rPr>
              <a:t> </a:t>
            </a:r>
            <a:r>
              <a:rPr lang="ru-RU" sz="4000" b="1" dirty="0" err="1">
                <a:solidFill>
                  <a:srgbClr val="FFFF00"/>
                </a:solidFill>
                <a:effectLst>
                  <a:outerShdw blurRad="38100" dist="38100" dir="2700000" algn="tl">
                    <a:srgbClr val="000000">
                      <a:alpha val="43137"/>
                    </a:srgbClr>
                  </a:outerShdw>
                </a:effectLst>
                <a:highlight>
                  <a:srgbClr val="000080"/>
                </a:highlight>
              </a:rPr>
              <a:t>толерантність</a:t>
            </a:r>
            <a:r>
              <a:rPr lang="ru-RU" sz="4000" b="1" dirty="0">
                <a:solidFill>
                  <a:srgbClr val="FFFF00"/>
                </a:solidFill>
                <a:effectLst>
                  <a:outerShdw blurRad="38100" dist="38100" dir="2700000" algn="tl">
                    <a:srgbClr val="000000">
                      <a:alpha val="43137"/>
                    </a:srgbClr>
                  </a:outerShdw>
                </a:effectLst>
                <a:highlight>
                  <a:srgbClr val="000080"/>
                </a:highlight>
              </a:rPr>
              <a:t>». </a:t>
            </a:r>
            <a:endParaRPr lang="uk-UA" sz="4000" b="1" dirty="0">
              <a:solidFill>
                <a:srgbClr val="FFFF00"/>
              </a:solidFill>
              <a:effectLst>
                <a:outerShdw blurRad="38100" dist="38100" dir="2700000" algn="tl">
                  <a:srgbClr val="000000">
                    <a:alpha val="43137"/>
                  </a:srgbClr>
                </a:outerShdw>
              </a:effectLst>
              <a:highlight>
                <a:srgbClr val="000080"/>
              </a:highlight>
            </a:endParaRPr>
          </a:p>
        </p:txBody>
      </p:sp>
      <p:sp>
        <p:nvSpPr>
          <p:cNvPr id="3" name="Объект 2">
            <a:extLst>
              <a:ext uri="{FF2B5EF4-FFF2-40B4-BE49-F238E27FC236}">
                <a16:creationId xmlns:a16="http://schemas.microsoft.com/office/drawing/2014/main" id="{ED251811-1BB2-40EB-9F67-D7E089578962}"/>
              </a:ext>
            </a:extLst>
          </p:cNvPr>
          <p:cNvSpPr>
            <a:spLocks noGrp="1"/>
          </p:cNvSpPr>
          <p:nvPr>
            <p:ph idx="1"/>
          </p:nvPr>
        </p:nvSpPr>
        <p:spPr>
          <a:xfrm>
            <a:off x="0" y="572655"/>
            <a:ext cx="12192000" cy="6285344"/>
          </a:xfrm>
        </p:spPr>
        <p:txBody>
          <a:bodyPr>
            <a:noAutofit/>
          </a:bodyPr>
          <a:lstStyle/>
          <a:p>
            <a:pPr indent="450215" algn="just">
              <a:lnSpc>
                <a:spcPct val="107000"/>
              </a:lnSpc>
              <a:spcAft>
                <a:spcPts val="800"/>
              </a:spcAft>
            </a:pPr>
            <a:r>
              <a:rPr lang="uk-UA" b="1" u="sng" dirty="0">
                <a:solidFill>
                  <a:srgbClr val="FFFF00"/>
                </a:solidFill>
                <a:effectLst/>
                <a:highlight>
                  <a:srgbClr val="800000"/>
                </a:highlight>
                <a:latin typeface="Times New Roman" panose="02020603050405020304" pitchFamily="18" charset="0"/>
                <a:ea typeface="Times New Roman" panose="02020603050405020304" pitchFamily="18" charset="0"/>
              </a:rPr>
              <a:t>Другий тип</a:t>
            </a:r>
            <a:r>
              <a:rPr lang="uk-UA" b="1" dirty="0">
                <a:solidFill>
                  <a:srgbClr val="FFFF00"/>
                </a:solidFill>
                <a:effectLst/>
                <a:highlight>
                  <a:srgbClr val="800000"/>
                </a:highlight>
                <a:latin typeface="Times New Roman" panose="02020603050405020304" pitchFamily="18" charset="0"/>
                <a:ea typeface="Times New Roman" panose="02020603050405020304" pitchFamily="18" charset="0"/>
              </a:rPr>
              <a:t> толерантності </a:t>
            </a:r>
            <a:r>
              <a:rPr lang="uk-UA" b="1" dirty="0">
                <a:effectLst/>
                <a:latin typeface="Times New Roman" panose="02020603050405020304" pitchFamily="18" charset="0"/>
                <a:ea typeface="Times New Roman" panose="02020603050405020304" pitchFamily="18" charset="0"/>
              </a:rPr>
              <a:t>- це </a:t>
            </a:r>
            <a:r>
              <a:rPr lang="uk-UA" b="1" u="sng" dirty="0">
                <a:effectLst/>
                <a:highlight>
                  <a:srgbClr val="FF0000"/>
                </a:highlight>
                <a:latin typeface="Times New Roman" panose="02020603050405020304" pitchFamily="18" charset="0"/>
                <a:ea typeface="Times New Roman" panose="02020603050405020304" pitchFamily="18" charset="0"/>
              </a:rPr>
              <a:t>позиція пасивності, розслабленості, милостивої байдужості до відмінностей</a:t>
            </a:r>
            <a:r>
              <a:rPr lang="uk-UA" b="1" dirty="0">
                <a:effectLst/>
                <a:latin typeface="Times New Roman" panose="02020603050405020304" pitchFamily="18" charset="0"/>
                <a:ea typeface="Times New Roman" panose="02020603050405020304" pitchFamily="18" charset="0"/>
              </a:rPr>
              <a:t>: "нехай розквітають усі квіти". Толерантність тут постає як повага до іншої людини, яку неможливо зрозуміти і з якою майже неможливо взаємодіяти, так як спільності не перетинаються, співіснуючи у різних культурних світах з різними цінностями.</a:t>
            </a:r>
          </a:p>
          <a:p>
            <a:pPr indent="450215" algn="just">
              <a:lnSpc>
                <a:spcPct val="107000"/>
              </a:lnSpc>
              <a:spcAft>
                <a:spcPts val="800"/>
              </a:spcAft>
            </a:pPr>
            <a:r>
              <a:rPr lang="uk-UA" b="1" u="sng" dirty="0">
                <a:solidFill>
                  <a:srgbClr val="FFFF00"/>
                </a:solidFill>
                <a:effectLst/>
                <a:highlight>
                  <a:srgbClr val="800000"/>
                </a:highlight>
                <a:latin typeface="Times New Roman" panose="02020603050405020304" pitchFamily="18" charset="0"/>
                <a:ea typeface="Times New Roman" panose="02020603050405020304" pitchFamily="18" charset="0"/>
              </a:rPr>
              <a:t>Третій тип</a:t>
            </a:r>
            <a:r>
              <a:rPr lang="uk-UA" b="1" dirty="0">
                <a:effectLst/>
                <a:latin typeface="Times New Roman" panose="02020603050405020304" pitchFamily="18" charset="0"/>
                <a:ea typeface="Times New Roman" panose="02020603050405020304" pitchFamily="18" charset="0"/>
              </a:rPr>
              <a:t> терпимого ставлення до відмінностей М. </a:t>
            </a:r>
            <a:r>
              <a:rPr lang="uk-UA" b="1" dirty="0" err="1">
                <a:effectLst/>
                <a:latin typeface="Times New Roman" panose="02020603050405020304" pitchFamily="18" charset="0"/>
                <a:ea typeface="Times New Roman" panose="02020603050405020304" pitchFamily="18" charset="0"/>
              </a:rPr>
              <a:t>Уолцер</a:t>
            </a:r>
            <a:r>
              <a:rPr lang="uk-UA" b="1" dirty="0">
                <a:effectLst/>
                <a:latin typeface="Times New Roman" panose="02020603050405020304" pitchFamily="18" charset="0"/>
                <a:ea typeface="Times New Roman" panose="02020603050405020304" pitchFamily="18" charset="0"/>
              </a:rPr>
              <a:t> визначає як своєрідний </a:t>
            </a:r>
            <a:r>
              <a:rPr lang="uk-UA" b="1" u="sng" dirty="0">
                <a:effectLst/>
                <a:highlight>
                  <a:srgbClr val="FF0000"/>
                </a:highlight>
                <a:latin typeface="Times New Roman" panose="02020603050405020304" pitchFamily="18" charset="0"/>
                <a:ea typeface="Times New Roman" panose="02020603050405020304" pitchFamily="18" charset="0"/>
              </a:rPr>
              <a:t>моральний стоїцизм</a:t>
            </a:r>
            <a:r>
              <a:rPr lang="uk-UA" b="1" dirty="0">
                <a:effectLst/>
                <a:latin typeface="Times New Roman" panose="02020603050405020304" pitchFamily="18" charset="0"/>
                <a:ea typeface="Times New Roman" panose="02020603050405020304" pitchFamily="18" charset="0"/>
              </a:rPr>
              <a:t>, тобто принципову згоду з тим, що й інші мають права, навіть якщо спосіб користування цими правами викликає відразу. Можна назвати таке терпиме ставлення до інших </a:t>
            </a:r>
            <a:r>
              <a:rPr lang="uk-UA" b="1" dirty="0" err="1">
                <a:effectLst/>
                <a:latin typeface="Times New Roman" panose="02020603050405020304" pitchFamily="18" charset="0"/>
                <a:ea typeface="Times New Roman" panose="02020603050405020304" pitchFamily="18" charset="0"/>
              </a:rPr>
              <a:t>спільностей</a:t>
            </a:r>
            <a:r>
              <a:rPr lang="uk-UA" b="1" dirty="0">
                <a:effectLst/>
                <a:latin typeface="Times New Roman" panose="02020603050405020304" pitchFamily="18" charset="0"/>
                <a:ea typeface="Times New Roman" panose="02020603050405020304" pitchFamily="18" charset="0"/>
              </a:rPr>
              <a:t> та груп поблажливістю до слабкості інших разом з певною долею презирства до них, так як людям властиво вважати цінності своєї культури кращими за усі можливі.</a:t>
            </a:r>
            <a:endParaRPr lang="uk-UA" b="1" dirty="0"/>
          </a:p>
        </p:txBody>
      </p:sp>
    </p:spTree>
    <p:extLst>
      <p:ext uri="{BB962C8B-B14F-4D97-AF65-F5344CB8AC3E}">
        <p14:creationId xmlns:p14="http://schemas.microsoft.com/office/powerpoint/2010/main" val="2762948099"/>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798</TotalTime>
  <Words>11586</Words>
  <Application>Microsoft Office PowerPoint</Application>
  <PresentationFormat>Широкоэкранный</PresentationFormat>
  <Paragraphs>342</Paragraphs>
  <Slides>128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128</vt:i4>
      </vt:variant>
    </vt:vector>
  </HeadingPairs>
  <TitlesOfParts>
    <vt:vector size="133" baseType="lpstr">
      <vt:lpstr>Arial</vt:lpstr>
      <vt:lpstr>Calibri</vt:lpstr>
      <vt:lpstr>Calibri Light</vt:lpstr>
      <vt:lpstr>Times New Roman</vt:lpstr>
      <vt:lpstr>Office Theme</vt:lpstr>
      <vt:lpstr>Лекція 1. Основні концепції мультикультуралізму і їх специфіка</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Представники «ліберальної» моделі мультикультуралізму</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1. Поняття «мультикультуралізм», сутність, типологія. </vt:lpstr>
      <vt:lpstr>2. Чарльз Тейлор (Канада) і «політика визнання». </vt:lpstr>
      <vt:lpstr>2. Чарльз Тейлор (Канада) і «політика визнання». </vt:lpstr>
      <vt:lpstr>2. Чарльз Тейлор (Канада) і «політика визнання». </vt:lpstr>
      <vt:lpstr>2. Чарльз Тейлор (Канада) і «політика визнання». </vt:lpstr>
      <vt:lpstr>2. Чарльз Тейлор (Канада) і «політика визнання». </vt:lpstr>
      <vt:lpstr>2. Чарльз Тейлор (Канада) і «політика визнання». </vt:lpstr>
      <vt:lpstr>2. Чарльз Тейлор (Канада) і «політика визнання». </vt:lpstr>
      <vt:lpstr>2. Чарльз Тейлор (Канада) і «політика визнання». </vt:lpstr>
      <vt:lpstr>2. Чарльз Тейлор (Канада) і «політика визнання». </vt:lpstr>
      <vt:lpstr>2. Чарльз Тейлор (Канада) і «політика визнання». </vt:lpstr>
      <vt:lpstr>2. Чарльз Тейлор (Канада) і «політика визнання». </vt:lpstr>
      <vt:lpstr>3. Майкл Уолцер (США) і «мультикультурна толерантність». </vt:lpstr>
      <vt:lpstr>3. Майкл Уолцер (США) і «мультикультурна толерантність». </vt:lpstr>
      <vt:lpstr>3. Майкл Уолцер (США) і «мультикультурна толерантність». </vt:lpstr>
      <vt:lpstr>3. Майкл Уолцер (США) і «мультикультурна толерантність». </vt:lpstr>
      <vt:lpstr>3. Майкл Уолцер (США) і «мультикультурна толерантність». </vt:lpstr>
      <vt:lpstr>3. Майкл Уолцер (США) і «мультикультурна толерантність». </vt:lpstr>
      <vt:lpstr>3. Майкл Уолцер (США) і «мультикультурна толерантність». </vt:lpstr>
      <vt:lpstr>3. Майкл Уолцер (США) і «мультикультурна толерантність». </vt:lpstr>
      <vt:lpstr>3. Майкл Уолцер (США) і «мультикультурна толерантність». </vt:lpstr>
      <vt:lpstr>3. Майкл Уолцер (США) і «мультикультурна толерантність». </vt:lpstr>
      <vt:lpstr>3. Майкл Уолцер (США) і «мультикультурна толерантність». </vt:lpstr>
      <vt:lpstr>3. Майкл Уолцер (США) і «мультикультурна толерантність». </vt:lpstr>
      <vt:lpstr>3. Майкл Уолцер (США) і «мультикультурна толерантність». </vt:lpstr>
      <vt:lpstr>3. Майкл Уолцер (США) і «мультикультурна толерантність». </vt:lpstr>
      <vt:lpstr>3. Майкл Уолцер (США) і «мультикультурна толерантність». </vt:lpstr>
      <vt:lpstr>3. Майкл Уолцер (США) і «мультикультурна толерантність». </vt:lpstr>
      <vt:lpstr>3. Майкл Уолцер (США) і «мультикультурна толерантність». </vt:lpstr>
      <vt:lpstr>3. Майкл Уолцер (США) і «мультикультурна толерантність». </vt:lpstr>
      <vt:lpstr>4. Концепція «плавильного казана»  і культурного плюралізму</vt:lpstr>
      <vt:lpstr>4. Концепція «плавильного казана»  і культурного плюралізму</vt:lpstr>
      <vt:lpstr>4. Концепція «плавильного казана»  і культурного плюралізму</vt:lpstr>
      <vt:lpstr>4. Концепція «плавильного казана»  і культурного плюралізму</vt:lpstr>
      <vt:lpstr>4. Концепція «плавильного казана»  і культурного плюралізму</vt:lpstr>
      <vt:lpstr>4. Концепція «плавильного казана»  і культурного плюралізму</vt:lpstr>
      <vt:lpstr>5. Юрген Хабермас (Німеччина)  і «принципи співіснування» </vt:lpstr>
      <vt:lpstr>5. Юрген Хабермас (Німеччина)  і «принципи співіснування»</vt:lpstr>
      <vt:lpstr>5. Юрген Хабермас (Німеччина)  і «принципи співіснування». </vt:lpstr>
      <vt:lpstr>5. Юрген Хабермас (Німеччина) і «принципи співіснування»</vt:lpstr>
      <vt:lpstr>5. Юрген Хабермас (Німеччина) і «принципи співіснування»</vt:lpstr>
      <vt:lpstr>6. Мультикультуралізм і лібералізм. </vt:lpstr>
      <vt:lpstr>6. Мультикультуралізм і лібералізм. </vt:lpstr>
      <vt:lpstr>6. Мультикультуралізм і лібералізм. </vt:lpstr>
      <vt:lpstr>6. Мультикультуралізм і лібералізм. </vt:lpstr>
      <vt:lpstr>6. Мультикультуралізм і лібералізм. </vt:lpstr>
      <vt:lpstr>6. Мультикультуралізм і лібералізм. </vt:lpstr>
      <vt:lpstr>6. Мультикультуралізм і лібералізм. </vt:lpstr>
      <vt:lpstr>6. Мультикультуралізм і лібералізм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18</cp:revision>
  <dcterms:created xsi:type="dcterms:W3CDTF">2022-09-03T10:38:37Z</dcterms:created>
  <dcterms:modified xsi:type="dcterms:W3CDTF">2023-09-02T16:10:52Z</dcterms:modified>
</cp:coreProperties>
</file>