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3" autoAdjust="0"/>
    <p:restoredTop sz="94660"/>
  </p:normalViewPr>
  <p:slideViewPr>
    <p:cSldViewPr snapToGrid="0">
      <p:cViewPr varScale="1">
        <p:scale>
          <a:sx n="61" d="100"/>
          <a:sy n="61" d="100"/>
        </p:scale>
        <p:origin x="3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32229-A6DF-4DE3-B9C5-3C97DC6216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УПРАВЛІННЯ РИЗИКОМ ПОРТФЕЛЯ ЦІННИХ ПАПЕРІВ</a:t>
            </a:r>
          </a:p>
        </p:txBody>
      </p:sp>
    </p:spTree>
    <p:extLst>
      <p:ext uri="{BB962C8B-B14F-4D97-AF65-F5344CB8AC3E}">
        <p14:creationId xmlns:p14="http://schemas.microsoft.com/office/powerpoint/2010/main" val="3046112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30FA8AE5-DC5A-449A-9098-366215C9A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481" y="1809345"/>
            <a:ext cx="11138727" cy="375487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C3F7560-8626-4600-B8EB-308C09D0D6CD}"/>
              </a:ext>
            </a:extLst>
          </p:cNvPr>
          <p:cNvSpPr/>
          <p:nvPr/>
        </p:nvSpPr>
        <p:spPr>
          <a:xfrm>
            <a:off x="3516423" y="710439"/>
            <a:ext cx="64508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/>
              <a:t>Сутність принципу </a:t>
            </a:r>
            <a:r>
              <a:rPr lang="uk-UA" sz="3200" b="1" dirty="0" err="1"/>
              <a:t>коваріації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989284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84B4B-5FC9-4CC0-9E22-942C0E72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0"/>
            <a:ext cx="10566123" cy="1391655"/>
          </a:xfrm>
        </p:spPr>
        <p:txBody>
          <a:bodyPr>
            <a:normAutofit fontScale="90000"/>
          </a:bodyPr>
          <a:lstStyle/>
          <a:p>
            <a:r>
              <a:rPr lang="uk-UA" dirty="0"/>
              <a:t>Визначення ризику й віддачі портфеля може проводитися на основі моделі оцінки капітальних активів (МОКА) (</a:t>
            </a:r>
            <a:r>
              <a:rPr lang="en-US" dirty="0"/>
              <a:t>Capital Asset </a:t>
            </a:r>
            <a:r>
              <a:rPr lang="en-US" dirty="0" err="1"/>
              <a:t>Prissing</a:t>
            </a:r>
            <a:r>
              <a:rPr lang="en-US" dirty="0"/>
              <a:t> Model — CAMP).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039DC5-C836-4F07-89CE-072B079E6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733" y="1813034"/>
            <a:ext cx="10566122" cy="3972911"/>
          </a:xfrm>
        </p:spPr>
        <p:txBody>
          <a:bodyPr>
            <a:noAutofit/>
          </a:bodyPr>
          <a:lstStyle/>
          <a:p>
            <a:r>
              <a:rPr lang="uk-UA" sz="2800" dirty="0"/>
              <a:t>Наприклад, вкладник підрахував, що протягом 10 років середні річні доходи на ринку становили 5 %. Коли ж він підрахував результати за акціями, з'ясувалося, що прибутковість акції "А" в середньому становить 10 %, акції "Б" — 5 %, акції "В" — 3 %. Використовуючи загальний індекс, порівняйте прибутковість цих акцій з ринковою й визначте показники ризикованості кожного виду акцій.</a:t>
            </a:r>
          </a:p>
        </p:txBody>
      </p:sp>
    </p:spTree>
    <p:extLst>
      <p:ext uri="{BB962C8B-B14F-4D97-AF65-F5344CB8AC3E}">
        <p14:creationId xmlns:p14="http://schemas.microsoft.com/office/powerpoint/2010/main" val="1597393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523C839-4AAC-4F83-AE60-8A4104D5D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18" y="409903"/>
            <a:ext cx="4619296" cy="85248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8ECDBCA-D3DE-4DEA-8F8D-6E85D0E83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8965" y="489073"/>
            <a:ext cx="3426372" cy="69414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1D7EC5C-7817-499A-B755-096139C816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9614" y="2238374"/>
            <a:ext cx="7246389" cy="334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93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B9C8D6-BDE0-41C4-91AD-18F92F265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938" y="266708"/>
            <a:ext cx="3184307" cy="56213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92285E-E2A0-4ACC-BA61-2AB88C036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192" y="1837840"/>
            <a:ext cx="8276897" cy="4153058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1189EB7-B408-4392-9964-35C56D793D63}"/>
              </a:ext>
            </a:extLst>
          </p:cNvPr>
          <p:cNvSpPr/>
          <p:nvPr/>
        </p:nvSpPr>
        <p:spPr>
          <a:xfrm>
            <a:off x="3456455" y="1148677"/>
            <a:ext cx="4806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RRRs</a:t>
            </a:r>
            <a:r>
              <a:rPr lang="ru-RU" dirty="0"/>
              <a:t> = 0,05 + (0,1 — 0,05)·1,2 = 0,11, </a:t>
            </a:r>
            <a:r>
              <a:rPr lang="ru-RU" dirty="0" err="1"/>
              <a:t>або</a:t>
            </a:r>
            <a:r>
              <a:rPr lang="ru-RU" dirty="0"/>
              <a:t> 11 %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0645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246804-C65B-4C47-B28B-A04395522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22" y="331076"/>
            <a:ext cx="8119240" cy="408326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1AE182A-2E5F-4966-9AF7-105431F107DA}"/>
              </a:ext>
            </a:extLst>
          </p:cNvPr>
          <p:cNvSpPr/>
          <p:nvPr/>
        </p:nvSpPr>
        <p:spPr>
          <a:xfrm>
            <a:off x="3048000" y="471391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/>
              <a:t>Лінія ринку капіталу</a:t>
            </a:r>
          </a:p>
          <a:p>
            <a:r>
              <a:rPr lang="uk-UA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7782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14047A-123E-4B84-8410-6DEB65DA2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676" y="441434"/>
            <a:ext cx="2790496" cy="83554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AF2D21B-22ED-4482-97EC-D09DC72AE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1906" y="275895"/>
            <a:ext cx="3405144" cy="100108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823CE67-027E-4FB9-885B-3F7055479954}"/>
              </a:ext>
            </a:extLst>
          </p:cNvPr>
          <p:cNvSpPr/>
          <p:nvPr/>
        </p:nvSpPr>
        <p:spPr>
          <a:xfrm>
            <a:off x="2874579" y="197859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/>
              <a:t>rf</a:t>
            </a:r>
            <a:r>
              <a:rPr lang="ru-RU" sz="2400" dirty="0"/>
              <a:t> = 15 %, E(</a:t>
            </a:r>
            <a:r>
              <a:rPr lang="ru-RU" sz="2400" dirty="0" err="1"/>
              <a:t>rm</a:t>
            </a:r>
            <a:r>
              <a:rPr lang="ru-RU" sz="2400" dirty="0"/>
              <a:t>) = 30 %, </a:t>
            </a:r>
            <a:r>
              <a:rPr lang="ru-RU" sz="2400" dirty="0" err="1"/>
              <a:t>σi</a:t>
            </a:r>
            <a:r>
              <a:rPr lang="ru-RU" sz="2400" dirty="0"/>
              <a:t> =32 %, </a:t>
            </a:r>
            <a:r>
              <a:rPr lang="ru-RU" sz="2400" dirty="0" err="1"/>
              <a:t>σm</a:t>
            </a:r>
            <a:r>
              <a:rPr lang="ru-RU" sz="2400" dirty="0"/>
              <a:t> = 20 %. </a:t>
            </a:r>
            <a:r>
              <a:rPr lang="ru-RU" sz="2400" dirty="0" err="1"/>
              <a:t>Визначити</a:t>
            </a:r>
            <a:r>
              <a:rPr lang="ru-RU" sz="2400" dirty="0"/>
              <a:t> </a:t>
            </a:r>
            <a:r>
              <a:rPr lang="ru-RU" sz="2400" dirty="0" err="1"/>
              <a:t>очікувану</a:t>
            </a:r>
            <a:r>
              <a:rPr lang="ru-RU" sz="2400" dirty="0"/>
              <a:t> </a:t>
            </a:r>
            <a:r>
              <a:rPr lang="ru-RU" sz="2400" dirty="0" err="1"/>
              <a:t>доходність</a:t>
            </a:r>
            <a:r>
              <a:rPr lang="ru-RU" sz="2400" dirty="0"/>
              <a:t> портфеля. Вона </a:t>
            </a:r>
            <a:r>
              <a:rPr lang="ru-RU" sz="2400" dirty="0" err="1"/>
              <a:t>дорівнює</a:t>
            </a:r>
            <a:r>
              <a:rPr lang="ru-RU" dirty="0"/>
              <a:t>:</a:t>
            </a:r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71AB13A-97E6-4E55-A48E-6987DC5F29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014" y="3679073"/>
            <a:ext cx="5912069" cy="144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08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BA6DE5-6424-447E-8EC7-9E23C59C5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290" y="1481959"/>
            <a:ext cx="9207061" cy="384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24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60AE63C-7B15-4354-9C05-6E33E20129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3158" y="214008"/>
            <a:ext cx="9144000" cy="589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89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A4AFFD-D291-4F5C-91D6-CC9339685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039" y="0"/>
            <a:ext cx="10149028" cy="62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40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9EACA7BB-7C1C-467A-9163-6C97536F2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3848" y="488731"/>
            <a:ext cx="8489675" cy="444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2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9DA8D02B-36FC-4E0C-A7CD-27E05338F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4207" y="504497"/>
            <a:ext cx="7740869" cy="488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9F5AB979-2E25-47F1-AE13-8EE232E603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9421" y="1545021"/>
            <a:ext cx="6858000" cy="381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55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143382B7-54C5-45F0-93B1-9BE70CDBBD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2676" y="441434"/>
            <a:ext cx="8686799" cy="496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65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2F71648B-8B7A-492E-BE80-8A1B10045B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4247" y="136188"/>
            <a:ext cx="10408596" cy="587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3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D6882A5-DBE7-4026-AFC0-5F785A309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6273" y="544750"/>
            <a:ext cx="9066178" cy="475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7770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212</TotalTime>
  <Words>149</Words>
  <Application>Microsoft Office PowerPoint</Application>
  <PresentationFormat>Широкоэкранный</PresentationFormat>
  <Paragraphs>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Palatino Linotype</vt:lpstr>
      <vt:lpstr>Галерея</vt:lpstr>
      <vt:lpstr>УПРАВЛІННЯ РИЗИКОМ ПОРТФЕЛЯ ЦІННИХ ПАПЕРІВ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Визначення ризику й віддачі портфеля може проводитися на основі моделі оцінки капітальних активів (МОКА) (Capital Asset Prissing Model — CAMP).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petrovich anatol</dc:creator>
  <cp:lastModifiedBy>petrovich anatol</cp:lastModifiedBy>
  <cp:revision>10</cp:revision>
  <dcterms:created xsi:type="dcterms:W3CDTF">2018-04-04T16:43:42Z</dcterms:created>
  <dcterms:modified xsi:type="dcterms:W3CDTF">2018-04-14T17:10:27Z</dcterms:modified>
</cp:coreProperties>
</file>