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4" r:id="rId3"/>
    <p:sldId id="257" r:id="rId4"/>
    <p:sldId id="293" r:id="rId5"/>
    <p:sldId id="294" r:id="rId6"/>
    <p:sldId id="295" r:id="rId7"/>
    <p:sldId id="296" r:id="rId8"/>
    <p:sldId id="302" r:id="rId9"/>
    <p:sldId id="303" r:id="rId10"/>
    <p:sldId id="304" r:id="rId11"/>
    <p:sldId id="305" r:id="rId12"/>
    <p:sldId id="306" r:id="rId13"/>
    <p:sldId id="298" r:id="rId14"/>
    <p:sldId id="297" r:id="rId15"/>
    <p:sldId id="299" r:id="rId16"/>
    <p:sldId id="300" r:id="rId17"/>
    <p:sldId id="301" r:id="rId18"/>
    <p:sldId id="27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6" autoAdjust="0"/>
    <p:restoredTop sz="94660"/>
  </p:normalViewPr>
  <p:slideViewPr>
    <p:cSldViewPr snapToGrid="0">
      <p:cViewPr varScale="1">
        <p:scale>
          <a:sx n="83" d="100"/>
          <a:sy n="83" d="100"/>
        </p:scale>
        <p:origin x="4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4548" y="529001"/>
            <a:ext cx="8915399" cy="163613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/>
              <a:t>Технології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Blockchain</a:t>
            </a:r>
            <a:r>
              <a:rPr lang="ru-RU" dirty="0"/>
              <a:t> та </a:t>
            </a:r>
            <a:r>
              <a:rPr lang="ru-RU" dirty="0" err="1"/>
              <a:t>криптовалюти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71386" y="1923302"/>
            <a:ext cx="10887456" cy="504745"/>
          </a:xfrm>
        </p:spPr>
        <p:txBody>
          <a:bodyPr>
            <a:noAutofit/>
          </a:bodyPr>
          <a:lstStyle/>
          <a:p>
            <a:r>
              <a:rPr lang="uk-UA" sz="2000" dirty="0" smtClean="0"/>
              <a:t>Економічні аспекти.</a:t>
            </a:r>
            <a:endParaRPr lang="uk-UA" sz="20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381005" y="266093"/>
            <a:ext cx="8915399" cy="363520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/>
              <a:t>Кафедра </a:t>
            </a:r>
            <a:r>
              <a:rPr lang="uk-UA" dirty="0"/>
              <a:t>е</a:t>
            </a:r>
            <a:r>
              <a:rPr lang="ru-RU" dirty="0" err="1" smtClean="0"/>
              <a:t>кономічної</a:t>
            </a:r>
            <a:r>
              <a:rPr lang="ru-RU" dirty="0" smtClean="0"/>
              <a:t> </a:t>
            </a:r>
            <a:r>
              <a:rPr lang="ru-RU" dirty="0" err="1" smtClean="0"/>
              <a:t>кібернетики</a:t>
            </a:r>
            <a:endParaRPr lang="ru-RU" dirty="0"/>
          </a:p>
        </p:txBody>
      </p:sp>
      <p:pic>
        <p:nvPicPr>
          <p:cNvPr id="1026" name="Picture 2" descr="Курс биткоина резко увеличился до 27 тыс долларов за монету - РИАМ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1505" y="2666743"/>
            <a:ext cx="6027218" cy="3375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5912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9032" y="1532186"/>
            <a:ext cx="938706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Засіб платежу.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Найактивніше функція грошей як засобу платежу працює у певних сферах: для видачі заробітної плати, погашення боргових зобов'язань (наприклад, податків), дарування, перерахування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фінансові фонди та страхування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майна.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Міра вартості.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Найкраще визначають вартість товару та встановлюють її – гроші. Подібна схема є основою будь-якого ринкового господарства. Умовно вона заточена під виконання двох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підфункцій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-для вираження вартості;</a:t>
            </a:r>
          </a:p>
          <a:p>
            <a:pPr algn="just">
              <a:lnSpc>
                <a:spcPct val="150000"/>
              </a:lnSpc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-для виміру вартості.</a:t>
            </a:r>
          </a:p>
          <a:p>
            <a:pPr algn="just">
              <a:lnSpc>
                <a:spcPct val="150000"/>
              </a:lnSpc>
            </a:pP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87301" y="362636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 є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криптовалюта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грошами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87301" y="947411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грошей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839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90846" y="1532186"/>
            <a:ext cx="954525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Засіб обігу.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Гроші стають якоюсь проміжною ланкою під час обміну товарів та послуг, що, своєю чергою, запускає фінансове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звернення. Здійснення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грошей як засобу обігу відбувається у два етапи:</a:t>
            </a:r>
          </a:p>
          <a:p>
            <a:pPr algn="just">
              <a:lnSpc>
                <a:spcPct val="150000"/>
              </a:lnSpc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-продаж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речі за гроші;</a:t>
            </a:r>
          </a:p>
          <a:p>
            <a:pPr algn="just">
              <a:lnSpc>
                <a:spcPct val="150000"/>
              </a:lnSpc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-купівля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ними нової речі.</a:t>
            </a:r>
          </a:p>
          <a:p>
            <a:pPr algn="just">
              <a:lnSpc>
                <a:spcPct val="150000"/>
              </a:lnSpc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Засіб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вартості.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Подібне функціонування починається, коли з'являються накопичення.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Найрухливішою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частиною при цьому вважаються готівка. Як правило, така ситуація відбувається, коли доходи стають вищими за витрати або людині необхідно накопичити суму для великої покупки.</a:t>
            </a:r>
          </a:p>
          <a:p>
            <a:pPr algn="just">
              <a:lnSpc>
                <a:spcPct val="150000"/>
              </a:lnSpc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Світові гроші.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суть полягає в тому, що фінанси беруть участь у світовому обороті та створюють економічні зв'язки між державами.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87301" y="362636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 є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криптовалюта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грошами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87301" y="947411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грошей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620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98249" y="1254393"/>
            <a:ext cx="954525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Крім основних п'яти функцій є ще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додаткові:</a:t>
            </a:r>
          </a:p>
          <a:p>
            <a:pPr algn="just">
              <a:lnSpc>
                <a:spcPct val="150000"/>
              </a:lnSpc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скарбів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Найактивніша вона була за часів використання натурального капіталу. Щойно їх ставало більше, ніж товарів, гроші починали відкладатися як скарбів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цьому не варто прирівнювати скарби до накопичень. Різниця між ними полягає в тому, що накопичення необхідні для досягнення якоїсь мети, тоді як скарби збирали просто так. Раніше їх створювали, щоб запобігти можливому знеціненню капіталу або мати запас у разі катастрофи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Засіб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платежу в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Еквадор наприкінці весни 2021р. зробив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біткоін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офіційним платіжним засобом. Тобто його зобов'язані не просто можуть, а зобов'язані приймати все. Звичайно, там анархія та бідність, але вже зараз існують села, які користуються навіть не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биткоіном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Lightning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Network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87301" y="246886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 є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криптовалюта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грошами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87301" y="831661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грошей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31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Чому</a:t>
            </a:r>
            <a:r>
              <a:rPr lang="ru-RU" dirty="0"/>
              <a:t> золота </a:t>
            </a:r>
            <a:r>
              <a:rPr lang="ru-RU" dirty="0" err="1"/>
              <a:t>завжди</a:t>
            </a:r>
            <a:r>
              <a:rPr lang="ru-RU" dirty="0"/>
              <a:t> не </a:t>
            </a:r>
            <a:r>
              <a:rPr lang="ru-RU" dirty="0" err="1" smtClean="0"/>
              <a:t>вистачає</a:t>
            </a:r>
            <a:r>
              <a:rPr lang="ru-RU" dirty="0" smtClean="0"/>
              <a:t>?</a:t>
            </a:r>
            <a:endParaRPr lang="ru-RU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3613376" y="1516511"/>
            <a:ext cx="6324600" cy="5305425"/>
            <a:chOff x="3613376" y="1516511"/>
            <a:chExt cx="6324600" cy="5305425"/>
          </a:xfrm>
        </p:grpSpPr>
        <p:sp>
          <p:nvSpPr>
            <p:cNvPr id="4" name="Полилиния 3"/>
            <p:cNvSpPr/>
            <p:nvPr/>
          </p:nvSpPr>
          <p:spPr>
            <a:xfrm>
              <a:off x="3651476" y="1516511"/>
              <a:ext cx="3914775" cy="5305425"/>
            </a:xfrm>
            <a:custGeom>
              <a:avLst/>
              <a:gdLst>
                <a:gd name="connsiteX0" fmla="*/ 0 w 4004981"/>
                <a:gd name="connsiteY0" fmla="*/ 5334973 h 5334973"/>
                <a:gd name="connsiteX1" fmla="*/ 2200275 w 4004981"/>
                <a:gd name="connsiteY1" fmla="*/ 4058623 h 5334973"/>
                <a:gd name="connsiteX2" fmla="*/ 3590925 w 4004981"/>
                <a:gd name="connsiteY2" fmla="*/ 1372573 h 5334973"/>
                <a:gd name="connsiteX3" fmla="*/ 3962400 w 4004981"/>
                <a:gd name="connsiteY3" fmla="*/ 153373 h 5334973"/>
                <a:gd name="connsiteX4" fmla="*/ 3981450 w 4004981"/>
                <a:gd name="connsiteY4" fmla="*/ 58123 h 5334973"/>
                <a:gd name="connsiteX0" fmla="*/ 0 w 3999198"/>
                <a:gd name="connsiteY0" fmla="*/ 5337784 h 5337784"/>
                <a:gd name="connsiteX1" fmla="*/ 2200275 w 3999198"/>
                <a:gd name="connsiteY1" fmla="*/ 4061434 h 5337784"/>
                <a:gd name="connsiteX2" fmla="*/ 3686176 w 3999198"/>
                <a:gd name="connsiteY2" fmla="*/ 1423012 h 5337784"/>
                <a:gd name="connsiteX3" fmla="*/ 3962400 w 3999198"/>
                <a:gd name="connsiteY3" fmla="*/ 156184 h 5337784"/>
                <a:gd name="connsiteX4" fmla="*/ 3981450 w 3999198"/>
                <a:gd name="connsiteY4" fmla="*/ 60934 h 5337784"/>
                <a:gd name="connsiteX0" fmla="*/ 0 w 3981450"/>
                <a:gd name="connsiteY0" fmla="*/ 5276850 h 5276850"/>
                <a:gd name="connsiteX1" fmla="*/ 2200275 w 3981450"/>
                <a:gd name="connsiteY1" fmla="*/ 4000500 h 5276850"/>
                <a:gd name="connsiteX2" fmla="*/ 3686176 w 3981450"/>
                <a:gd name="connsiteY2" fmla="*/ 1362078 h 5276850"/>
                <a:gd name="connsiteX3" fmla="*/ 3981450 w 3981450"/>
                <a:gd name="connsiteY3" fmla="*/ 0 h 5276850"/>
                <a:gd name="connsiteX0" fmla="*/ 0 w 3914775"/>
                <a:gd name="connsiteY0" fmla="*/ 5305425 h 5305425"/>
                <a:gd name="connsiteX1" fmla="*/ 2200275 w 3914775"/>
                <a:gd name="connsiteY1" fmla="*/ 4029075 h 5305425"/>
                <a:gd name="connsiteX2" fmla="*/ 3686176 w 3914775"/>
                <a:gd name="connsiteY2" fmla="*/ 1390653 h 5305425"/>
                <a:gd name="connsiteX3" fmla="*/ 3914775 w 3914775"/>
                <a:gd name="connsiteY3" fmla="*/ 0 h 5305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14775" h="5305425">
                  <a:moveTo>
                    <a:pt x="0" y="5305425"/>
                  </a:moveTo>
                  <a:cubicBezTo>
                    <a:pt x="800894" y="4997450"/>
                    <a:pt x="1585912" y="4681537"/>
                    <a:pt x="2200275" y="4029075"/>
                  </a:cubicBezTo>
                  <a:cubicBezTo>
                    <a:pt x="2814638" y="3376613"/>
                    <a:pt x="3400426" y="2062165"/>
                    <a:pt x="3686176" y="1390653"/>
                  </a:cubicBezTo>
                  <a:cubicBezTo>
                    <a:pt x="3971926" y="719141"/>
                    <a:pt x="3853260" y="283766"/>
                    <a:pt x="3914775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5" name="Полилиния 4"/>
            <p:cNvSpPr/>
            <p:nvPr/>
          </p:nvSpPr>
          <p:spPr>
            <a:xfrm>
              <a:off x="3651476" y="3068451"/>
              <a:ext cx="5972175" cy="3714750"/>
            </a:xfrm>
            <a:custGeom>
              <a:avLst/>
              <a:gdLst>
                <a:gd name="connsiteX0" fmla="*/ 0 w 6366869"/>
                <a:gd name="connsiteY0" fmla="*/ 3780872 h 3780872"/>
                <a:gd name="connsiteX1" fmla="*/ 723900 w 6366869"/>
                <a:gd name="connsiteY1" fmla="*/ 1637747 h 3780872"/>
                <a:gd name="connsiteX2" fmla="*/ 2628900 w 6366869"/>
                <a:gd name="connsiteY2" fmla="*/ 647147 h 3780872"/>
                <a:gd name="connsiteX3" fmla="*/ 5972175 w 6366869"/>
                <a:gd name="connsiteY3" fmla="*/ 66122 h 3780872"/>
                <a:gd name="connsiteX4" fmla="*/ 6172200 w 6366869"/>
                <a:gd name="connsiteY4" fmla="*/ 37547 h 3780872"/>
                <a:gd name="connsiteX0" fmla="*/ 0 w 5972175"/>
                <a:gd name="connsiteY0" fmla="*/ 3714750 h 3714750"/>
                <a:gd name="connsiteX1" fmla="*/ 723900 w 5972175"/>
                <a:gd name="connsiteY1" fmla="*/ 1571625 h 3714750"/>
                <a:gd name="connsiteX2" fmla="*/ 2628900 w 5972175"/>
                <a:gd name="connsiteY2" fmla="*/ 581025 h 3714750"/>
                <a:gd name="connsiteX3" fmla="*/ 5972175 w 5972175"/>
                <a:gd name="connsiteY3" fmla="*/ 0 h 3714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972175" h="3714750">
                  <a:moveTo>
                    <a:pt x="0" y="3714750"/>
                  </a:moveTo>
                  <a:cubicBezTo>
                    <a:pt x="142875" y="2904331"/>
                    <a:pt x="285750" y="2093912"/>
                    <a:pt x="723900" y="1571625"/>
                  </a:cubicBezTo>
                  <a:cubicBezTo>
                    <a:pt x="1162050" y="1049337"/>
                    <a:pt x="1754187" y="842963"/>
                    <a:pt x="2628900" y="581025"/>
                  </a:cubicBezTo>
                  <a:cubicBezTo>
                    <a:pt x="3503613" y="319087"/>
                    <a:pt x="5381625" y="101600"/>
                    <a:pt x="5972175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cxnSp>
          <p:nvCxnSpPr>
            <p:cNvPr id="6" name="Прямая со стрелкой 5"/>
            <p:cNvCxnSpPr/>
            <p:nvPr/>
          </p:nvCxnSpPr>
          <p:spPr>
            <a:xfrm flipV="1">
              <a:off x="3613376" y="1554611"/>
              <a:ext cx="28575" cy="52482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 стрелкой 6"/>
            <p:cNvCxnSpPr/>
            <p:nvPr/>
          </p:nvCxnSpPr>
          <p:spPr>
            <a:xfrm>
              <a:off x="3622901" y="6821936"/>
              <a:ext cx="631507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74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Скільки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грошей і </a:t>
            </a:r>
            <a:r>
              <a:rPr lang="ru-RU" dirty="0" err="1" smtClean="0"/>
              <a:t>економіці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56352" y="1905000"/>
            <a:ext cx="734025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/>
              <a:t>Формула Фішера</a:t>
            </a:r>
          </a:p>
          <a:p>
            <a:endParaRPr lang="uk-UA" dirty="0"/>
          </a:p>
          <a:p>
            <a:r>
              <a:rPr lang="en-US" sz="2400" b="1" dirty="0" smtClean="0"/>
              <a:t>mV = PQ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 smtClean="0"/>
              <a:t>m – </a:t>
            </a:r>
            <a:r>
              <a:rPr lang="uk-UA" sz="2400" b="1" dirty="0" smtClean="0"/>
              <a:t>грошова маса;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 smtClean="0"/>
              <a:t>V</a:t>
            </a:r>
            <a:r>
              <a:rPr lang="uk-UA" sz="2400" b="1" dirty="0" smtClean="0"/>
              <a:t> – швидкість обігу грошей;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 smtClean="0"/>
              <a:t>P – </a:t>
            </a:r>
            <a:r>
              <a:rPr lang="uk-UA" sz="2400" b="1" dirty="0" smtClean="0"/>
              <a:t>ціна товарів;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 smtClean="0"/>
              <a:t>Q </a:t>
            </a:r>
            <a:r>
              <a:rPr lang="uk-UA" sz="2400" b="1" dirty="0" smtClean="0"/>
              <a:t> - кількість товарів</a:t>
            </a:r>
            <a:r>
              <a:rPr lang="ru-RU" sz="2400" b="1" dirty="0"/>
              <a:t>.</a:t>
            </a:r>
            <a:endParaRPr lang="uk-UA" sz="2400" b="1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41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Четверта фінансова революція. </a:t>
            </a:r>
            <a:br>
              <a:rPr lang="uk-UA" dirty="0" smtClean="0"/>
            </a:br>
            <a:r>
              <a:rPr lang="uk-UA" dirty="0" smtClean="0"/>
              <a:t>У чому цінність грошей?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4366" y="2146663"/>
            <a:ext cx="891540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7200" dirty="0" err="1" smtClean="0"/>
              <a:t>Гроші</a:t>
            </a:r>
            <a:r>
              <a:rPr lang="ru-RU" sz="7200" dirty="0" smtClean="0"/>
              <a:t> = </a:t>
            </a:r>
            <a:r>
              <a:rPr lang="ru-RU" sz="7200" dirty="0" err="1" smtClean="0"/>
              <a:t>капітал</a:t>
            </a:r>
            <a:endParaRPr lang="ru-RU" sz="7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05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Як </a:t>
            </a:r>
            <a:r>
              <a:rPr lang="ru-RU" dirty="0" err="1"/>
              <a:t>формується</a:t>
            </a:r>
            <a:r>
              <a:rPr lang="ru-RU" dirty="0"/>
              <a:t> </a:t>
            </a:r>
            <a:r>
              <a:rPr lang="ru-RU" dirty="0" err="1"/>
              <a:t>сучасний</a:t>
            </a:r>
            <a:r>
              <a:rPr lang="ru-RU" dirty="0"/>
              <a:t> </a:t>
            </a:r>
            <a:r>
              <a:rPr lang="ru-RU" dirty="0" err="1"/>
              <a:t>обмінний</a:t>
            </a:r>
            <a:r>
              <a:rPr lang="ru-RU" dirty="0"/>
              <a:t> курс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/>
          </p:nvPr>
        </p:nvGraphicFramePr>
        <p:xfrm>
          <a:off x="3073580" y="2133600"/>
          <a:ext cx="6970005" cy="9133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3" imgW="1841400" imgH="241200" progId="Equation.DSMT4">
                  <p:embed/>
                </p:oleObj>
              </mc:Choice>
              <mc:Fallback>
                <p:oleObj name="Equation" r:id="rId3" imgW="1841400" imgH="241200" progId="Equation.DSMT4">
                  <p:embed/>
                  <p:pic>
                    <p:nvPicPr>
                      <p:cNvPr id="4" name="Объект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73580" y="2133600"/>
                        <a:ext cx="6970005" cy="9133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/>
          </p:nvPr>
        </p:nvGraphicFramePr>
        <p:xfrm>
          <a:off x="4432663" y="3699419"/>
          <a:ext cx="3363913" cy="187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5" imgW="888840" imgH="495000" progId="Equation.DSMT4">
                  <p:embed/>
                </p:oleObj>
              </mc:Choice>
              <mc:Fallback>
                <p:oleObj name="Equation" r:id="rId5" imgW="888840" imgH="495000" progId="Equation.DSMT4">
                  <p:embed/>
                  <p:pic>
                    <p:nvPicPr>
                      <p:cNvPr id="5" name="Объект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432663" y="3699419"/>
                        <a:ext cx="3363913" cy="1874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2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Держ</a:t>
            </a:r>
            <a:r>
              <a:rPr lang="ru-RU" dirty="0" smtClean="0"/>
              <a:t> борг та ВВП США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1408647" y="1280160"/>
          <a:ext cx="9091712" cy="4124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2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29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729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29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1570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 dirty="0" err="1" smtClean="0">
                          <a:effectLst/>
                        </a:rPr>
                        <a:t>Держ</a:t>
                      </a:r>
                      <a:r>
                        <a:rPr lang="ru-RU" sz="2400" dirty="0" smtClean="0">
                          <a:effectLst/>
                        </a:rPr>
                        <a:t> борг </a:t>
                      </a:r>
                      <a:r>
                        <a:rPr lang="ru-RU" sz="2400" dirty="0">
                          <a:effectLst/>
                        </a:rPr>
                        <a:t>США по </a:t>
                      </a:r>
                      <a:r>
                        <a:rPr lang="ru-RU" sz="2400" dirty="0" smtClean="0">
                          <a:effectLst/>
                        </a:rPr>
                        <a:t>роках на </a:t>
                      </a:r>
                      <a:r>
                        <a:rPr lang="ru-RU" sz="2400" dirty="0">
                          <a:effectLst/>
                        </a:rPr>
                        <a:t>31 </a:t>
                      </a:r>
                      <a:r>
                        <a:rPr lang="ru-RU" sz="2400" dirty="0" err="1" smtClean="0">
                          <a:effectLst/>
                        </a:rPr>
                        <a:t>грудня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60" marR="60960" marT="30480" marB="3048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67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 dirty="0" err="1" smtClean="0">
                          <a:effectLst/>
                        </a:rPr>
                        <a:t>Рік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 dirty="0" err="1" smtClean="0">
                          <a:effectLst/>
                        </a:rPr>
                        <a:t>Держборг</a:t>
                      </a:r>
                      <a:r>
                        <a:rPr lang="ru-RU" sz="2400" dirty="0" smtClean="0">
                          <a:effectLst/>
                        </a:rPr>
                        <a:t> </a:t>
                      </a:r>
                      <a:r>
                        <a:rPr lang="ru-RU" sz="2400" dirty="0">
                          <a:effectLst/>
                        </a:rPr>
                        <a:t>США, млрд. $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>
                          <a:effectLst/>
                        </a:rPr>
                        <a:t>ВВП, млрд. $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 dirty="0" err="1" smtClean="0">
                          <a:effectLst/>
                        </a:rPr>
                        <a:t>Держборг</a:t>
                      </a:r>
                      <a:endParaRPr lang="ru-RU" sz="24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/ВВП</a:t>
                      </a:r>
                      <a:r>
                        <a:rPr lang="ru-RU" sz="2400" dirty="0">
                          <a:effectLst/>
                        </a:rPr>
                        <a:t>, %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60" marR="60960" marT="30480" marB="3048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15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 dirty="0">
                          <a:effectLst/>
                        </a:rPr>
                        <a:t>1910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 dirty="0">
                          <a:effectLst/>
                        </a:rPr>
                        <a:t>2,653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>
                          <a:effectLst/>
                        </a:rPr>
                        <a:t>33,1625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>
                          <a:effectLst/>
                        </a:rPr>
                        <a:t>8,0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60" marR="60960" marT="30480" marB="3048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15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 dirty="0">
                          <a:effectLst/>
                        </a:rPr>
                        <a:t>1950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>
                          <a:effectLst/>
                        </a:rPr>
                        <a:t>256,9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 dirty="0">
                          <a:effectLst/>
                        </a:rPr>
                        <a:t>279,0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>
                          <a:effectLst/>
                        </a:rPr>
                        <a:t>94,0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60" marR="60960" marT="30480" marB="3048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15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 dirty="0">
                          <a:effectLst/>
                        </a:rPr>
                        <a:t>2010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>
                          <a:effectLst/>
                        </a:rPr>
                        <a:t>13528,8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 dirty="0">
                          <a:effectLst/>
                        </a:rPr>
                        <a:t>14798,5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>
                          <a:effectLst/>
                        </a:rPr>
                        <a:t>91,4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60" marR="60960" marT="30480" marB="3048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15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 dirty="0">
                          <a:effectLst/>
                        </a:rPr>
                        <a:t>2016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 dirty="0">
                          <a:effectLst/>
                        </a:rPr>
                        <a:t>19949,9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 dirty="0">
                          <a:effectLst/>
                        </a:rPr>
                        <a:t>18752,7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ru-RU" sz="2400" dirty="0">
                          <a:effectLst/>
                        </a:rPr>
                        <a:t>106,4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60" marR="60960" marT="30480" marB="3048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1408647" y="5404760"/>
          <a:ext cx="9091712" cy="1055085"/>
        </p:xfrm>
        <a:graphic>
          <a:graphicData uri="http://schemas.openxmlformats.org/drawingml/2006/table">
            <a:tbl>
              <a:tblPr/>
              <a:tblGrid>
                <a:gridCol w="2272928">
                  <a:extLst>
                    <a:ext uri="{9D8B030D-6E8A-4147-A177-3AD203B41FA5}">
                      <a16:colId xmlns:a16="http://schemas.microsoft.com/office/drawing/2014/main" val="2577567182"/>
                    </a:ext>
                  </a:extLst>
                </a:gridCol>
                <a:gridCol w="2277265">
                  <a:extLst>
                    <a:ext uri="{9D8B030D-6E8A-4147-A177-3AD203B41FA5}">
                      <a16:colId xmlns:a16="http://schemas.microsoft.com/office/drawing/2014/main" val="2042259853"/>
                    </a:ext>
                  </a:extLst>
                </a:gridCol>
                <a:gridCol w="2405652">
                  <a:extLst>
                    <a:ext uri="{9D8B030D-6E8A-4147-A177-3AD203B41FA5}">
                      <a16:colId xmlns:a16="http://schemas.microsoft.com/office/drawing/2014/main" val="530111414"/>
                    </a:ext>
                  </a:extLst>
                </a:gridCol>
                <a:gridCol w="2135867">
                  <a:extLst>
                    <a:ext uri="{9D8B030D-6E8A-4147-A177-3AD203B41FA5}">
                      <a16:colId xmlns:a16="http://schemas.microsoft.com/office/drawing/2014/main" val="1292925712"/>
                    </a:ext>
                  </a:extLst>
                </a:gridCol>
              </a:tblGrid>
              <a:tr h="572294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26 000,0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20 600,0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58135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31 000,0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23 000,0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133,77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6538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528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2905" y="2753700"/>
            <a:ext cx="8911687" cy="1280890"/>
          </a:xfrm>
        </p:spPr>
        <p:txBody>
          <a:bodyPr/>
          <a:lstStyle/>
          <a:p>
            <a:pPr algn="ctr"/>
            <a:r>
              <a:rPr lang="ru-RU" dirty="0" smtClean="0"/>
              <a:t>До </a:t>
            </a:r>
            <a:r>
              <a:rPr lang="ru-RU" dirty="0" err="1" smtClean="0"/>
              <a:t>нової</a:t>
            </a:r>
            <a:r>
              <a:rPr lang="ru-RU" dirty="0" smtClean="0"/>
              <a:t> </a:t>
            </a:r>
            <a:r>
              <a:rPr lang="ru-RU" dirty="0" err="1" smtClean="0"/>
              <a:t>зустрічі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140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9308" y="392514"/>
            <a:ext cx="8935175" cy="2276475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1886673" y="2819276"/>
            <a:ext cx="1022044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біткоїну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існує два основні джерела попиту, як для будь-якої іншої валюти. Перше джерело попиту –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транзакційне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 деяких країнах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був прийнятий як законний платіжний засіб. Люди в цих країнах використовують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біткоїни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своїх щоденних покупок, починаючи з кави та закінчуючи автомобілями.</a:t>
            </a:r>
          </a:p>
          <a:p>
            <a:pPr algn="just">
              <a:lnSpc>
                <a:spcPct val="150000"/>
              </a:lnSpc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Друге джерело попиту – спекулятивне. Гравці на біржі використовують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дефляційну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природу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біткоїну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щоб заробити на ній. Більший відсоток попиту валюти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походить з її активності, таким чином, роблячи її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непостійнішою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Валюта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слабшає, коли відбуваються біржові продажі з метою отримання прибутку або так звані "панічні продажі"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60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92415" y="559405"/>
            <a:ext cx="879290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Соціально-економічні чинники, що впливають цінність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біткоїну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35261" y="1636623"/>
            <a:ext cx="1056768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чинник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попит та пропозиція.</a:t>
            </a:r>
          </a:p>
          <a:p>
            <a:pPr algn="just">
              <a:lnSpc>
                <a:spcPct val="150000"/>
              </a:lnSpc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 чинник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інтерес до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біткоїну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Крім фахівців, спочатку залучених системою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вирішенням технічних, економічних та політичних проблем, інтерес до цієї системи серед широкої публіки через історичні обставини підігрівався банківськими блокадами та кризою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фіатної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валюти.</a:t>
            </a:r>
          </a:p>
          <a:p>
            <a:pPr algn="just">
              <a:lnSpc>
                <a:spcPct val="150000"/>
              </a:lnSpc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банківські блокади: ймовірно, перший подібний прецедент стався наприкінці 2010-го – банківська блокада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WikiLeaks,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час якої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Visa, MasterCard, Western Union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PayPal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припинили переказувати благодійні вклади на рахунок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WikiLeaks.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44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92415" y="559405"/>
            <a:ext cx="879290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Соціально-економічні чинники, що впливають цінність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біткоїну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0537" y="1902841"/>
            <a:ext cx="10567685" cy="4191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прохання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Сатоші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Накамото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Джуліан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Ассанж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утримувався від ухвалення вкладів у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біткоїнах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середини 2011 року. Проте ця подія пролила світло на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його цінність як єдиної електронної валюти, яка не контролюється. Остання така блокада мала місце, коли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MasterCard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Visa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внесли в чорний список сайти та , які серед іншого розміщували оголошення про інтим-послуги. Через блокаду постачальники інтим-послуг, життєдіяльність яких залежить від оголошень, розміщених на подібних ресурсах, виявилися не здатними оплачувати розміщення оголошень нічим, крім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біткоїнів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Торговий майданчик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Silk Road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став ще одним прикладом випадку, коли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використовувалися для оплати протизаконної діяльності.</a:t>
            </a:r>
          </a:p>
          <a:p>
            <a:pPr algn="just">
              <a:lnSpc>
                <a:spcPct val="150000"/>
              </a:lnSpc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61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92415" y="559405"/>
            <a:ext cx="879290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Соціально-економічні чинники, що впливають цінність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біткоїну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0537" y="1902841"/>
            <a:ext cx="1056768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Четвертий чинник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криза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фіатної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валюти. Раніше згадувалося, що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-гаманець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набагато безпечніше, ніж банківський рахунок. Жителі Кіпру дізналися про це, отримавши негативний досвід, коли на початку 2013 року їх заощадження було конфісковано. Ця подія стала причиною різкого стрибка вартості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біткоїну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оскільки власники заощаджень дізналися, що робота з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біткоїном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набагато безпечніша, ніж робота з банками. Наступною стала Греція, де 2015-го запровадили суворий контроль за рухом капіталу. Громадяни Греції зобов'язали виводити з рахунків не більше 60 євро на добу.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знову продемонстрував свою цінність як валюта, яка не підлягає централізованому контролю. Невдовзі після кризи у Греції Китай почав девальвувати юань. За звітами того часу, власники вкладів у Китаї звернулися до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біткоїну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щоб захистити свої нагромадження.</a:t>
            </a:r>
          </a:p>
        </p:txBody>
      </p:sp>
    </p:spTree>
    <p:extLst>
      <p:ext uri="{BB962C8B-B14F-4D97-AF65-F5344CB8AC3E}">
        <p14:creationId xmlns:p14="http://schemas.microsoft.com/office/powerpoint/2010/main" val="179562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92415" y="559405"/>
            <a:ext cx="879290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Соціально-економічні чинники, що впливають цінність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біткоїну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0537" y="1636623"/>
            <a:ext cx="1056768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П'ятий чинник –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маніпулювання ринком.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стрибок курсу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біткоїну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близько 1000 доларів – був частково досягнутий за рахунок автоматизованих систем торгів або бірж, що працюють на компанію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Mt.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Gox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свідчить на користь того, що такі біржі діють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шахрайсько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під керуванням біржового спекулянта Марка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Карпелеса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який накручував ціни на неіснуючі кошти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Шостий чинник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порушення ціноутворення. Іноді обмінний курс може суттєво відрізнятися від узгодженого курсу, що й відбувалося у певний час у компанії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Mt.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Gox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її банкрутством, а в середині листопада 2015 року – на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-біржі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братів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Вінклвосс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Winklevoss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Gemini Exchange.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коштував 220 доларів США, тоді як на інших майданчиках його ціна становила близько 330 доларів. Ці торги надалі були анульовані. </a:t>
            </a:r>
          </a:p>
        </p:txBody>
      </p:sp>
    </p:spTree>
    <p:extLst>
      <p:ext uri="{BB962C8B-B14F-4D97-AF65-F5344CB8AC3E}">
        <p14:creationId xmlns:p14="http://schemas.microsoft.com/office/powerpoint/2010/main" val="271415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92415" y="559405"/>
            <a:ext cx="879290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Соціально-економічні чинники, що впливають цінність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біткоїну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0537" y="1636623"/>
            <a:ext cx="1056768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Останніми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роками біржові спекулянти використовували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вкладень. Однак через міцну позицію пропозиції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залишається нестабільним і залежить від "настроїв" ринку. Проблеми в тому, що оскільки весь 21 мільйон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біткоїнів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ще не випущений, ця валюта на даний момент більше перебуває під впливом спекулятивного попиту, ніж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транзакційного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Потенційні інвестори розглядають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клас активів, що представляє альтернативу цінним паперам та частці в капіталі. Проте далекогляднішим було б зберігати більшу частину вкладень у цінних паперах і частках у капіталі і грати на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біткоїн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-біржах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огляду на те, що це ризиковані інвестиції в розрахунку на економічне зростання.</a:t>
            </a:r>
          </a:p>
        </p:txBody>
      </p:sp>
    </p:spTree>
    <p:extLst>
      <p:ext uri="{BB962C8B-B14F-4D97-AF65-F5344CB8AC3E}">
        <p14:creationId xmlns:p14="http://schemas.microsoft.com/office/powerpoint/2010/main" val="103791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39434" y="1559663"/>
            <a:ext cx="1017414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Обмеженість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Можливо, найважливіша властивість грошей. Грошей має бути мало. Не можна вважати грошима те, що легко дістати. Наприклад, грошима не може стати грудку землі. При цьому обмеженість може виявлятися лише у конкретній місцевості. Відомі вулканічні острови, де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грошіми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були каміння, що неможливо для України.</a:t>
            </a:r>
          </a:p>
          <a:p>
            <a:pPr algn="just">
              <a:lnSpc>
                <a:spcPct val="150000"/>
              </a:lnSpc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Транспортабельність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Очевидно, що грошима з більшою ймовірністю стане те, що легко транспортувати. Тому електронні гроші перемагають паперові.</a:t>
            </a:r>
          </a:p>
          <a:p>
            <a:pPr algn="just">
              <a:lnSpc>
                <a:spcPct val="150000"/>
              </a:lnSpc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Довговічність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Гроші мають зберігатися довго.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Грошами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можуть стати шматки м'яса, тому що вони швидко псуються. А золото має величезну перевагу перед залізом завдяки відсутності окислення.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87301" y="362636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 є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криптовалюта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грошами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87301" y="947411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 грошей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281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9032" y="1532186"/>
            <a:ext cx="938706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Подільність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Гроші треба вміти ділити. Тому мушлі дуже швидко програють шматку металу.</a:t>
            </a:r>
          </a:p>
          <a:p>
            <a:pPr algn="just">
              <a:lnSpc>
                <a:spcPct val="150000"/>
              </a:lnSpc>
            </a:pP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Впізнаваність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Повинно бути легко визначити, що це гроші (у тому числі відрізнити від підробок). Дивно, але тут мушлі виграють у золота і навіть у банкнот, тому золоті монети швидко зійшли нанівець, а банкноти змушені постійно еволюціонувати.</a:t>
            </a:r>
          </a:p>
          <a:p>
            <a:pPr algn="just">
              <a:lnSpc>
                <a:spcPct val="150000"/>
              </a:lnSpc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Ця властивість перегукується з властивістю транспортабельності та</a:t>
            </a:r>
          </a:p>
          <a:p>
            <a:pPr>
              <a:lnSpc>
                <a:spcPct val="150000"/>
              </a:lnSpc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рідкості. Гроші повинні містити велику цінність у невеликому обсязі. Тому залізо не може бути грошима, а золото може.</a:t>
            </a:r>
          </a:p>
          <a:p>
            <a:pPr>
              <a:lnSpc>
                <a:spcPct val="150000"/>
              </a:lnSpc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Захищеність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Ваші гроші має бути важко вкрасти та заволодіти ними.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87301" y="362636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 є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криптовалюта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грошами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87301" y="947411"/>
            <a:ext cx="87929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 грошей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41961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412</TotalTime>
  <Words>1407</Words>
  <Application>Microsoft Office PowerPoint</Application>
  <PresentationFormat>Широкоэкранный</PresentationFormat>
  <Paragraphs>102</Paragraphs>
  <Slides>18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Calibri</vt:lpstr>
      <vt:lpstr>Century Gothic</vt:lpstr>
      <vt:lpstr>Times New Roman</vt:lpstr>
      <vt:lpstr>Wingdings</vt:lpstr>
      <vt:lpstr>Wingdings 3</vt:lpstr>
      <vt:lpstr>Легкий дым</vt:lpstr>
      <vt:lpstr>Equation</vt:lpstr>
      <vt:lpstr>Технології на базі Blockchain та криптовалюти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Чому золота завжди не вистачає?</vt:lpstr>
      <vt:lpstr>Скільки потрібно грошей і економіці</vt:lpstr>
      <vt:lpstr>Четверта фінансова революція.  У чому цінність грошей?</vt:lpstr>
      <vt:lpstr>Як формується сучасний обмінний курс</vt:lpstr>
      <vt:lpstr>Держ борг та ВВП США</vt:lpstr>
      <vt:lpstr>До нової зустрічі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Блокчейн и криптовалюты</dc:title>
  <dc:creator>Kozin</dc:creator>
  <cp:lastModifiedBy>User</cp:lastModifiedBy>
  <cp:revision>45</cp:revision>
  <dcterms:created xsi:type="dcterms:W3CDTF">2018-10-18T04:47:30Z</dcterms:created>
  <dcterms:modified xsi:type="dcterms:W3CDTF">2023-08-01T13:39:55Z</dcterms:modified>
</cp:coreProperties>
</file>