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6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4630400" cy="8229600"/>
  <p:notesSz cx="8229600" cy="14630400"/>
  <p:embeddedFontLst>
    <p:embeddedFont>
      <p:font typeface="Montserrat" panose="00000500000000000000" pitchFamily="2" charset="-52"/>
      <p:regular r:id="rId24"/>
      <p:bold r:id="rId25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8" d="100"/>
          <a:sy n="68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80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50187"/>
            <a:ext cx="7556421" cy="1483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Цифровізація науки та освіти в Україні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231362"/>
            <a:ext cx="7556421" cy="1548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 впливом цифрових технологій відбуваються радикальні зміни в організації та методах наукових досліджень, формах зайнятості в науці, механізмах захисту та комерціалізації результатів інтелектуальної діяльності. Цифровізація робить науку більш відкритою, стимулюючи дослідників до адаптації практик відкритого доступу та спільної роботи через нові цифрові інструменти.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3326"/>
            <a:ext cx="9799915" cy="7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WINWIN EdTech Center of Excellence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31921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Відкриття WINWIN EdTech Center of Excellence — це наступний крок у розвитку цифрової екосистеми України. Місія — об'єднати бізнес і державу задля впровадження інноваційних освітніх рішень.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1709499" y="4421743"/>
            <a:ext cx="2926318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Дослідження трендів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911566"/>
            <a:ext cx="3842028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Аналіз глобальних трендів та адаптація освітніх інновацій до українського контексту</a:t>
            </a:r>
            <a:endParaRPr lang="en-US" sz="15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77118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851" y="4860548"/>
            <a:ext cx="296942" cy="38600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895284" y="3270528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Тестування рішень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895284" y="3760351"/>
            <a:ext cx="394132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Тестування нових EdTech-рішень та масштабування найкращих практик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771180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460" y="3476923"/>
            <a:ext cx="296942" cy="38600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95284" y="5572839"/>
            <a:ext cx="3309580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Об'єднання екосистеми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9895284" y="6062663"/>
            <a:ext cx="3941326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Поєднання учнів, учителів, університетів, бізнесу в одну освітню екосистему</a:t>
            </a:r>
            <a:endParaRPr lang="en-US" sz="15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771180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5460" y="6244173"/>
            <a:ext cx="296942" cy="3860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999649"/>
            <a:ext cx="7556421" cy="1483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Проєкт "Мрія": цифрова освіта майбутнього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2880003"/>
            <a:ext cx="3654147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$1.5M</a:t>
            </a:r>
            <a:endParaRPr lang="en-US" sz="5150" dirty="0"/>
          </a:p>
        </p:txBody>
      </p:sp>
      <p:sp>
        <p:nvSpPr>
          <p:cNvPr id="5" name="Text 2"/>
          <p:cNvSpPr/>
          <p:nvPr/>
        </p:nvSpPr>
        <p:spPr>
          <a:xfrm>
            <a:off x="6680716" y="3782973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Інвестиції Google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4272796"/>
            <a:ext cx="3654147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Фінансування розвитку цифрової освіти в Україні на 2025 рік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10182344" y="2880003"/>
            <a:ext cx="3654266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51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2000+</a:t>
            </a:r>
            <a:endParaRPr lang="en-US" sz="5150" dirty="0"/>
          </a:p>
        </p:txBody>
      </p:sp>
      <p:sp>
        <p:nvSpPr>
          <p:cNvPr id="8" name="Text 5"/>
          <p:cNvSpPr/>
          <p:nvPr/>
        </p:nvSpPr>
        <p:spPr>
          <a:xfrm>
            <a:off x="10582989" y="3782973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Шкіл в мережі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182344" y="4272796"/>
            <a:ext cx="365426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Кількість шкіл, об'єднаних платформою "Мрія" по всій Україні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6280190" y="5012055"/>
            <a:ext cx="7556421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Мрія — найкращий цифровий продукт для шкіл та батьків. Зручний інтерфейс, сучасні технології і штучний інтелект — усе для того, щоб надати кожній дитині можливість стати тим, ким вона мріє.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6577846" y="6232565"/>
            <a:ext cx="7258764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Проєкт Мрія є частиною програми Google.org Fellowship. Це партнерство відкриває для України новий етап розвитку цифрової освіти з інтеграцією інструментів на базі ШІ.</a:t>
            </a:r>
            <a:endParaRPr lang="en-US" sz="1550" dirty="0"/>
          </a:p>
        </p:txBody>
      </p:sp>
      <p:sp>
        <p:nvSpPr>
          <p:cNvPr id="12" name="Shape 9"/>
          <p:cNvSpPr/>
          <p:nvPr/>
        </p:nvSpPr>
        <p:spPr>
          <a:xfrm>
            <a:off x="6280190" y="6009322"/>
            <a:ext cx="22860" cy="1220510"/>
          </a:xfrm>
          <a:prstGeom prst="rect">
            <a:avLst/>
          </a:prstGeom>
          <a:solidFill>
            <a:srgbClr val="FF954F"/>
          </a:solidFill>
          <a:ln/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9614" y="510302"/>
            <a:ext cx="7704773" cy="13446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0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Оцінка економічного впливу цифровізації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719614" y="2124789"/>
            <a:ext cx="7704773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Одним з головних умов здійснення масштабних державних інвестицій у впровадження цифрових технологій є оцінка внеску відповідних заходів в економічне зростання з точки зору співвідношення витрат і результатів.</a:t>
            </a:r>
            <a:endParaRPr lang="en-US" sz="1400" dirty="0"/>
          </a:p>
        </p:txBody>
      </p:sp>
      <p:sp>
        <p:nvSpPr>
          <p:cNvPr id="5" name="Shape 2"/>
          <p:cNvSpPr/>
          <p:nvPr/>
        </p:nvSpPr>
        <p:spPr>
          <a:xfrm>
            <a:off x="719614" y="3028593"/>
            <a:ext cx="3762375" cy="2489240"/>
          </a:xfrm>
          <a:prstGeom prst="roundRect">
            <a:avLst>
              <a:gd name="adj" fmla="val 3036"/>
            </a:avLst>
          </a:prstGeom>
          <a:solidFill>
            <a:srgbClr val="FFFFF4"/>
          </a:solidFill>
          <a:ln w="15240">
            <a:solidFill>
              <a:srgbClr val="FFE0CC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914757" y="3223736"/>
            <a:ext cx="539710" cy="539710"/>
          </a:xfrm>
          <a:prstGeom prst="roundRect">
            <a:avLst>
              <a:gd name="adj" fmla="val 16940738"/>
            </a:avLst>
          </a:prstGeom>
          <a:solidFill>
            <a:srgbClr val="FF954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28" y="3335774"/>
            <a:ext cx="242768" cy="31563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14757" y="3943350"/>
            <a:ext cx="258615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Ключовий драйвер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914757" y="4387334"/>
            <a:ext cx="3372088" cy="701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Впровадження цифрових технологій — один з ключових драйверів економічного зростання</a:t>
            </a:r>
            <a:endParaRPr lang="en-US" sz="1400" dirty="0"/>
          </a:p>
        </p:txBody>
      </p:sp>
      <p:sp>
        <p:nvSpPr>
          <p:cNvPr id="10" name="Shape 6"/>
          <p:cNvSpPr/>
          <p:nvPr/>
        </p:nvSpPr>
        <p:spPr>
          <a:xfrm>
            <a:off x="4661892" y="3028593"/>
            <a:ext cx="3762494" cy="2489240"/>
          </a:xfrm>
          <a:prstGeom prst="roundRect">
            <a:avLst>
              <a:gd name="adj" fmla="val 3036"/>
            </a:avLst>
          </a:prstGeom>
          <a:solidFill>
            <a:srgbClr val="FFFFF4"/>
          </a:solidFill>
          <a:ln w="15240">
            <a:solidFill>
              <a:srgbClr val="FFE0CC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857036" y="3223736"/>
            <a:ext cx="539710" cy="539710"/>
          </a:xfrm>
          <a:prstGeom prst="roundRect">
            <a:avLst>
              <a:gd name="adj" fmla="val 16940738"/>
            </a:avLst>
          </a:prstGeom>
          <a:solidFill>
            <a:srgbClr val="FF954F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07" y="3335774"/>
            <a:ext cx="242768" cy="31563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57036" y="3943350"/>
            <a:ext cx="258615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Машинобудування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4857036" y="4387334"/>
            <a:ext cx="3372207" cy="9353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Рівень витрат на ІКТ становить близько 8% від випуску, що порівняно з транспортними витратами</a:t>
            </a:r>
            <a:endParaRPr lang="en-US" sz="1400" dirty="0"/>
          </a:p>
        </p:txBody>
      </p:sp>
      <p:sp>
        <p:nvSpPr>
          <p:cNvPr id="15" name="Shape 10"/>
          <p:cNvSpPr/>
          <p:nvPr/>
        </p:nvSpPr>
        <p:spPr>
          <a:xfrm>
            <a:off x="719614" y="5697736"/>
            <a:ext cx="7704773" cy="2021562"/>
          </a:xfrm>
          <a:prstGeom prst="roundRect">
            <a:avLst>
              <a:gd name="adj" fmla="val 3738"/>
            </a:avLst>
          </a:prstGeom>
          <a:solidFill>
            <a:srgbClr val="FFFFF4"/>
          </a:solidFill>
          <a:ln w="15240">
            <a:solidFill>
              <a:srgbClr val="FFE0CC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914757" y="5892879"/>
            <a:ext cx="539710" cy="539710"/>
          </a:xfrm>
          <a:prstGeom prst="roundRect">
            <a:avLst>
              <a:gd name="adj" fmla="val 16940738"/>
            </a:avLst>
          </a:prstGeom>
          <a:solidFill>
            <a:srgbClr val="FF954F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228" y="6004917"/>
            <a:ext cx="242768" cy="31563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14757" y="6612493"/>
            <a:ext cx="258615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Трансформація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914757" y="7056477"/>
            <a:ext cx="7314486" cy="467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Зміна структури економіки і міжгалузевих взаємодій під впливом цифрових технологій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7330" y="376238"/>
            <a:ext cx="10503218" cy="511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0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Вплив цифровізації на сектори економіки (2019-2030)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649" y="1265040"/>
            <a:ext cx="10763094" cy="60273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5804" y="7580810"/>
            <a:ext cx="13535739" cy="1777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0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Найбільший ефект від цифровізації досягається в наукомістких секторах сфери послуг і високотехнологічних галузях промисловості, ефективність яких зростає випереджаючими темпами.</a:t>
            </a:r>
            <a:endParaRPr lang="en-US" sz="10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20C519-9E1B-AB15-01B5-A638B3A8E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425" y="354858"/>
            <a:ext cx="10297549" cy="751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25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98163"/>
            <a:ext cx="11126272" cy="7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еАкциз: прозорість через цифровізацію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16173"/>
            <a:ext cx="7632025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Мінцифри України впроваджує еАкциз — систему, що запроваджує прозорість обігу алкогольної та тютюнової продукції. Команда розробила складну ІТ-систему, втричі складнішу, ніж у країнах ЄС.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688556"/>
            <a:ext cx="2979420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Ключові особливості: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4257675"/>
            <a:ext cx="7632025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Повне фінансування донорами без державних коштів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585097"/>
            <a:ext cx="7632025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Тестування з листопада 2025 року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912519"/>
            <a:ext cx="7632025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Запуск офлайн-застосунків з січня 2026 року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239941"/>
            <a:ext cx="7632025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Боротьба з нелегальними схемами та тіньовим ринком</a:t>
            </a:r>
            <a:endParaRPr lang="en-US" sz="15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760821"/>
            <a:ext cx="4926568" cy="2740343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793790" y="5947648"/>
            <a:ext cx="13042821" cy="783669"/>
          </a:xfrm>
          <a:prstGeom prst="roundRect">
            <a:avLst>
              <a:gd name="adj" fmla="val 10637"/>
            </a:avLst>
          </a:prstGeom>
          <a:solidFill>
            <a:srgbClr val="FFD1B3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6212443"/>
            <a:ext cx="248007" cy="19835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1438513" y="6195536"/>
            <a:ext cx="12199739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 5 років цифрові послуги заощадили українцям та державі 184 млрд грн</a:t>
            </a:r>
            <a:endParaRPr lang="en-US" sz="15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7690" y="390287"/>
            <a:ext cx="7522250" cy="530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Цифрова медицина: Helsi та ZDOROVI</a:t>
            </a:r>
            <a:endParaRPr lang="en-US" sz="3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90" y="1204674"/>
            <a:ext cx="6658808" cy="66588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14117" y="1204674"/>
            <a:ext cx="2040374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Helsi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656392" y="1504840"/>
            <a:ext cx="6658808" cy="5532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Електронна медична система, створена для пацієнтів, лікарів, державних і приватних медичних закладів. "Найкращими амбасадорами цифрових платформ є лікарі" — Євген Донець, CEO &amp; co-founder</a:t>
            </a:r>
            <a:endParaRPr lang="en-US" sz="11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902" y="1204674"/>
            <a:ext cx="6658808" cy="66588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985796" y="3497975"/>
            <a:ext cx="2040374" cy="265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ZDOROVI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1214117" y="4097499"/>
            <a:ext cx="6658808" cy="3688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Провідна українська НУО у сфері охорони здоров'я, що допомогла 4,7 млн пацієнтів, співпрацює з USAID і має довіру понад 950 медичних закладів</a:t>
            </a:r>
            <a:endParaRPr lang="en-US" sz="1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5925" y="505897"/>
            <a:ext cx="11735991" cy="6875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1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Трансформація ринку праці в цифрову епоху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35925" y="1561386"/>
            <a:ext cx="13158549" cy="478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Перехід до цифрової економіки істотно змінює ринок праці: поряд з поширенням інформаційних технологій у всіх сферах життя цифрові навички стають критично важливими з точки зору роботодавців.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303770" y="2246471"/>
            <a:ext cx="22860" cy="5478780"/>
          </a:xfrm>
          <a:prstGeom prst="roundRect">
            <a:avLst>
              <a:gd name="adj" fmla="val 338046"/>
            </a:avLst>
          </a:prstGeom>
          <a:solidFill>
            <a:srgbClr val="FFE0CC"/>
          </a:solidFill>
          <a:ln/>
        </p:spPr>
      </p:sp>
      <p:sp>
        <p:nvSpPr>
          <p:cNvPr id="5" name="Shape 3"/>
          <p:cNvSpPr/>
          <p:nvPr/>
        </p:nvSpPr>
        <p:spPr>
          <a:xfrm>
            <a:off x="6579096" y="2441972"/>
            <a:ext cx="551974" cy="22860"/>
          </a:xfrm>
          <a:prstGeom prst="roundRect">
            <a:avLst>
              <a:gd name="adj" fmla="val 338046"/>
            </a:avLst>
          </a:prstGeom>
          <a:solidFill>
            <a:srgbClr val="FFE0CC"/>
          </a:solidFill>
          <a:ln/>
        </p:spPr>
      </p:sp>
      <p:sp>
        <p:nvSpPr>
          <p:cNvPr id="6" name="Shape 4"/>
          <p:cNvSpPr/>
          <p:nvPr/>
        </p:nvSpPr>
        <p:spPr>
          <a:xfrm>
            <a:off x="7108210" y="2246471"/>
            <a:ext cx="413980" cy="413980"/>
          </a:xfrm>
          <a:prstGeom prst="roundRect">
            <a:avLst>
              <a:gd name="adj" fmla="val 18667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156490" y="2247126"/>
            <a:ext cx="317302" cy="412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6"/>
          <p:cNvSpPr/>
          <p:nvPr/>
        </p:nvSpPr>
        <p:spPr>
          <a:xfrm>
            <a:off x="3750469" y="2303859"/>
            <a:ext cx="2644854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Зниження попиту</a:t>
            </a:r>
            <a:endParaRPr lang="en-US" sz="2050" dirty="0"/>
          </a:p>
        </p:txBody>
      </p:sp>
      <p:sp>
        <p:nvSpPr>
          <p:cNvPr id="9" name="Text 7"/>
          <p:cNvSpPr/>
          <p:nvPr/>
        </p:nvSpPr>
        <p:spPr>
          <a:xfrm>
            <a:off x="735925" y="2757964"/>
            <a:ext cx="5659398" cy="478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 професії, пов'язані з виконанням формалізованих повторюваних операцій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7499330" y="3545800"/>
            <a:ext cx="551974" cy="22860"/>
          </a:xfrm>
          <a:prstGeom prst="roundRect">
            <a:avLst>
              <a:gd name="adj" fmla="val 338046"/>
            </a:avLst>
          </a:prstGeom>
          <a:solidFill>
            <a:srgbClr val="FFE0CC"/>
          </a:solidFill>
          <a:ln/>
        </p:spPr>
      </p:sp>
      <p:sp>
        <p:nvSpPr>
          <p:cNvPr id="11" name="Shape 9"/>
          <p:cNvSpPr/>
          <p:nvPr/>
        </p:nvSpPr>
        <p:spPr>
          <a:xfrm>
            <a:off x="7108210" y="3350300"/>
            <a:ext cx="413980" cy="413980"/>
          </a:xfrm>
          <a:prstGeom prst="roundRect">
            <a:avLst>
              <a:gd name="adj" fmla="val 18667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156490" y="3350955"/>
            <a:ext cx="317302" cy="412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1"/>
          <p:cNvSpPr/>
          <p:nvPr/>
        </p:nvSpPr>
        <p:spPr>
          <a:xfrm>
            <a:off x="8235077" y="3407688"/>
            <a:ext cx="2644854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Скорочення циклів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8235077" y="3861792"/>
            <a:ext cx="5659398" cy="478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Життєвого циклу професій в зв'язку з швидкою зміною технологій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6579096" y="4494371"/>
            <a:ext cx="551974" cy="22860"/>
          </a:xfrm>
          <a:prstGeom prst="roundRect">
            <a:avLst>
              <a:gd name="adj" fmla="val 338046"/>
            </a:avLst>
          </a:prstGeom>
          <a:solidFill>
            <a:srgbClr val="FFE0CC"/>
          </a:solidFill>
          <a:ln/>
        </p:spPr>
      </p:sp>
      <p:sp>
        <p:nvSpPr>
          <p:cNvPr id="16" name="Shape 14"/>
          <p:cNvSpPr/>
          <p:nvPr/>
        </p:nvSpPr>
        <p:spPr>
          <a:xfrm>
            <a:off x="7108210" y="4298871"/>
            <a:ext cx="413980" cy="413980"/>
          </a:xfrm>
          <a:prstGeom prst="roundRect">
            <a:avLst>
              <a:gd name="adj" fmla="val 18667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7156490" y="4299525"/>
            <a:ext cx="317302" cy="412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6"/>
          <p:cNvSpPr/>
          <p:nvPr/>
        </p:nvSpPr>
        <p:spPr>
          <a:xfrm>
            <a:off x="2695218" y="4356259"/>
            <a:ext cx="3700105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Трансформація компетенцій</a:t>
            </a:r>
            <a:endParaRPr lang="en-US" sz="2050" dirty="0"/>
          </a:p>
        </p:txBody>
      </p:sp>
      <p:sp>
        <p:nvSpPr>
          <p:cNvPr id="19" name="Text 17"/>
          <p:cNvSpPr/>
          <p:nvPr/>
        </p:nvSpPr>
        <p:spPr>
          <a:xfrm>
            <a:off x="735925" y="4810363"/>
            <a:ext cx="5659398" cy="478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Зміна профілів ризик-аналітиків, HR-менеджерів, маркетологів-аналітиків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7499330" y="5442942"/>
            <a:ext cx="551974" cy="22860"/>
          </a:xfrm>
          <a:prstGeom prst="roundRect">
            <a:avLst>
              <a:gd name="adj" fmla="val 338046"/>
            </a:avLst>
          </a:prstGeom>
          <a:solidFill>
            <a:srgbClr val="FFE0CC"/>
          </a:solidFill>
          <a:ln/>
        </p:spPr>
      </p:sp>
      <p:sp>
        <p:nvSpPr>
          <p:cNvPr id="21" name="Shape 19"/>
          <p:cNvSpPr/>
          <p:nvPr/>
        </p:nvSpPr>
        <p:spPr>
          <a:xfrm>
            <a:off x="7108210" y="5247442"/>
            <a:ext cx="413980" cy="413980"/>
          </a:xfrm>
          <a:prstGeom prst="roundRect">
            <a:avLst>
              <a:gd name="adj" fmla="val 18667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7156490" y="5248096"/>
            <a:ext cx="317302" cy="412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4</a:t>
            </a:r>
            <a:endParaRPr lang="en-US" sz="2450" dirty="0"/>
          </a:p>
        </p:txBody>
      </p:sp>
      <p:sp>
        <p:nvSpPr>
          <p:cNvPr id="23" name="Text 21"/>
          <p:cNvSpPr/>
          <p:nvPr/>
        </p:nvSpPr>
        <p:spPr>
          <a:xfrm>
            <a:off x="8235077" y="5304830"/>
            <a:ext cx="2644854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Нові професії</a:t>
            </a:r>
            <a:endParaRPr lang="en-US" sz="2050" dirty="0"/>
          </a:p>
        </p:txBody>
      </p:sp>
      <p:sp>
        <p:nvSpPr>
          <p:cNvPr id="24" name="Text 22"/>
          <p:cNvSpPr/>
          <p:nvPr/>
        </p:nvSpPr>
        <p:spPr>
          <a:xfrm>
            <a:off x="8235077" y="5758934"/>
            <a:ext cx="5659398" cy="478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Виникнення робіт і професій, пов'язаних з цифровими технологіями</a:t>
            </a:r>
            <a:endParaRPr lang="en-US" sz="1400" dirty="0"/>
          </a:p>
        </p:txBody>
      </p:sp>
      <p:sp>
        <p:nvSpPr>
          <p:cNvPr id="25" name="Shape 23"/>
          <p:cNvSpPr/>
          <p:nvPr/>
        </p:nvSpPr>
        <p:spPr>
          <a:xfrm>
            <a:off x="6579096" y="6391513"/>
            <a:ext cx="551974" cy="22860"/>
          </a:xfrm>
          <a:prstGeom prst="roundRect">
            <a:avLst>
              <a:gd name="adj" fmla="val 338046"/>
            </a:avLst>
          </a:prstGeom>
          <a:solidFill>
            <a:srgbClr val="FFE0CC"/>
          </a:solidFill>
          <a:ln/>
        </p:spPr>
      </p:sp>
      <p:sp>
        <p:nvSpPr>
          <p:cNvPr id="26" name="Shape 24"/>
          <p:cNvSpPr/>
          <p:nvPr/>
        </p:nvSpPr>
        <p:spPr>
          <a:xfrm>
            <a:off x="7108210" y="6196013"/>
            <a:ext cx="413980" cy="413980"/>
          </a:xfrm>
          <a:prstGeom prst="roundRect">
            <a:avLst>
              <a:gd name="adj" fmla="val 18667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7156490" y="6196667"/>
            <a:ext cx="317302" cy="412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5</a:t>
            </a:r>
            <a:endParaRPr lang="en-US" sz="2450" dirty="0"/>
          </a:p>
        </p:txBody>
      </p:sp>
      <p:sp>
        <p:nvSpPr>
          <p:cNvPr id="28" name="Text 26"/>
          <p:cNvSpPr/>
          <p:nvPr/>
        </p:nvSpPr>
        <p:spPr>
          <a:xfrm>
            <a:off x="3750469" y="6253401"/>
            <a:ext cx="2644854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Soft Skills</a:t>
            </a:r>
            <a:endParaRPr lang="en-US" sz="2050" dirty="0"/>
          </a:p>
        </p:txBody>
      </p:sp>
      <p:sp>
        <p:nvSpPr>
          <p:cNvPr id="29" name="Text 27"/>
          <p:cNvSpPr/>
          <p:nvPr/>
        </p:nvSpPr>
        <p:spPr>
          <a:xfrm>
            <a:off x="735925" y="6707505"/>
            <a:ext cx="5659398" cy="239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Підвищення вимог до соціального і емоційного інтелекту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7578" y="431363"/>
            <a:ext cx="9811702" cy="586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5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Професії майбутнього в цифровій економіці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627578" y="1331476"/>
            <a:ext cx="13375243" cy="950476"/>
          </a:xfrm>
          <a:prstGeom prst="roundRect">
            <a:avLst>
              <a:gd name="adj" fmla="val 6933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50438" y="1354336"/>
            <a:ext cx="627578" cy="904756"/>
          </a:xfrm>
          <a:prstGeom prst="roundRect">
            <a:avLst>
              <a:gd name="adj" fmla="val 6129"/>
            </a:avLst>
          </a:prstGeom>
          <a:solidFill>
            <a:srgbClr val="FFFFF4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14" y="1653778"/>
            <a:ext cx="235268" cy="30587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434822" y="1511141"/>
            <a:ext cx="3054548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Архітектор Інтернету речей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434822" y="1898333"/>
            <a:ext cx="12545139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Забезпечує підключення до мережі безлічі неоднорідних пристроїв, передачу та обробку даних в режимі реального часу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627578" y="2438757"/>
            <a:ext cx="13375243" cy="950476"/>
          </a:xfrm>
          <a:prstGeom prst="roundRect">
            <a:avLst>
              <a:gd name="adj" fmla="val 6933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50438" y="2461617"/>
            <a:ext cx="627578" cy="904756"/>
          </a:xfrm>
          <a:prstGeom prst="roundRect">
            <a:avLst>
              <a:gd name="adj" fmla="val 6129"/>
            </a:avLst>
          </a:prstGeom>
          <a:solidFill>
            <a:srgbClr val="FFFFF4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14" y="2761059"/>
            <a:ext cx="235268" cy="30587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434822" y="2618423"/>
            <a:ext cx="2255401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Біоінформатик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1434822" y="3005614"/>
            <a:ext cx="12545139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Аналізує експериментальні медико-біологічні дані, розробляє обчислювальні методи для генетичної діагностики</a:t>
            </a:r>
            <a:endParaRPr lang="en-US" sz="1200" dirty="0"/>
          </a:p>
        </p:txBody>
      </p:sp>
      <p:sp>
        <p:nvSpPr>
          <p:cNvPr id="13" name="Shape 9"/>
          <p:cNvSpPr/>
          <p:nvPr/>
        </p:nvSpPr>
        <p:spPr>
          <a:xfrm>
            <a:off x="627578" y="3546038"/>
            <a:ext cx="13375243" cy="950476"/>
          </a:xfrm>
          <a:prstGeom prst="roundRect">
            <a:avLst>
              <a:gd name="adj" fmla="val 6933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650438" y="3568898"/>
            <a:ext cx="627578" cy="904756"/>
          </a:xfrm>
          <a:prstGeom prst="roundRect">
            <a:avLst>
              <a:gd name="adj" fmla="val 6129"/>
            </a:avLst>
          </a:prstGeom>
          <a:solidFill>
            <a:srgbClr val="FFFFF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14" y="3868341"/>
            <a:ext cx="235268" cy="305872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434822" y="3725704"/>
            <a:ext cx="2255401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VR-архітектор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1434822" y="4112895"/>
            <a:ext cx="12545139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Розробляє технічне обладнання та програмне забезпечення для транслювання віртуального світу</a:t>
            </a:r>
            <a:endParaRPr lang="en-US" sz="1200" dirty="0"/>
          </a:p>
        </p:txBody>
      </p:sp>
      <p:sp>
        <p:nvSpPr>
          <p:cNvPr id="18" name="Shape 13"/>
          <p:cNvSpPr/>
          <p:nvPr/>
        </p:nvSpPr>
        <p:spPr>
          <a:xfrm>
            <a:off x="627578" y="4653320"/>
            <a:ext cx="13375243" cy="950476"/>
          </a:xfrm>
          <a:prstGeom prst="roundRect">
            <a:avLst>
              <a:gd name="adj" fmla="val 6933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650438" y="4676180"/>
            <a:ext cx="627578" cy="904756"/>
          </a:xfrm>
          <a:prstGeom prst="roundRect">
            <a:avLst>
              <a:gd name="adj" fmla="val 6129"/>
            </a:avLst>
          </a:prstGeom>
          <a:solidFill>
            <a:srgbClr val="FFFFF4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14" y="4975622"/>
            <a:ext cx="235268" cy="305872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1434822" y="4832985"/>
            <a:ext cx="3644146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Дизайнер голосових інтерфейсів</a:t>
            </a:r>
            <a:endParaRPr lang="en-US" sz="1750" dirty="0"/>
          </a:p>
        </p:txBody>
      </p:sp>
      <p:sp>
        <p:nvSpPr>
          <p:cNvPr id="22" name="Text 16"/>
          <p:cNvSpPr/>
          <p:nvPr/>
        </p:nvSpPr>
        <p:spPr>
          <a:xfrm>
            <a:off x="1434822" y="5220176"/>
            <a:ext cx="12545139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Проектує інтерфейси для голосової взаємодії з цифровими помічниками та чат-ботами</a:t>
            </a:r>
            <a:endParaRPr lang="en-US" sz="1200" dirty="0"/>
          </a:p>
        </p:txBody>
      </p:sp>
      <p:sp>
        <p:nvSpPr>
          <p:cNvPr id="23" name="Shape 17"/>
          <p:cNvSpPr/>
          <p:nvPr/>
        </p:nvSpPr>
        <p:spPr>
          <a:xfrm>
            <a:off x="627578" y="5760601"/>
            <a:ext cx="13375243" cy="950476"/>
          </a:xfrm>
          <a:prstGeom prst="roundRect">
            <a:avLst>
              <a:gd name="adj" fmla="val 6933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650438" y="5783461"/>
            <a:ext cx="627578" cy="904756"/>
          </a:xfrm>
          <a:prstGeom prst="roundRect">
            <a:avLst>
              <a:gd name="adj" fmla="val 6129"/>
            </a:avLst>
          </a:prstGeom>
          <a:solidFill>
            <a:srgbClr val="FFFFF4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914" y="6082903"/>
            <a:ext cx="235268" cy="305872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434822" y="5940266"/>
            <a:ext cx="2255401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Дослідник даних</a:t>
            </a:r>
            <a:endParaRPr lang="en-US" sz="1750" dirty="0"/>
          </a:p>
        </p:txBody>
      </p:sp>
      <p:sp>
        <p:nvSpPr>
          <p:cNvPr id="27" name="Text 20"/>
          <p:cNvSpPr/>
          <p:nvPr/>
        </p:nvSpPr>
        <p:spPr>
          <a:xfrm>
            <a:off x="1434822" y="6327458"/>
            <a:ext cx="12545139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Займається обробкою і аналізом великих масивів даних, розробляє прогнози для бізнесу і науки</a:t>
            </a:r>
            <a:endParaRPr lang="en-US" sz="1200" dirty="0"/>
          </a:p>
        </p:txBody>
      </p:sp>
      <p:sp>
        <p:nvSpPr>
          <p:cNvPr id="28" name="Shape 21"/>
          <p:cNvSpPr/>
          <p:nvPr/>
        </p:nvSpPr>
        <p:spPr>
          <a:xfrm>
            <a:off x="627578" y="6867882"/>
            <a:ext cx="13375243" cy="950476"/>
          </a:xfrm>
          <a:prstGeom prst="roundRect">
            <a:avLst>
              <a:gd name="adj" fmla="val 6933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29" name="Shape 22"/>
          <p:cNvSpPr/>
          <p:nvPr/>
        </p:nvSpPr>
        <p:spPr>
          <a:xfrm>
            <a:off x="650438" y="6890742"/>
            <a:ext cx="627578" cy="904756"/>
          </a:xfrm>
          <a:prstGeom prst="roundRect">
            <a:avLst>
              <a:gd name="adj" fmla="val 6129"/>
            </a:avLst>
          </a:prstGeom>
          <a:solidFill>
            <a:srgbClr val="FFFFF4"/>
          </a:solidFill>
          <a:ln/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914" y="7190184"/>
            <a:ext cx="235268" cy="305872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1434822" y="7047548"/>
            <a:ext cx="3704153" cy="2931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7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Інженер-оператор робототехніки</a:t>
            </a:r>
            <a:endParaRPr lang="en-US" sz="1750" dirty="0"/>
          </a:p>
        </p:txBody>
      </p:sp>
      <p:sp>
        <p:nvSpPr>
          <p:cNvPr id="32" name="Text 24"/>
          <p:cNvSpPr/>
          <p:nvPr/>
        </p:nvSpPr>
        <p:spPr>
          <a:xfrm>
            <a:off x="1434822" y="7434739"/>
            <a:ext cx="12545139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Вирішує завдання з управління і підтримки працездатності робототехнічних комплексів</a:t>
            </a:r>
            <a:endParaRPr lang="en-US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58741"/>
            <a:ext cx="7264837" cy="7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Компетенції кібербезпеки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97336"/>
            <a:ext cx="13042821" cy="4373523"/>
          </a:xfrm>
          <a:prstGeom prst="roundRect">
            <a:avLst>
              <a:gd name="adj" fmla="val 1906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504956"/>
            <a:ext cx="13027581" cy="51137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00006" y="2631638"/>
            <a:ext cx="3898463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HARD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5302806" y="2631638"/>
            <a:ext cx="3894653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601795" y="2631638"/>
            <a:ext cx="4028837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SOFT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801410" y="3016329"/>
            <a:ext cx="13027581" cy="76938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7"/>
          <p:cNvSpPr/>
          <p:nvPr/>
        </p:nvSpPr>
        <p:spPr>
          <a:xfrm>
            <a:off x="1000006" y="3143012"/>
            <a:ext cx="389846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Етичний хакинг і тестування на проникнення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5302806" y="3143012"/>
            <a:ext cx="389465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Адміністрування операційних систем Windows/Linux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9601795" y="3143012"/>
            <a:ext cx="4028837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Готовність до безперервного навчання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801410" y="3785711"/>
            <a:ext cx="13027581" cy="76938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1000006" y="3912394"/>
            <a:ext cx="389846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Архітектура систем захисту інформації</a:t>
            </a: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5302806" y="3912394"/>
            <a:ext cx="389465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Мови програмування (C/C++/Java/Python)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9601795" y="3912394"/>
            <a:ext cx="4028837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Увага до деталей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801410" y="4555093"/>
            <a:ext cx="13027581" cy="76938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1000006" y="4681776"/>
            <a:ext cx="389846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Нормативно-правова база інформаційної безпеки</a:t>
            </a:r>
            <a:endParaRPr lang="en-US" sz="1550" dirty="0"/>
          </a:p>
        </p:txBody>
      </p:sp>
      <p:sp>
        <p:nvSpPr>
          <p:cNvPr id="18" name="Text 16"/>
          <p:cNvSpPr/>
          <p:nvPr/>
        </p:nvSpPr>
        <p:spPr>
          <a:xfrm>
            <a:off x="5302806" y="4681776"/>
            <a:ext cx="389465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Мережеві технології (TCP/IP/DNS/DHCP)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9601795" y="4681776"/>
            <a:ext cx="4028837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Системне мислення і рішення проблем</a:t>
            </a:r>
            <a:endParaRPr lang="en-US" sz="1550" dirty="0"/>
          </a:p>
        </p:txBody>
      </p:sp>
      <p:sp>
        <p:nvSpPr>
          <p:cNvPr id="20" name="Shape 18"/>
          <p:cNvSpPr/>
          <p:nvPr/>
        </p:nvSpPr>
        <p:spPr>
          <a:xfrm>
            <a:off x="801410" y="5324475"/>
            <a:ext cx="13027581" cy="76938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1000006" y="5451158"/>
            <a:ext cx="3898463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Виявлення та запобігання вторгнень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5302806" y="5451158"/>
            <a:ext cx="389465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Засоби забезпечення інформаційної безпеки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9601795" y="5451158"/>
            <a:ext cx="4028837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Командна праця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801410" y="6093857"/>
            <a:ext cx="13027581" cy="76938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00006" y="6220539"/>
            <a:ext cx="3898463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Розслідування інцидентів</a:t>
            </a:r>
            <a:endParaRPr lang="en-US" sz="1550" dirty="0"/>
          </a:p>
        </p:txBody>
      </p:sp>
      <p:sp>
        <p:nvSpPr>
          <p:cNvPr id="26" name="Text 24"/>
          <p:cNvSpPr/>
          <p:nvPr/>
        </p:nvSpPr>
        <p:spPr>
          <a:xfrm>
            <a:off x="5302806" y="6220539"/>
            <a:ext cx="3894653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Інструментарій комп'ютерної криміналістики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9601795" y="6220539"/>
            <a:ext cx="4028837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048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724394"/>
            <a:ext cx="9347002" cy="7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Революція великих даних у науці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4763810"/>
            <a:ext cx="4215289" cy="2222302"/>
          </a:xfrm>
          <a:prstGeom prst="roundRect">
            <a:avLst>
              <a:gd name="adj" fmla="val 3751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15008" y="4985028"/>
            <a:ext cx="2965013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Неструктуровані дані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15008" y="5474851"/>
            <a:ext cx="3772853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Стрімке зростання обсягів накопичених даних вимагає розробки нових технологій збору, обробки та зберігання інформації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207437" y="4763810"/>
            <a:ext cx="4215408" cy="2222302"/>
          </a:xfrm>
          <a:prstGeom prst="roundRect">
            <a:avLst>
              <a:gd name="adj" fmla="val 3751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8655" y="4985028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Нова парадигма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428655" y="5474851"/>
            <a:ext cx="3772972" cy="12900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Наукове співтовариство переходить до проведення досліджень на основі інтелектуального аналізу величезних масивів даних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9621203" y="4763810"/>
            <a:ext cx="4215289" cy="2222302"/>
          </a:xfrm>
          <a:prstGeom prst="roundRect">
            <a:avLst>
              <a:gd name="adj" fmla="val 3751"/>
            </a:avLst>
          </a:prstGeom>
          <a:solidFill>
            <a:srgbClr val="FFFFF4"/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42421" y="4985028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Інтенсивні науки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42421" y="5474851"/>
            <a:ext cx="3772853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Активно розвиваються біоінформатика, геноміка, геоінформатика, нейроінформатика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4970"/>
            <a:ext cx="10093285" cy="7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Цифрові платформи пошуку роботи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52744"/>
            <a:ext cx="3092768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Українські платформи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521863"/>
            <a:ext cx="627935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Work.ua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найпопулярніший сайт з широким вибором вакансій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107293"/>
            <a:ext cx="6279356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Rabota.ua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повна зайнятість, сумісництво, стажування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3434715"/>
            <a:ext cx="6279356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Jooble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агрегатор вакансій з простим дизайном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3762137"/>
            <a:ext cx="6279356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Djinni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анонімний пошук роботи в IT-сфері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4089559"/>
            <a:ext cx="6279356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DOU.ua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спеціалізований ресурс для IT-фахівців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4545925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Для фрілансерів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93790" y="5115044"/>
            <a:ext cx="6279356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Freelancehunt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пошук вакансій та пропозиція послуг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93790" y="5442466"/>
            <a:ext cx="6279356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Upwork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найбільша платформа для фріланс-проектів</a:t>
            </a:r>
            <a:endParaRPr lang="en-US" sz="155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1977628"/>
            <a:ext cx="6279356" cy="3762256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7564874" y="5963126"/>
            <a:ext cx="3430072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LinkedIn оновлення 2025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7564874" y="6532245"/>
            <a:ext cx="6279356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Saves і Sends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нові метрики для аналізу постів</a:t>
            </a:r>
            <a:endParaRPr lang="en-US" sz="1550" dirty="0"/>
          </a:p>
        </p:txBody>
      </p:sp>
      <p:sp>
        <p:nvSpPr>
          <p:cNvPr id="15" name="Text 12"/>
          <p:cNvSpPr/>
          <p:nvPr/>
        </p:nvSpPr>
        <p:spPr>
          <a:xfrm>
            <a:off x="7564874" y="6859667"/>
            <a:ext cx="6279356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Duolingo-оцінки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підтвердження мовних навичок</a:t>
            </a:r>
            <a:endParaRPr lang="en-US" sz="1550" dirty="0"/>
          </a:p>
        </p:txBody>
      </p:sp>
      <p:sp>
        <p:nvSpPr>
          <p:cNvPr id="16" name="Text 13"/>
          <p:cNvSpPr/>
          <p:nvPr/>
        </p:nvSpPr>
        <p:spPr>
          <a:xfrm>
            <a:off x="7564874" y="7187089"/>
            <a:ext cx="6279356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AI-інтерв'ю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симуляції співбесід для Premium</a:t>
            </a:r>
            <a:endParaRPr lang="en-US" sz="15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3527" y="680204"/>
            <a:ext cx="7775377" cy="554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Майбутнє цифрових технологій 2025</a:t>
            </a:r>
            <a:endParaRPr lang="en-US" sz="3350" dirty="0"/>
          </a:p>
        </p:txBody>
      </p:sp>
      <p:sp>
        <p:nvSpPr>
          <p:cNvPr id="4" name="Shape 1"/>
          <p:cNvSpPr/>
          <p:nvPr/>
        </p:nvSpPr>
        <p:spPr>
          <a:xfrm>
            <a:off x="593527" y="1457206"/>
            <a:ext cx="15240" cy="5205889"/>
          </a:xfrm>
          <a:prstGeom prst="roundRect">
            <a:avLst>
              <a:gd name="adj" fmla="val 408986"/>
            </a:avLst>
          </a:prstGeom>
          <a:solidFill>
            <a:srgbClr val="FFE0CC"/>
          </a:solidFill>
          <a:ln/>
        </p:spPr>
      </p:sp>
      <p:sp>
        <p:nvSpPr>
          <p:cNvPr id="5" name="Shape 2"/>
          <p:cNvSpPr/>
          <p:nvPr/>
        </p:nvSpPr>
        <p:spPr>
          <a:xfrm>
            <a:off x="608767" y="1457206"/>
            <a:ext cx="7956947" cy="1078944"/>
          </a:xfrm>
          <a:prstGeom prst="rect">
            <a:avLst/>
          </a:prstGeom>
          <a:solidFill>
            <a:srgbClr val="FFFFF4"/>
          </a:solidFill>
          <a:ln w="15240">
            <a:solidFill>
              <a:srgbClr val="FFE0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57118" y="1620798"/>
            <a:ext cx="2444710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GPT-5 і Chrome з Gemini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757118" y="1987034"/>
            <a:ext cx="7645003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GPT-5 Prompt Optimizer генерує правильні промпти автоматично. Google вбудував Gemini в Chrome для пояснення текстів та інтеграції сервісів</a:t>
            </a:r>
            <a:endParaRPr lang="en-US" sz="1150" dirty="0"/>
          </a:p>
        </p:txBody>
      </p:sp>
      <p:sp>
        <p:nvSpPr>
          <p:cNvPr id="8" name="Shape 5"/>
          <p:cNvSpPr/>
          <p:nvPr/>
        </p:nvSpPr>
        <p:spPr>
          <a:xfrm>
            <a:off x="608767" y="2832854"/>
            <a:ext cx="7956947" cy="1078944"/>
          </a:xfrm>
          <a:prstGeom prst="rect">
            <a:avLst/>
          </a:prstGeom>
          <a:solidFill>
            <a:srgbClr val="FFFFF4"/>
          </a:solidFill>
          <a:ln w="15240">
            <a:solidFill>
              <a:srgbClr val="FFE0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7118" y="2996446"/>
            <a:ext cx="2324576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Навчальні режими ШІ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757118" y="3362682"/>
            <a:ext cx="7645003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ChatGPT Study Mode та Gemini Guided Learning не дають готових відповідей, а ведуть крок за кроком до розуміння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608767" y="4208502"/>
            <a:ext cx="7956947" cy="1078944"/>
          </a:xfrm>
          <a:prstGeom prst="rect">
            <a:avLst/>
          </a:prstGeom>
          <a:solidFill>
            <a:srgbClr val="FFFFF4"/>
          </a:solidFill>
          <a:ln w="15240">
            <a:solidFill>
              <a:srgbClr val="FFE0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757118" y="4372094"/>
            <a:ext cx="2672596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NotebookLM та Story Book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757118" y="4738330"/>
            <a:ext cx="7645003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ШІ-помічник створює відеопрезентації українською. Story Book від Gemini дозволяє створювати власні книжки</a:t>
            </a:r>
            <a:endParaRPr lang="en-US" sz="1150" dirty="0"/>
          </a:p>
        </p:txBody>
      </p:sp>
      <p:sp>
        <p:nvSpPr>
          <p:cNvPr id="14" name="Shape 11"/>
          <p:cNvSpPr/>
          <p:nvPr/>
        </p:nvSpPr>
        <p:spPr>
          <a:xfrm>
            <a:off x="608767" y="5584150"/>
            <a:ext cx="7956947" cy="1078944"/>
          </a:xfrm>
          <a:prstGeom prst="rect">
            <a:avLst/>
          </a:prstGeom>
          <a:solidFill>
            <a:srgbClr val="FFFFF4"/>
          </a:solidFill>
          <a:ln w="15240">
            <a:solidFill>
              <a:srgbClr val="FFE0C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57118" y="5747742"/>
            <a:ext cx="2672001" cy="277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CoreHR 2.0 та OpenAI Jobs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757118" y="6113978"/>
            <a:ext cx="7645003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FRACTAL запустили HRM-систему зі штучним інтелектом. OpenAI розробляє платформу найму на основі ШІ</a:t>
            </a:r>
            <a:endParaRPr lang="en-US" sz="1150" dirty="0"/>
          </a:p>
        </p:txBody>
      </p:sp>
      <p:sp>
        <p:nvSpPr>
          <p:cNvPr id="17" name="Text 14"/>
          <p:cNvSpPr/>
          <p:nvPr/>
        </p:nvSpPr>
        <p:spPr>
          <a:xfrm>
            <a:off x="816054" y="6996946"/>
            <a:ext cx="7734419" cy="385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Цифровізація стає значущим структурним фактором економічного зростання при різних сценаріях розвитку економіки в довгостроковій перспективі.</a:t>
            </a:r>
            <a:endParaRPr lang="en-US" sz="1150" dirty="0"/>
          </a:p>
        </p:txBody>
      </p:sp>
      <p:sp>
        <p:nvSpPr>
          <p:cNvPr id="18" name="Shape 15"/>
          <p:cNvSpPr/>
          <p:nvPr/>
        </p:nvSpPr>
        <p:spPr>
          <a:xfrm>
            <a:off x="593527" y="6830020"/>
            <a:ext cx="15240" cy="719376"/>
          </a:xfrm>
          <a:prstGeom prst="rect">
            <a:avLst/>
          </a:prstGeom>
          <a:solidFill>
            <a:srgbClr val="FF954F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85875"/>
            <a:ext cx="13042821" cy="1483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Штучний інтелект у науці: потенціал і виклики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65408"/>
            <a:ext cx="3331845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Колосальний потенціал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834527"/>
            <a:ext cx="7632025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Технології ШІ та машинного навчання володіють величезним потенціалом підвищення продуктивності науки, дозволяючи автоматизувати складні аналітичні процеси та прискорити отримання наукових результатів.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5064919"/>
            <a:ext cx="3768209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Перешкоди впровадження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5634038"/>
            <a:ext cx="7632025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Необхідність адаптації до погано структурованих даних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5961459"/>
            <a:ext cx="7632025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Побоювання щодо відсутності прозорості процесів прийняття рішень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6288881"/>
            <a:ext cx="7632025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Висока вартість обчислювальних ресурсів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6616303"/>
            <a:ext cx="7632025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Нестача спеціальних освітніх курсів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3290292"/>
            <a:ext cx="4926568" cy="311122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9111" y="622340"/>
            <a:ext cx="7678579" cy="1369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Цифрові платформи наукових досліджень</a:t>
            </a:r>
            <a:endParaRPr lang="en-US" sz="4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111" y="2266593"/>
            <a:ext cx="457914" cy="45791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19111" y="2953464"/>
            <a:ext cx="2633543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Віддалений доступ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6219111" y="3405664"/>
            <a:ext cx="7678579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Забезпечення віддаленого доступу до передової наукової інфраструктури через цифрові платформи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9111" y="4248269"/>
            <a:ext cx="457914" cy="45791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19111" y="4935141"/>
            <a:ext cx="2633543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Економія ресурсів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6219111" y="5387340"/>
            <a:ext cx="7678579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Істотне скорочення часових та матеріальних витрат на проведення експериментів, збір і обробку інформації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111" y="6229945"/>
            <a:ext cx="457914" cy="45791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19111" y="6916817"/>
            <a:ext cx="2655927" cy="342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Інклюзивні інновації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6219111" y="7369016"/>
            <a:ext cx="7678579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Розвиток відкритих інноваційних екосистем: makerspaces, living labs, fab labs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21381"/>
            <a:ext cx="13042821" cy="1483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Захист інтелектуальної власності в цифрову епоху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01735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Впроваджуються ефективні інструменти обліку, правової охорони і комерціалізації результатів інтелектуальної діяльності в передових науково-технологічних областях. Нові можливості фіксації та введення в обіг спираються на блокчейн-технології.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140994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5133142"/>
            <a:ext cx="3950851" cy="7415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Оцінка патентоспроможності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92148" y="5993725"/>
            <a:ext cx="395085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Автоматизована перевірка новизни та патентоспроможності винаходів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4140994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5133142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Авторські права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39715" y="5622965"/>
            <a:ext cx="395085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Цифрова фіксація виникнення авторських прав на наукові розробки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4140994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5133142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Блокчейн-захист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687282" y="5622965"/>
            <a:ext cx="395085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Використання блокчейн-технологій для захисту інтелектуальних прав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57256"/>
            <a:ext cx="7556421" cy="1483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Громадська наука та цифрові технології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638431"/>
            <a:ext cx="7556421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Розвиваються нові дослідницькі практики та ініціативи, що сприяють отриманню відсутніх даних за допомогою інтеграції в наукову діяльність все більшого числа учасників. Приклад: міське планування з використанням смартфонів.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1091446" y="5116949"/>
            <a:ext cx="7258764" cy="1032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Цифрові технології дозволяють краще враховувати думку суспільства при прийнятті соціально значущих рішень в науці, залучати населення до процесів збору даних і постановку дослідницьких питань.</a:t>
            </a:r>
            <a:endParaRPr lang="en-US" sz="1550" dirty="0"/>
          </a:p>
        </p:txBody>
      </p:sp>
      <p:sp>
        <p:nvSpPr>
          <p:cNvPr id="6" name="Shape 3"/>
          <p:cNvSpPr/>
          <p:nvPr/>
        </p:nvSpPr>
        <p:spPr>
          <a:xfrm>
            <a:off x="793790" y="4893707"/>
            <a:ext cx="22860" cy="1478518"/>
          </a:xfrm>
          <a:prstGeom prst="rect">
            <a:avLst/>
          </a:prstGeom>
          <a:solidFill>
            <a:srgbClr val="FF954F"/>
          </a:solidFill>
          <a:ln/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23737"/>
            <a:ext cx="10196632" cy="7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Цифрові платформи освіти в Україні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62332"/>
            <a:ext cx="13042821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Цифрові платформи освіти — це онлайн-інструменти для організації, викладання та вивчення навчальних матеріалів, що пропонують різноманітні функції: від створення уроків та завдань до спілкування з учнями та перевірки знань.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201591"/>
            <a:ext cx="198358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3525917"/>
            <a:ext cx="4215289" cy="2286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670816"/>
            <a:ext cx="3074551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Організація навчання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93790" y="4160639"/>
            <a:ext cx="4215289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Створення електронних класів, розкладів, розподіл завдань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3201591"/>
            <a:ext cx="198358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3525917"/>
            <a:ext cx="4215408" cy="2286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3670816"/>
            <a:ext cx="2945844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Навчальні матеріали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207437" y="4160639"/>
            <a:ext cx="4215408" cy="774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Доступ до відеоуроків, тестів, інтерактивних завдань, електронних підручників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3201591"/>
            <a:ext cx="198358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3525917"/>
            <a:ext cx="4215289" cy="2286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3670816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Комунікація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621203" y="4160639"/>
            <a:ext cx="4215289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Спілкування між учнями та вчителями, надання зворотного зв'язку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5281851"/>
            <a:ext cx="198358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3790" y="5606177"/>
            <a:ext cx="6422112" cy="2286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751076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Оцінювання</a:t>
            </a:r>
            <a:endParaRPr lang="en-US" sz="2200" dirty="0"/>
          </a:p>
        </p:txBody>
      </p:sp>
      <p:sp>
        <p:nvSpPr>
          <p:cNvPr id="19" name="Text 17"/>
          <p:cNvSpPr/>
          <p:nvPr/>
        </p:nvSpPr>
        <p:spPr>
          <a:xfrm>
            <a:off x="793790" y="6240899"/>
            <a:ext cx="6422112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Автоматична перевірка тестів, виставлення оцінок, ведення журналів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414260" y="5281851"/>
            <a:ext cx="198358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414260" y="5606177"/>
            <a:ext cx="6422231" cy="2286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22" name="Text 20"/>
          <p:cNvSpPr/>
          <p:nvPr/>
        </p:nvSpPr>
        <p:spPr>
          <a:xfrm>
            <a:off x="7414260" y="5751076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Саморозвиток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7414260" y="6240899"/>
            <a:ext cx="6422231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Доступ до курсів від провідних університетів та спеціалістів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1373" y="1027628"/>
            <a:ext cx="7609523" cy="686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1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Українські освітні платформи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6221373" y="1990130"/>
            <a:ext cx="7674054" cy="1105495"/>
          </a:xfrm>
          <a:prstGeom prst="roundRect">
            <a:avLst>
              <a:gd name="adj" fmla="val 6982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7946" y="2196703"/>
            <a:ext cx="3766899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Всеукраїнська школа онлайн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427946" y="2650331"/>
            <a:ext cx="7260908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Безоплатна платформа для учнів 5–11 класів з відеоуроками та завданнями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6221373" y="3279338"/>
            <a:ext cx="7674054" cy="1344216"/>
          </a:xfrm>
          <a:prstGeom prst="roundRect">
            <a:avLst>
              <a:gd name="adj" fmla="val 5742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427946" y="3485912"/>
            <a:ext cx="264164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Prometheus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6427946" y="3939540"/>
            <a:ext cx="7260908" cy="477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Проект з масовими відкритими онлайн-курсами, що надає доступ до знань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221373" y="4807268"/>
            <a:ext cx="7674054" cy="1105495"/>
          </a:xfrm>
          <a:prstGeom prst="roundRect">
            <a:avLst>
              <a:gd name="adj" fmla="val 6982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7946" y="5013841"/>
            <a:ext cx="264164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Ed-Era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427946" y="5467469"/>
            <a:ext cx="7260908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Платформа для створення та проходження онлайн-курсів з різних тем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6221373" y="6096476"/>
            <a:ext cx="7674054" cy="1105495"/>
          </a:xfrm>
          <a:prstGeom prst="roundRect">
            <a:avLst>
              <a:gd name="adj" fmla="val 6982"/>
            </a:avLst>
          </a:prstGeom>
          <a:solidFill>
            <a:srgbClr val="FFFFF4">
              <a:alpha val="95000"/>
            </a:srgbClr>
          </a:solidFill>
          <a:ln w="22860">
            <a:solidFill>
              <a:srgbClr val="FFE0CC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427946" y="6303050"/>
            <a:ext cx="2641640" cy="343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0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iLearn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6427946" y="6756678"/>
            <a:ext cx="7260908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Платформа, що надає доступ до освітніх матеріалів та інтерактивних курсів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05972"/>
            <a:ext cx="8631317" cy="7417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Міжнародні освітні платформи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43745"/>
            <a:ext cx="2852976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Глобальні лідери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912864"/>
            <a:ext cx="627935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Coursera та edX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курси від відомих університетів та компаній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3498294"/>
            <a:ext cx="627935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Udemy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курси від незалежних викладачів за одноразову оплату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790" y="4083725"/>
            <a:ext cx="627935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Khan Academy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безкоштовні освітні ресурси для школярів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790" y="4669155"/>
            <a:ext cx="627935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Moodle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популярна навчальна платформа для різних форматів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5383530"/>
            <a:ext cx="3837623" cy="370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Спеціалізовані інструменти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93790" y="5952649"/>
            <a:ext cx="627935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Google Classroom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безкоштовний сервіс для дистанційного навчання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6538079"/>
            <a:ext cx="6279356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5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LearningApps.org</a:t>
            </a:r>
            <a:r>
              <a:rPr lang="en-US" sz="15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— створення інтерактивних ігор та вправ</a:t>
            </a:r>
            <a:endParaRPr lang="en-US" sz="155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874" y="2368629"/>
            <a:ext cx="6279356" cy="43318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1392</Words>
  <Application>Microsoft Office PowerPoint</Application>
  <PresentationFormat>Довільний</PresentationFormat>
  <Paragraphs>203</Paragraphs>
  <Slides>21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26" baseType="lpstr">
      <vt:lpstr>Marcellus</vt:lpstr>
      <vt:lpstr>Montserrat</vt:lpstr>
      <vt:lpstr>Arial</vt:lpstr>
      <vt:lpstr>Marcellus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Микола Стороженко</dc:creator>
  <cp:lastModifiedBy>Микола Стороженко</cp:lastModifiedBy>
  <cp:revision>2</cp:revision>
  <dcterms:created xsi:type="dcterms:W3CDTF">2025-09-20T05:24:48Z</dcterms:created>
  <dcterms:modified xsi:type="dcterms:W3CDTF">2025-09-20T05:27:28Z</dcterms:modified>
</cp:coreProperties>
</file>