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3"/>
            <a:ext cx="7774632" cy="240369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Лекція 3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6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Традиційні</a:t>
            </a:r>
            <a:r>
              <a:rPr lang="ru-RU" b="1" dirty="0" smtClean="0"/>
              <a:t> </a:t>
            </a:r>
            <a:r>
              <a:rPr lang="ru-RU" b="1" dirty="0" err="1"/>
              <a:t>з</a:t>
            </a:r>
            <a:r>
              <a:rPr lang="ru-RU" b="1" dirty="0" err="1" smtClean="0"/>
              <a:t>асоби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b="1" dirty="0" err="1" smtClean="0"/>
              <a:t>поділяються</a:t>
            </a:r>
            <a:r>
              <a:rPr lang="ru-RU" b="1" dirty="0" smtClean="0"/>
              <a:t> </a:t>
            </a:r>
            <a:r>
              <a:rPr lang="ru-RU" b="1" dirty="0"/>
              <a:t>на </a:t>
            </a:r>
            <a:r>
              <a:rPr lang="ru-RU" b="1" dirty="0" err="1" smtClean="0"/>
              <a:t>категорії</a:t>
            </a:r>
            <a:r>
              <a:rPr lang="ru-RU" dirty="0" smtClean="0"/>
              <a:t>: </a:t>
            </a:r>
          </a:p>
          <a:p>
            <a:pPr marL="514350" indent="-514350">
              <a:buAutoNum type="arabicParenR"/>
            </a:pPr>
            <a:r>
              <a:rPr lang="ru-RU" dirty="0" err="1" smtClean="0"/>
              <a:t>підручники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друковані</a:t>
            </a:r>
            <a:r>
              <a:rPr lang="ru-RU" dirty="0"/>
              <a:t> </a:t>
            </a:r>
            <a:r>
              <a:rPr lang="ru-RU" dirty="0" err="1"/>
              <a:t>текстові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навчальні</a:t>
            </a:r>
            <a:r>
              <a:rPr lang="ru-RU" dirty="0" smtClean="0"/>
              <a:t> </a:t>
            </a:r>
            <a:r>
              <a:rPr lang="ru-RU" dirty="0" err="1"/>
              <a:t>посібники</a:t>
            </a:r>
            <a:r>
              <a:rPr lang="ru-RU" dirty="0"/>
              <a:t>, </a:t>
            </a:r>
            <a:r>
              <a:rPr lang="ru-RU" dirty="0" err="1"/>
              <a:t>довідники</a:t>
            </a:r>
            <a:r>
              <a:rPr lang="ru-RU" dirty="0"/>
              <a:t>, 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література</a:t>
            </a:r>
            <a:r>
              <a:rPr lang="ru-RU" dirty="0"/>
              <a:t>, </a:t>
            </a:r>
            <a:r>
              <a:rPr lang="ru-RU" dirty="0" err="1"/>
              <a:t>методичні</a:t>
            </a:r>
            <a:r>
              <a:rPr lang="ru-RU" dirty="0"/>
              <a:t> </a:t>
            </a:r>
            <a:r>
              <a:rPr lang="ru-RU" dirty="0" err="1"/>
              <a:t>рекомендації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/>
              <a:t>візуальні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діаграми</a:t>
            </a:r>
            <a:r>
              <a:rPr lang="ru-RU" dirty="0"/>
              <a:t>, </a:t>
            </a:r>
            <a:r>
              <a:rPr lang="ru-RU" dirty="0" err="1"/>
              <a:t>графіки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механічні</a:t>
            </a:r>
            <a:r>
              <a:rPr lang="ru-RU" dirty="0" smtClean="0"/>
              <a:t> </a:t>
            </a:r>
            <a:r>
              <a:rPr lang="ru-RU" dirty="0" err="1"/>
              <a:t>візуальні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(</a:t>
            </a:r>
            <a:r>
              <a:rPr lang="ru-RU" dirty="0" err="1"/>
              <a:t>діаскопи</a:t>
            </a:r>
            <a:r>
              <a:rPr lang="ru-RU" dirty="0"/>
              <a:t>, </a:t>
            </a:r>
            <a:r>
              <a:rPr lang="ru-RU" dirty="0" err="1"/>
              <a:t>телескопи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аудіозасоби</a:t>
            </a:r>
            <a:r>
              <a:rPr lang="ru-RU" dirty="0" smtClean="0"/>
              <a:t> (</a:t>
            </a:r>
            <a:r>
              <a:rPr lang="ru-RU" dirty="0" err="1" smtClean="0"/>
              <a:t>аудіотехніка</a:t>
            </a:r>
            <a:r>
              <a:rPr lang="ru-RU" dirty="0" smtClean="0"/>
              <a:t> і </a:t>
            </a:r>
            <a:r>
              <a:rPr lang="ru-RU" dirty="0" err="1"/>
              <a:t>тощо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аудіовізуальні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відеокамери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err="1" smtClean="0"/>
              <a:t>засоби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автоматизують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(</a:t>
            </a:r>
            <a:r>
              <a:rPr lang="ru-RU" dirty="0" err="1"/>
              <a:t>тренажери</a:t>
            </a:r>
            <a:r>
              <a:rPr lang="ru-RU" dirty="0"/>
              <a:t>, </a:t>
            </a:r>
            <a:r>
              <a:rPr lang="ru-RU" dirty="0" err="1"/>
              <a:t>комп’ютери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8539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За характером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</a:t>
            </a:r>
            <a:r>
              <a:rPr lang="ru-RU" dirty="0" smtClean="0"/>
              <a:t>на: </a:t>
            </a:r>
          </a:p>
          <a:p>
            <a:pPr marL="0" indent="0">
              <a:buNone/>
            </a:pPr>
            <a:r>
              <a:rPr lang="ru-RU" b="1" dirty="0" err="1" smtClean="0"/>
              <a:t>словесні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підручники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навчальні</a:t>
            </a:r>
            <a:r>
              <a:rPr lang="ru-RU" dirty="0"/>
              <a:t> </a:t>
            </a:r>
            <a:r>
              <a:rPr lang="ru-RU" dirty="0" err="1" smtClean="0"/>
              <a:t>посібники</a:t>
            </a:r>
            <a:r>
              <a:rPr lang="ru-RU" dirty="0" smtClean="0"/>
              <a:t>)</a:t>
            </a:r>
            <a:endParaRPr lang="ru-RU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і </a:t>
            </a:r>
            <a:r>
              <a:rPr lang="ru-RU" b="1" dirty="0" err="1" smtClean="0"/>
              <a:t>візуальні</a:t>
            </a:r>
            <a:r>
              <a:rPr lang="ru-RU" b="1" dirty="0" smtClean="0"/>
              <a:t> (</a:t>
            </a:r>
            <a:r>
              <a:rPr lang="ru-RU" b="1" dirty="0" err="1" smtClean="0"/>
              <a:t>наочні</a:t>
            </a:r>
            <a:r>
              <a:rPr lang="ru-RU" b="1" dirty="0" smtClean="0"/>
              <a:t>) </a:t>
            </a:r>
            <a:r>
              <a:rPr lang="ru-RU" dirty="0" smtClean="0"/>
              <a:t>(</a:t>
            </a:r>
            <a:r>
              <a:rPr lang="ru-RU" dirty="0" err="1" smtClean="0"/>
              <a:t>ілюстрації</a:t>
            </a:r>
            <a:r>
              <a:rPr lang="ru-RU" dirty="0" smtClean="0"/>
              <a:t>, </a:t>
            </a:r>
            <a:r>
              <a:rPr lang="ru-RU" dirty="0" err="1" smtClean="0"/>
              <a:t>демонстрації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56246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Отже</a:t>
            </a:r>
            <a:r>
              <a:rPr lang="ru-RU" dirty="0"/>
              <a:t>, в межах </a:t>
            </a:r>
            <a:r>
              <a:rPr lang="ru-RU" dirty="0" err="1"/>
              <a:t>пояснювально-ілюстративної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пізнавальна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репродуктивний</a:t>
            </a:r>
            <a:r>
              <a:rPr lang="ru-RU" dirty="0"/>
              <a:t> характер: </a:t>
            </a:r>
            <a:r>
              <a:rPr lang="ru-RU" b="1" dirty="0" err="1" smtClean="0"/>
              <a:t>вчитель</a:t>
            </a:r>
            <a:r>
              <a:rPr lang="ru-RU" b="1" dirty="0" smtClean="0"/>
              <a:t> </a:t>
            </a:r>
            <a:r>
              <a:rPr lang="ru-RU" b="1" dirty="0" err="1"/>
              <a:t>передає</a:t>
            </a:r>
            <a:r>
              <a:rPr lang="ru-RU" b="1" dirty="0"/>
              <a:t> </a:t>
            </a:r>
            <a:r>
              <a:rPr lang="ru-RU" b="1" dirty="0" err="1" smtClean="0"/>
              <a:t>учням</a:t>
            </a:r>
            <a:r>
              <a:rPr lang="ru-RU" b="1" dirty="0" smtClean="0"/>
              <a:t> </a:t>
            </a:r>
            <a:r>
              <a:rPr lang="ru-RU" b="1" dirty="0"/>
              <a:t>«</a:t>
            </a:r>
            <a:r>
              <a:rPr lang="ru-RU" b="1" dirty="0" err="1"/>
              <a:t>готові</a:t>
            </a:r>
            <a:r>
              <a:rPr lang="ru-RU" b="1" dirty="0"/>
              <a:t>» </a:t>
            </a:r>
            <a:r>
              <a:rPr lang="ru-RU" b="1" dirty="0" err="1"/>
              <a:t>знання</a:t>
            </a:r>
            <a:r>
              <a:rPr lang="ru-RU" b="1" dirty="0"/>
              <a:t>, </a:t>
            </a:r>
            <a:r>
              <a:rPr lang="ru-RU" b="1" dirty="0" err="1"/>
              <a:t>використовуючи</a:t>
            </a:r>
            <a:r>
              <a:rPr lang="ru-RU" b="1" dirty="0"/>
              <a:t> </a:t>
            </a:r>
            <a:r>
              <a:rPr lang="ru-RU" b="1" dirty="0" err="1"/>
              <a:t>пояснення</a:t>
            </a:r>
            <a:r>
              <a:rPr lang="ru-RU" b="1" dirty="0"/>
              <a:t>, </a:t>
            </a:r>
            <a:r>
              <a:rPr lang="ru-RU" b="1" dirty="0" err="1"/>
              <a:t>описання</a:t>
            </a:r>
            <a:r>
              <a:rPr lang="ru-RU" b="1" dirty="0"/>
              <a:t>, </a:t>
            </a:r>
            <a:r>
              <a:rPr lang="ru-RU" b="1" dirty="0" err="1"/>
              <a:t>доведення</a:t>
            </a:r>
            <a:r>
              <a:rPr lang="ru-RU" b="1" dirty="0"/>
              <a:t>, </a:t>
            </a:r>
            <a:r>
              <a:rPr lang="ru-RU" b="1" dirty="0" err="1"/>
              <a:t>аргументи</a:t>
            </a:r>
            <a:r>
              <a:rPr lang="ru-RU" b="1" dirty="0"/>
              <a:t> </a:t>
            </a:r>
            <a:r>
              <a:rPr lang="ru-RU" b="1" dirty="0" err="1"/>
              <a:t>із</a:t>
            </a:r>
            <a:r>
              <a:rPr lang="ru-RU" b="1" dirty="0"/>
              <a:t> </a:t>
            </a:r>
            <a:r>
              <a:rPr lang="ru-RU" b="1" dirty="0" err="1"/>
              <a:t>застосуванням</a:t>
            </a:r>
            <a:r>
              <a:rPr lang="ru-RU" b="1" dirty="0"/>
              <a:t> </a:t>
            </a:r>
            <a:r>
              <a:rPr lang="ru-RU" b="1" dirty="0" err="1"/>
              <a:t>різноманітних</a:t>
            </a:r>
            <a:r>
              <a:rPr lang="ru-RU" b="1" dirty="0"/>
              <a:t> </a:t>
            </a:r>
            <a:r>
              <a:rPr lang="ru-RU" b="1" dirty="0" err="1"/>
              <a:t>засобів</a:t>
            </a:r>
            <a:r>
              <a:rPr lang="ru-RU" b="1" dirty="0"/>
              <a:t> </a:t>
            </a:r>
            <a:r>
              <a:rPr lang="ru-RU" b="1" dirty="0" err="1"/>
              <a:t>наочності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96722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Етапи</a:t>
            </a:r>
            <a:r>
              <a:rPr lang="ru-RU" b="1" dirty="0"/>
              <a:t> </a:t>
            </a:r>
            <a:r>
              <a:rPr lang="ru-RU" b="1" dirty="0" err="1"/>
              <a:t>пояснювально-ілюстративного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сприйняття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,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узагальнення</a:t>
            </a:r>
            <a:r>
              <a:rPr lang="ru-RU" dirty="0"/>
              <a:t>, </a:t>
            </a:r>
            <a:r>
              <a:rPr lang="ru-RU" dirty="0" err="1"/>
              <a:t>засвоєння</a:t>
            </a:r>
            <a:r>
              <a:rPr lang="ru-RU" dirty="0"/>
              <a:t> понять, </a:t>
            </a:r>
            <a:r>
              <a:rPr lang="ru-RU" dirty="0" err="1"/>
              <a:t>законів</a:t>
            </a:r>
            <a:r>
              <a:rPr lang="ru-RU" dirty="0"/>
              <a:t>, </a:t>
            </a:r>
            <a:r>
              <a:rPr lang="ru-RU" dirty="0" err="1"/>
              <a:t>теорій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поглиблення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та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,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у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контроль і самоконтроль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навичок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повторення</a:t>
            </a:r>
            <a:r>
              <a:rPr lang="ru-RU" dirty="0"/>
              <a:t> </a:t>
            </a:r>
            <a:r>
              <a:rPr lang="ru-RU" dirty="0" err="1"/>
              <a:t>вивченого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66683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Позитивні</a:t>
            </a:r>
            <a:r>
              <a:rPr lang="ru-RU" b="1" dirty="0" smtClean="0"/>
              <a:t> </a:t>
            </a:r>
            <a:r>
              <a:rPr lang="ru-RU" b="1" dirty="0" err="1" smtClean="0"/>
              <a:t>аспекти</a:t>
            </a:r>
            <a:r>
              <a:rPr lang="ru-RU" b="1" dirty="0" smtClean="0"/>
              <a:t> </a:t>
            </a:r>
            <a:r>
              <a:rPr lang="ru-RU" b="1" i="1" u="sng" dirty="0" smtClean="0"/>
              <a:t>ПІН</a:t>
            </a:r>
            <a:r>
              <a:rPr lang="ru-RU" b="1" dirty="0" smtClean="0"/>
              <a:t>: </a:t>
            </a:r>
          </a:p>
          <a:p>
            <a:pPr marL="0" indent="0" algn="just">
              <a:buNone/>
            </a:pP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/>
              <a:t>швидке</a:t>
            </a:r>
            <a:r>
              <a:rPr lang="ru-RU" dirty="0"/>
              <a:t>, </a:t>
            </a:r>
            <a:r>
              <a:rPr lang="ru-RU" dirty="0" err="1"/>
              <a:t>міцне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й </a:t>
            </a:r>
            <a:r>
              <a:rPr lang="ru-RU" dirty="0" err="1"/>
              <a:t>оволодіння</a:t>
            </a:r>
            <a:r>
              <a:rPr lang="ru-RU" dirty="0"/>
              <a:t> способами </a:t>
            </a:r>
            <a:r>
              <a:rPr lang="ru-RU" dirty="0" err="1"/>
              <a:t>практичної</a:t>
            </a:r>
            <a:r>
              <a:rPr lang="ru-RU" dirty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; </a:t>
            </a:r>
          </a:p>
          <a:p>
            <a:pPr marL="0" indent="0" algn="just">
              <a:buNone/>
            </a:pPr>
            <a:r>
              <a:rPr lang="ru-RU" dirty="0" err="1" smtClean="0"/>
              <a:t>систематичність</a:t>
            </a:r>
            <a:r>
              <a:rPr lang="ru-RU" dirty="0"/>
              <a:t>, </a:t>
            </a:r>
            <a:r>
              <a:rPr lang="ru-RU" dirty="0" err="1"/>
              <a:t>поетапність</a:t>
            </a:r>
            <a:r>
              <a:rPr lang="ru-RU" dirty="0"/>
              <a:t>,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smtClean="0"/>
              <a:t>часу.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67725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err="1" smtClean="0"/>
              <a:t>Негативні</a:t>
            </a:r>
            <a:r>
              <a:rPr lang="ru-RU" b="1" dirty="0" smtClean="0"/>
              <a:t> </a:t>
            </a:r>
            <a:r>
              <a:rPr lang="ru-RU" b="1" dirty="0" err="1" smtClean="0"/>
              <a:t>аспекти</a:t>
            </a:r>
            <a:r>
              <a:rPr lang="ru-RU" b="1" dirty="0" smtClean="0"/>
              <a:t> </a:t>
            </a:r>
            <a:r>
              <a:rPr lang="ru-RU" b="1" i="1" u="sng" dirty="0" smtClean="0"/>
              <a:t>ПІН</a:t>
            </a:r>
            <a:r>
              <a:rPr lang="ru-RU" b="1" dirty="0" smtClean="0"/>
              <a:t>: 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недостатній</a:t>
            </a:r>
            <a:r>
              <a:rPr lang="ru-RU" dirty="0" smtClean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розвиваючої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/>
              <a:t>репродуктивна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 smtClean="0"/>
              <a:t>учня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 smtClean="0"/>
              <a:t>Таке</a:t>
            </a:r>
            <a:r>
              <a:rPr lang="ru-RU" b="1" dirty="0" smtClean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 не </a:t>
            </a:r>
            <a:r>
              <a:rPr lang="ru-RU" b="1" dirty="0" err="1"/>
              <a:t>передбачає</a:t>
            </a:r>
            <a:r>
              <a:rPr lang="ru-RU" b="1" dirty="0"/>
              <a:t> </a:t>
            </a:r>
            <a:r>
              <a:rPr lang="ru-RU" b="1" dirty="0" err="1"/>
              <a:t>самостійного</a:t>
            </a:r>
            <a:r>
              <a:rPr lang="ru-RU" b="1" dirty="0"/>
              <a:t> </a:t>
            </a:r>
            <a:r>
              <a:rPr lang="ru-RU" b="1" dirty="0" err="1"/>
              <a:t>пошуку</a:t>
            </a:r>
            <a:r>
              <a:rPr lang="ru-RU" b="1" dirty="0"/>
              <a:t> </a:t>
            </a:r>
            <a:r>
              <a:rPr lang="ru-RU" b="1" dirty="0" err="1"/>
              <a:t>знань</a:t>
            </a:r>
            <a:r>
              <a:rPr lang="ru-RU" b="1" dirty="0"/>
              <a:t>, не </a:t>
            </a:r>
            <a:r>
              <a:rPr lang="ru-RU" b="1" dirty="0" err="1"/>
              <a:t>формує</a:t>
            </a:r>
            <a:r>
              <a:rPr lang="ru-RU" b="1" dirty="0"/>
              <a:t> </a:t>
            </a:r>
            <a:r>
              <a:rPr lang="ru-RU" b="1" dirty="0" err="1"/>
              <a:t>творчого</a:t>
            </a:r>
            <a:r>
              <a:rPr lang="ru-RU" b="1" dirty="0"/>
              <a:t> </a:t>
            </a:r>
            <a:r>
              <a:rPr lang="ru-RU" b="1" dirty="0" err="1"/>
              <a:t>мислення</a:t>
            </a:r>
            <a:r>
              <a:rPr lang="ru-RU" b="1" dirty="0"/>
              <a:t>, </a:t>
            </a:r>
            <a:r>
              <a:rPr lang="ru-RU" b="1" dirty="0" err="1"/>
              <a:t>здатності</a:t>
            </a:r>
            <a:r>
              <a:rPr lang="ru-RU" b="1" dirty="0"/>
              <a:t> </a:t>
            </a:r>
            <a:r>
              <a:rPr lang="ru-RU" b="1" dirty="0" err="1"/>
              <a:t>самостійно</a:t>
            </a:r>
            <a:r>
              <a:rPr lang="ru-RU" b="1" dirty="0"/>
              <a:t> </a:t>
            </a:r>
            <a:r>
              <a:rPr lang="ru-RU" b="1" dirty="0" err="1"/>
              <a:t>вирішувати</a:t>
            </a:r>
            <a:r>
              <a:rPr lang="ru-RU" b="1" dirty="0"/>
              <a:t> </a:t>
            </a:r>
            <a:r>
              <a:rPr lang="ru-RU" b="1" dirty="0" err="1"/>
              <a:t>пізнавальні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, не </a:t>
            </a:r>
            <a:r>
              <a:rPr lang="ru-RU" b="1" dirty="0" err="1"/>
              <a:t>враховує</a:t>
            </a:r>
            <a:r>
              <a:rPr lang="ru-RU" b="1" dirty="0"/>
              <a:t> </a:t>
            </a:r>
            <a:r>
              <a:rPr lang="ru-RU" b="1" dirty="0" err="1"/>
              <a:t>особливості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інтелектуальних</a:t>
            </a: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можливостей</a:t>
            </a:r>
            <a:r>
              <a:rPr lang="ru-RU" b="1" dirty="0" smtClean="0"/>
              <a:t>  </a:t>
            </a:r>
            <a:r>
              <a:rPr lang="ru-RU" b="1" dirty="0" err="1" smtClean="0"/>
              <a:t>кожної</a:t>
            </a:r>
            <a:r>
              <a:rPr lang="ru-RU" b="1" dirty="0" smtClean="0"/>
              <a:t> </a:t>
            </a:r>
            <a:r>
              <a:rPr lang="ru-RU" b="1" dirty="0" err="1"/>
              <a:t>особистості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09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 smtClean="0"/>
              <a:t>Характерні</a:t>
            </a:r>
            <a:r>
              <a:rPr lang="ru-RU" b="1" dirty="0" smtClean="0"/>
              <a:t> </a:t>
            </a:r>
            <a:r>
              <a:rPr lang="ru-RU" b="1" dirty="0" err="1"/>
              <a:t>риси</a:t>
            </a:r>
            <a:r>
              <a:rPr lang="ru-RU" b="1" dirty="0"/>
              <a:t> </a:t>
            </a:r>
            <a:r>
              <a:rPr lang="ru-RU" b="1" dirty="0" err="1"/>
              <a:t>традиційних</a:t>
            </a:r>
            <a:r>
              <a:rPr lang="ru-RU" b="1" dirty="0"/>
              <a:t> </a:t>
            </a:r>
            <a:r>
              <a:rPr lang="ru-RU" b="1" dirty="0" err="1"/>
              <a:t>технологій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1.	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(у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фактологічного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і </a:t>
            </a:r>
            <a:r>
              <a:rPr lang="ru-RU" dirty="0" err="1"/>
              <a:t>понятійного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)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регламентується</a:t>
            </a:r>
            <a:r>
              <a:rPr lang="ru-RU" dirty="0"/>
              <a:t> </a:t>
            </a:r>
            <a:r>
              <a:rPr lang="ru-RU" dirty="0" err="1"/>
              <a:t>навчальними</a:t>
            </a:r>
            <a:r>
              <a:rPr lang="ru-RU" dirty="0"/>
              <a:t> </a:t>
            </a:r>
            <a:r>
              <a:rPr lang="ru-RU" dirty="0" err="1"/>
              <a:t>програмами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2.	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умінь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репродуктивному </a:t>
            </a:r>
            <a:r>
              <a:rPr lang="ru-RU" dirty="0" err="1"/>
              <a:t>рівні</a:t>
            </a:r>
            <a:r>
              <a:rPr lang="ru-RU" dirty="0"/>
              <a:t> і доводиться до автоматизму.</a:t>
            </a:r>
          </a:p>
          <a:p>
            <a:pPr marL="0" indent="0">
              <a:buNone/>
            </a:pPr>
            <a:r>
              <a:rPr lang="ru-RU" dirty="0"/>
              <a:t>3.	У </a:t>
            </a:r>
            <a:r>
              <a:rPr lang="ru-RU" dirty="0" err="1"/>
              <a:t>спілкуванні</a:t>
            </a:r>
            <a:r>
              <a:rPr lang="ru-RU" dirty="0"/>
              <a:t> </a:t>
            </a:r>
            <a:r>
              <a:rPr lang="ru-RU" dirty="0" err="1" smtClean="0"/>
              <a:t>вчителя</a:t>
            </a:r>
            <a:r>
              <a:rPr lang="ru-RU" dirty="0" smtClean="0"/>
              <a:t> </a:t>
            </a:r>
            <a:r>
              <a:rPr lang="ru-RU" dirty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/>
              <a:t>переважає</a:t>
            </a:r>
            <a:r>
              <a:rPr lang="ru-RU" dirty="0"/>
              <a:t> </a:t>
            </a:r>
            <a:r>
              <a:rPr lang="ru-RU" dirty="0" err="1"/>
              <a:t>авторитарний</a:t>
            </a:r>
            <a:r>
              <a:rPr lang="ru-RU" dirty="0"/>
              <a:t> стиль.</a:t>
            </a:r>
          </a:p>
          <a:p>
            <a:pPr marL="0" indent="0">
              <a:buNone/>
            </a:pPr>
            <a:r>
              <a:rPr lang="ru-RU" dirty="0"/>
              <a:t>4.	</a:t>
            </a:r>
            <a:r>
              <a:rPr lang="ru-RU" dirty="0" err="1"/>
              <a:t>Провідна</a:t>
            </a:r>
            <a:r>
              <a:rPr lang="ru-RU" dirty="0"/>
              <a:t> роль </a:t>
            </a:r>
            <a:r>
              <a:rPr lang="ru-RU" dirty="0" err="1" smtClean="0"/>
              <a:t>вчителя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подачі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5.	</a:t>
            </a:r>
            <a:r>
              <a:rPr lang="ru-RU" dirty="0" err="1"/>
              <a:t>Обов’язок</a:t>
            </a:r>
            <a:r>
              <a:rPr lang="ru-RU" dirty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учитися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мотивація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в таких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відсунута</a:t>
            </a:r>
            <a:r>
              <a:rPr lang="ru-RU" dirty="0"/>
              <a:t> на </a:t>
            </a:r>
            <a:r>
              <a:rPr lang="ru-RU" dirty="0" err="1"/>
              <a:t>другий</a:t>
            </a:r>
            <a:r>
              <a:rPr lang="ru-RU" dirty="0"/>
              <a:t> план, </a:t>
            </a:r>
            <a:r>
              <a:rPr lang="ru-RU" dirty="0" err="1"/>
              <a:t>єдиний</a:t>
            </a:r>
            <a:r>
              <a:rPr lang="ru-RU" dirty="0"/>
              <a:t> стимул – </a:t>
            </a:r>
            <a:r>
              <a:rPr lang="ru-RU" dirty="0" err="1"/>
              <a:t>оцінка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6.	</a:t>
            </a:r>
            <a:r>
              <a:rPr lang="ru-RU" dirty="0" err="1"/>
              <a:t>Основна</a:t>
            </a:r>
            <a:r>
              <a:rPr lang="ru-RU" dirty="0"/>
              <a:t> форма </a:t>
            </a:r>
            <a:r>
              <a:rPr lang="ru-RU" dirty="0" err="1"/>
              <a:t>навчання</a:t>
            </a:r>
            <a:r>
              <a:rPr lang="ru-RU" dirty="0"/>
              <a:t> – </a:t>
            </a:r>
            <a:r>
              <a:rPr lang="ru-RU" dirty="0" err="1"/>
              <a:t>фронтальна</a:t>
            </a:r>
            <a:r>
              <a:rPr lang="ru-RU" dirty="0"/>
              <a:t> (коли вся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безпосереднім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 smtClean="0"/>
              <a:t>вчителя</a:t>
            </a:r>
            <a:r>
              <a:rPr lang="ru-RU" dirty="0" smtClean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спільне</a:t>
            </a:r>
            <a:r>
              <a:rPr lang="ru-RU" dirty="0"/>
              <a:t> </a:t>
            </a:r>
            <a:r>
              <a:rPr lang="ru-RU" dirty="0" err="1"/>
              <a:t>завдання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44211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/>
              <a:t>Недоліки</a:t>
            </a:r>
            <a:r>
              <a:rPr lang="ru-RU" b="1" dirty="0"/>
              <a:t> </a:t>
            </a:r>
            <a:r>
              <a:rPr lang="ru-RU" b="1" dirty="0" err="1"/>
              <a:t>традиційних</a:t>
            </a:r>
            <a:r>
              <a:rPr lang="ru-RU" b="1" dirty="0"/>
              <a:t> </a:t>
            </a:r>
            <a:r>
              <a:rPr lang="ru-RU" b="1" dirty="0" err="1"/>
              <a:t>технологій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перевантажується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 </a:t>
            </a:r>
            <a:r>
              <a:rPr lang="ru-RU" dirty="0" err="1" smtClean="0"/>
              <a:t>учня</a:t>
            </a:r>
            <a:r>
              <a:rPr lang="ru-RU" dirty="0" smtClean="0"/>
              <a:t> </a:t>
            </a:r>
            <a:r>
              <a:rPr lang="ru-RU" dirty="0" err="1" smtClean="0"/>
              <a:t>фактологічним</a:t>
            </a:r>
            <a:r>
              <a:rPr lang="ru-RU" dirty="0" smtClean="0"/>
              <a:t> </a:t>
            </a:r>
            <a:r>
              <a:rPr lang="ru-RU" dirty="0" err="1"/>
              <a:t>матеріалом</a:t>
            </a:r>
            <a:r>
              <a:rPr lang="ru-RU" dirty="0"/>
              <a:t>,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/>
              <a:t>зростає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обмаль</a:t>
            </a:r>
            <a:r>
              <a:rPr lang="ru-RU" dirty="0"/>
              <a:t> </a:t>
            </a:r>
            <a:r>
              <a:rPr lang="ru-RU" dirty="0" err="1"/>
              <a:t>самостійної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не </a:t>
            </a:r>
            <a:r>
              <a:rPr lang="ru-RU" dirty="0" err="1"/>
              <a:t>враховуються</a:t>
            </a:r>
            <a:r>
              <a:rPr lang="ru-RU" dirty="0"/>
              <a:t>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 smtClean="0"/>
              <a:t>учнів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застосовуються</a:t>
            </a:r>
            <a:r>
              <a:rPr lang="ru-RU" dirty="0"/>
              <a:t> </a:t>
            </a:r>
            <a:r>
              <a:rPr lang="ru-RU" dirty="0" err="1"/>
              <a:t>однотипні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головним</a:t>
            </a:r>
            <a:r>
              <a:rPr lang="ru-RU" dirty="0" smtClean="0"/>
              <a:t> чином, </a:t>
            </a:r>
            <a:r>
              <a:rPr lang="ru-RU" dirty="0" err="1" smtClean="0"/>
              <a:t>репродуктивні</a:t>
            </a:r>
            <a:r>
              <a:rPr lang="ru-RU" dirty="0"/>
              <a:t>)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588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2. Концепція педоцентризму як підґрунтя розвитку інновацій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педоцентричного</a:t>
            </a:r>
            <a:r>
              <a:rPr lang="ru-RU" dirty="0"/>
              <a:t> </a:t>
            </a:r>
            <a:r>
              <a:rPr lang="ru-RU" dirty="0" err="1"/>
              <a:t>підходу</a:t>
            </a:r>
            <a:r>
              <a:rPr lang="ru-RU" dirty="0"/>
              <a:t>, </a:t>
            </a:r>
            <a:r>
              <a:rPr lang="ru-RU" dirty="0" err="1"/>
              <a:t>основна</a:t>
            </a:r>
            <a:r>
              <a:rPr lang="ru-RU" dirty="0"/>
              <a:t> мета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активізації</a:t>
            </a:r>
            <a:r>
              <a:rPr lang="ru-RU" dirty="0"/>
              <a:t> </a:t>
            </a:r>
            <a:r>
              <a:rPr lang="ru-RU" dirty="0" err="1"/>
              <a:t>пізнавальної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 smtClean="0"/>
              <a:t>учнів</a:t>
            </a:r>
            <a:r>
              <a:rPr lang="ru-RU" dirty="0"/>
              <a:t>, а не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готових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Місце</a:t>
            </a:r>
            <a:r>
              <a:rPr lang="ru-RU" b="1" dirty="0"/>
              <a:t> «книжного </a:t>
            </a:r>
            <a:r>
              <a:rPr lang="ru-RU" b="1" dirty="0" err="1"/>
              <a:t>учіння</a:t>
            </a:r>
            <a:r>
              <a:rPr lang="ru-RU" b="1" dirty="0"/>
              <a:t>» </a:t>
            </a:r>
            <a:r>
              <a:rPr lang="ru-RU" b="1" dirty="0" err="1"/>
              <a:t>займає</a:t>
            </a:r>
            <a:r>
              <a:rPr lang="ru-RU" b="1" dirty="0"/>
              <a:t> «</a:t>
            </a:r>
            <a:r>
              <a:rPr lang="ru-RU" b="1" dirty="0" err="1"/>
              <a:t>активне</a:t>
            </a:r>
            <a:r>
              <a:rPr lang="ru-RU" b="1" dirty="0"/>
              <a:t> </a:t>
            </a:r>
            <a:r>
              <a:rPr lang="ru-RU" b="1" dirty="0" err="1"/>
              <a:t>учіння</a:t>
            </a:r>
            <a:r>
              <a:rPr lang="ru-RU" b="1" dirty="0"/>
              <a:t>», в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якого</a:t>
            </a:r>
            <a:r>
              <a:rPr lang="ru-RU" b="1" dirty="0"/>
              <a:t> </a:t>
            </a:r>
            <a:r>
              <a:rPr lang="ru-RU" b="1" dirty="0" err="1"/>
              <a:t>лежить</a:t>
            </a:r>
            <a:r>
              <a:rPr lang="ru-RU" b="1" dirty="0"/>
              <a:t> </a:t>
            </a:r>
            <a:r>
              <a:rPr lang="ru-RU" b="1" dirty="0" err="1"/>
              <a:t>власна</a:t>
            </a:r>
            <a:r>
              <a:rPr lang="ru-RU" b="1" dirty="0"/>
              <a:t> </a:t>
            </a:r>
            <a:r>
              <a:rPr lang="ru-RU" b="1" dirty="0" err="1"/>
              <a:t>діяльна</a:t>
            </a:r>
            <a:r>
              <a:rPr lang="ru-RU" b="1" dirty="0"/>
              <a:t> </a:t>
            </a:r>
            <a:r>
              <a:rPr lang="ru-RU" b="1" dirty="0" err="1"/>
              <a:t>пізнавальна</a:t>
            </a:r>
            <a:r>
              <a:rPr lang="ru-RU" b="1" dirty="0"/>
              <a:t> </a:t>
            </a:r>
            <a:r>
              <a:rPr lang="ru-RU" b="1" dirty="0" err="1"/>
              <a:t>активність</a:t>
            </a:r>
            <a:r>
              <a:rPr lang="ru-RU" b="1" dirty="0"/>
              <a:t> </a:t>
            </a:r>
            <a:r>
              <a:rPr lang="ru-RU" b="1" dirty="0" err="1" smtClean="0"/>
              <a:t>учня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43822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2. Концепція педоцентризму як підґрунтя розвитку інновацій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err="1"/>
              <a:t>Основна</a:t>
            </a:r>
            <a:r>
              <a:rPr lang="ru-RU" b="1" dirty="0"/>
              <a:t> </a:t>
            </a:r>
            <a:r>
              <a:rPr lang="ru-RU" b="1" dirty="0" err="1"/>
              <a:t>ідея</a:t>
            </a:r>
            <a:r>
              <a:rPr lang="ru-RU" b="1" dirty="0"/>
              <a:t> </a:t>
            </a:r>
            <a:r>
              <a:rPr lang="ru-RU" b="1" dirty="0" err="1"/>
              <a:t>педоцентричного</a:t>
            </a:r>
            <a:r>
              <a:rPr lang="ru-RU" b="1" dirty="0"/>
              <a:t> </a:t>
            </a:r>
            <a:r>
              <a:rPr lang="ru-RU" b="1" dirty="0" err="1"/>
              <a:t>підходу</a:t>
            </a:r>
            <a:r>
              <a:rPr lang="ru-RU" b="1" dirty="0"/>
              <a:t> – «</a:t>
            </a:r>
            <a:r>
              <a:rPr lang="ru-RU" b="1" dirty="0" err="1"/>
              <a:t>навчання</a:t>
            </a:r>
            <a:r>
              <a:rPr lang="ru-RU" b="1" dirty="0"/>
              <a:t> через </a:t>
            </a:r>
            <a:r>
              <a:rPr lang="ru-RU" b="1" dirty="0" err="1"/>
              <a:t>відкриття</a:t>
            </a:r>
            <a:r>
              <a:rPr lang="ru-RU" b="1" dirty="0"/>
              <a:t>», яке </a:t>
            </a:r>
            <a:r>
              <a:rPr lang="ru-RU" b="1" dirty="0" err="1"/>
              <a:t>потрібно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за такими </a:t>
            </a:r>
            <a:r>
              <a:rPr lang="ru-RU" b="1" dirty="0" err="1"/>
              <a:t>етапами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відчуття</a:t>
            </a:r>
            <a:r>
              <a:rPr lang="ru-RU" dirty="0"/>
              <a:t> </a:t>
            </a:r>
            <a:r>
              <a:rPr lang="ru-RU" dirty="0" err="1" smtClean="0"/>
              <a:t>учнями</a:t>
            </a:r>
            <a:r>
              <a:rPr lang="ru-RU" dirty="0" smtClean="0"/>
              <a:t> </a:t>
            </a:r>
            <a:r>
              <a:rPr lang="ru-RU" dirty="0" err="1"/>
              <a:t>труднощів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аналіз</a:t>
            </a:r>
            <a:r>
              <a:rPr lang="ru-RU" dirty="0"/>
              <a:t> і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розв’язання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</a:t>
            </a:r>
            <a:r>
              <a:rPr lang="ru-RU" dirty="0" err="1"/>
              <a:t>логічна</a:t>
            </a:r>
            <a:r>
              <a:rPr lang="ru-RU" dirty="0"/>
              <a:t>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	практична </a:t>
            </a:r>
            <a:r>
              <a:rPr lang="ru-RU" dirty="0" err="1"/>
              <a:t>перевірка</a:t>
            </a:r>
            <a:r>
              <a:rPr lang="ru-RU" dirty="0"/>
              <a:t> </a:t>
            </a:r>
            <a:r>
              <a:rPr lang="ru-RU" dirty="0" err="1"/>
              <a:t>гіпотез</a:t>
            </a:r>
            <a:r>
              <a:rPr lang="ru-RU" dirty="0"/>
              <a:t> (</a:t>
            </a:r>
            <a:r>
              <a:rPr lang="ru-RU" dirty="0" err="1"/>
              <a:t>спостереження</a:t>
            </a:r>
            <a:r>
              <a:rPr lang="ru-RU" dirty="0"/>
              <a:t> та </a:t>
            </a:r>
            <a:r>
              <a:rPr lang="ru-RU" dirty="0" err="1"/>
              <a:t>експерименти</a:t>
            </a:r>
            <a:r>
              <a:rPr lang="ru-RU" dirty="0"/>
              <a:t>).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6778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dirty="0" smtClean="0"/>
              <a:t>Зміст: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Сутність </a:t>
            </a:r>
            <a:r>
              <a:rPr lang="uk-UA" dirty="0"/>
              <a:t>традиційного </a:t>
            </a:r>
            <a:r>
              <a:rPr lang="uk-UA" dirty="0" smtClean="0"/>
              <a:t>навчання</a:t>
            </a:r>
          </a:p>
          <a:p>
            <a:pPr marL="514350" indent="-514350">
              <a:buAutoNum type="arabicPeriod"/>
            </a:pPr>
            <a:r>
              <a:rPr lang="uk-UA" dirty="0" smtClean="0"/>
              <a:t>Концепція </a:t>
            </a:r>
            <a:r>
              <a:rPr lang="uk-UA" dirty="0"/>
              <a:t>педоцентризму як підґрунтя розвитку інновацій</a:t>
            </a:r>
            <a:endParaRPr lang="uk-UA" dirty="0" smtClean="0"/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Традиції</a:t>
            </a:r>
            <a:r>
              <a:rPr lang="ru-RU" dirty="0"/>
              <a:t> та </a:t>
            </a:r>
            <a:r>
              <a:rPr lang="ru-RU" dirty="0" err="1"/>
              <a:t>інновації</a:t>
            </a:r>
            <a:r>
              <a:rPr lang="ru-RU" dirty="0"/>
              <a:t> в </a:t>
            </a:r>
            <a:r>
              <a:rPr lang="ru-RU" dirty="0" err="1"/>
              <a:t>педагогічній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8695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2. Концепція педоцентризму як підґрунтя розвитку інновацій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Таким чином, дидактика </a:t>
            </a:r>
            <a:r>
              <a:rPr lang="ru-RU" b="1" dirty="0" err="1" smtClean="0"/>
              <a:t>школи</a:t>
            </a:r>
            <a:r>
              <a:rPr lang="ru-RU" b="1" dirty="0" smtClean="0"/>
              <a:t> </a:t>
            </a:r>
            <a:r>
              <a:rPr lang="ru-RU" b="1" dirty="0" err="1"/>
              <a:t>стоїть</a:t>
            </a:r>
            <a:r>
              <a:rPr lang="ru-RU" b="1" dirty="0"/>
              <a:t> перед </a:t>
            </a:r>
            <a:r>
              <a:rPr lang="ru-RU" b="1" dirty="0" err="1"/>
              <a:t>вибором</a:t>
            </a:r>
            <a:r>
              <a:rPr lang="ru-RU" b="1" dirty="0"/>
              <a:t>: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давати</a:t>
            </a:r>
            <a:r>
              <a:rPr lang="ru-RU" b="1" dirty="0"/>
              <a:t> </a:t>
            </a:r>
            <a:r>
              <a:rPr lang="ru-RU" b="1" dirty="0" err="1"/>
              <a:t>систематизовані</a:t>
            </a:r>
            <a:r>
              <a:rPr lang="ru-RU" b="1" dirty="0"/>
              <a:t>, </a:t>
            </a:r>
            <a:r>
              <a:rPr lang="ru-RU" b="1" dirty="0" err="1"/>
              <a:t>фундаментальні</a:t>
            </a:r>
            <a:r>
              <a:rPr lang="ru-RU" b="1" dirty="0"/>
              <a:t> </a:t>
            </a:r>
            <a:r>
              <a:rPr lang="ru-RU" b="1" dirty="0" err="1"/>
              <a:t>знання</a:t>
            </a:r>
            <a:r>
              <a:rPr lang="ru-RU" b="1" dirty="0"/>
              <a:t> на </a:t>
            </a:r>
            <a:r>
              <a:rPr lang="ru-RU" b="1" dirty="0" err="1"/>
              <a:t>високому</a:t>
            </a:r>
            <a:r>
              <a:rPr lang="ru-RU" b="1" dirty="0"/>
              <a:t> </a:t>
            </a:r>
            <a:r>
              <a:rPr lang="ru-RU" b="1" dirty="0" err="1"/>
              <a:t>академічному</a:t>
            </a:r>
            <a:r>
              <a:rPr lang="ru-RU" b="1" dirty="0"/>
              <a:t> </a:t>
            </a:r>
            <a:r>
              <a:rPr lang="ru-RU" b="1" dirty="0" err="1"/>
              <a:t>рівні</a:t>
            </a:r>
            <a:r>
              <a:rPr lang="ru-RU" b="1" dirty="0"/>
              <a:t> методом директивного </a:t>
            </a:r>
            <a:r>
              <a:rPr lang="ru-RU" b="1" dirty="0" err="1"/>
              <a:t>навчання</a:t>
            </a:r>
            <a:r>
              <a:rPr lang="ru-RU" b="1" dirty="0"/>
              <a:t> і, як </a:t>
            </a:r>
            <a:r>
              <a:rPr lang="ru-RU" b="1" dirty="0" err="1"/>
              <a:t>наслідок</a:t>
            </a:r>
            <a:r>
              <a:rPr lang="ru-RU" b="1" dirty="0"/>
              <a:t>, </a:t>
            </a:r>
            <a:r>
              <a:rPr lang="ru-RU" b="1" dirty="0" err="1"/>
              <a:t>зневажати</a:t>
            </a:r>
            <a:r>
              <a:rPr lang="ru-RU" b="1" dirty="0"/>
              <a:t> </a:t>
            </a:r>
            <a:r>
              <a:rPr lang="ru-RU" b="1" dirty="0" err="1"/>
              <a:t>індивідуальність</a:t>
            </a:r>
            <a:r>
              <a:rPr lang="ru-RU" b="1" dirty="0"/>
              <a:t> </a:t>
            </a:r>
            <a:r>
              <a:rPr lang="ru-RU" b="1" dirty="0" err="1" smtClean="0"/>
              <a:t>учня</a:t>
            </a:r>
            <a:r>
              <a:rPr lang="ru-RU" b="1" dirty="0" smtClean="0"/>
              <a:t>,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психологічну</a:t>
            </a:r>
            <a:r>
              <a:rPr lang="ru-RU" b="1" dirty="0"/>
              <a:t> </a:t>
            </a:r>
            <a:r>
              <a:rPr lang="ru-RU" b="1" dirty="0" err="1"/>
              <a:t>своєрідність</a:t>
            </a:r>
            <a:r>
              <a:rPr lang="ru-RU" b="1" dirty="0"/>
              <a:t>, </a:t>
            </a:r>
            <a:r>
              <a:rPr lang="ru-RU" b="1" dirty="0" err="1"/>
              <a:t>зрештою</a:t>
            </a:r>
            <a:r>
              <a:rPr lang="ru-RU" b="1" dirty="0"/>
              <a:t>, </a:t>
            </a:r>
            <a:r>
              <a:rPr lang="ru-RU" b="1" dirty="0" err="1"/>
              <a:t>гальмувати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err="1"/>
              <a:t>особистості</a:t>
            </a:r>
            <a:r>
              <a:rPr lang="ru-RU" b="1" dirty="0"/>
              <a:t>;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надати</a:t>
            </a:r>
            <a:r>
              <a:rPr lang="ru-RU" b="1" dirty="0"/>
              <a:t> </a:t>
            </a:r>
            <a:r>
              <a:rPr lang="ru-RU" b="1" dirty="0" err="1"/>
              <a:t>безконтрольну</a:t>
            </a:r>
            <a:r>
              <a:rPr lang="ru-RU" b="1" dirty="0"/>
              <a:t> </a:t>
            </a:r>
            <a:r>
              <a:rPr lang="ru-RU" b="1" dirty="0" err="1"/>
              <a:t>ініціативу</a:t>
            </a:r>
            <a:r>
              <a:rPr lang="ru-RU" b="1" dirty="0"/>
              <a:t> </a:t>
            </a:r>
            <a:r>
              <a:rPr lang="ru-RU" b="1" dirty="0" err="1" smtClean="0"/>
              <a:t>учням</a:t>
            </a:r>
            <a:r>
              <a:rPr lang="ru-RU" b="1" dirty="0" smtClean="0"/>
              <a:t> </a:t>
            </a:r>
            <a:r>
              <a:rPr lang="ru-RU" b="1" dirty="0"/>
              <a:t>в дидактичному </a:t>
            </a:r>
            <a:r>
              <a:rPr lang="ru-RU" b="1" dirty="0" err="1"/>
              <a:t>процесі</a:t>
            </a:r>
            <a:r>
              <a:rPr lang="ru-RU" b="1" dirty="0"/>
              <a:t>, </a:t>
            </a:r>
            <a:r>
              <a:rPr lang="ru-RU" b="1" dirty="0" err="1"/>
              <a:t>керуючись</a:t>
            </a:r>
            <a:r>
              <a:rPr lang="ru-RU" b="1" dirty="0"/>
              <a:t> </a:t>
            </a:r>
            <a:r>
              <a:rPr lang="ru-RU" b="1" dirty="0" err="1"/>
              <a:t>тільки</a:t>
            </a:r>
            <a:r>
              <a:rPr lang="ru-RU" b="1" dirty="0"/>
              <a:t> </a:t>
            </a:r>
            <a:r>
              <a:rPr lang="ru-RU" b="1" dirty="0" err="1"/>
              <a:t>їхніми</a:t>
            </a:r>
            <a:r>
              <a:rPr lang="ru-RU" b="1" dirty="0"/>
              <a:t> потребами, – і </a:t>
            </a:r>
            <a:r>
              <a:rPr lang="ru-RU" b="1" dirty="0" err="1"/>
              <a:t>тим</a:t>
            </a:r>
            <a:r>
              <a:rPr lang="ru-RU" b="1" dirty="0"/>
              <a:t> </a:t>
            </a:r>
            <a:r>
              <a:rPr lang="ru-RU" b="1" dirty="0" err="1"/>
              <a:t>втратити</a:t>
            </a:r>
            <a:r>
              <a:rPr lang="ru-RU" b="1" dirty="0"/>
              <a:t> </a:t>
            </a:r>
            <a:r>
              <a:rPr lang="ru-RU" b="1" dirty="0" err="1"/>
              <a:t>систематичність</a:t>
            </a:r>
            <a:r>
              <a:rPr lang="ru-RU" b="1" dirty="0"/>
              <a:t> в </a:t>
            </a:r>
            <a:r>
              <a:rPr lang="ru-RU" b="1" dirty="0" err="1"/>
              <a:t>навчанні</a:t>
            </a:r>
            <a:r>
              <a:rPr lang="ru-RU" b="1" dirty="0"/>
              <a:t>, </a:t>
            </a:r>
            <a:r>
              <a:rPr lang="ru-RU" b="1" dirty="0" err="1"/>
              <a:t>знизити</a:t>
            </a:r>
            <a:r>
              <a:rPr lang="ru-RU" b="1" dirty="0"/>
              <a:t> </a:t>
            </a:r>
            <a:r>
              <a:rPr lang="ru-RU" b="1" dirty="0" err="1"/>
              <a:t>рівень</a:t>
            </a:r>
            <a:r>
              <a:rPr lang="ru-RU" b="1" dirty="0"/>
              <a:t> </a:t>
            </a:r>
            <a:r>
              <a:rPr lang="ru-RU" b="1" dirty="0" err="1" smtClean="0"/>
              <a:t>освіти</a:t>
            </a:r>
            <a:r>
              <a:rPr lang="ru-RU" b="1" dirty="0"/>
              <a:t>. </a:t>
            </a:r>
            <a:r>
              <a:rPr lang="ru-RU" b="1" dirty="0" err="1"/>
              <a:t>Розв’язання</a:t>
            </a:r>
            <a:r>
              <a:rPr lang="ru-RU" b="1" dirty="0"/>
              <a:t> </a:t>
            </a:r>
            <a:r>
              <a:rPr lang="ru-RU" b="1" dirty="0" err="1"/>
              <a:t>цієї</a:t>
            </a:r>
            <a:r>
              <a:rPr lang="ru-RU" b="1" dirty="0"/>
              <a:t> </a:t>
            </a:r>
            <a:r>
              <a:rPr lang="ru-RU" b="1" dirty="0" err="1"/>
              <a:t>проблеми</a:t>
            </a:r>
            <a:r>
              <a:rPr lang="ru-RU" b="1" dirty="0"/>
              <a:t> і </a:t>
            </a:r>
            <a:r>
              <a:rPr lang="ru-RU" b="1" dirty="0" err="1"/>
              <a:t>знаходимо</a:t>
            </a:r>
            <a:r>
              <a:rPr lang="ru-RU" b="1" dirty="0"/>
              <a:t> в </a:t>
            </a:r>
            <a:r>
              <a:rPr lang="ru-RU" b="1" dirty="0" err="1"/>
              <a:t>інноваційних</a:t>
            </a:r>
            <a:r>
              <a:rPr lang="ru-RU" b="1" dirty="0"/>
              <a:t> </a:t>
            </a:r>
            <a:r>
              <a:rPr lang="ru-RU" b="1" dirty="0" err="1"/>
              <a:t>технологіях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54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Головна </a:t>
            </a:r>
            <a:r>
              <a:rPr lang="ru-RU" b="1" dirty="0" err="1" smtClean="0"/>
              <a:t>ідея</a:t>
            </a:r>
            <a:r>
              <a:rPr lang="ru-RU" b="1" dirty="0" smtClean="0"/>
              <a:t> </a:t>
            </a:r>
            <a:r>
              <a:rPr lang="ru-RU" b="1" dirty="0" err="1"/>
              <a:t>реформування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 smtClean="0"/>
              <a:t>освіти</a:t>
            </a:r>
            <a:r>
              <a:rPr lang="ru-RU" b="1" dirty="0" smtClean="0"/>
              <a:t>: </a:t>
            </a:r>
          </a:p>
          <a:p>
            <a:pPr marL="0" indent="0">
              <a:buNone/>
            </a:pPr>
            <a:r>
              <a:rPr lang="ru-RU" i="1" dirty="0" err="1" smtClean="0"/>
              <a:t>ефективність</a:t>
            </a:r>
            <a:r>
              <a:rPr lang="ru-RU" i="1" dirty="0" smtClean="0"/>
              <a:t> </a:t>
            </a:r>
            <a:r>
              <a:rPr lang="ru-RU" i="1" dirty="0" err="1"/>
              <a:t>навчання</a:t>
            </a:r>
            <a:r>
              <a:rPr lang="ru-RU" i="1" dirty="0"/>
              <a:t> та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навчально-пізнавальних</a:t>
            </a:r>
            <a:r>
              <a:rPr lang="ru-RU" i="1" dirty="0"/>
              <a:t> </a:t>
            </a:r>
            <a:r>
              <a:rPr lang="ru-RU" i="1" dirty="0" err="1"/>
              <a:t>умінь</a:t>
            </a:r>
            <a:r>
              <a:rPr lang="ru-RU" i="1" dirty="0"/>
              <a:t> </a:t>
            </a:r>
            <a:r>
              <a:rPr lang="ru-RU" i="1" dirty="0" err="1" smtClean="0"/>
              <a:t>учнів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/>
              <a:t>бути </a:t>
            </a:r>
            <a:r>
              <a:rPr lang="ru-RU" i="1" dirty="0" err="1"/>
              <a:t>поліпшена</a:t>
            </a:r>
            <a:r>
              <a:rPr lang="ru-RU" i="1" dirty="0"/>
              <a:t> </a:t>
            </a:r>
            <a:r>
              <a:rPr lang="ru-RU" i="1" dirty="0" err="1"/>
              <a:t>завдяки</a:t>
            </a:r>
            <a:r>
              <a:rPr lang="ru-RU" i="1" dirty="0"/>
              <a:t> </a:t>
            </a:r>
            <a:r>
              <a:rPr lang="ru-RU" i="1" dirty="0" err="1"/>
              <a:t>проектуванню</a:t>
            </a:r>
            <a:r>
              <a:rPr lang="ru-RU" i="1" dirty="0"/>
              <a:t> та </a:t>
            </a:r>
            <a:r>
              <a:rPr lang="ru-RU" i="1" dirty="0" err="1"/>
              <a:t>впровадженню</a:t>
            </a:r>
            <a:r>
              <a:rPr lang="ru-RU" i="1" dirty="0"/>
              <a:t> </a:t>
            </a:r>
            <a:r>
              <a:rPr lang="ru-RU" i="1" dirty="0" err="1"/>
              <a:t>інноваційних</a:t>
            </a:r>
            <a:r>
              <a:rPr lang="ru-RU" i="1" dirty="0"/>
              <a:t> </a:t>
            </a:r>
            <a:r>
              <a:rPr lang="ru-RU" i="1" dirty="0" err="1"/>
              <a:t>освітніх</a:t>
            </a:r>
            <a:r>
              <a:rPr lang="ru-RU" i="1" dirty="0"/>
              <a:t> систем і </a:t>
            </a:r>
            <a:r>
              <a:rPr lang="ru-RU" i="1" dirty="0" err="1"/>
              <a:t>технологій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6165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 err="1" smtClean="0"/>
              <a:t>Термін</a:t>
            </a:r>
            <a:r>
              <a:rPr lang="ru-RU" b="1" i="1" dirty="0" smtClean="0"/>
              <a:t> </a:t>
            </a:r>
            <a:r>
              <a:rPr lang="ru-RU" b="1" i="1" dirty="0"/>
              <a:t>«</a:t>
            </a:r>
            <a:r>
              <a:rPr lang="en-US" b="1" i="1" dirty="0"/>
              <a:t>innovation» </a:t>
            </a:r>
            <a:r>
              <a:rPr lang="ru-RU" b="1" i="1" dirty="0" err="1"/>
              <a:t>перекладають</a:t>
            </a:r>
            <a:r>
              <a:rPr lang="ru-RU" b="1" i="1" dirty="0"/>
              <a:t> з </a:t>
            </a:r>
            <a:r>
              <a:rPr lang="ru-RU" b="1" i="1" dirty="0" err="1"/>
              <a:t>англійської</a:t>
            </a:r>
            <a:r>
              <a:rPr lang="ru-RU" b="1" i="1" dirty="0"/>
              <a:t> як </a:t>
            </a:r>
            <a:r>
              <a:rPr lang="ru-RU" b="1" i="1" dirty="0" err="1"/>
              <a:t>нововведення</a:t>
            </a:r>
            <a:r>
              <a:rPr lang="ru-RU" b="1" i="1" dirty="0"/>
              <a:t>. </a:t>
            </a:r>
            <a:endParaRPr lang="ru-RU" b="1" i="1" dirty="0" smtClean="0"/>
          </a:p>
          <a:p>
            <a:pPr marL="0" indent="0">
              <a:buNone/>
            </a:pPr>
            <a:r>
              <a:rPr lang="ru-RU" i="1" dirty="0" smtClean="0"/>
              <a:t>У </a:t>
            </a:r>
            <a:r>
              <a:rPr lang="ru-RU" i="1" dirty="0" err="1" smtClean="0"/>
              <a:t>педагогічній</a:t>
            </a:r>
            <a:r>
              <a:rPr lang="ru-RU" i="1" dirty="0" smtClean="0"/>
              <a:t> </a:t>
            </a:r>
            <a:r>
              <a:rPr lang="ru-RU" i="1" dirty="0" err="1" smtClean="0"/>
              <a:t>сфері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/>
              <a:t>зміни</a:t>
            </a:r>
            <a:r>
              <a:rPr lang="ru-RU" i="1" dirty="0"/>
              <a:t> в </a:t>
            </a:r>
            <a:r>
              <a:rPr lang="ru-RU" i="1" dirty="0" err="1"/>
              <a:t>навчально-виховному</a:t>
            </a:r>
            <a:r>
              <a:rPr lang="ru-RU" i="1" dirty="0"/>
              <a:t> </a:t>
            </a:r>
            <a:r>
              <a:rPr lang="ru-RU" i="1" dirty="0" err="1"/>
              <a:t>процесі</a:t>
            </a:r>
            <a:r>
              <a:rPr lang="ru-RU" i="1" dirty="0"/>
              <a:t> з метою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покращення</a:t>
            </a:r>
            <a:r>
              <a:rPr lang="ru-RU" i="1" dirty="0"/>
              <a:t>, </a:t>
            </a:r>
            <a:r>
              <a:rPr lang="ru-RU" i="1" dirty="0" err="1"/>
              <a:t>вдосконалення</a:t>
            </a:r>
            <a:r>
              <a:rPr lang="ru-RU" i="1" dirty="0"/>
              <a:t>. 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err="1" smtClean="0"/>
              <a:t>Сьогодні</a:t>
            </a:r>
            <a:r>
              <a:rPr lang="ru-RU" i="1" dirty="0" smtClean="0"/>
              <a:t> </a:t>
            </a:r>
            <a:r>
              <a:rPr lang="ru-RU" i="1" dirty="0" err="1"/>
              <a:t>назву</a:t>
            </a:r>
            <a:r>
              <a:rPr lang="ru-RU" i="1" dirty="0"/>
              <a:t> «</a:t>
            </a:r>
            <a:r>
              <a:rPr lang="ru-RU" i="1" dirty="0" err="1"/>
              <a:t>інноваційний</a:t>
            </a:r>
            <a:r>
              <a:rPr lang="ru-RU" i="1" dirty="0"/>
              <a:t>» </a:t>
            </a:r>
            <a:r>
              <a:rPr lang="ru-RU" i="1" dirty="0" err="1"/>
              <a:t>надають</a:t>
            </a:r>
            <a:r>
              <a:rPr lang="ru-RU" i="1" dirty="0"/>
              <a:t> </a:t>
            </a:r>
            <a:r>
              <a:rPr lang="ru-RU" i="1" dirty="0" err="1"/>
              <a:t>тим</a:t>
            </a:r>
            <a:r>
              <a:rPr lang="ru-RU" i="1" dirty="0"/>
              <a:t> </a:t>
            </a:r>
            <a:r>
              <a:rPr lang="ru-RU" i="1" dirty="0" err="1"/>
              <a:t>навчальним</a:t>
            </a:r>
            <a:r>
              <a:rPr lang="ru-RU" i="1" dirty="0"/>
              <a:t> закладам,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починають</a:t>
            </a:r>
            <a:r>
              <a:rPr lang="ru-RU" i="1" dirty="0"/>
              <a:t> </a:t>
            </a:r>
            <a:r>
              <a:rPr lang="ru-RU" i="1" dirty="0" err="1"/>
              <a:t>запроваджувати</a:t>
            </a:r>
            <a:r>
              <a:rPr lang="ru-RU" i="1" dirty="0"/>
              <a:t> </a:t>
            </a:r>
            <a:r>
              <a:rPr lang="ru-RU" i="1" dirty="0" err="1"/>
              <a:t>нововведення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їхні</a:t>
            </a:r>
            <a:r>
              <a:rPr lang="ru-RU" i="1" dirty="0"/>
              <a:t> </a:t>
            </a:r>
            <a:r>
              <a:rPr lang="ru-RU" i="1" dirty="0" err="1"/>
              <a:t>елементи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789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Автором </a:t>
            </a:r>
            <a:r>
              <a:rPr lang="ru-RU" i="1" dirty="0" err="1"/>
              <a:t>поняття</a:t>
            </a:r>
            <a:r>
              <a:rPr lang="ru-RU" i="1" dirty="0"/>
              <a:t> «</a:t>
            </a:r>
            <a:r>
              <a:rPr lang="ru-RU" i="1" dirty="0" err="1"/>
              <a:t>інновації</a:t>
            </a:r>
            <a:r>
              <a:rPr lang="ru-RU" i="1" dirty="0"/>
              <a:t>» </a:t>
            </a:r>
            <a:r>
              <a:rPr lang="ru-RU" i="1" dirty="0" err="1"/>
              <a:t>вважають</a:t>
            </a:r>
            <a:r>
              <a:rPr lang="ru-RU" i="1" dirty="0"/>
              <a:t> </a:t>
            </a:r>
            <a:r>
              <a:rPr lang="ru-RU" i="1" dirty="0" err="1"/>
              <a:t>австрійського</a:t>
            </a:r>
            <a:r>
              <a:rPr lang="ru-RU" i="1" dirty="0"/>
              <a:t> </a:t>
            </a:r>
            <a:r>
              <a:rPr lang="ru-RU" i="1" dirty="0" err="1"/>
              <a:t>вченого</a:t>
            </a:r>
            <a:r>
              <a:rPr lang="ru-RU" i="1" dirty="0"/>
              <a:t> </a:t>
            </a:r>
            <a:r>
              <a:rPr lang="ru-RU" b="1" i="1" dirty="0"/>
              <a:t>І.А. </a:t>
            </a:r>
            <a:r>
              <a:rPr lang="ru-RU" b="1" i="1" dirty="0" err="1"/>
              <a:t>Шумпетера</a:t>
            </a:r>
            <a:r>
              <a:rPr lang="ru-RU" i="1" dirty="0"/>
              <a:t>, </a:t>
            </a:r>
            <a:r>
              <a:rPr lang="ru-RU" i="1" dirty="0" err="1"/>
              <a:t>який</a:t>
            </a:r>
            <a:r>
              <a:rPr lang="ru-RU" i="1" dirty="0"/>
              <a:t> у 1930-х роках </a:t>
            </a:r>
            <a:r>
              <a:rPr lang="ru-RU" i="1" dirty="0" err="1"/>
              <a:t>чітко</a:t>
            </a:r>
            <a:r>
              <a:rPr lang="ru-RU" i="1" dirty="0"/>
              <a:t> </a:t>
            </a:r>
            <a:r>
              <a:rPr lang="ru-RU" i="1" dirty="0" err="1"/>
              <a:t>відокремив</a:t>
            </a:r>
            <a:r>
              <a:rPr lang="ru-RU" i="1" dirty="0"/>
              <a:t> </a:t>
            </a:r>
            <a:r>
              <a:rPr lang="ru-RU" i="1" u="sng" dirty="0" err="1"/>
              <a:t>винахід</a:t>
            </a:r>
            <a:r>
              <a:rPr lang="ru-RU" i="1" dirty="0"/>
              <a:t> (</a:t>
            </a:r>
            <a:r>
              <a:rPr lang="ru-RU" i="1" dirty="0" err="1"/>
              <a:t>відкриття</a:t>
            </a:r>
            <a:r>
              <a:rPr lang="ru-RU" i="1" dirty="0"/>
              <a:t> нового </a:t>
            </a:r>
            <a:r>
              <a:rPr lang="ru-RU" i="1" dirty="0" err="1"/>
              <a:t>технічного</a:t>
            </a:r>
            <a:r>
              <a:rPr lang="ru-RU" i="1" dirty="0"/>
              <a:t> </a:t>
            </a:r>
            <a:r>
              <a:rPr lang="ru-RU" i="1" dirty="0" err="1"/>
              <a:t>знання</a:t>
            </a:r>
            <a:r>
              <a:rPr lang="ru-RU" i="1" dirty="0"/>
              <a:t>)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u="sng" dirty="0" err="1"/>
              <a:t>інновації</a:t>
            </a:r>
            <a:r>
              <a:rPr lang="ru-RU" i="1" dirty="0"/>
              <a:t> (практичного </a:t>
            </a:r>
            <a:r>
              <a:rPr lang="ru-RU" i="1" dirty="0" err="1"/>
              <a:t>застосування</a:t>
            </a:r>
            <a:r>
              <a:rPr lang="ru-RU" i="1" dirty="0"/>
              <a:t> нового </a:t>
            </a:r>
            <a:r>
              <a:rPr lang="ru-RU" i="1" dirty="0" err="1"/>
              <a:t>знання</a:t>
            </a:r>
            <a:r>
              <a:rPr lang="ru-RU" i="1" dirty="0"/>
              <a:t> на </a:t>
            </a:r>
            <a:r>
              <a:rPr lang="ru-RU" i="1" dirty="0" err="1"/>
              <a:t>виробництві</a:t>
            </a:r>
            <a:r>
              <a:rPr lang="ru-RU" i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78272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err="1" smtClean="0"/>
              <a:t>Інноватика</a:t>
            </a:r>
            <a:r>
              <a:rPr lang="ru-RU" i="1" dirty="0" smtClean="0"/>
              <a:t> – </a:t>
            </a:r>
            <a:r>
              <a:rPr lang="ru-RU" i="1" dirty="0" err="1" smtClean="0"/>
              <a:t>галузь</a:t>
            </a:r>
            <a:r>
              <a:rPr lang="ru-RU" i="1" dirty="0" smtClean="0"/>
              <a:t> </a:t>
            </a:r>
            <a:r>
              <a:rPr lang="ru-RU" i="1" dirty="0" err="1" smtClean="0"/>
              <a:t>наукового</a:t>
            </a:r>
            <a:r>
              <a:rPr lang="ru-RU" i="1" dirty="0" smtClean="0"/>
              <a:t> </a:t>
            </a:r>
            <a:r>
              <a:rPr lang="ru-RU" i="1" dirty="0" err="1" smtClean="0"/>
              <a:t>знання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/>
              <a:t>вивчає</a:t>
            </a:r>
            <a:r>
              <a:rPr lang="ru-RU" i="1" dirty="0"/>
              <a:t> </a:t>
            </a:r>
            <a:r>
              <a:rPr lang="ru-RU" i="1" dirty="0" err="1"/>
              <a:t>закономірності</a:t>
            </a:r>
            <a:r>
              <a:rPr lang="ru-RU" i="1" dirty="0"/>
              <a:t> </a:t>
            </a:r>
            <a:r>
              <a:rPr lang="ru-RU" i="1" dirty="0" err="1"/>
              <a:t>виникнення</a:t>
            </a:r>
            <a:r>
              <a:rPr lang="ru-RU" i="1" dirty="0"/>
              <a:t> та </a:t>
            </a:r>
            <a:r>
              <a:rPr lang="ru-RU" i="1" dirty="0" err="1"/>
              <a:t>перебігу</a:t>
            </a:r>
            <a:r>
              <a:rPr lang="ru-RU" i="1" dirty="0"/>
              <a:t> </a:t>
            </a:r>
            <a:r>
              <a:rPr lang="ru-RU" i="1" dirty="0" err="1"/>
              <a:t>інноваційних</a:t>
            </a:r>
            <a:r>
              <a:rPr lang="ru-RU" i="1" dirty="0"/>
              <a:t> </a:t>
            </a:r>
            <a:r>
              <a:rPr lang="ru-RU" i="1" dirty="0" err="1"/>
              <a:t>процесів</a:t>
            </a:r>
            <a:r>
              <a:rPr lang="ru-RU" i="1" dirty="0"/>
              <a:t> у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галузях</a:t>
            </a:r>
            <a:r>
              <a:rPr lang="ru-RU" i="1" dirty="0"/>
              <a:t> </a:t>
            </a:r>
            <a:r>
              <a:rPr lang="ru-RU" i="1" dirty="0" err="1"/>
              <a:t>практичної</a:t>
            </a:r>
            <a:r>
              <a:rPr lang="ru-RU" i="1" dirty="0"/>
              <a:t> </a:t>
            </a:r>
            <a:r>
              <a:rPr lang="ru-RU" i="1" dirty="0" err="1" smtClean="0"/>
              <a:t>діяльності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005254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 err="1"/>
              <a:t>Традиційне</a:t>
            </a:r>
            <a:r>
              <a:rPr lang="ru-RU" b="1" i="1" dirty="0"/>
              <a:t> </a:t>
            </a:r>
            <a:r>
              <a:rPr lang="ru-RU" b="1" i="1" dirty="0" err="1"/>
              <a:t>навчання</a:t>
            </a:r>
            <a:r>
              <a:rPr lang="ru-RU" b="1" i="1" dirty="0"/>
              <a:t> </a:t>
            </a:r>
            <a:r>
              <a:rPr lang="ru-RU" i="1" dirty="0"/>
              <a:t>– </a:t>
            </a:r>
            <a:r>
              <a:rPr lang="ru-RU" i="1" dirty="0" err="1"/>
              <a:t>зорієнтоване</a:t>
            </a:r>
            <a:r>
              <a:rPr lang="ru-RU" i="1" dirty="0"/>
              <a:t> на </a:t>
            </a:r>
            <a:r>
              <a:rPr lang="ru-RU" i="1" dirty="0" err="1"/>
              <a:t>збереження</a:t>
            </a:r>
            <a:r>
              <a:rPr lang="ru-RU" i="1" dirty="0"/>
              <a:t> та </a:t>
            </a:r>
            <a:r>
              <a:rPr lang="ru-RU" i="1" dirty="0" err="1"/>
              <a:t>відтворення</a:t>
            </a:r>
            <a:r>
              <a:rPr lang="ru-RU" i="1" dirty="0"/>
              <a:t> </a:t>
            </a:r>
            <a:r>
              <a:rPr lang="ru-RU" i="1" dirty="0" err="1"/>
              <a:t>культури</a:t>
            </a:r>
            <a:r>
              <a:rPr lang="ru-RU" i="1" dirty="0"/>
              <a:t>, </a:t>
            </a:r>
            <a:r>
              <a:rPr lang="ru-RU" i="1" dirty="0" err="1"/>
              <a:t>забезпечує</a:t>
            </a:r>
            <a:r>
              <a:rPr lang="ru-RU" i="1" dirty="0"/>
              <a:t> </a:t>
            </a:r>
            <a:r>
              <a:rPr lang="ru-RU" i="1" dirty="0" err="1"/>
              <a:t>стабільність</a:t>
            </a:r>
            <a:r>
              <a:rPr lang="ru-RU" i="1" dirty="0"/>
              <a:t> у </a:t>
            </a:r>
            <a:r>
              <a:rPr lang="ru-RU" i="1" dirty="0" err="1"/>
              <a:t>соціумі</a:t>
            </a:r>
            <a:r>
              <a:rPr lang="ru-RU" i="1" dirty="0"/>
              <a:t> за </a:t>
            </a:r>
            <a:r>
              <a:rPr lang="ru-RU" i="1" dirty="0" err="1"/>
              <a:t>рахунок</a:t>
            </a:r>
            <a:r>
              <a:rPr lang="ru-RU" i="1" dirty="0"/>
              <a:t> </a:t>
            </a:r>
            <a:r>
              <a:rPr lang="ru-RU" i="1" dirty="0" err="1"/>
              <a:t>переважно</a:t>
            </a:r>
            <a:r>
              <a:rPr lang="ru-RU" i="1" dirty="0"/>
              <a:t> </a:t>
            </a:r>
            <a:r>
              <a:rPr lang="ru-RU" i="1" dirty="0" err="1"/>
              <a:t>репродуктивної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</a:t>
            </a:r>
            <a:r>
              <a:rPr lang="ru-RU" i="1" dirty="0" err="1"/>
              <a:t>учня</a:t>
            </a:r>
            <a:r>
              <a:rPr lang="ru-RU" i="1" dirty="0"/>
              <a:t>,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виконавчих</a:t>
            </a:r>
            <a:r>
              <a:rPr lang="ru-RU" i="1" dirty="0"/>
              <a:t> </a:t>
            </a:r>
            <a:r>
              <a:rPr lang="ru-RU" i="1" dirty="0" err="1"/>
              <a:t>здібностей</a:t>
            </a:r>
            <a:r>
              <a:rPr lang="ru-RU" i="1" dirty="0"/>
              <a:t>, </a:t>
            </a:r>
            <a:r>
              <a:rPr lang="ru-RU" i="1" dirty="0" err="1"/>
              <a:t>розвиток</a:t>
            </a:r>
            <a:r>
              <a:rPr lang="ru-RU" i="1" dirty="0"/>
              <a:t> </a:t>
            </a:r>
            <a:r>
              <a:rPr lang="ru-RU" i="1" dirty="0" err="1"/>
              <a:t>уваги</a:t>
            </a:r>
            <a:r>
              <a:rPr lang="ru-RU" i="1" dirty="0"/>
              <a:t> та </a:t>
            </a:r>
            <a:r>
              <a:rPr lang="ru-RU" i="1" dirty="0" err="1"/>
              <a:t>пам’яті</a:t>
            </a:r>
            <a:r>
              <a:rPr lang="ru-RU" i="1" dirty="0"/>
              <a:t>.</a:t>
            </a:r>
          </a:p>
          <a:p>
            <a:pPr marL="0" indent="0">
              <a:buNone/>
            </a:pPr>
            <a:r>
              <a:rPr lang="ru-RU" b="1" i="1" dirty="0" err="1"/>
              <a:t>Інноваційне</a:t>
            </a:r>
            <a:r>
              <a:rPr lang="ru-RU" b="1" i="1" dirty="0"/>
              <a:t> </a:t>
            </a:r>
            <a:r>
              <a:rPr lang="ru-RU" b="1" i="1" dirty="0" err="1"/>
              <a:t>навчання</a:t>
            </a:r>
            <a:r>
              <a:rPr lang="ru-RU" b="1" i="1" dirty="0"/>
              <a:t> </a:t>
            </a:r>
            <a:r>
              <a:rPr lang="ru-RU" i="1" dirty="0"/>
              <a:t>– </a:t>
            </a:r>
            <a:r>
              <a:rPr lang="ru-RU" i="1" dirty="0" err="1"/>
              <a:t>стимулює</a:t>
            </a:r>
            <a:r>
              <a:rPr lang="ru-RU" i="1" dirty="0"/>
              <a:t> </a:t>
            </a:r>
            <a:r>
              <a:rPr lang="ru-RU" i="1" dirty="0" err="1"/>
              <a:t>новаторські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 в </a:t>
            </a:r>
            <a:r>
              <a:rPr lang="ru-RU" i="1" dirty="0" err="1"/>
              <a:t>культурі</a:t>
            </a:r>
            <a:r>
              <a:rPr lang="ru-RU" i="1" dirty="0"/>
              <a:t>, </a:t>
            </a:r>
            <a:r>
              <a:rPr lang="ru-RU" i="1" dirty="0" err="1"/>
              <a:t>соціальному</a:t>
            </a:r>
            <a:r>
              <a:rPr lang="ru-RU" i="1" dirty="0"/>
              <a:t> </a:t>
            </a:r>
            <a:r>
              <a:rPr lang="ru-RU" i="1" dirty="0" err="1"/>
              <a:t>середовищі</a:t>
            </a:r>
            <a:r>
              <a:rPr lang="ru-RU" i="1" dirty="0"/>
              <a:t>; </a:t>
            </a:r>
            <a:r>
              <a:rPr lang="ru-RU" i="1" dirty="0" err="1"/>
              <a:t>зорієнтоване</a:t>
            </a:r>
            <a:r>
              <a:rPr lang="ru-RU" i="1" dirty="0"/>
              <a:t> на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готовності</a:t>
            </a:r>
            <a:r>
              <a:rPr lang="ru-RU" i="1" dirty="0"/>
              <a:t> </a:t>
            </a:r>
            <a:r>
              <a:rPr lang="ru-RU" i="1" dirty="0" err="1"/>
              <a:t>особистості</a:t>
            </a:r>
            <a:r>
              <a:rPr lang="ru-RU" i="1" dirty="0"/>
              <a:t> до </a:t>
            </a:r>
            <a:r>
              <a:rPr lang="ru-RU" i="1" dirty="0" err="1"/>
              <a:t>динамічних</a:t>
            </a:r>
            <a:r>
              <a:rPr lang="ru-RU" i="1" dirty="0"/>
              <a:t> </a:t>
            </a:r>
            <a:r>
              <a:rPr lang="ru-RU" i="1" dirty="0" err="1"/>
              <a:t>змін</a:t>
            </a:r>
            <a:r>
              <a:rPr lang="ru-RU" i="1" dirty="0"/>
              <a:t> у </a:t>
            </a:r>
            <a:r>
              <a:rPr lang="ru-RU" i="1" dirty="0" err="1"/>
              <a:t>соціумі</a:t>
            </a:r>
            <a:r>
              <a:rPr lang="ru-RU" i="1" dirty="0"/>
              <a:t> за </a:t>
            </a:r>
            <a:r>
              <a:rPr lang="ru-RU" i="1" dirty="0" err="1"/>
              <a:t>рахунок</a:t>
            </a:r>
            <a:r>
              <a:rPr lang="ru-RU" i="1" dirty="0"/>
              <a:t> </a:t>
            </a:r>
            <a:r>
              <a:rPr lang="ru-RU" i="1" dirty="0" err="1"/>
              <a:t>розвитку</a:t>
            </a:r>
            <a:r>
              <a:rPr lang="ru-RU" i="1" dirty="0"/>
              <a:t> </a:t>
            </a:r>
            <a:r>
              <a:rPr lang="ru-RU" i="1" dirty="0" err="1"/>
              <a:t>творчих</a:t>
            </a:r>
            <a:r>
              <a:rPr lang="ru-RU" i="1" dirty="0"/>
              <a:t> </a:t>
            </a:r>
            <a:r>
              <a:rPr lang="ru-RU" i="1" dirty="0" err="1"/>
              <a:t>здібностей</a:t>
            </a:r>
            <a:r>
              <a:rPr lang="ru-RU" i="1" dirty="0"/>
              <a:t>, </a:t>
            </a:r>
            <a:r>
              <a:rPr lang="ru-RU" i="1" dirty="0" err="1"/>
              <a:t>різноманітних</a:t>
            </a:r>
            <a:r>
              <a:rPr lang="ru-RU" i="1" dirty="0"/>
              <a:t> форм </a:t>
            </a:r>
            <a:r>
              <a:rPr lang="ru-RU" i="1" dirty="0" err="1"/>
              <a:t>логічного</a:t>
            </a:r>
            <a:r>
              <a:rPr lang="ru-RU" i="1" dirty="0"/>
              <a:t> та образного </a:t>
            </a:r>
            <a:r>
              <a:rPr lang="ru-RU" i="1" dirty="0" err="1"/>
              <a:t>мислення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здатності</a:t>
            </a:r>
            <a:r>
              <a:rPr lang="ru-RU" i="1" dirty="0"/>
              <a:t> до </a:t>
            </a:r>
            <a:r>
              <a:rPr lang="ru-RU" i="1" dirty="0" err="1"/>
              <a:t>співробітництва</a:t>
            </a:r>
            <a:r>
              <a:rPr lang="ru-RU" i="1" dirty="0"/>
              <a:t> з </a:t>
            </a:r>
            <a:r>
              <a:rPr lang="ru-RU" i="1" dirty="0" err="1"/>
              <a:t>іншими</a:t>
            </a:r>
            <a:r>
              <a:rPr lang="ru-RU" i="1" dirty="0"/>
              <a:t> людьми.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6068328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i="1" dirty="0" smtClean="0"/>
              <a:t>Два типи інновацій (за М. </a:t>
            </a:r>
            <a:r>
              <a:rPr lang="uk-UA" i="1" dirty="0" err="1" smtClean="0"/>
              <a:t>Кларіним</a:t>
            </a:r>
            <a:r>
              <a:rPr lang="uk-UA" i="1" dirty="0" smtClean="0"/>
              <a:t>)</a:t>
            </a: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1) </a:t>
            </a:r>
            <a:r>
              <a:rPr lang="ru-RU" b="1" i="1" dirty="0" err="1"/>
              <a:t>інновації-модернізації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модернізують</a:t>
            </a:r>
            <a:r>
              <a:rPr lang="ru-RU" i="1" dirty="0"/>
              <a:t> </a:t>
            </a:r>
            <a:r>
              <a:rPr lang="ru-RU" i="1" dirty="0" err="1"/>
              <a:t>навчальний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та </a:t>
            </a:r>
            <a:r>
              <a:rPr lang="ru-RU" i="1" dirty="0" err="1"/>
              <a:t>спрямовані</a:t>
            </a:r>
            <a:r>
              <a:rPr lang="ru-RU" i="1" dirty="0"/>
              <a:t> на </a:t>
            </a:r>
            <a:r>
              <a:rPr lang="ru-RU" i="1" dirty="0" err="1"/>
              <a:t>досягнення</a:t>
            </a:r>
            <a:r>
              <a:rPr lang="ru-RU" i="1" dirty="0"/>
              <a:t> </a:t>
            </a:r>
            <a:r>
              <a:rPr lang="ru-RU" i="1" dirty="0" err="1"/>
              <a:t>гарантованих</a:t>
            </a:r>
            <a:r>
              <a:rPr lang="ru-RU" i="1" dirty="0"/>
              <a:t> </a:t>
            </a:r>
            <a:r>
              <a:rPr lang="ru-RU" i="1" dirty="0" err="1"/>
              <a:t>результатів</a:t>
            </a:r>
            <a:r>
              <a:rPr lang="ru-RU" i="1" dirty="0"/>
              <a:t> у межах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традиційної</a:t>
            </a:r>
            <a:r>
              <a:rPr lang="ru-RU" i="1" dirty="0"/>
              <a:t> </a:t>
            </a:r>
            <a:r>
              <a:rPr lang="ru-RU" i="1" dirty="0" err="1"/>
              <a:t>репродуктивної</a:t>
            </a:r>
            <a:r>
              <a:rPr lang="ru-RU" i="1" dirty="0"/>
              <a:t> </a:t>
            </a:r>
            <a:r>
              <a:rPr lang="ru-RU" i="1" dirty="0" err="1"/>
              <a:t>орієнтації</a:t>
            </a:r>
            <a:r>
              <a:rPr lang="ru-RU" i="1" dirty="0"/>
              <a:t>;</a:t>
            </a:r>
          </a:p>
          <a:p>
            <a:pPr marL="0" indent="0">
              <a:buNone/>
            </a:pPr>
            <a:r>
              <a:rPr lang="ru-RU" i="1" dirty="0"/>
              <a:t>2) </a:t>
            </a:r>
            <a:r>
              <a:rPr lang="ru-RU" b="1" i="1" dirty="0" err="1"/>
              <a:t>інновації-трансформації</a:t>
            </a:r>
            <a:r>
              <a:rPr lang="ru-RU" b="1" i="1" dirty="0"/>
              <a:t>,</a:t>
            </a:r>
            <a:r>
              <a:rPr lang="ru-RU" i="1" dirty="0"/>
              <a:t>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перетворюють</a:t>
            </a:r>
            <a:r>
              <a:rPr lang="ru-RU" i="1" dirty="0"/>
              <a:t> </a:t>
            </a:r>
            <a:r>
              <a:rPr lang="ru-RU" i="1" dirty="0" err="1"/>
              <a:t>традиційний</a:t>
            </a:r>
            <a:r>
              <a:rPr lang="ru-RU" i="1" dirty="0"/>
              <a:t> </a:t>
            </a:r>
            <a:r>
              <a:rPr lang="ru-RU" i="1" dirty="0" err="1"/>
              <a:t>навчальний</a:t>
            </a:r>
            <a:r>
              <a:rPr lang="ru-RU" i="1" dirty="0"/>
              <a:t> </a:t>
            </a:r>
            <a:r>
              <a:rPr lang="ru-RU" i="1" dirty="0" err="1"/>
              <a:t>процес</a:t>
            </a:r>
            <a:r>
              <a:rPr lang="ru-RU" i="1" dirty="0"/>
              <a:t> та </a:t>
            </a:r>
            <a:r>
              <a:rPr lang="ru-RU" i="1" dirty="0" err="1"/>
              <a:t>спрямовані</a:t>
            </a:r>
            <a:r>
              <a:rPr lang="ru-RU" i="1" dirty="0"/>
              <a:t> на </a:t>
            </a:r>
            <a:r>
              <a:rPr lang="ru-RU" i="1" dirty="0" err="1"/>
              <a:t>забезпечення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дослідницького</a:t>
            </a:r>
            <a:r>
              <a:rPr lang="ru-RU" i="1" dirty="0"/>
              <a:t> характеру, </a:t>
            </a:r>
            <a:r>
              <a:rPr lang="ru-RU" i="1" dirty="0" err="1"/>
              <a:t>організацію</a:t>
            </a:r>
            <a:r>
              <a:rPr lang="ru-RU" i="1" dirty="0"/>
              <a:t> </a:t>
            </a:r>
            <a:r>
              <a:rPr lang="ru-RU" i="1" dirty="0" err="1"/>
              <a:t>пошукової</a:t>
            </a:r>
            <a:r>
              <a:rPr lang="ru-RU" i="1" dirty="0"/>
              <a:t> </a:t>
            </a:r>
            <a:r>
              <a:rPr lang="ru-RU" i="1" dirty="0" err="1"/>
              <a:t>навчально-пізнавальної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.</a:t>
            </a:r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1364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73574"/>
              </p:ext>
            </p:extLst>
          </p:nvPr>
        </p:nvGraphicFramePr>
        <p:xfrm>
          <a:off x="179512" y="1474654"/>
          <a:ext cx="8712968" cy="4995254"/>
        </p:xfrm>
        <a:graphic>
          <a:graphicData uri="http://schemas.openxmlformats.org/drawingml/2006/table">
            <a:tbl>
              <a:tblPr firstRow="1" firstCol="1" bandRow="1"/>
              <a:tblGrid>
                <a:gridCol w="1682503"/>
                <a:gridCol w="3545277"/>
                <a:gridCol w="3485188"/>
              </a:tblGrid>
              <a:tr h="484503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Складові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процесу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навчання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Традиційний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підхід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Інноваційний</a:t>
                      </a: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/>
                          <a:ea typeface="Times New Roman"/>
                        </a:rPr>
                        <a:t>підхід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81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Мета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передача знань, ознайомлення з культурою, засвоєння соціального досвіду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сприяння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самореалізації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і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самоствердженню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особистості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культурний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обмін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697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Зміст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знання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вміння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навички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розрізнені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предмети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цінності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компетенції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інтегровані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курси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модулі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9919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Форми</a:t>
                      </a: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 і </a:t>
                      </a: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методи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індивідуальна чи фронтальна робота, репродуктивні, пояснювально-ілюстративні методи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різноманітні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форми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спільної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діяльності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самостійна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робота,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продуктивні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творчо-пошукові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дослідницькі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методи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09919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Управління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ученьт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об’єкт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виховних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впливів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учитель –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службовець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транслятор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знань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; авторитарно-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репресивний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стиль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управління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  <a:latin typeface="Times New Roman"/>
                          <a:ea typeface="Times New Roman"/>
                        </a:rPr>
                        <a:t>учень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–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суб’єкт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навчання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вчитель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– друг,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гуманіст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помічник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;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демократичний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заохочувальний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стиль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управління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2697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>
                          <a:effectLst/>
                          <a:latin typeface="Times New Roman"/>
                          <a:ea typeface="Times New Roman"/>
                        </a:rPr>
                        <a:t>Контроль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переважно зовнішній, операційний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переважно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внутрішній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цілісний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8114"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err="1">
                          <a:effectLst/>
                          <a:latin typeface="Times New Roman"/>
                          <a:ea typeface="Times New Roman"/>
                        </a:rPr>
                        <a:t>Результати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безініціативна, малоактивна, мало адаптована до життя особистість з окремими уривками знань</a:t>
                      </a:r>
                      <a:endParaRPr lang="ru-RU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Times New Roman"/>
                        </a:rPr>
                        <a:t>активна, ініціативна, розвинена, розкута, впевнена в собі, життєстійка особистість, що довіряє собі та оточуючим</a:t>
                      </a:r>
                      <a:endParaRPr lang="ru-RU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29543" marR="29543" marT="29543" marB="2954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932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3. Традиції </a:t>
            </a:r>
            <a:r>
              <a:rPr lang="uk-UA" dirty="0"/>
              <a:t>та інновації в педагогічній сфері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 smtClean="0"/>
              <a:t>«</a:t>
            </a:r>
            <a:r>
              <a:rPr lang="ru-RU" i="1" dirty="0" err="1"/>
              <a:t>Якщо</a:t>
            </a:r>
            <a:r>
              <a:rPr lang="ru-RU" i="1" dirty="0"/>
              <a:t> </a:t>
            </a:r>
            <a:r>
              <a:rPr lang="ru-RU" i="1" dirty="0" err="1"/>
              <a:t>вчитель</a:t>
            </a:r>
            <a:r>
              <a:rPr lang="ru-RU" i="1" dirty="0"/>
              <a:t> не </a:t>
            </a:r>
            <a:r>
              <a:rPr lang="ru-RU" i="1" dirty="0" err="1"/>
              <a:t>навчився</a:t>
            </a:r>
            <a:r>
              <a:rPr lang="ru-RU" i="1" dirty="0"/>
              <a:t> </a:t>
            </a:r>
            <a:r>
              <a:rPr lang="ru-RU" i="1" dirty="0" err="1"/>
              <a:t>аналізувати</a:t>
            </a:r>
            <a:r>
              <a:rPr lang="ru-RU" i="1" dirty="0"/>
              <a:t> </a:t>
            </a:r>
            <a:r>
              <a:rPr lang="ru-RU" i="1" dirty="0" err="1"/>
              <a:t>факти</a:t>
            </a:r>
            <a:r>
              <a:rPr lang="ru-RU" i="1" dirty="0"/>
              <a:t>, </a:t>
            </a:r>
            <a:r>
              <a:rPr lang="ru-RU" i="1" dirty="0" err="1"/>
              <a:t>усвідомлювати</a:t>
            </a:r>
            <a:r>
              <a:rPr lang="ru-RU" i="1" dirty="0"/>
              <a:t> </a:t>
            </a:r>
            <a:r>
              <a:rPr lang="ru-RU" i="1" dirty="0" err="1"/>
              <a:t>педагогічні</a:t>
            </a:r>
            <a:r>
              <a:rPr lang="ru-RU" i="1" dirty="0"/>
              <a:t> </a:t>
            </a:r>
            <a:r>
              <a:rPr lang="ru-RU" i="1" dirty="0" err="1"/>
              <a:t>явища</a:t>
            </a:r>
            <a:r>
              <a:rPr lang="ru-RU" i="1" dirty="0"/>
              <a:t>, то </a:t>
            </a:r>
            <a:r>
              <a:rPr lang="ru-RU" i="1" dirty="0" err="1"/>
              <a:t>справи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повторюються</a:t>
            </a:r>
            <a:r>
              <a:rPr lang="ru-RU" i="1" dirty="0"/>
              <a:t> з року в </a:t>
            </a:r>
            <a:r>
              <a:rPr lang="ru-RU" i="1" dirty="0" err="1"/>
              <a:t>рік</a:t>
            </a:r>
            <a:r>
              <a:rPr lang="ru-RU" i="1" dirty="0"/>
              <a:t>, </a:t>
            </a:r>
            <a:r>
              <a:rPr lang="ru-RU" i="1" dirty="0" err="1"/>
              <a:t>здаються</a:t>
            </a:r>
            <a:r>
              <a:rPr lang="ru-RU" i="1" dirty="0"/>
              <a:t> </a:t>
            </a:r>
            <a:r>
              <a:rPr lang="ru-RU" i="1" dirty="0" err="1"/>
              <a:t>йому</a:t>
            </a:r>
            <a:r>
              <a:rPr lang="ru-RU" i="1" dirty="0"/>
              <a:t> </a:t>
            </a:r>
            <a:r>
              <a:rPr lang="ru-RU" i="1" dirty="0" err="1"/>
              <a:t>нудними</a:t>
            </a:r>
            <a:r>
              <a:rPr lang="ru-RU" i="1" dirty="0"/>
              <a:t>, </a:t>
            </a:r>
            <a:r>
              <a:rPr lang="ru-RU" i="1" dirty="0" err="1"/>
              <a:t>одноманітними</a:t>
            </a:r>
            <a:r>
              <a:rPr lang="ru-RU" i="1" dirty="0"/>
              <a:t>, </a:t>
            </a:r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втрачає</a:t>
            </a:r>
            <a:r>
              <a:rPr lang="ru-RU" i="1" dirty="0"/>
              <a:t> </a:t>
            </a:r>
            <a:r>
              <a:rPr lang="ru-RU" i="1" dirty="0" err="1"/>
              <a:t>інтерес</a:t>
            </a:r>
            <a:r>
              <a:rPr lang="ru-RU" i="1" dirty="0"/>
              <a:t> до </a:t>
            </a:r>
            <a:r>
              <a:rPr lang="ru-RU" i="1" dirty="0" err="1"/>
              <a:t>власної</a:t>
            </a:r>
            <a:r>
              <a:rPr lang="ru-RU" i="1" dirty="0"/>
              <a:t> </a:t>
            </a:r>
            <a:r>
              <a:rPr lang="ru-RU" i="1" dirty="0" err="1"/>
              <a:t>праці</a:t>
            </a:r>
            <a:r>
              <a:rPr lang="ru-RU" i="1" dirty="0"/>
              <a:t>… Суть </a:t>
            </a:r>
            <a:r>
              <a:rPr lang="ru-RU" i="1" dirty="0" err="1"/>
              <a:t>педагогічного</a:t>
            </a:r>
            <a:r>
              <a:rPr lang="ru-RU" i="1" dirty="0"/>
              <a:t> </a:t>
            </a:r>
            <a:r>
              <a:rPr lang="ru-RU" i="1" dirty="0" err="1"/>
              <a:t>досвіду</a:t>
            </a:r>
            <a:r>
              <a:rPr lang="ru-RU" i="1" dirty="0"/>
              <a:t> в тому і </a:t>
            </a:r>
            <a:r>
              <a:rPr lang="ru-RU" i="1" dirty="0" err="1"/>
              <a:t>полягає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перед </a:t>
            </a:r>
            <a:r>
              <a:rPr lang="ru-RU" i="1" dirty="0" err="1"/>
              <a:t>вчителем</a:t>
            </a:r>
            <a:r>
              <a:rPr lang="ru-RU" i="1" dirty="0"/>
              <a:t> </a:t>
            </a:r>
            <a:r>
              <a:rPr lang="ru-RU" i="1" dirty="0" err="1"/>
              <a:t>щороку</a:t>
            </a:r>
            <a:r>
              <a:rPr lang="ru-RU" i="1" dirty="0"/>
              <a:t> </a:t>
            </a:r>
            <a:r>
              <a:rPr lang="ru-RU" i="1" dirty="0" err="1"/>
              <a:t>відкривається</a:t>
            </a:r>
            <a:r>
              <a:rPr lang="ru-RU" i="1" dirty="0"/>
              <a:t> </a:t>
            </a:r>
            <a:r>
              <a:rPr lang="ru-RU" i="1" dirty="0" err="1"/>
              <a:t>щось</a:t>
            </a:r>
            <a:r>
              <a:rPr lang="ru-RU" i="1" dirty="0"/>
              <a:t> </a:t>
            </a:r>
            <a:r>
              <a:rPr lang="ru-RU" i="1" dirty="0" err="1"/>
              <a:t>нове</a:t>
            </a:r>
            <a:r>
              <a:rPr lang="ru-RU" i="1" dirty="0"/>
              <a:t>. І в </a:t>
            </a:r>
            <a:r>
              <a:rPr lang="ru-RU" i="1" dirty="0" err="1"/>
              <a:t>прагненні</a:t>
            </a:r>
            <a:r>
              <a:rPr lang="ru-RU" i="1" dirty="0"/>
              <a:t> </a:t>
            </a:r>
            <a:r>
              <a:rPr lang="ru-RU" i="1" dirty="0" err="1"/>
              <a:t>спіткати</a:t>
            </a:r>
            <a:r>
              <a:rPr lang="ru-RU" i="1" dirty="0"/>
              <a:t> </a:t>
            </a:r>
            <a:r>
              <a:rPr lang="ru-RU" i="1" dirty="0" err="1"/>
              <a:t>нове</a:t>
            </a:r>
            <a:r>
              <a:rPr lang="ru-RU" i="1" dirty="0"/>
              <a:t> </a:t>
            </a:r>
            <a:r>
              <a:rPr lang="ru-RU" i="1" dirty="0" err="1"/>
              <a:t>розкриваються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творчі</a:t>
            </a:r>
            <a:r>
              <a:rPr lang="ru-RU" i="1" dirty="0"/>
              <a:t> </a:t>
            </a:r>
            <a:r>
              <a:rPr lang="ru-RU" i="1" dirty="0" err="1"/>
              <a:t>сили</a:t>
            </a:r>
            <a:r>
              <a:rPr lang="ru-RU" i="1" dirty="0" smtClean="0"/>
              <a:t>».</a:t>
            </a:r>
          </a:p>
          <a:p>
            <a:pPr marL="0" indent="0" algn="r">
              <a:buNone/>
            </a:pPr>
            <a:r>
              <a:rPr lang="uk-UA" b="1" dirty="0" smtClean="0"/>
              <a:t>В. Сухомлинський</a:t>
            </a:r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103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8000" dirty="0" smtClean="0"/>
              <a:t>Дякую за увагу!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00578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Результатом </a:t>
            </a:r>
            <a:r>
              <a:rPr lang="ru-RU" dirty="0" err="1"/>
              <a:t>навчання</a:t>
            </a:r>
            <a:r>
              <a:rPr lang="ru-RU" dirty="0"/>
              <a:t> за </a:t>
            </a:r>
            <a:r>
              <a:rPr lang="ru-RU" dirty="0" err="1"/>
              <a:t>традиційними</a:t>
            </a:r>
            <a:r>
              <a:rPr lang="ru-RU" dirty="0"/>
              <a:t> </a:t>
            </a:r>
            <a:r>
              <a:rPr lang="ru-RU" dirty="0" err="1"/>
              <a:t>технологіями</a:t>
            </a:r>
            <a:r>
              <a:rPr lang="ru-RU" dirty="0"/>
              <a:t> </a:t>
            </a:r>
            <a:r>
              <a:rPr lang="ru-RU" b="1" i="1" dirty="0"/>
              <a:t>є </a:t>
            </a:r>
            <a:r>
              <a:rPr lang="ru-RU" b="1" i="1" dirty="0" err="1"/>
              <a:t>стійка</a:t>
            </a:r>
            <a:r>
              <a:rPr lang="ru-RU" b="1" i="1" dirty="0"/>
              <a:t> </a:t>
            </a:r>
            <a:r>
              <a:rPr lang="ru-RU" b="1" i="1" dirty="0" err="1"/>
              <a:t>сукупність</a:t>
            </a:r>
            <a:r>
              <a:rPr lang="ru-RU" b="1" i="1" dirty="0"/>
              <a:t> </a:t>
            </a:r>
            <a:r>
              <a:rPr lang="ru-RU" b="1" i="1" dirty="0" err="1"/>
              <a:t>знань</a:t>
            </a:r>
            <a:r>
              <a:rPr lang="ru-RU" dirty="0"/>
              <a:t>.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b="1" i="1" dirty="0" err="1"/>
              <a:t>викладання</a:t>
            </a:r>
            <a:r>
              <a:rPr lang="ru-RU" b="1" i="1" dirty="0"/>
              <a:t>, </a:t>
            </a:r>
            <a:r>
              <a:rPr lang="ru-RU" b="1" i="1" dirty="0" err="1"/>
              <a:t>засвоєння</a:t>
            </a:r>
            <a:r>
              <a:rPr lang="ru-RU" b="1" i="1" dirty="0"/>
              <a:t> і </a:t>
            </a:r>
            <a:r>
              <a:rPr lang="ru-RU" b="1" i="1" dirty="0" err="1"/>
              <a:t>відтворення</a:t>
            </a:r>
            <a:r>
              <a:rPr lang="ru-RU" dirty="0"/>
              <a:t> – ось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18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традиційних</a:t>
            </a:r>
            <a:r>
              <a:rPr lang="ru-RU" dirty="0"/>
              <a:t> </a:t>
            </a:r>
            <a:r>
              <a:rPr lang="ru-RU" dirty="0" err="1"/>
              <a:t>технологіях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розглядають</a:t>
            </a:r>
            <a:r>
              <a:rPr lang="ru-RU" dirty="0"/>
              <a:t>, </a:t>
            </a:r>
            <a:r>
              <a:rPr lang="ru-RU" dirty="0" err="1"/>
              <a:t>орієнтуючись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b="1" dirty="0"/>
              <a:t>педагога</a:t>
            </a:r>
            <a:r>
              <a:rPr lang="ru-RU" dirty="0"/>
              <a:t>, </a:t>
            </a:r>
            <a:r>
              <a:rPr lang="ru-RU" dirty="0" err="1"/>
              <a:t>викладача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– </a:t>
            </a:r>
            <a:r>
              <a:rPr lang="ru-RU" b="1" dirty="0" err="1"/>
              <a:t>суб’єкт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dirty="0"/>
              <a:t>, а </a:t>
            </a:r>
            <a:r>
              <a:rPr lang="ru-RU" b="1" dirty="0" err="1" smtClean="0"/>
              <a:t>учні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b="1" dirty="0" err="1"/>
              <a:t>об’єкти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педагогічних</a:t>
            </a:r>
            <a:r>
              <a:rPr lang="ru-RU" b="1" dirty="0"/>
              <a:t> </a:t>
            </a:r>
            <a:r>
              <a:rPr lang="ru-RU" b="1" dirty="0" err="1" smtClean="0"/>
              <a:t>впливів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15410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До </a:t>
            </a:r>
            <a:r>
              <a:rPr lang="ru-RU" b="1" dirty="0" err="1"/>
              <a:t>традиційних</a:t>
            </a:r>
            <a:r>
              <a:rPr lang="ru-RU" b="1" dirty="0"/>
              <a:t> </a:t>
            </a:r>
            <a:r>
              <a:rPr lang="ru-RU" b="1" dirty="0" err="1"/>
              <a:t>технологій</a:t>
            </a:r>
            <a:r>
              <a:rPr lang="ru-RU" b="1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пояснювально-ілюстративного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проблемне</a:t>
            </a:r>
            <a:r>
              <a:rPr lang="ru-RU" dirty="0"/>
              <a:t>, </a:t>
            </a:r>
            <a:r>
              <a:rPr lang="ru-RU" dirty="0" err="1"/>
              <a:t>програмоване</a:t>
            </a:r>
            <a:r>
              <a:rPr lang="ru-RU" dirty="0"/>
              <a:t> і </a:t>
            </a:r>
            <a:r>
              <a:rPr lang="ru-RU" dirty="0" err="1"/>
              <a:t>диференційоване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/>
              <a:t>Всі</a:t>
            </a:r>
            <a:r>
              <a:rPr lang="ru-RU" dirty="0"/>
              <a:t> вони,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меншою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, є </a:t>
            </a:r>
            <a:r>
              <a:rPr lang="ru-RU" dirty="0" err="1"/>
              <a:t>різновидами</a:t>
            </a:r>
            <a:r>
              <a:rPr lang="ru-RU" dirty="0"/>
              <a:t> </a:t>
            </a:r>
            <a:r>
              <a:rPr lang="ru-RU" b="1" dirty="0"/>
              <a:t>репродуктивного </a:t>
            </a:r>
            <a:r>
              <a:rPr lang="ru-RU" b="1" dirty="0" err="1" smtClean="0"/>
              <a:t>навчання</a:t>
            </a:r>
            <a:r>
              <a:rPr lang="ru-RU" b="1" dirty="0" smtClean="0"/>
              <a:t> </a:t>
            </a:r>
            <a:r>
              <a:rPr lang="ru-RU" dirty="0" smtClean="0"/>
              <a:t>(</a:t>
            </a:r>
            <a:r>
              <a:rPr lang="ru-RU" i="1" dirty="0" err="1" smtClean="0"/>
              <a:t>спрямоване</a:t>
            </a:r>
            <a:r>
              <a:rPr lang="ru-RU" i="1" dirty="0" smtClean="0"/>
              <a:t> </a:t>
            </a:r>
            <a:r>
              <a:rPr lang="ru-RU" i="1" dirty="0"/>
              <a:t>на </a:t>
            </a:r>
            <a:r>
              <a:rPr lang="ru-RU" i="1" dirty="0" err="1"/>
              <a:t>відтворення</a:t>
            </a:r>
            <a:r>
              <a:rPr lang="ru-RU" i="1" dirty="0"/>
              <a:t> </a:t>
            </a:r>
            <a:r>
              <a:rPr lang="ru-RU" i="1" dirty="0" err="1"/>
              <a:t>учнем</a:t>
            </a:r>
            <a:r>
              <a:rPr lang="ru-RU" i="1" dirty="0"/>
              <a:t> </a:t>
            </a:r>
            <a:r>
              <a:rPr lang="ru-RU" i="1" dirty="0" err="1"/>
              <a:t>способів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за </a:t>
            </a:r>
            <a:r>
              <a:rPr lang="ru-RU" i="1" dirty="0" err="1"/>
              <a:t>визначеним</a:t>
            </a:r>
            <a:r>
              <a:rPr lang="ru-RU" i="1" dirty="0"/>
              <a:t> учителем алгоритмом</a:t>
            </a:r>
            <a:r>
              <a:rPr lang="ru-RU" dirty="0" smtClean="0"/>
              <a:t>)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698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Й.Ф. </a:t>
            </a:r>
            <a:r>
              <a:rPr lang="ru-RU" dirty="0" err="1"/>
              <a:t>Гербарт</a:t>
            </a:r>
            <a:r>
              <a:rPr lang="ru-RU" dirty="0"/>
              <a:t> </a:t>
            </a:r>
            <a:r>
              <a:rPr lang="ru-RU" dirty="0" err="1"/>
              <a:t>виокремив</a:t>
            </a:r>
            <a:r>
              <a:rPr lang="ru-RU" dirty="0"/>
              <a:t> </a:t>
            </a:r>
            <a:r>
              <a:rPr lang="ru-RU" b="1" dirty="0" err="1"/>
              <a:t>чотири</a:t>
            </a:r>
            <a:r>
              <a:rPr lang="ru-RU" b="1" dirty="0"/>
              <a:t> </a:t>
            </a:r>
            <a:r>
              <a:rPr lang="ru-RU" b="1" dirty="0" err="1"/>
              <a:t>формальні</a:t>
            </a:r>
            <a:r>
              <a:rPr lang="ru-RU" b="1" dirty="0"/>
              <a:t> </a:t>
            </a:r>
            <a:r>
              <a:rPr lang="ru-RU" b="1" dirty="0" err="1"/>
              <a:t>ступені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 </a:t>
            </a:r>
            <a:endParaRPr lang="ru-RU" b="1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зрозумілість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асоціація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узагальнення</a:t>
            </a:r>
            <a:r>
              <a:rPr lang="ru-RU" dirty="0"/>
              <a:t>, </a:t>
            </a: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застосування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250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err="1"/>
              <a:t>Зрозумілість</a:t>
            </a:r>
            <a:r>
              <a:rPr lang="ru-RU" dirty="0"/>
              <a:t> – </a:t>
            </a:r>
            <a:r>
              <a:rPr lang="ru-RU" dirty="0" err="1"/>
              <a:t>викладення</a:t>
            </a:r>
            <a:r>
              <a:rPr lang="ru-RU" dirty="0"/>
              <a:t> нового </a:t>
            </a:r>
            <a:r>
              <a:rPr lang="ru-RU" dirty="0" err="1"/>
              <a:t>матеріалу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розповіді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бесіди</a:t>
            </a:r>
            <a:r>
              <a:rPr lang="ru-RU" dirty="0"/>
              <a:t>.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передувати</a:t>
            </a:r>
            <a:r>
              <a:rPr lang="ru-RU" dirty="0"/>
              <a:t>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, </a:t>
            </a:r>
            <a:r>
              <a:rPr lang="ru-RU" dirty="0" err="1"/>
              <a:t>актуалізація</a:t>
            </a:r>
            <a:r>
              <a:rPr lang="ru-RU" dirty="0"/>
              <a:t> </a:t>
            </a:r>
            <a:r>
              <a:rPr lang="ru-RU" dirty="0" err="1"/>
              <a:t>опорних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</a:t>
            </a:r>
            <a:r>
              <a:rPr lang="ru-RU" dirty="0" err="1"/>
              <a:t>Основне</a:t>
            </a:r>
            <a:r>
              <a:rPr lang="ru-RU" dirty="0"/>
              <a:t> – </a:t>
            </a:r>
            <a:r>
              <a:rPr lang="ru-RU" dirty="0" err="1"/>
              <a:t>зрозуміло</a:t>
            </a:r>
            <a:r>
              <a:rPr lang="ru-RU" dirty="0"/>
              <a:t>, </a:t>
            </a:r>
            <a:r>
              <a:rPr lang="ru-RU" dirty="0" err="1"/>
              <a:t>чітко</a:t>
            </a:r>
            <a:r>
              <a:rPr lang="ru-RU" dirty="0"/>
              <a:t>, доступно подати </a:t>
            </a:r>
            <a:r>
              <a:rPr lang="ru-RU" dirty="0" err="1"/>
              <a:t>матеріал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наочності</a:t>
            </a:r>
            <a:r>
              <a:rPr lang="ru-RU" dirty="0"/>
              <a:t>, </a:t>
            </a:r>
            <a:r>
              <a:rPr lang="ru-RU" dirty="0" err="1"/>
              <a:t>сформувати</a:t>
            </a:r>
            <a:r>
              <a:rPr lang="ru-RU" dirty="0"/>
              <a:t> у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конкретні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err="1"/>
              <a:t>Асоціація</a:t>
            </a:r>
            <a:r>
              <a:rPr lang="ru-RU" dirty="0"/>
              <a:t> –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нового </a:t>
            </a:r>
            <a:r>
              <a:rPr lang="ru-RU" dirty="0" err="1"/>
              <a:t>матеріалу</a:t>
            </a:r>
            <a:r>
              <a:rPr lang="ru-RU" dirty="0"/>
              <a:t> з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засвоєними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понять, </a:t>
            </a:r>
            <a:r>
              <a:rPr lang="ru-RU" dirty="0" err="1"/>
              <a:t>висновків</a:t>
            </a:r>
            <a:r>
              <a:rPr lang="ru-RU" dirty="0"/>
              <a:t>, </a:t>
            </a:r>
            <a:r>
              <a:rPr lang="ru-RU" dirty="0" err="1"/>
              <a:t>узагальнень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набутих</a:t>
            </a:r>
            <a:r>
              <a:rPr lang="ru-RU" dirty="0"/>
              <a:t> </a:t>
            </a:r>
            <a:r>
              <a:rPr lang="ru-RU" dirty="0" err="1"/>
              <a:t>уявлень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err="1"/>
              <a:t>Узагальнення</a:t>
            </a:r>
            <a:r>
              <a:rPr lang="ru-RU" dirty="0"/>
              <a:t> – </a:t>
            </a:r>
            <a:r>
              <a:rPr lang="ru-RU" dirty="0" err="1"/>
              <a:t>включення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понять до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сформованої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методами </a:t>
            </a:r>
            <a:r>
              <a:rPr lang="ru-RU" dirty="0" err="1"/>
              <a:t>бесіди</a:t>
            </a:r>
            <a:r>
              <a:rPr lang="ru-RU" dirty="0"/>
              <a:t> та </a:t>
            </a:r>
            <a:r>
              <a:rPr lang="ru-RU" dirty="0" err="1"/>
              <a:t>дискусії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набутих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на </a:t>
            </a:r>
            <a:r>
              <a:rPr lang="ru-RU" dirty="0" err="1"/>
              <a:t>практиці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і </a:t>
            </a:r>
            <a:r>
              <a:rPr lang="ru-RU" dirty="0" err="1"/>
              <a:t>завдань</a:t>
            </a:r>
            <a:r>
              <a:rPr lang="ru-RU" dirty="0"/>
              <a:t>,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у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формуються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456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Т</a:t>
            </a:r>
            <a:r>
              <a:rPr lang="ru-RU" dirty="0" err="1" smtClean="0"/>
              <a:t>радиційні</a:t>
            </a:r>
            <a:r>
              <a:rPr lang="ru-RU" dirty="0" smtClean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тричленним</a:t>
            </a:r>
            <a:r>
              <a:rPr lang="ru-RU" dirty="0"/>
              <a:t> </a:t>
            </a:r>
            <a:r>
              <a:rPr lang="ru-RU" dirty="0" err="1"/>
              <a:t>технологічним</a:t>
            </a:r>
            <a:r>
              <a:rPr lang="ru-RU" dirty="0"/>
              <a:t> </a:t>
            </a:r>
            <a:r>
              <a:rPr lang="ru-RU" dirty="0" err="1"/>
              <a:t>ланцюжком</a:t>
            </a:r>
            <a:r>
              <a:rPr lang="ru-RU" dirty="0"/>
              <a:t>: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подача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 smtClean="0"/>
              <a:t>вчителем</a:t>
            </a:r>
            <a:r>
              <a:rPr lang="ru-RU" dirty="0" smtClean="0"/>
              <a:t> </a:t>
            </a:r>
            <a:r>
              <a:rPr lang="ru-RU" dirty="0"/>
              <a:t>→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сприйняття</a:t>
            </a:r>
            <a:r>
              <a:rPr lang="ru-RU" dirty="0"/>
              <a:t>, </a:t>
            </a:r>
            <a:r>
              <a:rPr lang="ru-RU" dirty="0" err="1"/>
              <a:t>осмислення</a:t>
            </a:r>
            <a:r>
              <a:rPr lang="ru-RU" dirty="0"/>
              <a:t>, </a:t>
            </a:r>
            <a:r>
              <a:rPr lang="ru-RU" dirty="0" err="1" smtClean="0"/>
              <a:t>записування</a:t>
            </a:r>
            <a:r>
              <a:rPr lang="ru-RU" dirty="0" smtClean="0"/>
              <a:t>, </a:t>
            </a:r>
            <a:r>
              <a:rPr lang="ru-RU" dirty="0" err="1"/>
              <a:t>заучування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 smtClean="0"/>
              <a:t>учнем</a:t>
            </a:r>
            <a:r>
              <a:rPr lang="ru-RU" dirty="0" smtClean="0"/>
              <a:t> </a:t>
            </a:r>
            <a:r>
              <a:rPr lang="ru-RU" dirty="0" smtClean="0"/>
              <a:t>→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відтворення</a:t>
            </a:r>
            <a:r>
              <a:rPr lang="ru-RU" dirty="0" smtClean="0"/>
              <a:t> </a:t>
            </a:r>
            <a:r>
              <a:rPr lang="ru-RU" dirty="0" err="1"/>
              <a:t>завченої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 smtClean="0"/>
              <a:t>учнем</a:t>
            </a:r>
            <a:r>
              <a:rPr lang="ru-RU" dirty="0" smtClean="0"/>
              <a:t> </a:t>
            </a:r>
            <a:r>
              <a:rPr lang="ru-RU" dirty="0"/>
              <a:t>для контролю й </a:t>
            </a:r>
            <a:r>
              <a:rPr lang="ru-RU" dirty="0" err="1"/>
              <a:t>оцінювання</a:t>
            </a:r>
            <a:r>
              <a:rPr lang="ru-RU" dirty="0"/>
              <a:t> </a:t>
            </a:r>
            <a:r>
              <a:rPr lang="ru-RU" dirty="0" err="1" smtClean="0"/>
              <a:t>вчителем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4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1. Сутність традиційного навчання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b="1" dirty="0" smtClean="0"/>
              <a:t>мета </a:t>
            </a:r>
            <a:r>
              <a:rPr lang="ru-RU" b="1" dirty="0" err="1" smtClean="0"/>
              <a:t>традиційних</a:t>
            </a:r>
            <a:r>
              <a:rPr lang="ru-RU" b="1" dirty="0" smtClean="0"/>
              <a:t> </a:t>
            </a:r>
            <a:r>
              <a:rPr lang="ru-RU" b="1" dirty="0" err="1" smtClean="0"/>
              <a:t>технологій</a:t>
            </a:r>
            <a:r>
              <a:rPr lang="ru-RU" b="1" dirty="0" smtClean="0"/>
              <a:t> </a:t>
            </a:r>
            <a:r>
              <a:rPr lang="ru-RU" dirty="0" smtClean="0"/>
              <a:t>–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оволодіння</a:t>
            </a:r>
            <a:r>
              <a:rPr lang="ru-RU" dirty="0"/>
              <a:t> основами </a:t>
            </a:r>
            <a:r>
              <a:rPr lang="ru-RU" dirty="0" smtClean="0"/>
              <a:t>наук,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/>
              <a:t>основ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 smtClean="0"/>
              <a:t>світогляду</a:t>
            </a:r>
            <a:r>
              <a:rPr lang="ru-RU" dirty="0" smtClean="0"/>
              <a:t>, </a:t>
            </a:r>
            <a:r>
              <a:rPr lang="ru-RU" dirty="0" err="1" smtClean="0"/>
              <a:t>всебічний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гармонійний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кожного </a:t>
            </a:r>
            <a:r>
              <a:rPr lang="ru-RU" dirty="0" err="1"/>
              <a:t>учня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2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1271</Words>
  <Application>Microsoft Office PowerPoint</Application>
  <PresentationFormat>Экран (4:3)</PresentationFormat>
  <Paragraphs>134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Традиційні технології навчання</vt:lpstr>
      <vt:lpstr>Зміст: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1. Сутність традиційного навчання</vt:lpstr>
      <vt:lpstr>2. Концепція педоцентризму як підґрунтя розвитку інновацій</vt:lpstr>
      <vt:lpstr>2. Концепція педоцентризму як підґрунтя розвитку інновацій</vt:lpstr>
      <vt:lpstr>2. Концепція педоцентризму як підґрунтя розвитку інновацій</vt:lpstr>
      <vt:lpstr>3. Традиції та інновації в педагогічній сфері</vt:lpstr>
      <vt:lpstr>3. Традиції та інновації в педагогічній сфері</vt:lpstr>
      <vt:lpstr>3. Традиції та інновації в педагогічній сфері</vt:lpstr>
      <vt:lpstr>3. Традиції та інновації в педагогічній сфері</vt:lpstr>
      <vt:lpstr>3. Традиції та інновації в педагогічній сфері</vt:lpstr>
      <vt:lpstr>3. Традиції та інновації в педагогічній сфері</vt:lpstr>
      <vt:lpstr>3. Традиції та інновації в педагогічній сфері</vt:lpstr>
      <vt:lpstr>3. Традиції та інновації в педагогічній сфері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Традиційні технології навчання</dc:title>
  <dc:creator>user</dc:creator>
  <cp:lastModifiedBy>Юлиана</cp:lastModifiedBy>
  <cp:revision>8</cp:revision>
  <dcterms:created xsi:type="dcterms:W3CDTF">2021-03-04T20:43:08Z</dcterms:created>
  <dcterms:modified xsi:type="dcterms:W3CDTF">2022-04-11T09:13:11Z</dcterms:modified>
</cp:coreProperties>
</file>