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388424" cy="1470025"/>
          </a:xfrm>
        </p:spPr>
        <p:txBody>
          <a:bodyPr>
            <a:normAutofit/>
          </a:bodyPr>
          <a:lstStyle/>
          <a:p>
            <a:pPr rtl="0"/>
            <a:r>
              <a:rPr lang="ru-RU" sz="2000" b="1" dirty="0"/>
              <a:t>Тема 1</a:t>
            </a:r>
            <a:br>
              <a:rPr lang="ru-RU" b="1" dirty="0"/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Моделі, методи та технології досліджень в соціально-еколого-економічних системах</a:t>
            </a:r>
            <a:endParaRPr lang="ru-RU" b="1" dirty="0"/>
          </a:p>
        </p:txBody>
      </p:sp>
      <p:pic>
        <p:nvPicPr>
          <p:cNvPr id="3" name="Picture 2" descr="AnyLogic: имитационное моделирование для бизне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2" y="2348880"/>
            <a:ext cx="399452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нализ демографического состояния региона методами системной динамики –  AnyLogic Simulation Soft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72" y="2348880"/>
            <a:ext cx="49049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pPr algn="l" rtl="0"/>
            <a:r>
              <a:rPr lang="ru-RU" sz="2800" b="1" dirty="0"/>
              <a:t>Коли </a:t>
            </a:r>
            <a:r>
              <a:rPr lang="ru-RU" sz="2800" b="1" dirty="0" err="1"/>
              <a:t>застосовується</a:t>
            </a:r>
            <a:r>
              <a:rPr lang="ru-RU" sz="2800" b="1" dirty="0"/>
              <a:t> </a:t>
            </a:r>
            <a:r>
              <a:rPr lang="ru-RU" sz="2800" b="1" dirty="0" err="1"/>
              <a:t>багатопідходне</a:t>
            </a:r>
            <a:r>
              <a:rPr lang="ru-RU" sz="2800" b="1" dirty="0"/>
              <a:t> </a:t>
            </a:r>
            <a:r>
              <a:rPr lang="ru-RU" sz="2800" b="1" dirty="0" err="1"/>
              <a:t>моделювання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2376264"/>
          </a:xfrm>
        </p:spPr>
        <p:txBody>
          <a:bodyPr>
            <a:noAutofit/>
          </a:bodyPr>
          <a:lstStyle/>
          <a:p>
            <a:pPr algn="ctr" rtl="0">
              <a:buNone/>
            </a:pPr>
            <a:endParaRPr lang="ru-RU" sz="2000" u="sng" dirty="0"/>
          </a:p>
          <a:p>
            <a:pPr algn="ctr" rtl="0">
              <a:buNone/>
            </a:pPr>
            <a:r>
              <a:rPr lang="ru-RU" sz="2000" u="sng" dirty="0" err="1"/>
              <a:t>Необхідність</a:t>
            </a:r>
            <a:r>
              <a:rPr lang="ru-RU" sz="2000" u="sng" dirty="0"/>
              <a:t> у </a:t>
            </a:r>
            <a:r>
              <a:rPr lang="ru-RU" sz="2000" u="sng" dirty="0" err="1"/>
              <a:t>багатопідходному</a:t>
            </a:r>
            <a:r>
              <a:rPr lang="ru-RU" sz="2000" u="sng" dirty="0"/>
              <a:t> </a:t>
            </a:r>
            <a:r>
              <a:rPr lang="ru-RU" sz="2000" u="sng" dirty="0" err="1"/>
              <a:t>моделюванні</a:t>
            </a:r>
            <a:r>
              <a:rPr lang="ru-RU" sz="2000" u="sng" dirty="0"/>
              <a:t> виникає у таких випадках:</a:t>
            </a:r>
          </a:p>
          <a:p>
            <a:pPr algn="l" rtl="0">
              <a:buNone/>
            </a:pPr>
            <a:r>
              <a:rPr lang="ru-RU" sz="2000" dirty="0"/>
              <a:t>1. Моделируемая система складається з різних насправді об'єктів, моделювання яких потребує використання різних підходів.</a:t>
            </a:r>
          </a:p>
          <a:p>
            <a:pPr algn="l" rtl="0">
              <a:buNone/>
            </a:pPr>
            <a:r>
              <a:rPr lang="ru-RU" sz="2000" dirty="0"/>
              <a:t>2. У межах однієї моделі необхідно змінювати рівень абстракції.</a:t>
            </a:r>
          </a:p>
          <a:p>
            <a:pPr algn="l" rtl="0">
              <a:buNone/>
            </a:pPr>
            <a:r>
              <a:rPr lang="ru-RU" sz="2000" dirty="0"/>
              <a:t>3. Різні частини моделі легше описувати, використовуючи різні підходи.</a:t>
            </a:r>
          </a:p>
        </p:txBody>
      </p:sp>
      <p:pic>
        <p:nvPicPr>
          <p:cNvPr id="1026" name="Picture 2" descr="Информация по версиям">
            <a:extLst>
              <a:ext uri="{FF2B5EF4-FFF2-40B4-BE49-F238E27FC236}">
                <a16:creationId xmlns:a16="http://schemas.microsoft.com/office/drawing/2014/main" id="{77504A9F-C68B-4F67-8863-AEFBFAFC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81" y="3212976"/>
            <a:ext cx="5907038" cy="33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814" y="-23124"/>
            <a:ext cx="8229600" cy="634082"/>
          </a:xfrm>
        </p:spPr>
        <p:txBody>
          <a:bodyPr>
            <a:normAutofit/>
          </a:bodyPr>
          <a:lstStyle/>
          <a:p>
            <a:pPr rtl="0"/>
            <a:r>
              <a:rPr lang="ru-RU" sz="2000" b="1" dirty="0" err="1"/>
              <a:t>Найбільш</a:t>
            </a:r>
            <a:r>
              <a:rPr lang="ru-RU" sz="2000" b="1" dirty="0"/>
              <a:t> </a:t>
            </a:r>
            <a:r>
              <a:rPr lang="ru-RU" sz="2000" b="1" dirty="0" err="1"/>
              <a:t>поширені</a:t>
            </a:r>
            <a:r>
              <a:rPr lang="ru-RU" sz="2000" b="1" dirty="0"/>
              <a:t> </a:t>
            </a:r>
            <a:r>
              <a:rPr lang="ru-RU" sz="2000" b="1" dirty="0" err="1"/>
              <a:t>багатопідходні</a:t>
            </a:r>
            <a:r>
              <a:rPr lang="ru-RU" sz="2000" b="1" dirty="0"/>
              <a:t> </a:t>
            </a:r>
            <a:r>
              <a:rPr lang="ru-RU" sz="2000" b="1" dirty="0" err="1"/>
              <a:t>архітектури</a:t>
            </a:r>
            <a:r>
              <a:rPr lang="en-US" sz="2000" b="1" dirty="0"/>
              <a:t> </a:t>
            </a:r>
            <a:r>
              <a:rPr lang="ru-RU" sz="2000" b="1" dirty="0"/>
              <a:t>моделей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847"/>
            <a:ext cx="7776864" cy="640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43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Картинки по запросу AnyLog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ru-RU"/>
          </a:p>
        </p:txBody>
      </p:sp>
      <p:sp>
        <p:nvSpPr>
          <p:cNvPr id="21508" name="AutoShape 4" descr="Картинки по запросу AnyLog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ru-RU"/>
          </a:p>
        </p:txBody>
      </p:sp>
      <p:pic>
        <p:nvPicPr>
          <p:cNvPr id="21510" name="Picture 6" descr="Картинки по запросу AnyLo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923928" cy="17044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772816"/>
            <a:ext cx="8676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rtl="0"/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AnyLogicє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лідером у технологіях імітаційного моделювання завдяки своїй гнучкості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відмінній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рисі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багатопідходному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моделюванню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AnyLogic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використовуватися для прийняття оптимальних рішень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-циклу, тобто у всіх областях: від ланцюжків поставок та логістики до виробництва та аналізу ринку. Використання одного інструменту для різних бізнес-процесів дозволяє організаціям економити час та гроші, пов'язувати моделі з різних департаментів та покращувати обмін знаннями між відділами.</a:t>
            </a:r>
          </a:p>
        </p:txBody>
      </p:sp>
      <p:pic>
        <p:nvPicPr>
          <p:cNvPr id="21512" name="Picture 8" descr="Картинки по запросу AnyLo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224" y="4483614"/>
            <a:ext cx="3243064" cy="2374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Картинки по запросу AnyLog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ru-RU"/>
          </a:p>
        </p:txBody>
      </p:sp>
      <p:sp>
        <p:nvSpPr>
          <p:cNvPr id="21508" name="AutoShape 4" descr="Картинки по запросу AnyLog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ru-RU"/>
          </a:p>
        </p:txBody>
      </p:sp>
      <p:pic>
        <p:nvPicPr>
          <p:cNvPr id="21510" name="Picture 6" descr="Картинки по запросу AnyLo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2088232" cy="907076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9" y="907076"/>
            <a:ext cx="451092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Интерфейс среды разработки AnyLogic">
            <a:extLst>
              <a:ext uri="{FF2B5EF4-FFF2-40B4-BE49-F238E27FC236}">
                <a16:creationId xmlns:a16="http://schemas.microsoft.com/office/drawing/2014/main" id="{50246E5A-46D0-4803-8CD2-A0A4DCF6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4" y="2453352"/>
            <a:ext cx="6266656" cy="44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ru-RU" dirty="0"/>
              <a:t>Основні підходи до опису систем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ru-RU" sz="2200" b="1" dirty="0"/>
              <a:t>На даний час </a:t>
            </a:r>
            <a:r>
              <a:rPr lang="uk-UA" sz="2200" b="1" dirty="0"/>
              <a:t>в</a:t>
            </a:r>
            <a:r>
              <a:rPr lang="ru-RU" sz="2200" b="1" dirty="0"/>
              <a:t> системному </a:t>
            </a:r>
            <a:r>
              <a:rPr lang="ru-RU" sz="2200" b="1" dirty="0" err="1"/>
              <a:t>аналізі</a:t>
            </a:r>
            <a:r>
              <a:rPr lang="ru-RU" sz="2200" b="1" dirty="0"/>
              <a:t> домінують три основні підходи (методу) до опису системи:</a:t>
            </a:r>
          </a:p>
          <a:p>
            <a:pPr algn="l" rtl="0">
              <a:buNone/>
            </a:pPr>
            <a:r>
              <a:rPr lang="ru-RU" sz="2200" dirty="0"/>
              <a:t>1. Системна динаміка</a:t>
            </a:r>
          </a:p>
          <a:p>
            <a:pPr algn="l" rtl="0">
              <a:buNone/>
            </a:pPr>
            <a:r>
              <a:rPr lang="ru-RU" sz="2200" dirty="0"/>
              <a:t>2. Дискретно-подійне, або процесне моделювання</a:t>
            </a:r>
          </a:p>
          <a:p>
            <a:pPr algn="l" rtl="0">
              <a:buNone/>
            </a:pPr>
            <a:r>
              <a:rPr lang="ru-RU" sz="2200" dirty="0"/>
              <a:t>3.Агентне </a:t>
            </a:r>
            <a:r>
              <a:rPr lang="ru-RU" sz="2200" dirty="0" err="1"/>
              <a:t>моделювання</a:t>
            </a:r>
            <a:endParaRPr lang="ru-RU" sz="2200" dirty="0"/>
          </a:p>
        </p:txBody>
      </p:sp>
      <p:pic>
        <p:nvPicPr>
          <p:cNvPr id="14338" name="Picture 2" descr="Картинки по запросу три основных подхода (метода)к описанию сист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53409"/>
            <a:ext cx="5544616" cy="330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 rtl="0"/>
            <a:r>
              <a:rPr lang="ru-RU" sz="2700" dirty="0"/>
              <a:t>Основні підходи до опису систем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3600400" cy="3340967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1. Системна динаміка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метод вивчення динаміки процесів у складних системах.</a:t>
            </a:r>
          </a:p>
          <a:p>
            <a:pPr marL="0" indent="0" algn="l" rtl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Особлива увага в ньому приділяється обліку та моделюванню численних зворотних зв'язків у системі.</a:t>
            </a:r>
          </a:p>
        </p:txBody>
      </p:sp>
      <p:pic>
        <p:nvPicPr>
          <p:cNvPr id="15362" name="Picture 2" descr="Картинки по запросу Системная динам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6154" y="1124744"/>
            <a:ext cx="5117846" cy="3842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013176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Системно-динамічні моделі зазвичай задаються у вигляді потокових діаграм, що складаються з накопичувачів, потоків між ними, петель зворотного зв'язку та допоміжних змінних, які потім транслюються в систему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алгебро-диференціальних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рівнянь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rtl="0"/>
            <a:r>
              <a:rPr lang="ru-RU" sz="2700" dirty="0"/>
              <a:t>Основні підходи до опису систем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1"/>
            <a:ext cx="4132103" cy="259228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ru-RU" sz="2200" dirty="0"/>
              <a:t>2.</a:t>
            </a:r>
            <a:r>
              <a:rPr lang="ru-RU" sz="2200" b="1" u="sng" dirty="0"/>
              <a:t>Дискретно-подійне, або процесне моделювання</a:t>
            </a:r>
            <a:r>
              <a:rPr lang="ru-RU" sz="2200" dirty="0"/>
              <a:t>– метод </a:t>
            </a:r>
            <a:r>
              <a:rPr lang="ru-RU" sz="2200" dirty="0" err="1"/>
              <a:t>опису</a:t>
            </a:r>
            <a:r>
              <a:rPr lang="ru-RU" sz="2200" dirty="0"/>
              <a:t> </a:t>
            </a:r>
            <a:r>
              <a:rPr lang="ru-RU" sz="2200" dirty="0" err="1"/>
              <a:t>системи</a:t>
            </a:r>
            <a:r>
              <a:rPr lang="ru-RU" sz="2200" dirty="0"/>
              <a:t>, як </a:t>
            </a:r>
            <a:r>
              <a:rPr lang="ru-RU" sz="2200" dirty="0" err="1"/>
              <a:t>послідовності</a:t>
            </a:r>
            <a:r>
              <a:rPr lang="ru-RU" sz="2200" dirty="0"/>
              <a:t> </a:t>
            </a:r>
            <a:r>
              <a:rPr lang="ru-RU" sz="2200" dirty="0" err="1"/>
              <a:t>операцій</a:t>
            </a:r>
            <a:r>
              <a:rPr lang="ru-RU" sz="2200" dirty="0"/>
              <a:t> (</a:t>
            </a:r>
            <a:r>
              <a:rPr lang="ru-RU" sz="2200" dirty="0" err="1"/>
              <a:t>подій</a:t>
            </a:r>
            <a:r>
              <a:rPr lang="ru-RU" sz="2200" dirty="0"/>
              <a:t>) над заявками, які представляють людей, документи, транспортні засоби, пакети даних, і т.д.</a:t>
            </a:r>
          </a:p>
        </p:txBody>
      </p:sp>
      <p:pic>
        <p:nvPicPr>
          <p:cNvPr id="16386" name="Picture 2" descr="Картинки по запросу Дискретно-событийное, или процессное модел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132103" cy="2880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581128"/>
            <a:ext cx="8676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2200" dirty="0"/>
              <a:t>Фактично це спосіб завдання систем масового обслуговування будь-якої складності.</a:t>
            </a:r>
          </a:p>
          <a:p>
            <a:pPr algn="l" rtl="0"/>
            <a:r>
              <a:rPr lang="ru-RU" sz="2200" dirty="0"/>
              <a:t>Описуються дискретно-подійні моделі у вигляді блоків, що обробляють заявки відповідно до заданих параметрів, і з'єднань між ними, що визначають послідовність операцій.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rtl="0"/>
            <a:r>
              <a:rPr lang="ru-RU" sz="2700" dirty="0"/>
              <a:t>Основні підходи до опису систем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309121"/>
            <a:ext cx="8291264" cy="2576263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ru-RU" sz="2200" b="1" u="sng" dirty="0" err="1"/>
              <a:t>Агентне</a:t>
            </a:r>
            <a:r>
              <a:rPr lang="ru-RU" sz="2200" b="1" u="sng" dirty="0"/>
              <a:t> </a:t>
            </a:r>
            <a:r>
              <a:rPr lang="ru-RU" sz="2200" b="1" u="sng" dirty="0" err="1"/>
              <a:t>моделювання</a:t>
            </a:r>
            <a:r>
              <a:rPr lang="ru-RU" sz="2200" dirty="0"/>
              <a:t>. метод опису системи як </a:t>
            </a:r>
            <a:r>
              <a:rPr lang="ru-RU" sz="2200" dirty="0" err="1"/>
              <a:t>множини</a:t>
            </a:r>
            <a:r>
              <a:rPr lang="ru-RU" sz="2200" dirty="0"/>
              <a:t> незалежних об'єктів, кожен з яких може слідувати власним правилам, взаємодіяти один з одним і з навколишнім середовищем. Для </a:t>
            </a:r>
            <a:r>
              <a:rPr lang="ru-RU" sz="2200" dirty="0" err="1"/>
              <a:t>завдання</a:t>
            </a:r>
            <a:r>
              <a:rPr lang="ru-RU" sz="2200" dirty="0"/>
              <a:t> </a:t>
            </a:r>
            <a:r>
              <a:rPr lang="ru-RU" sz="2200" dirty="0" err="1"/>
              <a:t>агентних</a:t>
            </a:r>
            <a:r>
              <a:rPr lang="ru-RU" sz="2200" dirty="0"/>
              <a:t> моделей можуть використовуватися різні конструкції, у тому числі і програмний код, але найзручнішим способом завдання поведінки агента є кінцеві автомати (</a:t>
            </a:r>
            <a:r>
              <a:rPr lang="ru-RU" sz="2200" dirty="0" err="1"/>
              <a:t>statecharts</a:t>
            </a:r>
            <a:r>
              <a:rPr lang="ru-RU" sz="2200" dirty="0"/>
              <a:t>).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56384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rtl="0"/>
            <a:r>
              <a:rPr lang="ru-RU" sz="2700" b="1" u="sng" dirty="0"/>
              <a:t>Основні</a:t>
            </a:r>
            <a:r>
              <a:rPr lang="ru-RU" sz="2700" u="sng" dirty="0"/>
              <a:t> </a:t>
            </a:r>
            <a:r>
              <a:rPr lang="ru-RU" sz="2700" b="1" u="sng" dirty="0"/>
              <a:t>підходи до опису систем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256584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ru-RU" sz="2300" dirty="0"/>
              <a:t>Дані три підходи застосовують у різних ситуаціях. </a:t>
            </a:r>
            <a:r>
              <a:rPr lang="ru-RU" sz="2300" dirty="0" err="1"/>
              <a:t>Наприклад</a:t>
            </a:r>
            <a:r>
              <a:rPr lang="ru-RU" sz="2300" dirty="0"/>
              <a:t>, </a:t>
            </a:r>
            <a:r>
              <a:rPr lang="ru-RU" sz="2300" b="1" dirty="0"/>
              <a:t>системна </a:t>
            </a:r>
            <a:r>
              <a:rPr lang="ru-RU" sz="2300" b="1" dirty="0" err="1"/>
              <a:t>динаміка</a:t>
            </a:r>
            <a:r>
              <a:rPr lang="ru-RU" sz="2300" b="1" dirty="0"/>
              <a:t> </a:t>
            </a:r>
            <a:r>
              <a:rPr lang="ru-RU" sz="2300" dirty="0" err="1"/>
              <a:t>має</a:t>
            </a:r>
            <a:r>
              <a:rPr lang="ru-RU" sz="2300" dirty="0"/>
              <a:t> справу з глобальними залежностями та використовується на високому рівні </a:t>
            </a:r>
            <a:r>
              <a:rPr lang="ru-RU" sz="2300" dirty="0" err="1"/>
              <a:t>абстракції</a:t>
            </a:r>
            <a:r>
              <a:rPr lang="ru-RU" sz="2300" dirty="0"/>
              <a:t>. </a:t>
            </a:r>
            <a:r>
              <a:rPr lang="ru-RU" sz="2300" b="1" dirty="0"/>
              <a:t>Дискретно-</a:t>
            </a:r>
            <a:r>
              <a:rPr lang="ru-RU" sz="2300" b="1" dirty="0" err="1"/>
              <a:t>подійні</a:t>
            </a:r>
            <a:r>
              <a:rPr lang="ru-RU" sz="2300" b="1" dirty="0"/>
              <a:t> </a:t>
            </a:r>
            <a:r>
              <a:rPr lang="ru-RU" sz="2300" b="1" dirty="0" err="1"/>
              <a:t>моделі</a:t>
            </a:r>
            <a:r>
              <a:rPr lang="ru-RU" sz="2300" b="1" dirty="0"/>
              <a:t> </a:t>
            </a:r>
            <a:r>
              <a:rPr lang="ru-RU" sz="2300" dirty="0"/>
              <a:t>в основному відносяться до середнього рівня абстракції, коли фізичні розміри об'єктів, швидкості, відстані не важливі і основний параметр для таких моделей - час (скільки часу заявка обробляється, скільки часу потрібно потрапити з однієї точки в іншу і т.д.).</a:t>
            </a:r>
          </a:p>
          <a:p>
            <a:pPr marL="0" indent="0" algn="just" rtl="0">
              <a:buNone/>
            </a:pPr>
            <a:r>
              <a:rPr lang="ru-RU" sz="2300" b="1" dirty="0" err="1"/>
              <a:t>Агентні</a:t>
            </a:r>
            <a:r>
              <a:rPr lang="ru-RU" sz="2300" b="1" dirty="0"/>
              <a:t> </a:t>
            </a:r>
            <a:r>
              <a:rPr lang="ru-RU" sz="2300" b="1" dirty="0" err="1"/>
              <a:t>моделі</a:t>
            </a:r>
            <a:r>
              <a:rPr lang="ru-RU" sz="2300" b="1" dirty="0"/>
              <a:t> </a:t>
            </a:r>
            <a:r>
              <a:rPr lang="ru-RU" sz="2300" dirty="0" err="1"/>
              <a:t>мають</a:t>
            </a:r>
            <a:r>
              <a:rPr lang="ru-RU" sz="2300" dirty="0"/>
              <a:t> ширший спектр застосування та використовуються від фізичного рівня абстракції до стратегічного, але помилково </a:t>
            </a:r>
            <a:r>
              <a:rPr lang="ru-RU" sz="2300" dirty="0" err="1"/>
              <a:t>думати</a:t>
            </a:r>
            <a:r>
              <a:rPr lang="ru-RU" sz="2300" dirty="0"/>
              <a:t>, </a:t>
            </a:r>
            <a:r>
              <a:rPr lang="ru-RU" sz="2300" i="1" dirty="0" err="1"/>
              <a:t>що</a:t>
            </a:r>
            <a:r>
              <a:rPr lang="ru-RU" sz="2300" i="1" dirty="0"/>
              <a:t> вони є заміною дискретно-подійним та системно-динамічним моделям</a:t>
            </a:r>
            <a:r>
              <a:rPr lang="ru-RU" sz="2300" dirty="0"/>
              <a:t>.</a:t>
            </a:r>
            <a:endParaRPr lang="pl-PL" sz="2300" dirty="0"/>
          </a:p>
          <a:p>
            <a:pPr marL="0" indent="0" algn="just" rtl="0">
              <a:buNone/>
            </a:pPr>
            <a:r>
              <a:rPr lang="ru-RU" sz="2300" b="1" dirty="0"/>
              <a:t>При моделюванні треба використовувати той підхід, який дозволяє простіше та швидше створити модель.</a:t>
            </a:r>
          </a:p>
          <a:p>
            <a:pPr algn="l" rtl="0"/>
            <a:endParaRPr lang="ru-RU" sz="2400" dirty="0"/>
          </a:p>
          <a:p>
            <a:pPr algn="l" rtl="0"/>
            <a:r>
              <a:rPr lang="en-US" sz="2400" b="1" i="1" dirty="0"/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rtl="0"/>
            <a:r>
              <a:rPr lang="ru-RU" sz="2700" b="1" u="sng" dirty="0"/>
              <a:t>Основні</a:t>
            </a:r>
            <a:r>
              <a:rPr lang="ru-RU" sz="2700" u="sng" dirty="0"/>
              <a:t> </a:t>
            </a:r>
            <a:r>
              <a:rPr lang="ru-RU" sz="2700" b="1" u="sng" dirty="0"/>
              <a:t>підходи до опису систем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48197CC-7448-4C5B-AAAD-131EF940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1" y="1052736"/>
            <a:ext cx="8545965" cy="514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95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rtl="0"/>
            <a:r>
              <a:rPr lang="ru-RU" sz="2700" b="1" dirty="0"/>
              <a:t>Основні підходи до опису систем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400600"/>
          </a:xfrm>
        </p:spPr>
        <p:txBody>
          <a:bodyPr>
            <a:noAutofit/>
          </a:bodyPr>
          <a:lstStyle/>
          <a:p>
            <a:pPr algn="just" rtl="0"/>
            <a:r>
              <a:rPr lang="ru-RU" sz="2400" b="1" dirty="0" err="1"/>
              <a:t>Вибір</a:t>
            </a:r>
            <a:r>
              <a:rPr lang="ru-RU" sz="2400" b="1" dirty="0"/>
              <a:t> методу </a:t>
            </a:r>
            <a:r>
              <a:rPr lang="ru-RU" sz="2400" dirty="0"/>
              <a:t>(підходу) моделювання залежить від розв'язуваного завдання та цілей, яких необхідно </a:t>
            </a:r>
            <a:r>
              <a:rPr lang="ru-RU" sz="2400" dirty="0" err="1"/>
              <a:t>досягти</a:t>
            </a:r>
            <a:r>
              <a:rPr lang="ru-RU" sz="2400" dirty="0"/>
              <a:t>. </a:t>
            </a:r>
            <a:r>
              <a:rPr lang="ru-RU" sz="2400" i="1" dirty="0"/>
              <a:t>Але не всі завдання можна вирішити з використанням лише одного </a:t>
            </a:r>
            <a:r>
              <a:rPr lang="ru-RU" sz="2400" i="1" dirty="0" err="1"/>
              <a:t>підходу</a:t>
            </a:r>
            <a:r>
              <a:rPr lang="ru-RU" sz="2400" i="1" dirty="0"/>
              <a:t>, </a:t>
            </a:r>
            <a:r>
              <a:rPr lang="ru-RU" sz="2400" dirty="0"/>
              <a:t>часто необхідно комбінувати підходи в межах однієї моделі, щоб досягти бажаного результату.</a:t>
            </a:r>
          </a:p>
          <a:p>
            <a:pPr algn="just" rtl="0"/>
            <a:r>
              <a:rPr lang="ru-RU" sz="2400" b="1" dirty="0" err="1"/>
              <a:t>Багатопідходним</a:t>
            </a:r>
            <a:r>
              <a:rPr lang="ru-RU" sz="2400" b="1" dirty="0"/>
              <a:t> </a:t>
            </a:r>
            <a:r>
              <a:rPr lang="ru-RU" sz="2400" b="1" dirty="0" err="1"/>
              <a:t>моделюванням</a:t>
            </a:r>
            <a:r>
              <a:rPr lang="ru-RU" sz="2400" b="1" dirty="0"/>
              <a:t> </a:t>
            </a:r>
            <a:r>
              <a:rPr lang="ru-RU" sz="2400" dirty="0" err="1"/>
              <a:t>називається</a:t>
            </a:r>
            <a:r>
              <a:rPr lang="ru-RU" sz="2400" dirty="0"/>
              <a:t> метод опису системи, у якому використовується більше однієї з описаних вище підходів. Наприклад, якщо завдання полягає у моделюванні виробництва, то буде достатньо одного дискретно-подійного підходу. Але якщо виробництво залежить від попиту, необхідно моделювати ринок, де дискретно-подійний метод не працює, і потрібно використовувати системну </a:t>
            </a:r>
            <a:r>
              <a:rPr lang="ru-RU" sz="2400" dirty="0" err="1"/>
              <a:t>динаміку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агентне</a:t>
            </a:r>
            <a:r>
              <a:rPr lang="ru-RU" sz="2400" dirty="0"/>
              <a:t> </a:t>
            </a:r>
            <a:r>
              <a:rPr lang="ru-RU" sz="2400" dirty="0" err="1"/>
              <a:t>моделювання</a:t>
            </a:r>
            <a:r>
              <a:rPr lang="ru-RU" sz="2400" dirty="0"/>
              <a:t>.</a:t>
            </a:r>
            <a:r>
              <a:rPr lang="en-US" sz="2400" b="1" i="1" dirty="0"/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pPr rtl="0"/>
            <a:r>
              <a:rPr lang="ru-RU" sz="2700" b="1" dirty="0"/>
              <a:t>Основні підходи до опису систем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3456384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ru-RU" sz="2400" dirty="0" err="1"/>
              <a:t>Фактично</a:t>
            </a:r>
            <a:r>
              <a:rPr lang="ru-RU" sz="2400" dirty="0"/>
              <a:t> </a:t>
            </a:r>
            <a:r>
              <a:rPr lang="ru-RU" sz="2400" b="1" dirty="0" err="1"/>
              <a:t>багатопідходне</a:t>
            </a:r>
            <a:r>
              <a:rPr lang="ru-RU" sz="2400" b="1" dirty="0"/>
              <a:t> </a:t>
            </a:r>
            <a:r>
              <a:rPr lang="ru-RU" sz="2400" b="1" dirty="0" err="1"/>
              <a:t>моделювання</a:t>
            </a:r>
            <a:r>
              <a:rPr lang="ru-RU" sz="2400" b="1" dirty="0"/>
              <a:t> </a:t>
            </a:r>
            <a:r>
              <a:rPr lang="ru-RU" sz="2400" dirty="0" err="1"/>
              <a:t>знімає</a:t>
            </a:r>
            <a:r>
              <a:rPr lang="ru-RU" sz="2400" dirty="0"/>
              <a:t> рамки, що накладаються тим чи іншим методом. Отримуючи можливість вибирати підходи та комбінувати їх, користувач значно розширює арсенал засобів моделювання.</a:t>
            </a:r>
            <a:endParaRPr lang="ru-RU" sz="2400" b="1" dirty="0"/>
          </a:p>
        </p:txBody>
      </p:sp>
      <p:pic>
        <p:nvPicPr>
          <p:cNvPr id="18434" name="Picture 2" descr="Картинки по запросу многоподходное модел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49400"/>
            <a:ext cx="6516216" cy="4335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996952"/>
            <a:ext cx="2555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i="1" dirty="0" err="1"/>
              <a:t>Саме</a:t>
            </a:r>
            <a:r>
              <a:rPr lang="ru-RU" i="1" dirty="0"/>
              <a:t> тому </a:t>
            </a:r>
            <a:r>
              <a:rPr lang="ru-RU" i="1" dirty="0" err="1"/>
              <a:t>AnyLogic</a:t>
            </a:r>
            <a:r>
              <a:rPr lang="ru-RU" i="1" dirty="0"/>
              <a:t> як єдиний інструмент,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підтримує</a:t>
            </a:r>
            <a:r>
              <a:rPr lang="ru-RU" i="1" dirty="0"/>
              <a:t> </a:t>
            </a:r>
            <a:r>
              <a:rPr lang="ru-RU" i="1" dirty="0" err="1"/>
              <a:t>багатопідходне</a:t>
            </a:r>
            <a:r>
              <a:rPr lang="ru-RU" i="1" dirty="0"/>
              <a:t> </a:t>
            </a:r>
            <a:r>
              <a:rPr lang="ru-RU" i="1" dirty="0" err="1"/>
              <a:t>моделювання</a:t>
            </a:r>
            <a:r>
              <a:rPr lang="ru-RU" i="1" dirty="0"/>
              <a:t>, що займає унікальну позицію на ринку продуктів імітації систем.</a:t>
            </a:r>
            <a:r>
              <a:rPr lang="en-US" b="1" i="1" dirty="0"/>
              <a:t> </a:t>
            </a:r>
            <a:endParaRPr lang="ru-RU" b="1" dirty="0"/>
          </a:p>
          <a:p>
            <a:pPr algn="l" rtl="0"/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667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Тема 1 Моделі, методи та технології досліджень в соціально-еколого-економічних системах</vt:lpstr>
      <vt:lpstr>Основні підходи до опису систем</vt:lpstr>
      <vt:lpstr>Основні підходи до опису систем</vt:lpstr>
      <vt:lpstr>Основні підходи до опису систем</vt:lpstr>
      <vt:lpstr>Основні підходи до опису систем</vt:lpstr>
      <vt:lpstr>Основні підходи до опису систем</vt:lpstr>
      <vt:lpstr>Основні підходи до опису систем</vt:lpstr>
      <vt:lpstr>Основні підходи до опису систем</vt:lpstr>
      <vt:lpstr>Основні підходи до опису систем</vt:lpstr>
      <vt:lpstr>Коли застосовується багатопідходне моделювання</vt:lpstr>
      <vt:lpstr>Найбільш поширені багатопідходні архітектури моделей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Основы бизнес-моделирования</dc:title>
  <dc:creator>Евгений Мержинский</dc:creator>
  <cp:lastModifiedBy>CyberFan</cp:lastModifiedBy>
  <cp:revision>38</cp:revision>
  <dcterms:created xsi:type="dcterms:W3CDTF">2017-01-28T14:13:33Z</dcterms:created>
  <dcterms:modified xsi:type="dcterms:W3CDTF">2022-12-05T08:47:32Z</dcterms:modified>
</cp:coreProperties>
</file>