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4928" y="3681983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2101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0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0" y="6857996"/>
                </a:lnTo>
                <a:lnTo>
                  <a:pt x="3006850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0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125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8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3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0"/>
            <a:ext cx="843280" cy="5666740"/>
          </a:xfrm>
          <a:custGeom>
            <a:avLst/>
            <a:gdLst/>
            <a:ahLst/>
            <a:cxnLst/>
            <a:rect l="l" t="t" r="r" b="b"/>
            <a:pathLst>
              <a:path w="843280" h="5666740">
                <a:moveTo>
                  <a:pt x="842772" y="0"/>
                </a:moveTo>
                <a:lnTo>
                  <a:pt x="0" y="0"/>
                </a:lnTo>
                <a:lnTo>
                  <a:pt x="0" y="5666232"/>
                </a:lnTo>
                <a:lnTo>
                  <a:pt x="842772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332735" y="2326970"/>
            <a:ext cx="7526528" cy="8489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4928" y="3681983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2101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0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0" y="6857996"/>
                </a:lnTo>
                <a:lnTo>
                  <a:pt x="3006850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0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125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8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3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7"/>
                </a:lnTo>
                <a:lnTo>
                  <a:pt x="448056" y="2845307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4928" y="3681983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2101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0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0" y="6857996"/>
                </a:lnTo>
                <a:lnTo>
                  <a:pt x="3006850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0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125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8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3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57325" y="630682"/>
            <a:ext cx="9277350" cy="10013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310" y="2114804"/>
            <a:ext cx="10679379" cy="352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znu.edu.ua/course/view.php?id=1155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32735" y="2326970"/>
            <a:ext cx="6865620" cy="25058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uk-UA" sz="5400" spc="-5" dirty="0">
                <a:solidFill>
                  <a:srgbClr val="90C225"/>
                </a:solidFill>
                <a:latin typeface="Trebuchet MS"/>
                <a:cs typeface="Trebuchet MS"/>
              </a:rPr>
              <a:t>УПРАВЛІННЯ ВНУТРІШНІМ ТУРИЗМОМ</a:t>
            </a:r>
            <a:endParaRPr sz="54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06667" y="4078604"/>
            <a:ext cx="2587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7E7E7E"/>
                </a:solidFill>
                <a:latin typeface="Trebuchet MS"/>
                <a:cs typeface="Trebuchet MS"/>
              </a:rPr>
              <a:t>Презентація</a:t>
            </a:r>
            <a:r>
              <a:rPr sz="1800" spc="-90" dirty="0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7E7E7E"/>
                </a:solidFill>
                <a:latin typeface="Trebuchet MS"/>
                <a:cs typeface="Trebuchet MS"/>
              </a:rPr>
              <a:t>дисципліни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5" y="630682"/>
            <a:ext cx="9277350" cy="492443"/>
          </a:xfrm>
        </p:spPr>
        <p:txBody>
          <a:bodyPr/>
          <a:lstStyle/>
          <a:p>
            <a:pPr algn="ctr"/>
            <a:r>
              <a:rPr lang="uk-UA" dirty="0"/>
              <a:t>Питання для підготовки до заліку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197870"/>
            <a:ext cx="5303838" cy="3286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Grp="1" noChangeAspect="1" noChangeArrowheads="1"/>
          </p:cNvPicPr>
          <p:nvPr>
            <p:ph sz="half" idx="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563" y="2120405"/>
            <a:ext cx="5303837" cy="3441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081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5" y="630682"/>
            <a:ext cx="9277350" cy="260264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600" dirty="0">
                <a:latin typeface="Times New Roman"/>
                <a:ea typeface="Times New Roman"/>
                <a:cs typeface="Times New Roman"/>
              </a:rPr>
              <a:t>Рекомендована література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066800"/>
            <a:ext cx="10679379" cy="6093976"/>
          </a:xfrm>
        </p:spPr>
        <p:txBody>
          <a:bodyPr/>
          <a:lstStyle/>
          <a:p>
            <a:pPr algn="ctr"/>
            <a:r>
              <a:rPr lang="ru-RU" sz="900" b="1" dirty="0" err="1"/>
              <a:t>Основна</a:t>
            </a:r>
            <a:r>
              <a:rPr lang="ru-RU" sz="900" b="1" dirty="0"/>
              <a:t>:</a:t>
            </a:r>
          </a:p>
          <a:p>
            <a:r>
              <a:rPr lang="ru-RU" sz="900" dirty="0"/>
              <a:t>1.	</a:t>
            </a:r>
            <a:r>
              <a:rPr lang="ru-RU" sz="900" dirty="0" err="1"/>
              <a:t>Кібік</a:t>
            </a:r>
            <a:r>
              <a:rPr lang="ru-RU" sz="900" dirty="0"/>
              <a:t> О. М. </a:t>
            </a:r>
            <a:r>
              <a:rPr lang="ru-RU" sz="900" dirty="0" err="1"/>
              <a:t>Управління</a:t>
            </a:r>
            <a:r>
              <a:rPr lang="ru-RU" sz="900" dirty="0"/>
              <a:t> </a:t>
            </a:r>
            <a:r>
              <a:rPr lang="ru-RU" sz="900" dirty="0" err="1"/>
              <a:t>туристично-рекреаційним</a:t>
            </a:r>
            <a:r>
              <a:rPr lang="ru-RU" sz="900" dirty="0"/>
              <a:t> комплексом: практикум / О. М. </a:t>
            </a:r>
            <a:r>
              <a:rPr lang="ru-RU" sz="900" dirty="0" err="1"/>
              <a:t>Кібік</a:t>
            </a:r>
            <a:r>
              <a:rPr lang="ru-RU" sz="900" dirty="0"/>
              <a:t>, К. С. Нестерова. – Одеса, 2021. – 42 с.</a:t>
            </a:r>
          </a:p>
          <a:p>
            <a:r>
              <a:rPr lang="ru-RU" sz="900" dirty="0"/>
              <a:t>2. Корж Н. В., </a:t>
            </a:r>
            <a:r>
              <a:rPr lang="ru-RU" sz="900" dirty="0" err="1"/>
              <a:t>Басюк</a:t>
            </a:r>
            <a:r>
              <a:rPr lang="ru-RU" sz="900" dirty="0"/>
              <a:t> Д. І. </a:t>
            </a:r>
            <a:r>
              <a:rPr lang="ru-RU" sz="900" dirty="0" err="1"/>
              <a:t>Управління</a:t>
            </a:r>
            <a:r>
              <a:rPr lang="ru-RU" sz="900" dirty="0"/>
              <a:t> </a:t>
            </a:r>
            <a:r>
              <a:rPr lang="ru-RU" sz="900" dirty="0" err="1"/>
              <a:t>туристичними</a:t>
            </a:r>
            <a:r>
              <a:rPr lang="ru-RU" sz="900" dirty="0"/>
              <a:t> </a:t>
            </a:r>
            <a:r>
              <a:rPr lang="ru-RU" sz="900" dirty="0" err="1"/>
              <a:t>дестинаціями</a:t>
            </a:r>
            <a:r>
              <a:rPr lang="ru-RU" sz="900" dirty="0"/>
              <a:t>: </a:t>
            </a:r>
            <a:r>
              <a:rPr lang="ru-RU" sz="900" dirty="0" err="1"/>
              <a:t>підручник</a:t>
            </a:r>
            <a:r>
              <a:rPr lang="ru-RU" sz="900" dirty="0"/>
              <a:t>. </a:t>
            </a:r>
            <a:r>
              <a:rPr lang="ru-RU" sz="900" dirty="0" err="1"/>
              <a:t>Вінниця</a:t>
            </a:r>
            <a:r>
              <a:rPr lang="ru-RU" sz="900" dirty="0"/>
              <a:t>: «ПП«ТД </a:t>
            </a:r>
            <a:r>
              <a:rPr lang="ru-RU" sz="900" dirty="0" err="1"/>
              <a:t>Едельвейс</a:t>
            </a:r>
            <a:r>
              <a:rPr lang="ru-RU" sz="900" dirty="0"/>
              <a:t> і К», 2017. 322 с. </a:t>
            </a:r>
          </a:p>
          <a:p>
            <a:r>
              <a:rPr lang="ru-RU" sz="900" dirty="0"/>
              <a:t>3. Менеджмент </a:t>
            </a:r>
            <a:r>
              <a:rPr lang="ru-RU" sz="900" dirty="0" err="1"/>
              <a:t>туристичної</a:t>
            </a:r>
            <a:r>
              <a:rPr lang="ru-RU" sz="900" dirty="0"/>
              <a:t> </a:t>
            </a:r>
            <a:r>
              <a:rPr lang="ru-RU" sz="900" dirty="0" err="1"/>
              <a:t>індустрії</a:t>
            </a:r>
            <a:r>
              <a:rPr lang="ru-RU" sz="900" dirty="0"/>
              <a:t>: </a:t>
            </a:r>
            <a:r>
              <a:rPr lang="ru-RU" sz="900" dirty="0" err="1"/>
              <a:t>підручник</a:t>
            </a:r>
            <a:r>
              <a:rPr lang="ru-RU" sz="900" dirty="0"/>
              <a:t> у 3-х </a:t>
            </a:r>
            <a:r>
              <a:rPr lang="ru-RU" sz="900" dirty="0" err="1"/>
              <a:t>частинах</a:t>
            </a:r>
            <a:r>
              <a:rPr lang="ru-RU" sz="900" dirty="0"/>
              <a:t> / Руденко В.П., </a:t>
            </a:r>
            <a:r>
              <a:rPr lang="ru-RU" sz="900" dirty="0" err="1"/>
              <a:t>Вацеба</a:t>
            </a:r>
            <a:r>
              <a:rPr lang="ru-RU" sz="900" dirty="0"/>
              <a:t> В.Я., </a:t>
            </a:r>
            <a:r>
              <a:rPr lang="ru-RU" sz="900" dirty="0" err="1"/>
              <a:t>Підгірна</a:t>
            </a:r>
            <a:r>
              <a:rPr lang="ru-RU" sz="900" dirty="0"/>
              <a:t> В.Н., </a:t>
            </a:r>
            <a:r>
              <a:rPr lang="ru-RU" sz="900" dirty="0" err="1"/>
              <a:t>Цепенда</a:t>
            </a:r>
            <a:r>
              <a:rPr lang="ru-RU" sz="900" dirty="0"/>
              <a:t> М.В. та </a:t>
            </a:r>
            <a:r>
              <a:rPr lang="ru-RU" sz="900" dirty="0" err="1"/>
              <a:t>ін</a:t>
            </a:r>
            <a:r>
              <a:rPr lang="ru-RU" sz="900" dirty="0"/>
              <a:t>. – </a:t>
            </a:r>
            <a:r>
              <a:rPr lang="ru-RU" sz="900" dirty="0" err="1"/>
              <a:t>Чернівці</a:t>
            </a:r>
            <a:r>
              <a:rPr lang="ru-RU" sz="900" dirty="0"/>
              <a:t>: </a:t>
            </a:r>
            <a:r>
              <a:rPr lang="ru-RU" sz="900" dirty="0" err="1"/>
              <a:t>Чернівецький</a:t>
            </a:r>
            <a:r>
              <a:rPr lang="ru-RU" sz="900" dirty="0"/>
              <a:t> </a:t>
            </a:r>
            <a:r>
              <a:rPr lang="ru-RU" sz="900" dirty="0" err="1"/>
              <a:t>національний</a:t>
            </a:r>
            <a:r>
              <a:rPr lang="ru-RU" sz="900" dirty="0"/>
              <a:t> </a:t>
            </a:r>
            <a:r>
              <a:rPr lang="ru-RU" sz="900" dirty="0" err="1"/>
              <a:t>університет</a:t>
            </a:r>
            <a:r>
              <a:rPr lang="ru-RU" sz="900" dirty="0"/>
              <a:t>, 2019. – 440 с.</a:t>
            </a:r>
          </a:p>
          <a:p>
            <a:pPr algn="ctr"/>
            <a:r>
              <a:rPr lang="ru-RU" sz="900" b="1" dirty="0" err="1"/>
              <a:t>Додаткова</a:t>
            </a:r>
            <a:r>
              <a:rPr lang="ru-RU" sz="900" b="1" dirty="0"/>
              <a:t>:</a:t>
            </a:r>
          </a:p>
          <a:p>
            <a:r>
              <a:rPr lang="ru-RU" sz="900" dirty="0"/>
              <a:t>1. </a:t>
            </a:r>
            <a:r>
              <a:rPr lang="ru-RU" sz="900" dirty="0" err="1"/>
              <a:t>Андрієнко</a:t>
            </a:r>
            <a:r>
              <a:rPr lang="ru-RU" sz="900" dirty="0"/>
              <a:t> І.Б., </a:t>
            </a:r>
            <a:r>
              <a:rPr lang="ru-RU" sz="900" dirty="0" err="1"/>
              <a:t>Кравець</a:t>
            </a:r>
            <a:r>
              <a:rPr lang="ru-RU" sz="900" dirty="0"/>
              <a:t> О. М., </a:t>
            </a:r>
            <a:r>
              <a:rPr lang="ru-RU" sz="900" dirty="0" err="1"/>
              <a:t>Писаревський</a:t>
            </a:r>
            <a:r>
              <a:rPr lang="ru-RU" sz="900" dirty="0"/>
              <a:t> І. М. Менеджмент туризму: </a:t>
            </a:r>
            <a:r>
              <a:rPr lang="ru-RU" sz="900" dirty="0" err="1"/>
              <a:t>навч</a:t>
            </a:r>
            <a:r>
              <a:rPr lang="ru-RU" sz="900" dirty="0"/>
              <a:t>. </a:t>
            </a:r>
            <a:r>
              <a:rPr lang="ru-RU" sz="900" dirty="0" err="1"/>
              <a:t>посіб</a:t>
            </a:r>
            <a:r>
              <a:rPr lang="ru-RU" sz="900" dirty="0"/>
              <a:t>. </a:t>
            </a:r>
            <a:r>
              <a:rPr lang="ru-RU" sz="900" dirty="0" err="1"/>
              <a:t>Харк</a:t>
            </a:r>
            <a:r>
              <a:rPr lang="ru-RU" sz="900" dirty="0"/>
              <a:t>. нац. ун-т </a:t>
            </a:r>
            <a:r>
              <a:rPr lang="ru-RU" sz="900" dirty="0" err="1"/>
              <a:t>міськ</a:t>
            </a:r>
            <a:r>
              <a:rPr lang="ru-RU" sz="900" dirty="0"/>
              <a:t>. </a:t>
            </a:r>
            <a:r>
              <a:rPr lang="ru-RU" sz="900" dirty="0" err="1"/>
              <a:t>госп-ва</a:t>
            </a:r>
            <a:r>
              <a:rPr lang="ru-RU" sz="900" dirty="0"/>
              <a:t> </a:t>
            </a:r>
            <a:r>
              <a:rPr lang="ru-RU" sz="900" dirty="0" err="1"/>
              <a:t>ім</a:t>
            </a:r>
            <a:r>
              <a:rPr lang="ru-RU" sz="900" dirty="0"/>
              <a:t>. О. М. Бекетова. </a:t>
            </a:r>
            <a:r>
              <a:rPr lang="ru-RU" sz="900" dirty="0" err="1"/>
              <a:t>Харків</a:t>
            </a:r>
            <a:r>
              <a:rPr lang="ru-RU" sz="900" dirty="0"/>
              <a:t> : ХНУМГ, 2014. 402 с. </a:t>
            </a:r>
          </a:p>
          <a:p>
            <a:r>
              <a:rPr lang="ru-RU" sz="900" dirty="0"/>
              <a:t>2. </a:t>
            </a:r>
            <a:r>
              <a:rPr lang="ru-RU" sz="900" dirty="0" err="1"/>
              <a:t>Босовська</a:t>
            </a:r>
            <a:r>
              <a:rPr lang="ru-RU" sz="900" dirty="0"/>
              <a:t> М.В. </a:t>
            </a:r>
            <a:r>
              <a:rPr lang="ru-RU" sz="900" dirty="0" err="1"/>
              <a:t>Інтеграційні</a:t>
            </a:r>
            <a:r>
              <a:rPr lang="ru-RU" sz="900" dirty="0"/>
              <a:t> </a:t>
            </a:r>
            <a:r>
              <a:rPr lang="ru-RU" sz="900" dirty="0" err="1"/>
              <a:t>процеси</a:t>
            </a:r>
            <a:r>
              <a:rPr lang="ru-RU" sz="900" dirty="0"/>
              <a:t> в </a:t>
            </a:r>
            <a:r>
              <a:rPr lang="ru-RU" sz="900" dirty="0" err="1"/>
              <a:t>туризмі</a:t>
            </a:r>
            <a:r>
              <a:rPr lang="ru-RU" sz="900" dirty="0"/>
              <a:t>: </a:t>
            </a:r>
            <a:r>
              <a:rPr lang="ru-RU" sz="900" dirty="0" err="1"/>
              <a:t>монографія</a:t>
            </a:r>
            <a:r>
              <a:rPr lang="ru-RU" sz="900" dirty="0"/>
              <a:t>. К.: </a:t>
            </a:r>
            <a:r>
              <a:rPr lang="ru-RU" sz="900" dirty="0" err="1"/>
              <a:t>Київ</a:t>
            </a:r>
            <a:r>
              <a:rPr lang="ru-RU" sz="900" dirty="0"/>
              <a:t>. нац. торг.-</a:t>
            </a:r>
            <a:r>
              <a:rPr lang="ru-RU" sz="900" dirty="0" err="1"/>
              <a:t>екон</a:t>
            </a:r>
            <a:r>
              <a:rPr lang="ru-RU" sz="900" dirty="0"/>
              <a:t>. ун-т, 2015. 832 с. </a:t>
            </a:r>
          </a:p>
          <a:p>
            <a:r>
              <a:rPr lang="ru-RU" sz="900" dirty="0"/>
              <a:t>3. </a:t>
            </a:r>
            <a:r>
              <a:rPr lang="ru-RU" sz="900" dirty="0" err="1"/>
              <a:t>Географічні</a:t>
            </a:r>
            <a:r>
              <a:rPr lang="ru-RU" sz="900" dirty="0"/>
              <a:t> </a:t>
            </a:r>
            <a:r>
              <a:rPr lang="ru-RU" sz="900" dirty="0" err="1"/>
              <a:t>аспекти</a:t>
            </a:r>
            <a:r>
              <a:rPr lang="ru-RU" sz="900" dirty="0"/>
              <a:t> </a:t>
            </a:r>
            <a:r>
              <a:rPr lang="ru-RU" sz="900" dirty="0" err="1"/>
              <a:t>розвитку</a:t>
            </a:r>
            <a:r>
              <a:rPr lang="ru-RU" sz="900" dirty="0"/>
              <a:t> туризму (на </a:t>
            </a:r>
            <a:r>
              <a:rPr lang="ru-RU" sz="900" dirty="0" err="1"/>
              <a:t>прикладі</a:t>
            </a:r>
            <a:r>
              <a:rPr lang="ru-RU" sz="900" dirty="0"/>
              <a:t> </a:t>
            </a:r>
            <a:r>
              <a:rPr lang="ru-RU" sz="900" dirty="0" err="1"/>
              <a:t>України</a:t>
            </a:r>
            <a:r>
              <a:rPr lang="ru-RU" sz="900" dirty="0"/>
              <a:t> та </a:t>
            </a:r>
            <a:r>
              <a:rPr lang="ru-RU" sz="900" dirty="0" err="1"/>
              <a:t>Польщі</a:t>
            </a:r>
            <a:r>
              <a:rPr lang="ru-RU" sz="900" dirty="0"/>
              <a:t>): </a:t>
            </a:r>
            <a:r>
              <a:rPr lang="ru-RU" sz="900" dirty="0" err="1"/>
              <a:t>монографія</a:t>
            </a:r>
            <a:r>
              <a:rPr lang="ru-RU" sz="900" dirty="0"/>
              <a:t> / В.Г. </a:t>
            </a:r>
            <a:r>
              <a:rPr lang="ru-RU" sz="900" dirty="0" err="1"/>
              <a:t>Явкін</a:t>
            </a:r>
            <a:r>
              <a:rPr lang="ru-RU" sz="900" dirty="0"/>
              <a:t>, В.П. Руденко, В.М. </a:t>
            </a:r>
            <a:r>
              <a:rPr lang="ru-RU" sz="900" dirty="0" err="1"/>
              <a:t>Андрейчук</a:t>
            </a:r>
            <a:r>
              <a:rPr lang="ru-RU" sz="900" dirty="0"/>
              <a:t>, О.Д. Король та </a:t>
            </a:r>
            <a:r>
              <a:rPr lang="ru-RU" sz="900" dirty="0" err="1"/>
              <a:t>ін</a:t>
            </a:r>
            <a:r>
              <a:rPr lang="ru-RU" sz="900" dirty="0"/>
              <a:t>. </a:t>
            </a:r>
            <a:r>
              <a:rPr lang="ru-RU" sz="900" dirty="0" err="1"/>
              <a:t>Чернівці</a:t>
            </a:r>
            <a:r>
              <a:rPr lang="ru-RU" sz="900" dirty="0"/>
              <a:t>: </a:t>
            </a:r>
            <a:r>
              <a:rPr lang="ru-RU" sz="900" dirty="0" err="1"/>
              <a:t>Чернівецький</a:t>
            </a:r>
            <a:r>
              <a:rPr lang="ru-RU" sz="900" dirty="0"/>
              <a:t> </a:t>
            </a:r>
            <a:r>
              <a:rPr lang="ru-RU" sz="900" dirty="0" err="1"/>
              <a:t>національний</a:t>
            </a:r>
            <a:r>
              <a:rPr lang="ru-RU" sz="900" dirty="0"/>
              <a:t> </a:t>
            </a:r>
            <a:r>
              <a:rPr lang="ru-RU" sz="900" dirty="0" err="1"/>
              <a:t>університет</a:t>
            </a:r>
            <a:r>
              <a:rPr lang="ru-RU" sz="900" dirty="0"/>
              <a:t>, 2010. 344 с. </a:t>
            </a:r>
          </a:p>
          <a:p>
            <a:r>
              <a:rPr lang="ru-RU" sz="900" dirty="0"/>
              <a:t>4. </a:t>
            </a:r>
            <a:r>
              <a:rPr lang="ru-RU" sz="900" dirty="0" err="1"/>
              <a:t>Головчан</a:t>
            </a:r>
            <a:r>
              <a:rPr lang="ru-RU" sz="900" dirty="0"/>
              <a:t> А.І. </a:t>
            </a:r>
            <a:r>
              <a:rPr lang="ru-RU" sz="900" dirty="0" err="1"/>
              <a:t>Особливості</a:t>
            </a:r>
            <a:r>
              <a:rPr lang="ru-RU" sz="900" dirty="0"/>
              <a:t> </a:t>
            </a:r>
            <a:r>
              <a:rPr lang="ru-RU" sz="900" dirty="0" err="1"/>
              <a:t>механізму</a:t>
            </a:r>
            <a:r>
              <a:rPr lang="ru-RU" sz="900" dirty="0"/>
              <a:t> </a:t>
            </a:r>
            <a:r>
              <a:rPr lang="ru-RU" sz="900" dirty="0" err="1"/>
              <a:t>формування</a:t>
            </a:r>
            <a:r>
              <a:rPr lang="ru-RU" sz="900" dirty="0"/>
              <a:t> </a:t>
            </a:r>
            <a:r>
              <a:rPr lang="ru-RU" sz="900" dirty="0" err="1"/>
              <a:t>кластерних</a:t>
            </a:r>
            <a:r>
              <a:rPr lang="ru-RU" sz="900" dirty="0"/>
              <a:t> </a:t>
            </a:r>
            <a:r>
              <a:rPr lang="ru-RU" sz="900" dirty="0" err="1"/>
              <a:t>утворень</a:t>
            </a:r>
            <a:r>
              <a:rPr lang="ru-RU" sz="900" dirty="0"/>
              <a:t> </a:t>
            </a:r>
            <a:r>
              <a:rPr lang="ru-RU" sz="900" dirty="0" err="1"/>
              <a:t>туристичних</a:t>
            </a:r>
            <a:r>
              <a:rPr lang="ru-RU" sz="900" dirty="0"/>
              <a:t> </a:t>
            </a:r>
            <a:r>
              <a:rPr lang="ru-RU" sz="900" dirty="0" err="1"/>
              <a:t>дестинацій</a:t>
            </a:r>
            <a:r>
              <a:rPr lang="ru-RU" sz="900" dirty="0"/>
              <a:t>. </a:t>
            </a:r>
            <a:r>
              <a:rPr lang="ru-RU" sz="900" dirty="0" err="1"/>
              <a:t>Сучасні</a:t>
            </a:r>
            <a:r>
              <a:rPr lang="ru-RU" sz="900" dirty="0"/>
              <a:t> </a:t>
            </a:r>
            <a:r>
              <a:rPr lang="ru-RU" sz="900" dirty="0" err="1"/>
              <a:t>тенденції</a:t>
            </a:r>
            <a:r>
              <a:rPr lang="ru-RU" sz="900" dirty="0"/>
              <a:t> </a:t>
            </a:r>
            <a:r>
              <a:rPr lang="ru-RU" sz="900" dirty="0" err="1"/>
              <a:t>економічної</a:t>
            </a:r>
            <a:r>
              <a:rPr lang="ru-RU" sz="900" dirty="0"/>
              <a:t> </a:t>
            </a:r>
            <a:r>
              <a:rPr lang="ru-RU" sz="900" dirty="0" err="1"/>
              <a:t>теорії</a:t>
            </a:r>
            <a:r>
              <a:rPr lang="ru-RU" sz="900" dirty="0"/>
              <a:t> і практики: </a:t>
            </a:r>
            <a:r>
              <a:rPr lang="ru-RU" sz="900" dirty="0" err="1"/>
              <a:t>світовий</a:t>
            </a:r>
            <a:r>
              <a:rPr lang="ru-RU" sz="900" dirty="0"/>
              <a:t> </a:t>
            </a:r>
            <a:r>
              <a:rPr lang="ru-RU" sz="900" dirty="0" err="1"/>
              <a:t>досвід</a:t>
            </a:r>
            <a:r>
              <a:rPr lang="ru-RU" sz="900" dirty="0"/>
              <a:t> та </a:t>
            </a:r>
            <a:r>
              <a:rPr lang="ru-RU" sz="900" dirty="0" err="1"/>
              <a:t>вітчизняні</a:t>
            </a:r>
            <a:r>
              <a:rPr lang="ru-RU" sz="900" dirty="0"/>
              <a:t> </a:t>
            </a:r>
            <a:r>
              <a:rPr lang="ru-RU" sz="900" dirty="0" err="1"/>
              <a:t>реалії</a:t>
            </a:r>
            <a:r>
              <a:rPr lang="ru-RU" sz="900" dirty="0"/>
              <a:t>: </a:t>
            </a:r>
            <a:r>
              <a:rPr lang="ru-RU" sz="900" dirty="0" err="1"/>
              <a:t>матеріали</a:t>
            </a:r>
            <a:r>
              <a:rPr lang="ru-RU" sz="900" dirty="0"/>
              <a:t> </a:t>
            </a:r>
            <a:r>
              <a:rPr lang="ru-RU" sz="900" dirty="0" err="1"/>
              <a:t>міжнар</a:t>
            </a:r>
            <a:r>
              <a:rPr lang="ru-RU" sz="900" dirty="0"/>
              <a:t>. наук.-</a:t>
            </a:r>
            <a:r>
              <a:rPr lang="ru-RU" sz="900" dirty="0" err="1"/>
              <a:t>практ</a:t>
            </a:r>
            <a:r>
              <a:rPr lang="ru-RU" sz="900" dirty="0"/>
              <a:t>. </a:t>
            </a:r>
            <a:r>
              <a:rPr lang="ru-RU" sz="900" dirty="0" err="1"/>
              <a:t>конф</a:t>
            </a:r>
            <a:r>
              <a:rPr lang="ru-RU" sz="900" dirty="0"/>
              <a:t>. (Херсон, 18-19 листопада 2010 р.). Херсон, 2010. С. 124-127. </a:t>
            </a:r>
          </a:p>
          <a:p>
            <a:r>
              <a:rPr lang="ru-RU" sz="900" dirty="0"/>
              <a:t>5. </a:t>
            </a:r>
            <a:r>
              <a:rPr lang="ru-RU" sz="900" dirty="0" err="1"/>
              <a:t>Інститути</a:t>
            </a:r>
            <a:r>
              <a:rPr lang="ru-RU" sz="900" dirty="0"/>
              <a:t> та </a:t>
            </a:r>
            <a:r>
              <a:rPr lang="ru-RU" sz="900" dirty="0" err="1"/>
              <a:t>інструменти</a:t>
            </a:r>
            <a:r>
              <a:rPr lang="ru-RU" sz="900" dirty="0"/>
              <a:t> </a:t>
            </a:r>
            <a:r>
              <a:rPr lang="ru-RU" sz="900" dirty="0" err="1"/>
              <a:t>розвитку</a:t>
            </a:r>
            <a:r>
              <a:rPr lang="ru-RU" sz="900" dirty="0"/>
              <a:t> </a:t>
            </a:r>
            <a:r>
              <a:rPr lang="ru-RU" sz="900" dirty="0" err="1"/>
              <a:t>територій</a:t>
            </a:r>
            <a:r>
              <a:rPr lang="ru-RU" sz="900" dirty="0"/>
              <a:t>. На шляху до </a:t>
            </a:r>
            <a:r>
              <a:rPr lang="ru-RU" sz="900" dirty="0" err="1"/>
              <a:t>європейських</a:t>
            </a:r>
            <a:r>
              <a:rPr lang="ru-RU" sz="900" dirty="0"/>
              <a:t> </a:t>
            </a:r>
            <a:r>
              <a:rPr lang="ru-RU" sz="900" dirty="0" err="1"/>
              <a:t>принципів</a:t>
            </a:r>
            <a:r>
              <a:rPr lang="ru-RU" sz="900" dirty="0"/>
              <a:t> / За ред. С. Максименка. К.: Центр </a:t>
            </a:r>
            <a:r>
              <a:rPr lang="ru-RU" sz="900" dirty="0" err="1"/>
              <a:t>Інституту</a:t>
            </a:r>
            <a:r>
              <a:rPr lang="ru-RU" sz="900" dirty="0"/>
              <a:t> </a:t>
            </a:r>
            <a:r>
              <a:rPr lang="ru-RU" sz="900" dirty="0" err="1"/>
              <a:t>Схід</a:t>
            </a:r>
            <a:r>
              <a:rPr lang="ru-RU" sz="900" dirty="0"/>
              <a:t> </a:t>
            </a:r>
            <a:r>
              <a:rPr lang="ru-RU" sz="900" dirty="0" err="1"/>
              <a:t>Захід</a:t>
            </a:r>
            <a:r>
              <a:rPr lang="ru-RU" sz="900" dirty="0"/>
              <a:t>, 2001. 244 с. </a:t>
            </a:r>
          </a:p>
          <a:p>
            <a:r>
              <a:rPr lang="ru-RU" sz="900" dirty="0"/>
              <a:t>6. </a:t>
            </a:r>
            <a:r>
              <a:rPr lang="ru-RU" sz="900" dirty="0" err="1"/>
              <a:t>Інформаційні</a:t>
            </a:r>
            <a:r>
              <a:rPr lang="ru-RU" sz="900" dirty="0"/>
              <a:t> </a:t>
            </a:r>
            <a:r>
              <a:rPr lang="ru-RU" sz="900" dirty="0" err="1"/>
              <a:t>матеріали</a:t>
            </a:r>
            <a:r>
              <a:rPr lang="ru-RU" sz="900" dirty="0"/>
              <a:t> на </a:t>
            </a:r>
            <a:r>
              <a:rPr lang="ru-RU" sz="900" dirty="0" err="1"/>
              <a:t>сайті</a:t>
            </a:r>
            <a:r>
              <a:rPr lang="ru-RU" sz="900" dirty="0"/>
              <a:t> </a:t>
            </a:r>
            <a:r>
              <a:rPr lang="ru-RU" sz="900" dirty="0" err="1"/>
              <a:t>Всесвітньої</a:t>
            </a:r>
            <a:r>
              <a:rPr lang="ru-RU" sz="900" dirty="0"/>
              <a:t> ради з туризму та </a:t>
            </a:r>
            <a:r>
              <a:rPr lang="ru-RU" sz="900" dirty="0" err="1"/>
              <a:t>подорожей</a:t>
            </a:r>
            <a:r>
              <a:rPr lang="ru-RU" sz="900" dirty="0"/>
              <a:t> (</a:t>
            </a:r>
            <a:r>
              <a:rPr lang="en-US" sz="900" dirty="0"/>
              <a:t>WTTC). URL: https://wttc.org/. </a:t>
            </a:r>
          </a:p>
          <a:p>
            <a:r>
              <a:rPr lang="en-US" sz="900" dirty="0"/>
              <a:t> 7. </a:t>
            </a:r>
            <a:r>
              <a:rPr lang="ru-RU" sz="900" dirty="0" err="1"/>
              <a:t>Інформаційні</a:t>
            </a:r>
            <a:r>
              <a:rPr lang="ru-RU" sz="900" dirty="0"/>
              <a:t> </a:t>
            </a:r>
            <a:r>
              <a:rPr lang="ru-RU" sz="900" dirty="0" err="1"/>
              <a:t>матеріали</a:t>
            </a:r>
            <a:r>
              <a:rPr lang="ru-RU" sz="900" dirty="0"/>
              <a:t> на </a:t>
            </a:r>
            <a:r>
              <a:rPr lang="ru-RU" sz="900" dirty="0" err="1"/>
              <a:t>сайті</a:t>
            </a:r>
            <a:r>
              <a:rPr lang="ru-RU" sz="900" dirty="0"/>
              <a:t> </a:t>
            </a:r>
            <a:r>
              <a:rPr lang="ru-RU" sz="900" dirty="0" err="1"/>
              <a:t>Всесвітньої</a:t>
            </a:r>
            <a:r>
              <a:rPr lang="ru-RU" sz="900" dirty="0"/>
              <a:t> </a:t>
            </a:r>
            <a:r>
              <a:rPr lang="ru-RU" sz="900" dirty="0" err="1"/>
              <a:t>туристичної</a:t>
            </a:r>
            <a:r>
              <a:rPr lang="ru-RU" sz="900" dirty="0"/>
              <a:t> </a:t>
            </a:r>
            <a:r>
              <a:rPr lang="ru-RU" sz="900" dirty="0" err="1"/>
              <a:t>організації</a:t>
            </a:r>
            <a:r>
              <a:rPr lang="ru-RU" sz="900" dirty="0"/>
              <a:t> (</a:t>
            </a:r>
            <a:r>
              <a:rPr lang="en-US" sz="900" dirty="0"/>
              <a:t>UNWTO). URL: https://www.e-unwto.org/ </a:t>
            </a:r>
          </a:p>
          <a:p>
            <a:r>
              <a:rPr lang="en-US" sz="900" dirty="0"/>
              <a:t>8. </a:t>
            </a:r>
            <a:r>
              <a:rPr lang="ru-RU" sz="900" dirty="0" err="1"/>
              <a:t>Кіптенко</a:t>
            </a:r>
            <a:r>
              <a:rPr lang="ru-RU" sz="900" dirty="0"/>
              <a:t> В. К. Менеджмент туризму: </a:t>
            </a:r>
            <a:r>
              <a:rPr lang="ru-RU" sz="900" dirty="0" err="1"/>
              <a:t>підручник</a:t>
            </a:r>
            <a:r>
              <a:rPr lang="ru-RU" sz="900" dirty="0"/>
              <a:t>. К.: </a:t>
            </a:r>
            <a:r>
              <a:rPr lang="ru-RU" sz="900" dirty="0" err="1"/>
              <a:t>Знання</a:t>
            </a:r>
            <a:r>
              <a:rPr lang="ru-RU" sz="900" dirty="0"/>
              <a:t>, 2010. 502 с. </a:t>
            </a:r>
          </a:p>
          <a:p>
            <a:r>
              <a:rPr lang="ru-RU" sz="900" dirty="0"/>
              <a:t>9. Менеджмент і маркетинг туризму : </a:t>
            </a:r>
            <a:r>
              <a:rPr lang="ru-RU" sz="900" dirty="0" err="1"/>
              <a:t>навч</a:t>
            </a:r>
            <a:r>
              <a:rPr lang="ru-RU" sz="900" dirty="0"/>
              <a:t>. </a:t>
            </a:r>
            <a:r>
              <a:rPr lang="ru-RU" sz="900" dirty="0" err="1"/>
              <a:t>посіб</a:t>
            </a:r>
            <a:r>
              <a:rPr lang="ru-RU" sz="900" dirty="0"/>
              <a:t>. /Т. М. </a:t>
            </a:r>
            <a:r>
              <a:rPr lang="ru-RU" sz="900" dirty="0" err="1"/>
              <a:t>Афонченкова</a:t>
            </a:r>
            <a:r>
              <a:rPr lang="ru-RU" sz="900" dirty="0"/>
              <a:t> та </a:t>
            </a:r>
            <a:r>
              <a:rPr lang="ru-RU" sz="900" dirty="0" err="1"/>
              <a:t>ін</a:t>
            </a:r>
            <a:r>
              <a:rPr lang="ru-RU" sz="900" dirty="0"/>
              <a:t>. ; за </a:t>
            </a:r>
            <a:r>
              <a:rPr lang="ru-RU" sz="900" dirty="0" err="1"/>
              <a:t>заг</a:t>
            </a:r>
            <a:r>
              <a:rPr lang="ru-RU" sz="900" dirty="0"/>
              <a:t>. ред. О. Є. </a:t>
            </a:r>
            <a:r>
              <a:rPr lang="ru-RU" sz="900" dirty="0" err="1"/>
              <a:t>Лугініна</a:t>
            </a:r>
            <a:r>
              <a:rPr lang="ru-RU" sz="900" dirty="0"/>
              <a:t>. </a:t>
            </a:r>
            <a:r>
              <a:rPr lang="ru-RU" sz="900" dirty="0" err="1"/>
              <a:t>Київ</a:t>
            </a:r>
            <a:r>
              <a:rPr lang="ru-RU" sz="900" dirty="0"/>
              <a:t> : </a:t>
            </a:r>
            <a:r>
              <a:rPr lang="ru-RU" sz="900" dirty="0" err="1"/>
              <a:t>Ліра</a:t>
            </a:r>
            <a:r>
              <a:rPr lang="ru-RU" sz="900" dirty="0"/>
              <a:t>-К, 2012. 364 с. </a:t>
            </a:r>
          </a:p>
          <a:p>
            <a:r>
              <a:rPr lang="ru-RU" sz="900" dirty="0"/>
              <a:t>10. Менеджмент </a:t>
            </a:r>
            <a:r>
              <a:rPr lang="ru-RU" sz="900" dirty="0" err="1"/>
              <a:t>туристичної</a:t>
            </a:r>
            <a:r>
              <a:rPr lang="ru-RU" sz="900" dirty="0"/>
              <a:t> </a:t>
            </a:r>
            <a:r>
              <a:rPr lang="ru-RU" sz="900" dirty="0" err="1"/>
              <a:t>індустрії</a:t>
            </a:r>
            <a:r>
              <a:rPr lang="ru-RU" sz="900" dirty="0"/>
              <a:t> : </a:t>
            </a:r>
            <a:r>
              <a:rPr lang="ru-RU" sz="900" dirty="0" err="1"/>
              <a:t>навчальний</a:t>
            </a:r>
            <a:r>
              <a:rPr lang="ru-RU" sz="900" dirty="0"/>
              <a:t> </a:t>
            </a:r>
            <a:r>
              <a:rPr lang="ru-RU" sz="900" dirty="0" err="1"/>
              <a:t>посібник</a:t>
            </a:r>
            <a:r>
              <a:rPr lang="ru-RU" sz="900" dirty="0"/>
              <a:t> / За ред. І. М. </a:t>
            </a:r>
            <a:r>
              <a:rPr lang="ru-RU" sz="900" dirty="0" err="1"/>
              <a:t>Школи</a:t>
            </a:r>
            <a:r>
              <a:rPr lang="ru-RU" sz="900" dirty="0"/>
              <a:t>. </a:t>
            </a:r>
            <a:r>
              <a:rPr lang="ru-RU" sz="900" dirty="0" err="1"/>
              <a:t>Чернівці</a:t>
            </a:r>
            <a:r>
              <a:rPr lang="ru-RU" sz="900" dirty="0"/>
              <a:t> : ЧТЕІ КНТЕУ, 2003. 662 с. </a:t>
            </a:r>
          </a:p>
          <a:p>
            <a:r>
              <a:rPr lang="ru-RU" sz="900" dirty="0"/>
              <a:t>11. Нестерова К.С. Характеристика </a:t>
            </a:r>
            <a:r>
              <a:rPr lang="ru-RU" sz="900" dirty="0" err="1"/>
              <a:t>сучасних</a:t>
            </a:r>
            <a:r>
              <a:rPr lang="ru-RU" sz="900" dirty="0"/>
              <a:t> </a:t>
            </a:r>
            <a:r>
              <a:rPr lang="ru-RU" sz="900" dirty="0" err="1"/>
              <a:t>маркетингових</a:t>
            </a:r>
            <a:r>
              <a:rPr lang="ru-RU" sz="900" dirty="0"/>
              <a:t> </a:t>
            </a:r>
            <a:r>
              <a:rPr lang="ru-RU" sz="900" dirty="0" err="1"/>
              <a:t>інструментів</a:t>
            </a:r>
            <a:r>
              <a:rPr lang="ru-RU" sz="900" dirty="0"/>
              <a:t> у </a:t>
            </a:r>
            <a:r>
              <a:rPr lang="ru-RU" sz="900" dirty="0" err="1"/>
              <a:t>розвитку</a:t>
            </a:r>
            <a:r>
              <a:rPr lang="ru-RU" sz="900" dirty="0"/>
              <a:t> </a:t>
            </a:r>
            <a:r>
              <a:rPr lang="ru-RU" sz="900" dirty="0" err="1"/>
              <a:t>туристичної</a:t>
            </a:r>
            <a:r>
              <a:rPr lang="ru-RU" sz="900" dirty="0"/>
              <a:t> </a:t>
            </a:r>
            <a:r>
              <a:rPr lang="ru-RU" sz="900" dirty="0" err="1"/>
              <a:t>дестинації</a:t>
            </a:r>
            <a:r>
              <a:rPr lang="ru-RU" sz="900" dirty="0"/>
              <a:t> в </a:t>
            </a:r>
            <a:r>
              <a:rPr lang="ru-RU" sz="900" dirty="0" err="1"/>
              <a:t>умовах</a:t>
            </a:r>
            <a:r>
              <a:rPr lang="ru-RU" sz="900" dirty="0"/>
              <a:t> </a:t>
            </a:r>
            <a:r>
              <a:rPr lang="ru-RU" sz="900" dirty="0" err="1"/>
              <a:t>глобальної</a:t>
            </a:r>
            <a:r>
              <a:rPr lang="ru-RU" sz="900" dirty="0"/>
              <a:t> </a:t>
            </a:r>
            <a:r>
              <a:rPr lang="ru-RU" sz="900" dirty="0" err="1"/>
              <a:t>кризи</a:t>
            </a:r>
            <a:r>
              <a:rPr lang="ru-RU" sz="900" dirty="0"/>
              <a:t>. </a:t>
            </a:r>
            <a:r>
              <a:rPr lang="en-US" sz="900" dirty="0"/>
              <a:t>International Scientific Conference Anti-Crisis Management: State, Region, Enterprise: Conference Proceedings, Part I, November 17th, 2017. Le Mans, France: </a:t>
            </a:r>
            <a:r>
              <a:rPr lang="en-US" sz="900" dirty="0" err="1"/>
              <a:t>Baltija</a:t>
            </a:r>
            <a:r>
              <a:rPr lang="en-US" sz="900" dirty="0"/>
              <a:t> Publishing. </a:t>
            </a:r>
            <a:r>
              <a:rPr lang="ru-RU" sz="900" dirty="0"/>
              <a:t>Р. 38 – 40. </a:t>
            </a:r>
          </a:p>
          <a:p>
            <a:r>
              <a:rPr lang="ru-RU" sz="900" dirty="0"/>
              <a:t>12. Нестерова К.С. </a:t>
            </a:r>
            <a:r>
              <a:rPr lang="ru-RU" sz="900" dirty="0" err="1"/>
              <a:t>Інструменти</a:t>
            </a:r>
            <a:r>
              <a:rPr lang="ru-RU" sz="900" dirty="0"/>
              <a:t> </a:t>
            </a:r>
            <a:r>
              <a:rPr lang="ru-RU" sz="900" dirty="0" err="1"/>
              <a:t>державної</a:t>
            </a:r>
            <a:r>
              <a:rPr lang="ru-RU" sz="900" dirty="0"/>
              <a:t> </a:t>
            </a:r>
            <a:r>
              <a:rPr lang="ru-RU" sz="900" dirty="0" err="1"/>
              <a:t>підтримки</a:t>
            </a:r>
            <a:r>
              <a:rPr lang="ru-RU" sz="900" dirty="0"/>
              <a:t> </a:t>
            </a:r>
            <a:r>
              <a:rPr lang="ru-RU" sz="900" dirty="0" err="1"/>
              <a:t>розвитку</a:t>
            </a:r>
            <a:r>
              <a:rPr lang="ru-RU" sz="900" dirty="0"/>
              <a:t> </a:t>
            </a:r>
            <a:r>
              <a:rPr lang="ru-RU" sz="900" dirty="0" err="1"/>
              <a:t>інтегрованих</a:t>
            </a:r>
            <a:r>
              <a:rPr lang="ru-RU" sz="900" dirty="0"/>
              <a:t> </a:t>
            </a:r>
            <a:r>
              <a:rPr lang="ru-RU" sz="900" dirty="0" err="1"/>
              <a:t>бізнес</a:t>
            </a:r>
            <a:r>
              <a:rPr lang="ru-RU" sz="900" dirty="0"/>
              <a:t>-структур у </a:t>
            </a:r>
            <a:r>
              <a:rPr lang="ru-RU" sz="900" dirty="0" err="1"/>
              <a:t>сфері</a:t>
            </a:r>
            <a:r>
              <a:rPr lang="ru-RU" sz="900" dirty="0"/>
              <a:t> </a:t>
            </a:r>
            <a:r>
              <a:rPr lang="ru-RU" sz="900" dirty="0" err="1"/>
              <a:t>морського</a:t>
            </a:r>
            <a:r>
              <a:rPr lang="ru-RU" sz="900" dirty="0"/>
              <a:t> туризму в </a:t>
            </a:r>
            <a:r>
              <a:rPr lang="ru-RU" sz="900" dirty="0" err="1"/>
              <a:t>Україні</a:t>
            </a:r>
            <a:r>
              <a:rPr lang="ru-RU" sz="900" dirty="0"/>
              <a:t>. </a:t>
            </a:r>
            <a:r>
              <a:rPr lang="ru-RU" sz="900" dirty="0" err="1"/>
              <a:t>Приморські</a:t>
            </a:r>
            <a:r>
              <a:rPr lang="ru-RU" sz="900" dirty="0"/>
              <a:t> </a:t>
            </a:r>
            <a:r>
              <a:rPr lang="ru-RU" sz="900" dirty="0" err="1"/>
              <a:t>регіони</a:t>
            </a:r>
            <a:r>
              <a:rPr lang="ru-RU" sz="900" dirty="0"/>
              <a:t>: </a:t>
            </a:r>
            <a:r>
              <a:rPr lang="ru-RU" sz="900" dirty="0" err="1"/>
              <a:t>проблеми</a:t>
            </a:r>
            <a:r>
              <a:rPr lang="ru-RU" sz="900" dirty="0"/>
              <a:t> та </a:t>
            </a:r>
            <a:r>
              <a:rPr lang="ru-RU" sz="900" dirty="0" err="1"/>
              <a:t>траєкторії</a:t>
            </a:r>
            <a:r>
              <a:rPr lang="ru-RU" sz="900" dirty="0"/>
              <a:t> </a:t>
            </a:r>
            <a:r>
              <a:rPr lang="ru-RU" sz="900" dirty="0" err="1"/>
              <a:t>соціально-економічного</a:t>
            </a:r>
            <a:r>
              <a:rPr lang="ru-RU" sz="900" dirty="0"/>
              <a:t> </a:t>
            </a:r>
            <a:r>
              <a:rPr lang="ru-RU" sz="900" dirty="0" err="1"/>
              <a:t>розвитку</a:t>
            </a:r>
            <a:r>
              <a:rPr lang="ru-RU" sz="900" dirty="0"/>
              <a:t>: </a:t>
            </a:r>
            <a:r>
              <a:rPr lang="ru-RU" sz="900" dirty="0" err="1"/>
              <a:t>матеріали</a:t>
            </a:r>
            <a:r>
              <a:rPr lang="ru-RU" sz="900" dirty="0"/>
              <a:t> </a:t>
            </a:r>
            <a:r>
              <a:rPr lang="en-US" sz="900" dirty="0"/>
              <a:t>V </a:t>
            </a:r>
            <a:r>
              <a:rPr lang="ru-RU" sz="900" dirty="0" err="1"/>
              <a:t>Міжнародної</a:t>
            </a:r>
            <a:r>
              <a:rPr lang="ru-RU" sz="900" dirty="0"/>
              <a:t> наук.-</a:t>
            </a:r>
            <a:r>
              <a:rPr lang="ru-RU" sz="900" dirty="0" err="1"/>
              <a:t>практ</a:t>
            </a:r>
            <a:r>
              <a:rPr lang="ru-RU" sz="900" dirty="0"/>
              <a:t>. </a:t>
            </a:r>
            <a:r>
              <a:rPr lang="ru-RU" sz="900" dirty="0" err="1"/>
              <a:t>конф</a:t>
            </a:r>
            <a:r>
              <a:rPr lang="ru-RU" sz="900" dirty="0"/>
              <a:t>., 19 </a:t>
            </a:r>
            <a:r>
              <a:rPr lang="ru-RU" sz="900" dirty="0" err="1"/>
              <a:t>квітня</a:t>
            </a:r>
            <a:r>
              <a:rPr lang="ru-RU" sz="900" dirty="0"/>
              <a:t> 2018 р. Одеса: МГУ, 2018. С. 54 – 56. </a:t>
            </a:r>
          </a:p>
          <a:p>
            <a:r>
              <a:rPr lang="ru-RU" sz="900" dirty="0"/>
              <a:t>13. Нестерова К.С. </a:t>
            </a:r>
            <a:r>
              <a:rPr lang="ru-RU" sz="900" dirty="0" err="1"/>
              <a:t>Формування</a:t>
            </a:r>
            <a:r>
              <a:rPr lang="ru-RU" sz="900" dirty="0"/>
              <a:t> </a:t>
            </a:r>
            <a:r>
              <a:rPr lang="ru-RU" sz="900" dirty="0" err="1"/>
              <a:t>організаційно-економічного</a:t>
            </a:r>
            <a:r>
              <a:rPr lang="ru-RU" sz="900" dirty="0"/>
              <a:t> </a:t>
            </a:r>
            <a:r>
              <a:rPr lang="ru-RU" sz="900" dirty="0" err="1"/>
              <a:t>механізму</a:t>
            </a:r>
            <a:r>
              <a:rPr lang="ru-RU" sz="900" dirty="0"/>
              <a:t> </a:t>
            </a:r>
            <a:r>
              <a:rPr lang="ru-RU" sz="900" dirty="0" err="1"/>
              <a:t>стійкого</a:t>
            </a:r>
            <a:r>
              <a:rPr lang="ru-RU" sz="900" dirty="0"/>
              <a:t> </a:t>
            </a:r>
            <a:r>
              <a:rPr lang="ru-RU" sz="900" dirty="0" err="1"/>
              <a:t>розвитку</a:t>
            </a:r>
            <a:r>
              <a:rPr lang="ru-RU" sz="900" dirty="0"/>
              <a:t> </a:t>
            </a:r>
            <a:r>
              <a:rPr lang="ru-RU" sz="900" dirty="0" err="1"/>
              <a:t>круїзного</a:t>
            </a:r>
            <a:r>
              <a:rPr lang="ru-RU" sz="900" dirty="0"/>
              <a:t> </a:t>
            </a:r>
            <a:r>
              <a:rPr lang="ru-RU" sz="900" dirty="0" err="1"/>
              <a:t>бізнесу</a:t>
            </a:r>
            <a:r>
              <a:rPr lang="ru-RU" sz="900" dirty="0"/>
              <a:t> в </a:t>
            </a:r>
            <a:r>
              <a:rPr lang="ru-RU" sz="900" dirty="0" err="1"/>
              <a:t>Україні</a:t>
            </a:r>
            <a:r>
              <a:rPr lang="ru-RU" sz="900" dirty="0"/>
              <a:t>. </a:t>
            </a:r>
            <a:r>
              <a:rPr lang="ru-RU" sz="900" dirty="0" err="1"/>
              <a:t>Сучасні</a:t>
            </a:r>
            <a:r>
              <a:rPr lang="ru-RU" sz="900" dirty="0"/>
              <a:t> </a:t>
            </a:r>
            <a:r>
              <a:rPr lang="ru-RU" sz="900" dirty="0" err="1"/>
              <a:t>проблеми</a:t>
            </a:r>
            <a:r>
              <a:rPr lang="ru-RU" sz="900" dirty="0"/>
              <a:t> та </a:t>
            </a:r>
            <a:r>
              <a:rPr lang="ru-RU" sz="900" dirty="0" err="1"/>
              <a:t>перспективи</a:t>
            </a:r>
            <a:r>
              <a:rPr lang="ru-RU" sz="900" dirty="0"/>
              <a:t> </a:t>
            </a:r>
            <a:r>
              <a:rPr lang="ru-RU" sz="900" dirty="0" err="1"/>
              <a:t>розвитку</a:t>
            </a:r>
            <a:r>
              <a:rPr lang="ru-RU" sz="900" dirty="0"/>
              <a:t> туризму в </a:t>
            </a:r>
            <a:r>
              <a:rPr lang="ru-RU" sz="900" dirty="0" err="1"/>
              <a:t>Україні</a:t>
            </a:r>
            <a:r>
              <a:rPr lang="ru-RU" sz="900" dirty="0"/>
              <a:t> в </a:t>
            </a:r>
            <a:r>
              <a:rPr lang="ru-RU" sz="900" dirty="0" err="1"/>
              <a:t>контексті</a:t>
            </a:r>
            <a:r>
              <a:rPr lang="ru-RU" sz="900" dirty="0"/>
              <a:t> </a:t>
            </a:r>
            <a:r>
              <a:rPr lang="ru-RU" sz="900" dirty="0" err="1"/>
              <a:t>інтеграції</a:t>
            </a:r>
            <a:r>
              <a:rPr lang="ru-RU" sz="900" dirty="0"/>
              <a:t> в ЄС: Перша </a:t>
            </a:r>
            <a:r>
              <a:rPr lang="ru-RU" sz="900" dirty="0" err="1"/>
              <a:t>Всеукр</a:t>
            </a:r>
            <a:r>
              <a:rPr lang="ru-RU" sz="900" dirty="0"/>
              <a:t>. наук.-</a:t>
            </a:r>
            <a:r>
              <a:rPr lang="ru-RU" sz="900" dirty="0" err="1"/>
              <a:t>практ</a:t>
            </a:r>
            <a:r>
              <a:rPr lang="ru-RU" sz="900" dirty="0"/>
              <a:t>. </a:t>
            </a:r>
            <a:r>
              <a:rPr lang="ru-RU" sz="900" dirty="0" err="1"/>
              <a:t>конф</a:t>
            </a:r>
            <a:r>
              <a:rPr lang="ru-RU" sz="900" dirty="0"/>
              <a:t>.: </a:t>
            </a:r>
            <a:r>
              <a:rPr lang="ru-RU" sz="900" dirty="0" err="1"/>
              <a:t>тези</a:t>
            </a:r>
            <a:r>
              <a:rPr lang="ru-RU" sz="900" dirty="0"/>
              <a:t> </a:t>
            </a:r>
            <a:r>
              <a:rPr lang="ru-RU" sz="900" dirty="0" err="1"/>
              <a:t>допов</a:t>
            </a:r>
            <a:r>
              <a:rPr lang="ru-RU" sz="900" dirty="0"/>
              <a:t>., 22–23 </a:t>
            </a:r>
            <a:r>
              <a:rPr lang="ru-RU" sz="900" dirty="0" err="1"/>
              <a:t>квітня</a:t>
            </a:r>
            <a:r>
              <a:rPr lang="ru-RU" sz="900" dirty="0"/>
              <a:t> 2015 р. Одеса, 2015. </a:t>
            </a:r>
            <a:r>
              <a:rPr lang="ru-RU" sz="900" dirty="0" err="1"/>
              <a:t>Вип</a:t>
            </a:r>
            <a:r>
              <a:rPr lang="ru-RU" sz="900" dirty="0"/>
              <a:t>. 1. С. 39–42. </a:t>
            </a:r>
          </a:p>
          <a:p>
            <a:r>
              <a:rPr lang="ru-RU" sz="900" dirty="0"/>
              <a:t>14. Панченко Ю. В., </a:t>
            </a:r>
            <a:r>
              <a:rPr lang="ru-RU" sz="900" dirty="0" err="1"/>
              <a:t>Лугінін</a:t>
            </a:r>
            <a:r>
              <a:rPr lang="ru-RU" sz="900" dirty="0"/>
              <a:t> О. Є., </a:t>
            </a:r>
            <a:r>
              <a:rPr lang="ru-RU" sz="900" dirty="0" err="1"/>
              <a:t>Фомішин</a:t>
            </a:r>
            <a:r>
              <a:rPr lang="ru-RU" sz="900" dirty="0"/>
              <a:t> С. В. Менеджмент </a:t>
            </a:r>
            <a:r>
              <a:rPr lang="ru-RU" sz="900" dirty="0" err="1"/>
              <a:t>внутрішнього</a:t>
            </a:r>
            <a:r>
              <a:rPr lang="ru-RU" sz="900" dirty="0"/>
              <a:t> і </a:t>
            </a:r>
            <a:r>
              <a:rPr lang="ru-RU" sz="900" dirty="0" err="1"/>
              <a:t>міжнародного</a:t>
            </a:r>
            <a:r>
              <a:rPr lang="ru-RU" sz="900" dirty="0"/>
              <a:t> туризму : </a:t>
            </a:r>
            <a:r>
              <a:rPr lang="ru-RU" sz="900" dirty="0" err="1"/>
              <a:t>навч</a:t>
            </a:r>
            <a:r>
              <a:rPr lang="ru-RU" sz="900" dirty="0"/>
              <a:t>. </a:t>
            </a:r>
            <a:r>
              <a:rPr lang="ru-RU" sz="900" dirty="0" err="1"/>
              <a:t>посіб</a:t>
            </a:r>
            <a:r>
              <a:rPr lang="ru-RU" sz="900" dirty="0"/>
              <a:t>. Херсон : </a:t>
            </a:r>
            <a:r>
              <a:rPr lang="ru-RU" sz="900" dirty="0" err="1"/>
              <a:t>Олдіплюс</a:t>
            </a:r>
            <a:r>
              <a:rPr lang="ru-RU" sz="900" dirty="0"/>
              <a:t>, 2013. 342 с. </a:t>
            </a:r>
          </a:p>
          <a:p>
            <a:r>
              <a:rPr lang="ru-RU" sz="900" dirty="0"/>
              <a:t>15. </a:t>
            </a:r>
            <a:r>
              <a:rPr lang="ru-RU" sz="900" dirty="0" err="1"/>
              <a:t>Перспективи</a:t>
            </a:r>
            <a:r>
              <a:rPr lang="ru-RU" sz="900" dirty="0"/>
              <a:t> </a:t>
            </a:r>
            <a:r>
              <a:rPr lang="ru-RU" sz="900" dirty="0" err="1"/>
              <a:t>розвитку</a:t>
            </a:r>
            <a:r>
              <a:rPr lang="ru-RU" sz="900" dirty="0"/>
              <a:t> туризму в </a:t>
            </a:r>
            <a:r>
              <a:rPr lang="ru-RU" sz="900" dirty="0" err="1"/>
              <a:t>Україні</a:t>
            </a:r>
            <a:r>
              <a:rPr lang="ru-RU" sz="900" dirty="0"/>
              <a:t> та </a:t>
            </a:r>
            <a:r>
              <a:rPr lang="ru-RU" sz="900" dirty="0" err="1"/>
              <a:t>світі</a:t>
            </a:r>
            <a:r>
              <a:rPr lang="ru-RU" sz="900" dirty="0"/>
              <a:t>: </a:t>
            </a:r>
            <a:r>
              <a:rPr lang="ru-RU" sz="900" dirty="0" err="1"/>
              <a:t>управління</a:t>
            </a:r>
            <a:r>
              <a:rPr lang="ru-RU" sz="900" dirty="0"/>
              <a:t>, </a:t>
            </a:r>
            <a:r>
              <a:rPr lang="ru-RU" sz="900" dirty="0" err="1"/>
              <a:t>технології</a:t>
            </a:r>
            <a:r>
              <a:rPr lang="ru-RU" sz="900" dirty="0"/>
              <a:t>, </a:t>
            </a:r>
            <a:r>
              <a:rPr lang="ru-RU" sz="900" dirty="0" err="1"/>
              <a:t>моделі</a:t>
            </a:r>
            <a:r>
              <a:rPr lang="ru-RU" sz="900" dirty="0"/>
              <a:t>: </a:t>
            </a:r>
            <a:r>
              <a:rPr lang="ru-RU" sz="900" dirty="0" err="1"/>
              <a:t>колективна</a:t>
            </a:r>
            <a:r>
              <a:rPr lang="ru-RU" sz="900" dirty="0"/>
              <a:t> </a:t>
            </a:r>
            <a:r>
              <a:rPr lang="ru-RU" sz="900" dirty="0" err="1"/>
              <a:t>монографія</a:t>
            </a:r>
            <a:r>
              <a:rPr lang="ru-RU" sz="900" dirty="0"/>
              <a:t>. </a:t>
            </a:r>
            <a:r>
              <a:rPr lang="ru-RU" sz="900" dirty="0" err="1"/>
              <a:t>Видання</a:t>
            </a:r>
            <a:r>
              <a:rPr lang="ru-RU" sz="900" dirty="0"/>
              <a:t> </a:t>
            </a:r>
            <a:r>
              <a:rPr lang="ru-RU" sz="900" dirty="0" err="1"/>
              <a:t>п‘яте</a:t>
            </a:r>
            <a:r>
              <a:rPr lang="ru-RU" sz="900" dirty="0"/>
              <a:t> / за наук. ред. проф. </a:t>
            </a:r>
            <a:r>
              <a:rPr lang="ru-RU" sz="900" dirty="0" err="1"/>
              <a:t>Матвійчук</a:t>
            </a:r>
            <a:r>
              <a:rPr lang="ru-RU" sz="900" dirty="0"/>
              <a:t> Л.Ю. </a:t>
            </a:r>
            <a:r>
              <a:rPr lang="ru-RU" sz="900" dirty="0" err="1"/>
              <a:t>Луцьк</a:t>
            </a:r>
            <a:r>
              <a:rPr lang="ru-RU" sz="900" dirty="0"/>
              <a:t>: ІВВ </a:t>
            </a:r>
            <a:r>
              <a:rPr lang="ru-RU" sz="900" dirty="0" err="1"/>
              <a:t>Луцького</a:t>
            </a:r>
            <a:r>
              <a:rPr lang="ru-RU" sz="900" dirty="0"/>
              <a:t> НТУ, 2019. 320 с. </a:t>
            </a:r>
          </a:p>
          <a:p>
            <a:r>
              <a:rPr lang="ru-RU" sz="900" dirty="0"/>
              <a:t>16. </a:t>
            </a:r>
            <a:r>
              <a:rPr lang="ru-RU" sz="900" dirty="0" err="1"/>
              <a:t>Стратегічні</a:t>
            </a:r>
            <a:r>
              <a:rPr lang="ru-RU" sz="900" dirty="0"/>
              <a:t> </a:t>
            </a:r>
            <a:r>
              <a:rPr lang="ru-RU" sz="900" dirty="0" err="1"/>
              <a:t>вектори</a:t>
            </a:r>
            <a:r>
              <a:rPr lang="ru-RU" sz="900" dirty="0"/>
              <a:t> </a:t>
            </a:r>
            <a:r>
              <a:rPr lang="ru-RU" sz="900" dirty="0" err="1"/>
              <a:t>розвитку</a:t>
            </a:r>
            <a:r>
              <a:rPr lang="ru-RU" sz="900" dirty="0"/>
              <a:t> </a:t>
            </a:r>
            <a:r>
              <a:rPr lang="ru-RU" sz="900" dirty="0" err="1"/>
              <a:t>туристичних</a:t>
            </a:r>
            <a:r>
              <a:rPr lang="ru-RU" sz="900" dirty="0"/>
              <a:t> </a:t>
            </a:r>
            <a:r>
              <a:rPr lang="ru-RU" sz="900" dirty="0" err="1"/>
              <a:t>дестинацій</a:t>
            </a:r>
            <a:r>
              <a:rPr lang="ru-RU" sz="900" dirty="0"/>
              <a:t> </a:t>
            </a:r>
            <a:r>
              <a:rPr lang="ru-RU" sz="900" dirty="0" err="1"/>
              <a:t>Тернопільщини</a:t>
            </a:r>
            <a:r>
              <a:rPr lang="ru-RU" sz="900" dirty="0"/>
              <a:t>: </a:t>
            </a:r>
            <a:r>
              <a:rPr lang="ru-RU" sz="900" dirty="0" err="1"/>
              <a:t>монографія</a:t>
            </a:r>
            <a:r>
              <a:rPr lang="ru-RU" sz="900" dirty="0"/>
              <a:t> / За </a:t>
            </a:r>
            <a:r>
              <a:rPr lang="ru-RU" sz="900" dirty="0" err="1"/>
              <a:t>заг</a:t>
            </a:r>
            <a:r>
              <a:rPr lang="ru-RU" sz="900" dirty="0"/>
              <a:t>. ред. доктора </a:t>
            </a:r>
            <a:r>
              <a:rPr lang="ru-RU" sz="900" dirty="0" err="1"/>
              <a:t>економічних</a:t>
            </a:r>
            <a:r>
              <a:rPr lang="ru-RU" sz="900" dirty="0"/>
              <a:t> наук, </a:t>
            </a:r>
            <a:r>
              <a:rPr lang="ru-RU" sz="900" dirty="0" err="1"/>
              <a:t>професора</a:t>
            </a:r>
            <a:r>
              <a:rPr lang="ru-RU" sz="900" dirty="0"/>
              <a:t> В. Я. </a:t>
            </a:r>
            <a:r>
              <a:rPr lang="ru-RU" sz="900" dirty="0" err="1"/>
              <a:t>Брича</a:t>
            </a:r>
            <a:r>
              <a:rPr lang="ru-RU" sz="900" dirty="0"/>
              <a:t>, </a:t>
            </a:r>
            <a:r>
              <a:rPr lang="ru-RU" sz="900" dirty="0" err="1"/>
              <a:t>к.е.н</a:t>
            </a:r>
            <a:r>
              <a:rPr lang="ru-RU" sz="900" dirty="0"/>
              <a:t>., доцента А. М. </a:t>
            </a:r>
            <a:r>
              <a:rPr lang="ru-RU" sz="900" dirty="0" err="1"/>
              <a:t>Тибіня</a:t>
            </a:r>
            <a:r>
              <a:rPr lang="ru-RU" sz="900" dirty="0"/>
              <a:t>.. </a:t>
            </a:r>
            <a:r>
              <a:rPr lang="ru-RU" sz="900" dirty="0" err="1"/>
              <a:t>Тернопіль</a:t>
            </a:r>
            <a:r>
              <a:rPr lang="ru-RU" sz="900" dirty="0"/>
              <a:t>: </a:t>
            </a:r>
            <a:r>
              <a:rPr lang="ru-RU" sz="900" dirty="0" err="1"/>
              <a:t>Осадца</a:t>
            </a:r>
            <a:r>
              <a:rPr lang="ru-RU" sz="900" dirty="0"/>
              <a:t> Ю.В., 2017. 164 с. </a:t>
            </a:r>
          </a:p>
          <a:p>
            <a:r>
              <a:rPr lang="ru-RU" sz="900" dirty="0"/>
              <a:t>17. </a:t>
            </a:r>
            <a:r>
              <a:rPr lang="ru-RU" sz="900" dirty="0" err="1"/>
              <a:t>Пушкар</a:t>
            </a:r>
            <a:r>
              <a:rPr lang="ru-RU" sz="900" dirty="0"/>
              <a:t> Б.Т. </a:t>
            </a:r>
            <a:r>
              <a:rPr lang="ru-RU" sz="900" dirty="0" err="1"/>
              <a:t>Територіальна</a:t>
            </a:r>
            <a:r>
              <a:rPr lang="ru-RU" sz="900" dirty="0"/>
              <a:t> </a:t>
            </a:r>
            <a:r>
              <a:rPr lang="ru-RU" sz="900" dirty="0" err="1"/>
              <a:t>організація</a:t>
            </a:r>
            <a:r>
              <a:rPr lang="ru-RU" sz="900" dirty="0"/>
              <a:t> </a:t>
            </a:r>
            <a:r>
              <a:rPr lang="ru-RU" sz="900" dirty="0" err="1"/>
              <a:t>рекреаційного</a:t>
            </a:r>
            <a:r>
              <a:rPr lang="ru-RU" sz="900" dirty="0"/>
              <a:t> </a:t>
            </a:r>
            <a:r>
              <a:rPr lang="ru-RU" sz="900" dirty="0" err="1"/>
              <a:t>господарства</a:t>
            </a:r>
            <a:r>
              <a:rPr lang="ru-RU" sz="900" dirty="0"/>
              <a:t> </a:t>
            </a:r>
            <a:r>
              <a:rPr lang="ru-RU" sz="900" dirty="0" err="1"/>
              <a:t>регіону</a:t>
            </a:r>
            <a:r>
              <a:rPr lang="ru-RU" sz="900" dirty="0"/>
              <a:t>. / Б.Т. </a:t>
            </a:r>
            <a:r>
              <a:rPr lang="ru-RU" sz="900" dirty="0" err="1"/>
              <a:t>Пушкар</a:t>
            </a:r>
            <a:r>
              <a:rPr lang="ru-RU" sz="900" dirty="0"/>
              <a:t>, З.М. </a:t>
            </a:r>
            <a:r>
              <a:rPr lang="ru-RU" sz="900" dirty="0" err="1"/>
              <a:t>Пушкар</a:t>
            </a:r>
            <a:r>
              <a:rPr lang="ru-RU" sz="900" dirty="0"/>
              <a:t>. </a:t>
            </a:r>
            <a:r>
              <a:rPr lang="ru-RU" sz="900" dirty="0" err="1"/>
              <a:t>Тернопіль</a:t>
            </a:r>
            <a:r>
              <a:rPr lang="ru-RU" sz="900" dirty="0"/>
              <a:t>: «Вектор» 2014. 196 с. </a:t>
            </a:r>
          </a:p>
          <a:p>
            <a:r>
              <a:rPr lang="ru-RU" sz="900" dirty="0"/>
              <a:t>18. </a:t>
            </a:r>
            <a:r>
              <a:rPr lang="ru-RU" sz="900" dirty="0" err="1"/>
              <a:t>Туристські</a:t>
            </a:r>
            <a:r>
              <a:rPr lang="ru-RU" sz="900" dirty="0"/>
              <a:t> </a:t>
            </a:r>
            <a:r>
              <a:rPr lang="ru-RU" sz="900" dirty="0" err="1"/>
              <a:t>дестинації</a:t>
            </a:r>
            <a:r>
              <a:rPr lang="ru-RU" sz="900" dirty="0"/>
              <a:t> (</a:t>
            </a:r>
            <a:r>
              <a:rPr lang="ru-RU" sz="900" dirty="0" err="1"/>
              <a:t>теорія</a:t>
            </a:r>
            <a:r>
              <a:rPr lang="ru-RU" sz="900" dirty="0"/>
              <a:t>, </a:t>
            </a:r>
            <a:r>
              <a:rPr lang="ru-RU" sz="900" dirty="0" err="1"/>
              <a:t>управління</a:t>
            </a:r>
            <a:r>
              <a:rPr lang="ru-RU" sz="900" dirty="0"/>
              <a:t>, </a:t>
            </a:r>
            <a:r>
              <a:rPr lang="ru-RU" sz="900" dirty="0" err="1"/>
              <a:t>брендинг</a:t>
            </a:r>
            <a:r>
              <a:rPr lang="ru-RU" sz="900" dirty="0"/>
              <a:t>) : </a:t>
            </a:r>
            <a:r>
              <a:rPr lang="ru-RU" sz="900" dirty="0" err="1"/>
              <a:t>монографія</a:t>
            </a:r>
            <a:r>
              <a:rPr lang="ru-RU" sz="900" dirty="0"/>
              <a:t> / А.А. </a:t>
            </a:r>
            <a:r>
              <a:rPr lang="ru-RU" sz="900" dirty="0" err="1"/>
              <a:t>Мазаракі</a:t>
            </a:r>
            <a:r>
              <a:rPr lang="ru-RU" sz="900" dirty="0"/>
              <a:t>, Т.І. Ткаченко, С.В. Мельниченко та </a:t>
            </a:r>
            <a:r>
              <a:rPr lang="ru-RU" sz="900" dirty="0" err="1"/>
              <a:t>ін</a:t>
            </a:r>
            <a:r>
              <a:rPr lang="ru-RU" sz="900" dirty="0"/>
              <a:t>. ; за </a:t>
            </a:r>
            <a:r>
              <a:rPr lang="ru-RU" sz="900" dirty="0" err="1"/>
              <a:t>заг</a:t>
            </a:r>
            <a:r>
              <a:rPr lang="ru-RU" sz="900" dirty="0"/>
              <a:t>. ред. А.А. </a:t>
            </a:r>
            <a:r>
              <a:rPr lang="ru-RU" sz="900" dirty="0" err="1"/>
              <a:t>Мазаракі</a:t>
            </a:r>
            <a:r>
              <a:rPr lang="ru-RU" sz="900" dirty="0"/>
              <a:t>. К. : </a:t>
            </a:r>
            <a:r>
              <a:rPr lang="ru-RU" sz="900" dirty="0" err="1"/>
              <a:t>Київ</a:t>
            </a:r>
            <a:r>
              <a:rPr lang="ru-RU" sz="900" dirty="0"/>
              <a:t>. нац. торг.-</a:t>
            </a:r>
            <a:r>
              <a:rPr lang="ru-RU" sz="900" dirty="0" err="1"/>
              <a:t>екон</a:t>
            </a:r>
            <a:r>
              <a:rPr lang="ru-RU" sz="900" dirty="0"/>
              <a:t>. ун-т, 2013. 388 с. </a:t>
            </a:r>
          </a:p>
          <a:p>
            <a:r>
              <a:rPr lang="ru-RU" sz="900" dirty="0"/>
              <a:t>19. </a:t>
            </a:r>
            <a:r>
              <a:rPr lang="ru-RU" sz="900" dirty="0" err="1"/>
              <a:t>Управління</a:t>
            </a:r>
            <a:r>
              <a:rPr lang="ru-RU" sz="900" dirty="0"/>
              <a:t> </a:t>
            </a:r>
            <a:r>
              <a:rPr lang="ru-RU" sz="900" dirty="0" err="1"/>
              <a:t>регіональним</a:t>
            </a:r>
            <a:r>
              <a:rPr lang="ru-RU" sz="900" dirty="0"/>
              <a:t> </a:t>
            </a:r>
            <a:r>
              <a:rPr lang="ru-RU" sz="900" dirty="0" err="1"/>
              <a:t>розвитком</a:t>
            </a:r>
            <a:r>
              <a:rPr lang="ru-RU" sz="900" dirty="0"/>
              <a:t> туризму: </a:t>
            </a:r>
            <a:r>
              <a:rPr lang="ru-RU" sz="900" dirty="0" err="1"/>
              <a:t>навчальний</a:t>
            </a:r>
            <a:r>
              <a:rPr lang="ru-RU" sz="900" dirty="0"/>
              <a:t> </a:t>
            </a:r>
            <a:r>
              <a:rPr lang="ru-RU" sz="900" dirty="0" err="1"/>
              <a:t>посібник</a:t>
            </a:r>
            <a:r>
              <a:rPr lang="ru-RU" sz="900" dirty="0"/>
              <a:t>. / За ред. В.Ф. Семенова. Одеса: ОДЕУ, 2011. 225 с.</a:t>
            </a:r>
          </a:p>
          <a:p>
            <a:pPr algn="ctr"/>
            <a:r>
              <a:rPr lang="ru-RU" sz="900" b="1" dirty="0" err="1"/>
              <a:t>Інформаційні</a:t>
            </a:r>
            <a:r>
              <a:rPr lang="ru-RU" sz="900" b="1" dirty="0"/>
              <a:t> </a:t>
            </a:r>
            <a:r>
              <a:rPr lang="ru-RU" sz="900" b="1" dirty="0" err="1"/>
              <a:t>ресурси</a:t>
            </a:r>
            <a:r>
              <a:rPr lang="ru-RU" sz="900" b="1" dirty="0"/>
              <a:t>:</a:t>
            </a:r>
          </a:p>
          <a:p>
            <a:r>
              <a:rPr lang="ru-RU" sz="900" dirty="0"/>
              <a:t>1.	</a:t>
            </a:r>
            <a:r>
              <a:rPr lang="ru-RU" sz="900" dirty="0" err="1"/>
              <a:t>Державна</a:t>
            </a:r>
            <a:r>
              <a:rPr lang="ru-RU" sz="900" dirty="0"/>
              <a:t> служба статистики </a:t>
            </a:r>
            <a:r>
              <a:rPr lang="ru-RU" sz="900" dirty="0" err="1"/>
              <a:t>України</a:t>
            </a:r>
            <a:r>
              <a:rPr lang="ru-RU" sz="900" dirty="0"/>
              <a:t>. </a:t>
            </a:r>
            <a:r>
              <a:rPr lang="en-US" sz="900" dirty="0"/>
              <a:t>URL: http://www.ukrstat.gov.ua (</a:t>
            </a:r>
            <a:r>
              <a:rPr lang="ru-RU" sz="900" dirty="0"/>
              <a:t>дата </a:t>
            </a:r>
            <a:r>
              <a:rPr lang="ru-RU" sz="900" dirty="0" err="1"/>
              <a:t>звернення</a:t>
            </a:r>
            <a:r>
              <a:rPr lang="ru-RU" sz="900" dirty="0"/>
              <a:t>: 26.08.2019).</a:t>
            </a:r>
          </a:p>
          <a:p>
            <a:r>
              <a:rPr lang="ru-RU" sz="900" dirty="0"/>
              <a:t>2.	</a:t>
            </a:r>
            <a:r>
              <a:rPr lang="ru-RU" sz="900" dirty="0" err="1"/>
              <a:t>Кабінет</a:t>
            </a:r>
            <a:r>
              <a:rPr lang="ru-RU" sz="900" dirty="0"/>
              <a:t> </a:t>
            </a:r>
            <a:r>
              <a:rPr lang="ru-RU" sz="900" dirty="0" err="1"/>
              <a:t>Міністрів</a:t>
            </a:r>
            <a:r>
              <a:rPr lang="ru-RU" sz="900" dirty="0"/>
              <a:t> </a:t>
            </a:r>
            <a:r>
              <a:rPr lang="ru-RU" sz="900" dirty="0" err="1"/>
              <a:t>України</a:t>
            </a:r>
            <a:r>
              <a:rPr lang="ru-RU" sz="900" dirty="0"/>
              <a:t>. </a:t>
            </a:r>
            <a:r>
              <a:rPr lang="ru-RU" sz="900" dirty="0" err="1"/>
              <a:t>Урядовий</a:t>
            </a:r>
            <a:r>
              <a:rPr lang="ru-RU" sz="900" dirty="0"/>
              <a:t> портал. </a:t>
            </a:r>
            <a:r>
              <a:rPr lang="en-US" sz="900" dirty="0"/>
              <a:t>URL:  http:// www.kmu.gov.ua (</a:t>
            </a:r>
            <a:r>
              <a:rPr lang="ru-RU" sz="900" dirty="0"/>
              <a:t>дата </a:t>
            </a:r>
            <a:r>
              <a:rPr lang="ru-RU" sz="900" dirty="0" err="1"/>
              <a:t>звернення</a:t>
            </a:r>
            <a:r>
              <a:rPr lang="ru-RU" sz="900" dirty="0"/>
              <a:t>: 26.08.2023).</a:t>
            </a:r>
          </a:p>
          <a:p>
            <a:r>
              <a:rPr lang="ru-RU" sz="900" dirty="0"/>
              <a:t>3.	Международный технический журнал «Мир техники и технологий». </a:t>
            </a:r>
            <a:r>
              <a:rPr lang="en-US" sz="900" dirty="0"/>
              <a:t>URL: http://www.mtt.com.ua/ (</a:t>
            </a:r>
            <a:r>
              <a:rPr lang="ru-RU" sz="900" dirty="0"/>
              <a:t>дата </a:t>
            </a:r>
            <a:r>
              <a:rPr lang="ru-RU" sz="900" dirty="0" err="1"/>
              <a:t>звернення</a:t>
            </a:r>
            <a:r>
              <a:rPr lang="ru-RU" sz="900" dirty="0"/>
              <a:t>: 26.08.2023).</a:t>
            </a:r>
          </a:p>
          <a:p>
            <a:r>
              <a:rPr lang="ru-RU" sz="900" dirty="0"/>
              <a:t>4.	</a:t>
            </a:r>
            <a:r>
              <a:rPr lang="ru-RU" sz="900" dirty="0" err="1"/>
              <a:t>Міністерство</a:t>
            </a:r>
            <a:r>
              <a:rPr lang="ru-RU" sz="900" dirty="0"/>
              <a:t> </a:t>
            </a:r>
            <a:r>
              <a:rPr lang="ru-RU" sz="900" dirty="0" err="1"/>
              <a:t>економічного</a:t>
            </a:r>
            <a:r>
              <a:rPr lang="ru-RU" sz="900" dirty="0"/>
              <a:t> </a:t>
            </a:r>
            <a:r>
              <a:rPr lang="ru-RU" sz="900" dirty="0" err="1"/>
              <a:t>розвитку</a:t>
            </a:r>
            <a:r>
              <a:rPr lang="ru-RU" sz="900" dirty="0"/>
              <a:t> і </a:t>
            </a:r>
            <a:r>
              <a:rPr lang="ru-RU" sz="900" dirty="0" err="1"/>
              <a:t>торгівлі</a:t>
            </a:r>
            <a:r>
              <a:rPr lang="ru-RU" sz="900" dirty="0"/>
              <a:t>. </a:t>
            </a:r>
            <a:r>
              <a:rPr lang="ru-RU" sz="900" dirty="0" err="1"/>
              <a:t>Офіційний</a:t>
            </a:r>
            <a:r>
              <a:rPr lang="ru-RU" sz="900" dirty="0"/>
              <a:t> веб-сайт. </a:t>
            </a:r>
            <a:r>
              <a:rPr lang="en-US" sz="900" dirty="0"/>
              <a:t>URL: http://www.me.gov.ua (</a:t>
            </a:r>
            <a:r>
              <a:rPr lang="ru-RU" sz="900" dirty="0"/>
              <a:t>дата </a:t>
            </a:r>
            <a:r>
              <a:rPr lang="ru-RU" sz="900" dirty="0" err="1"/>
              <a:t>звернення</a:t>
            </a:r>
            <a:r>
              <a:rPr lang="ru-RU" sz="900" dirty="0"/>
              <a:t>: 26.08.2023).</a:t>
            </a:r>
          </a:p>
          <a:p>
            <a:r>
              <a:rPr lang="ru-RU" sz="900" dirty="0"/>
              <a:t>5.	Модуль </a:t>
            </a:r>
            <a:r>
              <a:rPr lang="ru-RU" sz="900" dirty="0" err="1"/>
              <a:t>аналітики</a:t>
            </a:r>
            <a:r>
              <a:rPr lang="ru-RU" sz="900" dirty="0"/>
              <a:t> </a:t>
            </a:r>
            <a:r>
              <a:rPr lang="ru-RU" sz="900" dirty="0" err="1"/>
              <a:t>офіційного</a:t>
            </a:r>
            <a:r>
              <a:rPr lang="ru-RU" sz="900" dirty="0"/>
              <a:t> сайту «</a:t>
            </a:r>
            <a:r>
              <a:rPr lang="en-US" sz="900" dirty="0" err="1"/>
              <a:t>Prozorro</a:t>
            </a:r>
            <a:r>
              <a:rPr lang="en-US" sz="900" dirty="0"/>
              <a:t>», </a:t>
            </a:r>
            <a:r>
              <a:rPr lang="ru-RU" sz="900" dirty="0" err="1"/>
              <a:t>публічні</a:t>
            </a:r>
            <a:r>
              <a:rPr lang="ru-RU" sz="900" dirty="0"/>
              <a:t> </a:t>
            </a:r>
            <a:r>
              <a:rPr lang="ru-RU" sz="900" dirty="0" err="1"/>
              <a:t>закупівлі</a:t>
            </a:r>
            <a:r>
              <a:rPr lang="ru-RU" sz="900" dirty="0"/>
              <a:t>. </a:t>
            </a:r>
            <a:r>
              <a:rPr lang="en-US" sz="900" dirty="0"/>
              <a:t>URL: http://bi.prozorro.org. (</a:t>
            </a:r>
            <a:r>
              <a:rPr lang="ru-RU" sz="900" dirty="0"/>
              <a:t>дата </a:t>
            </a:r>
            <a:r>
              <a:rPr lang="ru-RU" sz="900" dirty="0" err="1"/>
              <a:t>звернення</a:t>
            </a:r>
            <a:r>
              <a:rPr lang="ru-RU" sz="900" dirty="0"/>
              <a:t>: 26.08.2023).</a:t>
            </a:r>
          </a:p>
          <a:p>
            <a:r>
              <a:rPr lang="ru-RU" sz="900" dirty="0"/>
              <a:t>6.	</a:t>
            </a:r>
            <a:r>
              <a:rPr lang="ru-RU" sz="900" dirty="0" err="1"/>
              <a:t>Науково-практичний</a:t>
            </a:r>
            <a:r>
              <a:rPr lang="ru-RU" sz="900" dirty="0"/>
              <a:t> журнал «Менеджмент </a:t>
            </a:r>
            <a:r>
              <a:rPr lang="ru-RU" sz="900" dirty="0" err="1"/>
              <a:t>сьогодні</a:t>
            </a:r>
            <a:r>
              <a:rPr lang="ru-RU" sz="900" dirty="0"/>
              <a:t>». </a:t>
            </a:r>
            <a:r>
              <a:rPr lang="en-US" sz="900" dirty="0"/>
              <a:t>URL: http://grebennikon.ru/journal-6.html (</a:t>
            </a:r>
            <a:r>
              <a:rPr lang="ru-RU" sz="900" dirty="0"/>
              <a:t>дата </a:t>
            </a:r>
            <a:r>
              <a:rPr lang="ru-RU" sz="900" dirty="0" err="1"/>
              <a:t>звернення</a:t>
            </a:r>
            <a:r>
              <a:rPr lang="ru-RU" sz="900" dirty="0"/>
              <a:t>: 26.08.2023).</a:t>
            </a:r>
          </a:p>
          <a:p>
            <a:r>
              <a:rPr lang="ru-RU" sz="900" dirty="0"/>
              <a:t>7.	</a:t>
            </a:r>
            <a:r>
              <a:rPr lang="ru-RU" sz="900" dirty="0" err="1"/>
              <a:t>Офіційний</a:t>
            </a:r>
            <a:r>
              <a:rPr lang="ru-RU" sz="900" dirty="0"/>
              <a:t> портал </a:t>
            </a:r>
            <a:r>
              <a:rPr lang="ru-RU" sz="900" dirty="0" err="1"/>
              <a:t>Верховної</a:t>
            </a:r>
            <a:r>
              <a:rPr lang="ru-RU" sz="900" dirty="0"/>
              <a:t> Ради </a:t>
            </a:r>
            <a:r>
              <a:rPr lang="ru-RU" sz="900" dirty="0" err="1"/>
              <a:t>України</a:t>
            </a:r>
            <a:r>
              <a:rPr lang="ru-RU" sz="900" dirty="0"/>
              <a:t>. </a:t>
            </a:r>
            <a:r>
              <a:rPr lang="en-US" sz="900" dirty="0"/>
              <a:t>URL: www.rada.gov.ua/. (</a:t>
            </a:r>
            <a:r>
              <a:rPr lang="ru-RU" sz="900" dirty="0"/>
              <a:t>дата </a:t>
            </a:r>
            <a:r>
              <a:rPr lang="ru-RU" sz="900" dirty="0" err="1"/>
              <a:t>звернення</a:t>
            </a:r>
            <a:r>
              <a:rPr lang="ru-RU" sz="900" dirty="0"/>
              <a:t>: 26.08.2023).</a:t>
            </a:r>
          </a:p>
          <a:p>
            <a:r>
              <a:rPr lang="ru-RU" sz="900" dirty="0"/>
              <a:t>8.	</a:t>
            </a:r>
            <a:r>
              <a:rPr lang="ru-RU" sz="900" dirty="0" err="1"/>
              <a:t>Офіційний</a:t>
            </a:r>
            <a:r>
              <a:rPr lang="ru-RU" sz="900" dirty="0"/>
              <a:t> сайт </a:t>
            </a:r>
            <a:r>
              <a:rPr lang="ru-RU" sz="900" dirty="0" err="1"/>
              <a:t>Міністерства</a:t>
            </a:r>
            <a:r>
              <a:rPr lang="ru-RU" sz="900" dirty="0"/>
              <a:t> </a:t>
            </a:r>
            <a:r>
              <a:rPr lang="ru-RU" sz="900" dirty="0" err="1"/>
              <a:t>економічного</a:t>
            </a:r>
            <a:r>
              <a:rPr lang="ru-RU" sz="900" dirty="0"/>
              <a:t> </a:t>
            </a:r>
            <a:r>
              <a:rPr lang="ru-RU" sz="900" dirty="0" err="1"/>
              <a:t>розвитку</a:t>
            </a:r>
            <a:r>
              <a:rPr lang="ru-RU" sz="900" dirty="0"/>
              <a:t> і </a:t>
            </a:r>
            <a:r>
              <a:rPr lang="ru-RU" sz="900" dirty="0" err="1"/>
              <a:t>торгівлі</a:t>
            </a:r>
            <a:r>
              <a:rPr lang="ru-RU" sz="900" dirty="0"/>
              <a:t> </a:t>
            </a:r>
            <a:r>
              <a:rPr lang="ru-RU" sz="900" dirty="0" err="1"/>
              <a:t>України</a:t>
            </a:r>
            <a:r>
              <a:rPr lang="ru-RU" sz="900" dirty="0"/>
              <a:t>. </a:t>
            </a:r>
            <a:r>
              <a:rPr lang="en-US" sz="900" dirty="0"/>
              <a:t>URL: http: //www.m e.gov. </a:t>
            </a:r>
            <a:r>
              <a:rPr lang="en-US" sz="900" dirty="0" err="1"/>
              <a:t>ua</a:t>
            </a:r>
            <a:r>
              <a:rPr lang="en-US" sz="900" dirty="0"/>
              <a:t>/News/</a:t>
            </a:r>
            <a:r>
              <a:rPr lang="en-US" sz="900" dirty="0" err="1"/>
              <a:t>Detail?lang</a:t>
            </a:r>
            <a:r>
              <a:rPr lang="en-US" sz="900" dirty="0"/>
              <a:t>=</a:t>
            </a:r>
            <a:r>
              <a:rPr lang="en-US" sz="900" dirty="0" err="1"/>
              <a:t>uk-UA&amp;id</a:t>
            </a:r>
            <a:r>
              <a:rPr lang="en-US" sz="900" dirty="0"/>
              <a:t>=50da6022-ffe8-4ddb-9248-8a24ab606d3c&amp;title=</a:t>
            </a:r>
            <a:r>
              <a:rPr lang="en-US" sz="900" dirty="0" err="1"/>
              <a:t>ProzorroZmenshuKoruptsiiu-RezultatiOpituvanniaBiznesu</a:t>
            </a:r>
            <a:r>
              <a:rPr lang="en-US" sz="900" dirty="0"/>
              <a:t>. (</a:t>
            </a:r>
            <a:r>
              <a:rPr lang="ru-RU" sz="900" dirty="0"/>
              <a:t>дата </a:t>
            </a:r>
            <a:r>
              <a:rPr lang="ru-RU" sz="900" dirty="0" err="1"/>
              <a:t>звернення</a:t>
            </a:r>
            <a:r>
              <a:rPr lang="ru-RU" sz="900" dirty="0"/>
              <a:t>: 26.08.2023).</a:t>
            </a:r>
          </a:p>
          <a:p>
            <a:r>
              <a:rPr lang="ru-RU" sz="900" dirty="0"/>
              <a:t>9.	Президент </a:t>
            </a:r>
            <a:r>
              <a:rPr lang="ru-RU" sz="900" dirty="0" err="1"/>
              <a:t>України</a:t>
            </a:r>
            <a:r>
              <a:rPr lang="ru-RU" sz="900" dirty="0"/>
              <a:t>. </a:t>
            </a:r>
            <a:r>
              <a:rPr lang="ru-RU" sz="900" dirty="0" err="1"/>
              <a:t>Офіційне</a:t>
            </a:r>
            <a:r>
              <a:rPr lang="ru-RU" sz="900" dirty="0"/>
              <a:t> </a:t>
            </a:r>
            <a:r>
              <a:rPr lang="ru-RU" sz="900" dirty="0" err="1"/>
              <a:t>інтернет-представництво</a:t>
            </a:r>
            <a:r>
              <a:rPr lang="ru-RU" sz="900" dirty="0"/>
              <a:t>. </a:t>
            </a:r>
            <a:r>
              <a:rPr lang="en-US" sz="900" dirty="0"/>
              <a:t>URL:  http://www.president.gov.ua (</a:t>
            </a:r>
            <a:r>
              <a:rPr lang="ru-RU" sz="900" dirty="0"/>
              <a:t>дата </a:t>
            </a:r>
            <a:r>
              <a:rPr lang="ru-RU" sz="900" dirty="0" err="1"/>
              <a:t>звернення</a:t>
            </a:r>
            <a:r>
              <a:rPr lang="ru-RU" sz="900" dirty="0"/>
              <a:t>: 26.08.2023).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242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8073" y="629158"/>
            <a:ext cx="57315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latin typeface="Trebuchet MS"/>
                <a:cs typeface="Trebuchet MS"/>
              </a:rPr>
              <a:t>Мета</a:t>
            </a:r>
            <a:r>
              <a:rPr sz="3600" b="0" spc="-20" dirty="0">
                <a:latin typeface="Trebuchet MS"/>
                <a:cs typeface="Trebuchet MS"/>
              </a:rPr>
              <a:t> </a:t>
            </a:r>
            <a:r>
              <a:rPr sz="3600" b="0" spc="-5" dirty="0">
                <a:latin typeface="Trebuchet MS"/>
                <a:cs typeface="Trebuchet MS"/>
              </a:rPr>
              <a:t>вивчення</a:t>
            </a:r>
            <a:r>
              <a:rPr sz="3600" b="0" spc="-30" dirty="0">
                <a:latin typeface="Trebuchet MS"/>
                <a:cs typeface="Trebuchet MS"/>
              </a:rPr>
              <a:t> </a:t>
            </a:r>
            <a:r>
              <a:rPr sz="3600" b="0" spc="-5" dirty="0">
                <a:latin typeface="Trebuchet MS"/>
                <a:cs typeface="Trebuchet MS"/>
              </a:rPr>
              <a:t>дисципліни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6310" y="1232154"/>
            <a:ext cx="7909559" cy="4321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7945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підготовка</a:t>
            </a:r>
            <a:r>
              <a:rPr sz="28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до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майбутньої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управлінської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діяльності,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знання</a:t>
            </a:r>
            <a:r>
              <a:rPr sz="2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загальної</a:t>
            </a:r>
            <a:r>
              <a:rPr sz="2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теорії</a:t>
            </a:r>
            <a:r>
              <a:rPr sz="2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управління, </a:t>
            </a:r>
            <a:r>
              <a:rPr sz="2800" spc="-8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функцій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менеджменту,</a:t>
            </a:r>
            <a:r>
              <a:rPr sz="2800" spc="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структури організації,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планування,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 методики</a:t>
            </a:r>
            <a:r>
              <a:rPr sz="2800" spc="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прийняття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рішень.</a:t>
            </a:r>
            <a:endParaRPr sz="28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Розкриття</a:t>
            </a:r>
            <a:r>
              <a:rPr sz="28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майбутнім</a:t>
            </a:r>
            <a:r>
              <a:rPr sz="2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фахівцям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можливостей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використання</a:t>
            </a:r>
            <a:r>
              <a:rPr sz="28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 err="1">
                <a:solidFill>
                  <a:srgbClr val="404040"/>
                </a:solidFill>
                <a:latin typeface="Trebuchet MS"/>
                <a:cs typeface="Trebuchet MS"/>
              </a:rPr>
              <a:t>технологій</a:t>
            </a:r>
            <a:r>
              <a:rPr sz="28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uk-UA" sz="2800" spc="-10" dirty="0">
                <a:solidFill>
                  <a:srgbClr val="404040"/>
                </a:solidFill>
                <a:latin typeface="Trebuchet MS"/>
                <a:cs typeface="Trebuchet MS"/>
              </a:rPr>
              <a:t>управління</a:t>
            </a:r>
            <a:r>
              <a:rPr sz="2800" spc="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для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успішного</a:t>
            </a:r>
            <a:r>
              <a:rPr sz="2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здійснення</a:t>
            </a:r>
            <a:r>
              <a:rPr sz="2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управлінської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 діяльності, </a:t>
            </a:r>
            <a:r>
              <a:rPr sz="2800" spc="-8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засвоєння</a:t>
            </a:r>
            <a:r>
              <a:rPr sz="2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 err="1">
                <a:solidFill>
                  <a:srgbClr val="404040"/>
                </a:solidFill>
                <a:latin typeface="Trebuchet MS"/>
                <a:cs typeface="Trebuchet MS"/>
              </a:rPr>
              <a:t>ними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uk-UA" sz="2800" spc="-5" dirty="0">
                <a:solidFill>
                  <a:srgbClr val="404040"/>
                </a:solidFill>
                <a:latin typeface="Trebuchet MS"/>
                <a:cs typeface="Trebuchet MS"/>
              </a:rPr>
              <a:t>особливостей </a:t>
            </a:r>
            <a:r>
              <a:rPr sz="2800" spc="-5" dirty="0" err="1">
                <a:solidFill>
                  <a:srgbClr val="404040"/>
                </a:solidFill>
                <a:latin typeface="Trebuchet MS"/>
                <a:cs typeface="Trebuchet MS"/>
              </a:rPr>
              <a:t>сутності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uk-UA" sz="2800" spc="-10" dirty="0">
                <a:solidFill>
                  <a:srgbClr val="404040"/>
                </a:solidFill>
                <a:latin typeface="Trebuchet MS"/>
                <a:cs typeface="Trebuchet MS"/>
              </a:rPr>
              <a:t>управління внутрішнім туризмом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sz="2800" spc="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його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власного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економічного</a:t>
            </a:r>
            <a:r>
              <a:rPr sz="2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механізму.</a:t>
            </a:r>
            <a:endParaRPr sz="2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7325" y="630682"/>
            <a:ext cx="7036434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67864" marR="5080" indent="-1955800">
              <a:lnSpc>
                <a:spcPct val="100000"/>
              </a:lnSpc>
              <a:spcBef>
                <a:spcPts val="105"/>
              </a:spcBef>
            </a:pPr>
            <a:r>
              <a:rPr dirty="0"/>
              <a:t>У</a:t>
            </a:r>
            <a:r>
              <a:rPr spc="-15" dirty="0"/>
              <a:t> </a:t>
            </a:r>
            <a:r>
              <a:rPr dirty="0"/>
              <a:t>разі</a:t>
            </a:r>
            <a:r>
              <a:rPr spc="-5" dirty="0"/>
              <a:t> успішного</a:t>
            </a:r>
            <a:r>
              <a:rPr spc="5" dirty="0"/>
              <a:t> </a:t>
            </a:r>
            <a:r>
              <a:rPr spc="-5" dirty="0"/>
              <a:t>завершення</a:t>
            </a:r>
            <a:r>
              <a:rPr spc="15" dirty="0"/>
              <a:t> </a:t>
            </a:r>
            <a:r>
              <a:rPr dirty="0"/>
              <a:t>курсу </a:t>
            </a:r>
            <a:r>
              <a:rPr spc="-944" dirty="0"/>
              <a:t> </a:t>
            </a:r>
            <a:r>
              <a:rPr spc="-5" dirty="0"/>
              <a:t>студент </a:t>
            </a:r>
            <a:r>
              <a:rPr u="heavy" dirty="0">
                <a:uFill>
                  <a:solidFill>
                    <a:srgbClr val="90C225"/>
                  </a:solidFill>
                </a:uFill>
              </a:rPr>
              <a:t>зможе</a:t>
            </a:r>
            <a:r>
              <a:rPr dirty="0"/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2114804"/>
            <a:ext cx="8339455" cy="3524885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355600" marR="219710" indent="-342900">
              <a:lnSpc>
                <a:spcPts val="2210"/>
              </a:lnSpc>
              <a:spcBef>
                <a:spcPts val="635"/>
              </a:spcBef>
              <a:tabLst>
                <a:tab pos="354965" algn="l"/>
              </a:tabLst>
            </a:pPr>
            <a:r>
              <a:rPr sz="18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планувати роботу </a:t>
            </a:r>
            <a:r>
              <a:rPr sz="2300" dirty="0">
                <a:solidFill>
                  <a:srgbClr val="404040"/>
                </a:solidFill>
                <a:latin typeface="Trebuchet MS"/>
                <a:cs typeface="Trebuchet MS"/>
              </a:rPr>
              <a:t>в якості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менеджера туристичної </a:t>
            </a:r>
            <a:r>
              <a:rPr sz="23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організації, застосовуючи різні </a:t>
            </a:r>
            <a:r>
              <a:rPr sz="2300" dirty="0">
                <a:solidFill>
                  <a:srgbClr val="404040"/>
                </a:solidFill>
                <a:latin typeface="Trebuchet MS"/>
                <a:cs typeface="Trebuchet MS"/>
              </a:rPr>
              <a:t>форми,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методи </a:t>
            </a:r>
            <a:r>
              <a:rPr sz="2300" dirty="0">
                <a:solidFill>
                  <a:srgbClr val="404040"/>
                </a:solidFill>
                <a:latin typeface="Trebuchet MS"/>
                <a:cs typeface="Trebuchet MS"/>
              </a:rPr>
              <a:t>та </a:t>
            </a:r>
            <a:r>
              <a:rPr sz="2300" spc="-5" dirty="0" err="1">
                <a:solidFill>
                  <a:srgbClr val="404040"/>
                </a:solidFill>
                <a:latin typeface="Trebuchet MS"/>
                <a:cs typeface="Trebuchet MS"/>
              </a:rPr>
              <a:t>засоби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6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uk-UA" sz="2300" spc="-5" dirty="0">
                <a:solidFill>
                  <a:srgbClr val="404040"/>
                </a:solidFill>
                <a:latin typeface="Trebuchet MS"/>
                <a:cs typeface="Trebuchet MS"/>
              </a:rPr>
              <a:t>управління внутрішнім туризмом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;</a:t>
            </a:r>
            <a:endParaRPr sz="23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  <a:tabLst>
                <a:tab pos="354965" algn="l"/>
              </a:tabLst>
            </a:pPr>
            <a:r>
              <a:rPr sz="18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визначати</a:t>
            </a:r>
            <a:r>
              <a:rPr sz="23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основні</a:t>
            </a:r>
            <a:r>
              <a:rPr sz="23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dirty="0">
                <a:solidFill>
                  <a:srgbClr val="404040"/>
                </a:solidFill>
                <a:latin typeface="Trebuchet MS"/>
                <a:cs typeface="Trebuchet MS"/>
              </a:rPr>
              <a:t>цілі</a:t>
            </a:r>
            <a:r>
              <a:rPr sz="23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діяльності</a:t>
            </a:r>
            <a:r>
              <a:rPr sz="23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організації;</a:t>
            </a:r>
            <a:endParaRPr sz="23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  <a:tabLst>
                <a:tab pos="354965" algn="l"/>
              </a:tabLst>
            </a:pPr>
            <a:r>
              <a:rPr sz="18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визначати</a:t>
            </a:r>
            <a:r>
              <a:rPr sz="23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функції</a:t>
            </a:r>
            <a:r>
              <a:rPr sz="23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управління;</a:t>
            </a:r>
            <a:endParaRPr sz="2300" dirty="0">
              <a:latin typeface="Trebuchet MS"/>
              <a:cs typeface="Trebuchet MS"/>
            </a:endParaRPr>
          </a:p>
          <a:p>
            <a:pPr marL="355600" marR="5080" indent="-342900">
              <a:lnSpc>
                <a:spcPts val="2210"/>
              </a:lnSpc>
              <a:spcBef>
                <a:spcPts val="980"/>
              </a:spcBef>
              <a:tabLst>
                <a:tab pos="354965" algn="l"/>
              </a:tabLst>
            </a:pPr>
            <a:r>
              <a:rPr sz="18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аналізувати різні стилі керівництва та обирати необхідний </a:t>
            </a:r>
            <a:r>
              <a:rPr sz="2300" spc="-6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стиль</a:t>
            </a:r>
            <a:r>
              <a:rPr sz="23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dirty="0">
                <a:solidFill>
                  <a:srgbClr val="404040"/>
                </a:solidFill>
                <a:latin typeface="Trebuchet MS"/>
                <a:cs typeface="Trebuchet MS"/>
              </a:rPr>
              <a:t>поведінки</a:t>
            </a:r>
            <a:r>
              <a:rPr sz="23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dirty="0">
                <a:solidFill>
                  <a:srgbClr val="404040"/>
                </a:solidFill>
                <a:latin typeface="Trebuchet MS"/>
                <a:cs typeface="Trebuchet MS"/>
              </a:rPr>
              <a:t>у</a:t>
            </a:r>
            <a:r>
              <a:rPr sz="23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залежності</a:t>
            </a:r>
            <a:r>
              <a:rPr sz="23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від</a:t>
            </a:r>
            <a:r>
              <a:rPr sz="23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ситуації,</a:t>
            </a:r>
            <a:r>
              <a:rPr sz="23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dirty="0">
                <a:solidFill>
                  <a:srgbClr val="404040"/>
                </a:solidFill>
                <a:latin typeface="Trebuchet MS"/>
                <a:cs typeface="Trebuchet MS"/>
              </a:rPr>
              <a:t>що</a:t>
            </a:r>
            <a:r>
              <a:rPr sz="23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виникають;</a:t>
            </a:r>
            <a:endParaRPr sz="2300" dirty="0">
              <a:latin typeface="Trebuchet MS"/>
              <a:cs typeface="Trebuchet MS"/>
            </a:endParaRPr>
          </a:p>
          <a:p>
            <a:pPr marL="355600" marR="795655" indent="-342900">
              <a:lnSpc>
                <a:spcPts val="2210"/>
              </a:lnSpc>
              <a:spcBef>
                <a:spcPts val="990"/>
              </a:spcBef>
              <a:tabLst>
                <a:tab pos="354965" algn="l"/>
              </a:tabLst>
            </a:pPr>
            <a:r>
              <a:rPr sz="18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аналізувати та використовувати на </a:t>
            </a:r>
            <a:r>
              <a:rPr sz="2300" dirty="0">
                <a:solidFill>
                  <a:srgbClr val="404040"/>
                </a:solidFill>
                <a:latin typeface="Trebuchet MS"/>
                <a:cs typeface="Trebuchet MS"/>
              </a:rPr>
              <a:t>практиці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загальні </a:t>
            </a:r>
            <a:r>
              <a:rPr sz="2300" spc="-6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dirty="0">
                <a:solidFill>
                  <a:srgbClr val="404040"/>
                </a:solidFill>
                <a:latin typeface="Trebuchet MS"/>
                <a:cs typeface="Trebuchet MS"/>
              </a:rPr>
              <a:t>принципи</a:t>
            </a:r>
            <a:r>
              <a:rPr sz="23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організації</a:t>
            </a:r>
            <a:r>
              <a:rPr sz="23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управлінської</a:t>
            </a:r>
            <a:r>
              <a:rPr sz="23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dirty="0">
                <a:solidFill>
                  <a:srgbClr val="404040"/>
                </a:solidFill>
                <a:latin typeface="Trebuchet MS"/>
                <a:cs typeface="Trebuchet MS"/>
              </a:rPr>
              <a:t>праці.</a:t>
            </a:r>
            <a:endParaRPr sz="23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sz="18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endParaRPr sz="1800" dirty="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5" y="630682"/>
            <a:ext cx="9277350" cy="492443"/>
          </a:xfrm>
        </p:spPr>
        <p:txBody>
          <a:bodyPr/>
          <a:lstStyle/>
          <a:p>
            <a:pPr algn="ctr"/>
            <a:r>
              <a:rPr lang="uk-UA" dirty="0"/>
              <a:t>Опис курсу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6310" y="2114804"/>
            <a:ext cx="10679379" cy="4671728"/>
          </a:xfrm>
        </p:spPr>
        <p:txBody>
          <a:bodyPr/>
          <a:lstStyle/>
          <a:p>
            <a:pPr marL="1905" marR="85725" indent="174625" algn="just">
              <a:lnSpc>
                <a:spcPct val="102000"/>
              </a:lnSpc>
              <a:spcAft>
                <a:spcPts val="25"/>
              </a:spcAft>
            </a:pPr>
            <a:r>
              <a:rPr lang="uk-UA" sz="2800" b="1" i="1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</a:rPr>
              <a:t>Мета курсу.</a:t>
            </a:r>
            <a:r>
              <a:rPr lang="uk-UA" sz="2800" i="1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Туризм – одна з основних галузей економіки України. Проте ринок туризму дуже вразливий до криз різного походження, таких як стихійні лиха, епідемії, соціально-економічні та політичні кризи, воєнні конфлікти, що призводять до дестабілізації ситуації всередині країни. Цей факт підтверджує ситуація в туристичній галузі України, яка з початком повномасштабної війни пережила справжній крах. </a:t>
            </a:r>
            <a:endParaRPr lang="ru-RU" sz="2400" dirty="0">
              <a:ea typeface="Calibri"/>
              <a:cs typeface="Times New Roman"/>
            </a:endParaRPr>
          </a:p>
          <a:p>
            <a:pPr marL="1905" marR="85725" indent="174625" algn="just">
              <a:lnSpc>
                <a:spcPct val="102000"/>
              </a:lnSpc>
              <a:spcAft>
                <a:spcPts val="25"/>
              </a:spcAf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Вітчизняна сфера туризму до початку повномасштабної військової агресії проти України мала потужний регіональний та загальнонаціональний ресурсний потенціал. У країні сформувалася і функціонувала система вітчизняного туризму, яка </a:t>
            </a:r>
            <a:r>
              <a:rPr lang="uk-UA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багатовекторно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синтезувала переваги соціальної, гуманітарної та економічної сфер, у центрі уваги яких поставали інтереси, потреби, бажання туриста, відвідувача, екскурсанта, й відтак, визначала пріоритетні можливості суб’єктів господарювання, що надавали туристичні послуги та брали участь у здійсненні соціально-економічного розвитку країни. </a:t>
            </a:r>
            <a:endParaRPr lang="ru-RU" sz="2400" dirty="0">
              <a:ea typeface="Calibri"/>
              <a:cs typeface="Times New Roman"/>
            </a:endParaRPr>
          </a:p>
          <a:p>
            <a:pPr marL="1905" marR="85725" indent="174625" algn="just">
              <a:lnSpc>
                <a:spcPct val="102000"/>
              </a:lnSpc>
              <a:spcAft>
                <a:spcPts val="25"/>
              </a:spcAf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Як і більшість суспільних сфер, туристична сфера гостро відчула вплив повномасштабних агресивних військових дій й зіштовхнулася з рядом критичних викликів, пов’язаних із руйнацією значної кількості об’єктів природної, історико-культурної, духовної спадщини та туристичної інфраструктури України, які використовувалися для розвитку національного туризму.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8357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5" y="630682"/>
            <a:ext cx="9277350" cy="492443"/>
          </a:xfrm>
        </p:spPr>
        <p:txBody>
          <a:bodyPr/>
          <a:lstStyle/>
          <a:p>
            <a:pPr algn="ctr"/>
            <a:r>
              <a:rPr lang="uk-UA" dirty="0"/>
              <a:t>Основні навчальні ресурси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6310" y="2114804"/>
            <a:ext cx="10679379" cy="1551194"/>
          </a:xfrm>
        </p:spPr>
        <p:txBody>
          <a:bodyPr/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</a:rPr>
              <a:t>Лекційні матеріали українською мовою, презентації лекцій, інструктивно-методичні матеріали, плани практичних занять, методичні рекомендації до виконання самостійних та індивідуальних завдань, завдання для поточного та підсумкового контролю розміщені на платформі </a:t>
            </a:r>
            <a:r>
              <a:rPr lang="uk-UA" dirty="0" err="1">
                <a:solidFill>
                  <a:srgbClr val="000000"/>
                </a:solidFill>
                <a:latin typeface="Times New Roman"/>
                <a:ea typeface="MS Mincho"/>
                <a:cs typeface="Times New Roman"/>
              </a:rPr>
              <a:t>Moodle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</a:rPr>
              <a:t>: </a:t>
            </a:r>
            <a:r>
              <a:rPr lang="uk-UA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https://moodle.znu.edu.ua/course/view.php?id=11551</a:t>
            </a:r>
            <a:endParaRPr lang="ru-RU" sz="16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0158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5" y="630682"/>
            <a:ext cx="9277350" cy="492443"/>
          </a:xfrm>
        </p:spPr>
        <p:txBody>
          <a:bodyPr/>
          <a:lstStyle/>
          <a:p>
            <a:pPr algn="ctr"/>
            <a:r>
              <a:rPr lang="uk-UA" dirty="0">
                <a:latin typeface="Times New Roman"/>
                <a:ea typeface="Times New Roman"/>
              </a:rPr>
              <a:t>Програма навчальної дисципліни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2000" y="1371601"/>
            <a:ext cx="10679379" cy="5105400"/>
          </a:xfrm>
        </p:spPr>
        <p:txBody>
          <a:bodyPr/>
          <a:lstStyle/>
          <a:p>
            <a:r>
              <a:rPr lang="uk-UA" b="1" dirty="0"/>
              <a:t>ТЕМА 1. ТУРИСТИЧНА ІНДУСТРІЯ ЯК ГАЛУЗЬ НАЦІОНАЛЬНОЇ ЕКОНОМІКИ</a:t>
            </a:r>
            <a:endParaRPr lang="ru-RU" sz="2800" dirty="0"/>
          </a:p>
          <a:p>
            <a:r>
              <a:rPr lang="uk-UA" b="1" dirty="0"/>
              <a:t>ТЕМА 2. НАУКОВІ ОСНОВИ УПРАВЛІННЯ РОЗВИТКОМ ВНУТРІШНЬОГО ТУРИЗМУ</a:t>
            </a:r>
            <a:endParaRPr lang="ru-RU" sz="2800" dirty="0"/>
          </a:p>
          <a:p>
            <a:r>
              <a:rPr lang="uk-UA" b="1" dirty="0"/>
              <a:t>ТЕМА 3. ДОСВІД ОРГАНІЗАЦІЇ УПРАВЛІННЯ РЕГІОНАЛЬНИМ РОЗВИТКОМ ТУРИЗМУ </a:t>
            </a:r>
            <a:endParaRPr lang="ru-RU" sz="2800" dirty="0"/>
          </a:p>
          <a:p>
            <a:r>
              <a:rPr lang="uk-UA" b="1" dirty="0"/>
              <a:t>ТЕМА 4. ТУРИСТИЧНИЙ ПОТЕНЦІАЛ ТА ПІДХОДИ ДО ЙОГО ВИВЧЕННЯ</a:t>
            </a:r>
            <a:endParaRPr lang="ru-RU" sz="2800" dirty="0"/>
          </a:p>
          <a:p>
            <a:r>
              <a:rPr lang="uk-UA" b="1" dirty="0"/>
              <a:t>ТЕМА  5. ТУРИСТИЧНИЙ ПОТЕНЦІАЛ РЕГІОНІВ</a:t>
            </a:r>
            <a:endParaRPr lang="ru-RU" sz="2800" dirty="0"/>
          </a:p>
          <a:p>
            <a:r>
              <a:rPr lang="uk-UA" b="1" dirty="0"/>
              <a:t>ТЕМА 6. УПРАВЛІННЯ РОЗВИТКОМ ТУРИЗМУ В ОБЛАСНОМУ РЕГІОНІ</a:t>
            </a:r>
            <a:endParaRPr lang="ru-RU" sz="2800" dirty="0"/>
          </a:p>
          <a:p>
            <a:r>
              <a:rPr lang="uk-UA" b="1" dirty="0"/>
              <a:t>ТЕМА 7. РОЗРОБКА ТА ЕКОНОМІЧНЕ ОБГРУНТУВАННЯ ПРОГРАМ РОЗВИТКУ ВНУТРІШНЬОГО ТУРИЗМУ </a:t>
            </a:r>
            <a:endParaRPr lang="ru-RU" sz="2800" dirty="0"/>
          </a:p>
          <a:p>
            <a:r>
              <a:rPr lang="uk-UA" b="1" dirty="0"/>
              <a:t>ТЕМА 8. ФОРМУЛЮВАННЯ ЦІЛЕЙ ТУРИСТИЧНОЇ ОРГАНІЗАЦІЇ</a:t>
            </a:r>
            <a:endParaRPr lang="ru-RU" sz="2800" dirty="0"/>
          </a:p>
          <a:p>
            <a:r>
              <a:rPr lang="uk-UA" b="1" dirty="0"/>
              <a:t>ТЕМА 9. АНАЛІЗ ЗОВНІШНЬОГО СЕРЕДОВИЩА ПРЯМОГО ТА НЕПРЯМОГО ВПЛИВУ ЯК ОСНОВНИЙ ЕТАП РОЗРОБКИ СТРАТЕГІЇ</a:t>
            </a:r>
            <a:endParaRPr lang="ru-RU" sz="2800" dirty="0"/>
          </a:p>
          <a:p>
            <a:r>
              <a:rPr lang="uk-UA" b="1" dirty="0"/>
              <a:t>ТЕМА 10. ОРГАНІЗАЦІЯ СТРАТЕГІЧНОГО УПРАВЛІННЯ НА ТУРИСТИЧНОМУ ПІДПРИЄМСТВІ</a:t>
            </a:r>
            <a:endParaRPr lang="ru-RU" sz="2800" dirty="0"/>
          </a:p>
          <a:p>
            <a:r>
              <a:rPr lang="uk-UA" b="1" dirty="0"/>
              <a:t>ТЕМА 11. МОНІТОРИНГ ТА ОЦІНЮВАННЯ РЕАЛІЗАЦІЇ СТРАТЕГІЧНОГО ПЛАНУ ТУРИСТИЧНОЇ ОРГАНІЗАЦІЇ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9469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5" y="630682"/>
            <a:ext cx="9277350" cy="492443"/>
          </a:xfrm>
        </p:spPr>
        <p:txBody>
          <a:bodyPr/>
          <a:lstStyle/>
          <a:p>
            <a:pPr algn="ctr"/>
            <a:r>
              <a:rPr lang="uk-UA" dirty="0">
                <a:latin typeface="Times New Roman"/>
                <a:ea typeface="Times New Roman"/>
              </a:rPr>
              <a:t>Структура навчальної дисципліни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6310" y="1295400"/>
            <a:ext cx="10679379" cy="4344289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521608"/>
              </p:ext>
            </p:extLst>
          </p:nvPr>
        </p:nvGraphicFramePr>
        <p:xfrm>
          <a:off x="838200" y="1295400"/>
          <a:ext cx="9489092" cy="4393330"/>
        </p:xfrm>
        <a:graphic>
          <a:graphicData uri="http://schemas.openxmlformats.org/drawingml/2006/table">
            <a:tbl>
              <a:tblPr firstRow="1" firstCol="1" bandRow="1"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82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05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05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99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998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998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051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051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29757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Змістовий модуль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Усього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Аудиторні (контактні) години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Самостійна робота, год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Система накопичення балів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1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Усього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Лекційні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заняття, год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Семінарські/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Практичні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/Лабораторні заняття, год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Теор.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зав-ня,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к-ть балів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Практ.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зав-ня,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к-ть балів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Усього балів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5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о/д.ф.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з/дист.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о/д.ф.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з/дист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о/д ф.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з/дист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о/д ф.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з/дист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9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13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Усього за змістові модулі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82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Підсумковий семестровий контроль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залік/екзамен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Загалом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2000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5" y="630682"/>
            <a:ext cx="9277350" cy="492443"/>
          </a:xfrm>
        </p:spPr>
        <p:txBody>
          <a:bodyPr/>
          <a:lstStyle/>
          <a:p>
            <a:pPr algn="ctr"/>
            <a:r>
              <a:rPr lang="uk-UA" dirty="0"/>
              <a:t>Теми лекційних занять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45138"/>
              </p:ext>
            </p:extLst>
          </p:nvPr>
        </p:nvGraphicFramePr>
        <p:xfrm>
          <a:off x="2667000" y="2057400"/>
          <a:ext cx="5080548" cy="369663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69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1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0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1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410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змістового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модуля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Назва теми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Кількість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годин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о/д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з/дист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7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ТУРИСТИЧНА ІНДУСТРІЯ ЯК ГАЛУЗЬ НАЦІОНАЛЬНОЇ ЕКОНОМІКИ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3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НАУКОВІ ОСНОВИ УПРАВЛІННЯ РОЗВИТКОМ ВНУТРІШНЬОГО ТУРИЗМУ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ДОСВІД ОРГАНІЗАЦІЇ УПРАВЛІННЯ РЕГІОНАЛЬНИМ РОЗВИТКОМ ТУРИЗМУ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8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00"/>
                        </a:lnSpc>
                        <a:spcAft>
                          <a:spcPts val="25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ТУРИСТИЧНИЙ ПОТЕНЦІАЛ ТА ПІДХОДИ ДО ЙОГО ВИВЧЕННЯ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3000"/>
                        </a:lnSpc>
                        <a:spcAft>
                          <a:spcPts val="25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ТУРИСТИЧНИЙ ПОТЕНЦІАЛ РЕГІОНІВ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0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УПРАВЛІННЯ РОЗВИТКОМ ТУРИЗМУ В ОБЛАСНОМУ РЕГІОНІ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РОЗРОБКА ТА ЕКОНОМІЧНЕ ОБГРУНТУВАННЯ ПРОГРАМ РОЗВИТКУ ВНУТРІШНЬОГО ТУРИЗМУ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ФОРМУЛЮВАННЯ ЦІЛЕЙ ТУРИСТИЧНОЇ ОРГАНІЗАЦІЇ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6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АНАЛІЗ ЗОВНІШНЬОГО СЕРЕДОВИЩА ПРЯМОГО ТА НЕПРЯМОГО ВПЛИВУ ЯК ОСНОВНИЙ ЕТАП РОЗРОБКИ СТРАТЕГІЇ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6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ОРГАНІЗАЦІЯ СТРАТЕГІЧНОГО УПРАВЛІННЯ НА ТУР. ПІДПРИЄМСТВІ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6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МОНІТОРИНГ ТА ОЦІНЮВАННЯ РЕАЛІЗАЦІЇ СТРАТЕГІЧНОГО ПЛАНУ ТУРИСТИЧНОЇ ОРГАНІЗАЦІЇ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72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Разом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736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5" y="630682"/>
            <a:ext cx="9277350" cy="984885"/>
          </a:xfrm>
        </p:spPr>
        <p:txBody>
          <a:bodyPr/>
          <a:lstStyle/>
          <a:p>
            <a:pPr algn="ctr"/>
            <a:r>
              <a:rPr lang="uk-UA" dirty="0">
                <a:latin typeface="Times New Roman"/>
                <a:ea typeface="Times New Roman"/>
              </a:rPr>
              <a:t>Теми практичних /</a:t>
            </a:r>
            <a:r>
              <a:rPr lang="uk-UA" dirty="0" err="1">
                <a:latin typeface="Times New Roman"/>
                <a:ea typeface="Times New Roman"/>
              </a:rPr>
              <a:t>cемінарських</a:t>
            </a:r>
            <a:r>
              <a:rPr lang="uk-UA" dirty="0">
                <a:latin typeface="Times New Roman"/>
                <a:ea typeface="Times New Roman"/>
              </a:rPr>
              <a:t>/лабораторних занять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55726" y="2016516"/>
          <a:ext cx="5080548" cy="372190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69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1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0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1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410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змістового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модуля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Назва теми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Кількість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годин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о/д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з/дист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7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ТУРИСТИЧНА ІНДУСТРІЯ ЯК ГАЛУЗЬ НАЦІОНАЛЬНОЇ ЕКОНОМІКИ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3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НАУКОВІ ОСНОВИ УПРАВЛІННЯ РОЗВИТКОМ ВНУТРІШНЬОГО ТУРИЗМУ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ДОСВІД ОРГАНІЗАЦІЇ УПРАВЛІННЯ РЕГІОНАЛЬНИМ РОЗВИТКОМ ТУРИЗМУ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8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00"/>
                        </a:lnSpc>
                        <a:spcAft>
                          <a:spcPts val="25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ТУРИСТИЧНИЙ ПОТЕНЦІАЛ ТА ПІДХОДИ ДО ЙОГО ВИВЧЕННЯ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3000"/>
                        </a:lnSpc>
                        <a:spcAft>
                          <a:spcPts val="25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ТУРИСТИЧНИЙ ПОТЕНЦІАЛ РЕГІОНІВ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0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УПРАВЛІННЯ РОЗВИТКОМ ТУРИЗМУ В ОБЛАСНОМУ РЕГІОНІ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РОЗРОБКА ТА ЕКОНОМІЧНЕ ОБГРУНТУВАННЯ ПРОГРАМ РОЗВИТКУ ВНУТРІШНЬОГО ТУРИЗМУ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ФОРМУЛЮВАННЯ ЦІЛЕЙ ТУРИСТИЧНОЇ ОРГАНІЗАЦІЇ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6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АНАЛІЗ ЗОВНІШНЬОГО СЕРЕДОВИЩА ПРЯМОГО ТА НЕПРЯМОГО ВПЛИВУ ЯК ОСНОВНИЙ ЕТАП РОЗРОБКИ СТРАТЕГІЇ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6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ОРГАНІЗАЦІЯ СТРАТЕГІЧНОГО УПРАВЛІННЯ НА ТУР. ПІДПРИЄМСТВІ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6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МОНІТОРИНГ ТА ОЦІНЮВАННЯ РЕАЛІЗАЦІЇ СТРАТЕГІЧНОГО ПЛАНУ ТУРИСТИЧНОЇ ОРГАНІЗАЦІЇ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72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Разом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040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2166</Words>
  <Application>Microsoft Office PowerPoint</Application>
  <PresentationFormat>Широкоэкранный</PresentationFormat>
  <Paragraphs>350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Calibri</vt:lpstr>
      <vt:lpstr>Lucida Sans Unicode</vt:lpstr>
      <vt:lpstr>Times New Roman</vt:lpstr>
      <vt:lpstr>Trebuchet MS</vt:lpstr>
      <vt:lpstr>Office Theme</vt:lpstr>
      <vt:lpstr>Презентация PowerPoint</vt:lpstr>
      <vt:lpstr>Мета вивчення дисципліни</vt:lpstr>
      <vt:lpstr>У разі успішного завершення курсу  студент зможе:</vt:lpstr>
      <vt:lpstr>Опис курсу</vt:lpstr>
      <vt:lpstr>Основні навчальні ресурси</vt:lpstr>
      <vt:lpstr>Програма навчальної дисципліни</vt:lpstr>
      <vt:lpstr>Структура навчальної дисципліни</vt:lpstr>
      <vt:lpstr>Теми лекційних занять</vt:lpstr>
      <vt:lpstr>Теми практичних /cемінарських/лабораторних занять </vt:lpstr>
      <vt:lpstr>Питання для підготовки до заліку</vt:lpstr>
      <vt:lpstr>Рекомендована література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NATALI MAKOVETSKA</dc:creator>
  <cp:lastModifiedBy>Пользователь</cp:lastModifiedBy>
  <cp:revision>4</cp:revision>
  <dcterms:created xsi:type="dcterms:W3CDTF">2024-02-06T07:09:24Z</dcterms:created>
  <dcterms:modified xsi:type="dcterms:W3CDTF">2025-01-12T15:57:29Z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2020-09-08T00:00:00Z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2024-02-06T00:00:00Z</vt:filetime>
  </property>
</Properties>
</file>