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6" r:id="rId2"/>
    <p:sldId id="257" r:id="rId3"/>
    <p:sldId id="258" r:id="rId4"/>
    <p:sldId id="262" r:id="rId5"/>
    <p:sldId id="259" r:id="rId6"/>
    <p:sldId id="261" r:id="rId7"/>
    <p:sldId id="260" r:id="rId8"/>
    <p:sldId id="267" r:id="rId9"/>
    <p:sldId id="263" r:id="rId10"/>
    <p:sldId id="264" r:id="rId11"/>
    <p:sldId id="265" r:id="rId12"/>
    <p:sldId id="266" r:id="rId13"/>
    <p:sldId id="271" r:id="rId14"/>
    <p:sldId id="269" r:id="rId15"/>
    <p:sldId id="272" r:id="rId16"/>
    <p:sldId id="273" r:id="rId17"/>
    <p:sldId id="274" r:id="rId18"/>
    <p:sldId id="275" r:id="rId19"/>
    <p:sldId id="276" r:id="rId20"/>
    <p:sldId id="277" r:id="rId21"/>
    <p:sldId id="281" r:id="rId22"/>
    <p:sldId id="279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2" r:id="rId33"/>
    <p:sldId id="293" r:id="rId34"/>
    <p:sldId id="294" r:id="rId35"/>
    <p:sldId id="295" r:id="rId36"/>
    <p:sldId id="291" r:id="rId37"/>
    <p:sldId id="301" r:id="rId38"/>
    <p:sldId id="297" r:id="rId39"/>
    <p:sldId id="298" r:id="rId40"/>
    <p:sldId id="299" r:id="rId41"/>
    <p:sldId id="300" r:id="rId42"/>
    <p:sldId id="302" r:id="rId43"/>
    <p:sldId id="303" r:id="rId44"/>
    <p:sldId id="304" r:id="rId45"/>
    <p:sldId id="305" r:id="rId4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57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1820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450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401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745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133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981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77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249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794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96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1938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160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052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046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83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790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FBC00F7-620E-4FCD-91FE-A8D90D2A5562}" type="datetimeFigureOut">
              <a:rPr lang="uk-UA" smtClean="0"/>
              <a:t>19.10.2020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3D788C-D41B-40B2-8A65-CB5F3475D85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157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5564" y="1274618"/>
            <a:ext cx="9365672" cy="44319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uk-UA" sz="4400" dirty="0" smtClean="0">
              <a:ln w="3175" cmpd="sng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+mj-cs"/>
            </a:endParaRPr>
          </a:p>
          <a:p>
            <a:endParaRPr lang="uk-UA" sz="4400" dirty="0">
              <a:ln w="3175" cmpd="sng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+mj-cs"/>
            </a:endParaRPr>
          </a:p>
          <a:p>
            <a:r>
              <a:rPr lang="uk-UA" sz="4400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Технології </a:t>
            </a:r>
            <a:r>
              <a:rPr lang="uk-UA" sz="44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державотворчої </a:t>
            </a:r>
            <a:r>
              <a:rPr lang="uk-UA" sz="4400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діяльності</a:t>
            </a:r>
          </a:p>
          <a:p>
            <a:endParaRPr lang="uk-UA" sz="4400" dirty="0">
              <a:ln w="3175" cmpd="sng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+mj-cs"/>
            </a:endParaRPr>
          </a:p>
          <a:p>
            <a:endParaRPr lang="uk-UA" sz="4400" dirty="0" smtClean="0">
              <a:ln w="3175" cmpd="sng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+mj-cs"/>
            </a:endParaRPr>
          </a:p>
          <a:p>
            <a:endParaRPr lang="uk-UA" sz="4400" dirty="0">
              <a:ln w="3175" cmpd="sng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+mj-cs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15640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8" y="425302"/>
            <a:ext cx="11142921" cy="599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9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резентація на тему «Внутрішньополітичне життя в Україні в період перебудови» - Слайд #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9" y="659220"/>
            <a:ext cx="10972800" cy="576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5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3" y="425302"/>
            <a:ext cx="11142921" cy="578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резентація на тему «Внутрішньополітичне життя в Україні в період перебудови» - Слайд #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3" y="489098"/>
            <a:ext cx="11291778" cy="589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6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naurok.com.ua/uploads/files/5093/22209/22393_images/thumb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r="6602"/>
          <a:stretch/>
        </p:blipFill>
        <p:spPr bwMode="auto">
          <a:xfrm>
            <a:off x="404037" y="191385"/>
            <a:ext cx="11334307" cy="646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70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790" t="8623" r="11556" b="1"/>
          <a:stretch/>
        </p:blipFill>
        <p:spPr>
          <a:xfrm>
            <a:off x="1632858" y="653143"/>
            <a:ext cx="8904514" cy="5508172"/>
          </a:xfrm>
          <a:prstGeom prst="rect">
            <a:avLst/>
          </a:prstGeom>
          <a:effectLst>
            <a:glow rad="419100">
              <a:schemeClr val="accent1">
                <a:alpha val="6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573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489" t="5535"/>
          <a:stretch/>
        </p:blipFill>
        <p:spPr>
          <a:xfrm>
            <a:off x="653143" y="587830"/>
            <a:ext cx="10667999" cy="57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7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4170"/>
            <a:ext cx="10972800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3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435430"/>
            <a:ext cx="10972800" cy="64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7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09" r="3832"/>
          <a:stretch/>
        </p:blipFill>
        <p:spPr>
          <a:xfrm>
            <a:off x="609600" y="0"/>
            <a:ext cx="1086394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9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05" y="338953"/>
            <a:ext cx="11313042" cy="6049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0732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80" r="535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6057" y="696686"/>
            <a:ext cx="1103811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Спроби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прийняти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Конституцію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Україні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робилися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з перших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років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проголошення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незалежності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. </a:t>
            </a:r>
          </a:p>
          <a:p>
            <a:pPr marL="45720" indent="0" algn="ctr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У 1992-1993 роках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під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керівництвом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Президента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Леоніда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Кравчука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був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напрацьований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перший проект Основного Закону,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проте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він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так і не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був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прийнятий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.</a:t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8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червня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1995 року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між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гілками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влади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був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підписаний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Конституційний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договір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, на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підставі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якого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мала бути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розроблена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Конституція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.</a:t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У 1996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році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була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створена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спеціальна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парламентська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комісія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під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керівництвом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депутата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Михайла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Сироти. </a:t>
            </a:r>
          </a:p>
          <a:p>
            <a:pPr marL="45720" indent="0" algn="ctr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27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червня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почався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розгляд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запропонованого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документа у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Верховній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Раді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.</a:t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Депутати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працювали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над проектом,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залишаючись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сесійному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залі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всю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ніч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із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27 на 28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червня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. 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Парламентарії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врахували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зауваження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Президента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, 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також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підтримали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всі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спірні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статті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проекту - про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державні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символи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, про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державну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українську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мову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, про право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приватної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власності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Україні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після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чого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Основний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Закон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був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остаточно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затверджений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.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</a:b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98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314" y="653144"/>
            <a:ext cx="1079862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just">
              <a:lnSpc>
                <a:spcPct val="160000"/>
              </a:lnSpc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З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прийняттям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Конституції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 28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червня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1996 року, завершено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період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становлення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держави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вибудувано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її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структуру,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закладено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основи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для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реалізації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принципової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конституційної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формули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:</a:t>
            </a:r>
          </a:p>
          <a:p>
            <a:pPr marL="45720" indent="0" algn="just">
              <a:lnSpc>
                <a:spcPct val="160000"/>
              </a:lnSpc>
              <a:buNone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              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людина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сім'я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, народ, держава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45720" indent="0" algn="just">
              <a:lnSpc>
                <a:spcPct val="170000"/>
              </a:lnSpc>
              <a:buNone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    За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своїм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призначенням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і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роллю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у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суспільстві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вона не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має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рівних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серед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правових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актів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держави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.</a:t>
            </a:r>
          </a:p>
          <a:p>
            <a:pPr marL="45720" indent="0" algn="just">
              <a:lnSpc>
                <a:spcPct val="170000"/>
              </a:lnSpc>
              <a:buNone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   Тому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конституція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й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виступає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як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основний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закон </a:t>
            </a:r>
            <a:r>
              <a:rPr lang="ru-RU" sz="2800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держави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864049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обота з термінами та поняттями &quot;Помаранчева революція&quot; – це акції протесту українських громадян, що були викликані масовими фальсифікаціями презид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17714"/>
            <a:ext cx="12036425" cy="664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26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s01.vseosvita.ua/0100e940-3858/0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83028"/>
            <a:ext cx="12036426" cy="657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092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Увечері 25 листопада Верховний Суд України заборонив ЦВК оприлюднювати результати виборів. Повторне голосування другого туру було призначене на 26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83028"/>
            <a:ext cx="12036425" cy="6574971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204939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41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6 грудня 2004 р. відбулося повторне голосування, за результатами якого В. Ющенко отримав 51, 99 % голосів, а В. Янукович – 44,20 %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0"/>
            <a:ext cx="12036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880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2 вересня 2005 р. В. Ющенко, В. Янукович і в. о. прем’єр-міністра Ю. Єхануров підписали меморандум порозуміння між владою та опозицією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" y="0"/>
            <a:ext cx="1182188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938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Від січня 2006 р. набула чинності конституційна реформа, затверджена парламентом під час Помаранчевої революції. Вона істотно підвищила роль партій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52400"/>
            <a:ext cx="12036425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9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езентація на тему «Внутрішньополітичне життя в Україні в період перебудови» - Слайд #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9" y="595422"/>
            <a:ext cx="10951534" cy="53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7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fs01.vseosvita.ua/0100e940-3858/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0"/>
            <a:ext cx="12036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720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fs01.vseosvita.ua/0100e940-3858/0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118404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712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роте справа з розподілом посад закінчилася неочікувано: соціалісти перейшли на бік регіоналів, створивши інше співвідношення сил у Верховній Раді.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714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Антикризова коаліція проіснувала недовго. Суперечності між В. Ющенком та В. Януковичем у принципових питаннях дійшли до того, що у червні 2007 р. П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008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30 вересня 2007 р. відбулися дострокові вибори до ВРУ. Найбільшу фракцію в парламенті 6-го скликання мала Партія регіонів –174 мандатів, 156 мандат...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616"/>
                    </a14:imgEffect>
                    <a14:imgEffect>
                      <a14:saturation sat="3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74170"/>
            <a:ext cx="12036425" cy="6683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2492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29 листопада 2007 р. було оголошено про створення Коаліції демократичних сил у складі 228 депутатів (БЮТ і НУ-НС). Головою Верховної Ради став А. Я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126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9" y="0"/>
            <a:ext cx="11647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52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18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На тлі політичних чвар відбулася важлива подія на шляху реформування україн­ської економіки: у 2008 р. Україна стала членом Світової організації то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187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4 лютого 2010 року ЦВК оголосила офіційні результати виборів президента України, згідно з якими лідер Партії регіонів Віктор Янукович переміг і ст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0"/>
            <a:ext cx="12036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474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езентація на тему «Внутрішньополітичне життя в Україні в період перебудови» - Слайд #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" y="574158"/>
            <a:ext cx="10909006" cy="578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03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8458" y="587829"/>
            <a:ext cx="10711544" cy="5509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676767"/>
                </a:solidFill>
              </a:rPr>
              <a:t>Конституційна реформа. </a:t>
            </a:r>
            <a:endParaRPr lang="uk-UA" sz="3200" b="1" dirty="0" smtClean="0">
              <a:solidFill>
                <a:srgbClr val="676767"/>
              </a:solidFill>
            </a:endParaRPr>
          </a:p>
          <a:p>
            <a:r>
              <a:rPr lang="uk-UA" sz="3200" dirty="0" smtClean="0">
                <a:solidFill>
                  <a:srgbClr val="676767"/>
                </a:solidFill>
              </a:rPr>
              <a:t>Янукович</a:t>
            </a:r>
            <a:r>
              <a:rPr lang="uk-UA" sz="3200" dirty="0">
                <a:solidFill>
                  <a:srgbClr val="676767"/>
                </a:solidFill>
              </a:rPr>
              <a:t> — Президент у президентсько-парламентській республіці. Конституційний суд визнав неконституційним Закон «Про внесення змін до Конституції України» від 8 грудня 2004 року № 2222-</a:t>
            </a:r>
            <a:r>
              <a:rPr lang="en-US" sz="3200" dirty="0">
                <a:solidFill>
                  <a:srgbClr val="676767"/>
                </a:solidFill>
              </a:rPr>
              <a:t>IV (</a:t>
            </a:r>
            <a:r>
              <a:rPr lang="uk-UA" sz="3200" dirty="0">
                <a:solidFill>
                  <a:srgbClr val="676767"/>
                </a:solidFill>
              </a:rPr>
              <a:t>політреформу 2004 року) у зв'язку з порушенням процедури його розгляду і ухвалення і відновив дію Конституції України 1996 року. 17 січня 2013 р. Янукович визнав провал більшості реформ своєї команди і звинуватив Миколу Азарова в </a:t>
            </a:r>
            <a:r>
              <a:rPr lang="uk-UA" sz="3200" dirty="0" smtClean="0">
                <a:solidFill>
                  <a:srgbClr val="676767"/>
                </a:solidFill>
              </a:rPr>
              <a:t>саботажі.</a:t>
            </a:r>
          </a:p>
          <a:p>
            <a:endParaRPr lang="uk-UA" sz="3200" dirty="0">
              <a:solidFill>
                <a:srgbClr val="676767"/>
              </a:solidFill>
            </a:endParaRPr>
          </a:p>
          <a:p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013261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2630" y="762000"/>
            <a:ext cx="10406742" cy="5509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u="sng" dirty="0">
                <a:solidFill>
                  <a:srgbClr val="676767"/>
                </a:solidFill>
              </a:rPr>
              <a:t>Зовнішня </a:t>
            </a:r>
            <a:r>
              <a:rPr lang="uk-UA" sz="3200" b="1" u="sng" dirty="0" smtClean="0">
                <a:solidFill>
                  <a:srgbClr val="676767"/>
                </a:solidFill>
              </a:rPr>
              <a:t>політика. </a:t>
            </a:r>
          </a:p>
          <a:p>
            <a:pPr algn="just"/>
            <a:r>
              <a:rPr lang="uk-UA" sz="3200" dirty="0" smtClean="0">
                <a:solidFill>
                  <a:srgbClr val="676767"/>
                </a:solidFill>
              </a:rPr>
              <a:t>21 </a:t>
            </a:r>
            <a:r>
              <a:rPr lang="uk-UA" sz="3200" dirty="0">
                <a:solidFill>
                  <a:srgbClr val="676767"/>
                </a:solidFill>
              </a:rPr>
              <a:t>квітня 2010 року, без попереднього суспільного обговорення, Президент України </a:t>
            </a:r>
            <a:r>
              <a:rPr lang="uk-UA" sz="3200" dirty="0" err="1">
                <a:solidFill>
                  <a:srgbClr val="676767"/>
                </a:solidFill>
              </a:rPr>
              <a:t>В.Янукович</a:t>
            </a:r>
            <a:r>
              <a:rPr lang="uk-UA" sz="3200" dirty="0">
                <a:solidFill>
                  <a:srgbClr val="676767"/>
                </a:solidFill>
              </a:rPr>
              <a:t> підписав з президентом Росії Дмитром Медведєвим «Угоду між Україною і Російською Федерацією з питань перебування Чорноморського флоту Російської Федерації на території України», згідно з якою продовжується термін перебування Чорноморського флоту Росії </a:t>
            </a:r>
            <a:r>
              <a:rPr lang="uk-UA" sz="3200" dirty="0" err="1">
                <a:solidFill>
                  <a:srgbClr val="676767"/>
                </a:solidFill>
              </a:rPr>
              <a:t>вСевастополі</a:t>
            </a:r>
            <a:r>
              <a:rPr lang="uk-UA" sz="3200" dirty="0">
                <a:solidFill>
                  <a:srgbClr val="676767"/>
                </a:solidFill>
              </a:rPr>
              <a:t> на 25 років, до 2042 року. </a:t>
            </a:r>
            <a:endParaRPr lang="uk-UA" sz="3200" dirty="0" smtClean="0">
              <a:solidFill>
                <a:srgbClr val="676767"/>
              </a:solidFill>
            </a:endParaRPr>
          </a:p>
          <a:p>
            <a:pPr algn="just"/>
            <a:endParaRPr lang="uk-UA" sz="3200" dirty="0">
              <a:solidFill>
                <a:srgbClr val="676767"/>
              </a:solidFill>
            </a:endParaRPr>
          </a:p>
          <a:p>
            <a:pPr algn="just"/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2806551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Зона вільної торгівлі з ЄС чи митний союз? 12 квітня 2011 року відбувся візит голови уряду Росії Володимира Путіна до Києва. Росія схиляє Україну д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91886"/>
            <a:ext cx="11579225" cy="646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298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0229" y="653144"/>
            <a:ext cx="10624457" cy="56323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27000">
              <a:srgbClr val="92D050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676767"/>
                </a:solidFill>
              </a:rPr>
              <a:t>Усунення з посади </a:t>
            </a:r>
            <a:endParaRPr lang="uk-UA" sz="3600" b="1" dirty="0" smtClean="0">
              <a:solidFill>
                <a:srgbClr val="676767"/>
              </a:solidFill>
            </a:endParaRPr>
          </a:p>
          <a:p>
            <a:endParaRPr lang="uk-UA" sz="3600" dirty="0">
              <a:solidFill>
                <a:srgbClr val="676767"/>
              </a:solidFill>
            </a:endParaRPr>
          </a:p>
          <a:p>
            <a:r>
              <a:rPr lang="uk-UA" sz="3600" dirty="0" smtClean="0">
                <a:solidFill>
                  <a:srgbClr val="676767"/>
                </a:solidFill>
              </a:rPr>
              <a:t>21 </a:t>
            </a:r>
            <a:r>
              <a:rPr lang="uk-UA" sz="3600" dirty="0">
                <a:solidFill>
                  <a:srgbClr val="676767"/>
                </a:solidFill>
              </a:rPr>
              <a:t>лютого 2014 лідери опозиції підписали з Віктором Януковичем угоду щодо врегулювання кризи в Україні. Відповідно до угоди протягом 48 годин з моменту її підписання мала б відновити дію Конституція України редакції 2004 року та сформовано новий коаліційний уряд</a:t>
            </a:r>
            <a:r>
              <a:rPr lang="uk-UA" sz="3600" dirty="0" smtClean="0">
                <a:solidFill>
                  <a:srgbClr val="676767"/>
                </a:solidFill>
              </a:rPr>
              <a:t>.</a:t>
            </a:r>
          </a:p>
          <a:p>
            <a:endParaRPr lang="uk-UA" sz="3600" dirty="0" smtClean="0">
              <a:solidFill>
                <a:srgbClr val="676767"/>
              </a:solidFill>
            </a:endParaRPr>
          </a:p>
          <a:p>
            <a:endParaRPr lang="uk-UA" sz="3600" dirty="0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528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ідписання угоди не було сприняте людьми на майдані: демонстранти вимагали від Президента достроково піти у відставку. Зранку 22 лютого Янукович зн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" y="674915"/>
            <a:ext cx="10994572" cy="618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799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6687" y="805544"/>
            <a:ext cx="10450284" cy="5509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676767"/>
                </a:solidFill>
              </a:rPr>
              <a:t>Перебуваючи</a:t>
            </a:r>
            <a:r>
              <a:rPr lang="ru-RU" sz="3200" dirty="0">
                <a:solidFill>
                  <a:srgbClr val="676767"/>
                </a:solidFill>
              </a:rPr>
              <a:t> в </a:t>
            </a:r>
            <a:r>
              <a:rPr lang="ru-RU" sz="3200" dirty="0" err="1">
                <a:solidFill>
                  <a:srgbClr val="676767"/>
                </a:solidFill>
              </a:rPr>
              <a:t>Росії</a:t>
            </a:r>
            <a:r>
              <a:rPr lang="ru-RU" sz="3200" dirty="0">
                <a:solidFill>
                  <a:srgbClr val="676767"/>
                </a:solidFill>
              </a:rPr>
              <a:t>, Янукович попросив президента РФ </a:t>
            </a:r>
            <a:r>
              <a:rPr lang="ru-RU" sz="3200" dirty="0" err="1">
                <a:solidFill>
                  <a:srgbClr val="676767"/>
                </a:solidFill>
              </a:rPr>
              <a:t>Володимира</a:t>
            </a:r>
            <a:r>
              <a:rPr lang="ru-RU" sz="3200" dirty="0">
                <a:solidFill>
                  <a:srgbClr val="676767"/>
                </a:solidFill>
              </a:rPr>
              <a:t> </a:t>
            </a:r>
            <a:r>
              <a:rPr lang="ru-RU" sz="3200" dirty="0" err="1">
                <a:solidFill>
                  <a:srgbClr val="676767"/>
                </a:solidFill>
              </a:rPr>
              <a:t>Путіна</a:t>
            </a:r>
            <a:r>
              <a:rPr lang="ru-RU" sz="3200" dirty="0">
                <a:solidFill>
                  <a:srgbClr val="676767"/>
                </a:solidFill>
              </a:rPr>
              <a:t> </a:t>
            </a:r>
            <a:r>
              <a:rPr lang="ru-RU" sz="3200" dirty="0" err="1">
                <a:solidFill>
                  <a:srgbClr val="676767"/>
                </a:solidFill>
              </a:rPr>
              <a:t>застосувати</a:t>
            </a:r>
            <a:r>
              <a:rPr lang="ru-RU" sz="3200" dirty="0">
                <a:solidFill>
                  <a:srgbClr val="676767"/>
                </a:solidFill>
              </a:rPr>
              <a:t> </a:t>
            </a:r>
            <a:r>
              <a:rPr lang="ru-RU" sz="3200" dirty="0" err="1">
                <a:solidFill>
                  <a:srgbClr val="676767"/>
                </a:solidFill>
              </a:rPr>
              <a:t>свої</a:t>
            </a:r>
            <a:r>
              <a:rPr lang="ru-RU" sz="3200" dirty="0">
                <a:solidFill>
                  <a:srgbClr val="676767"/>
                </a:solidFill>
              </a:rPr>
              <a:t> </a:t>
            </a:r>
            <a:r>
              <a:rPr lang="ru-RU" sz="3200" dirty="0" err="1">
                <a:solidFill>
                  <a:srgbClr val="676767"/>
                </a:solidFill>
              </a:rPr>
              <a:t>війська</a:t>
            </a:r>
            <a:r>
              <a:rPr lang="ru-RU" sz="3200" dirty="0">
                <a:solidFill>
                  <a:srgbClr val="676767"/>
                </a:solidFill>
              </a:rPr>
              <a:t> для "</a:t>
            </a:r>
            <a:r>
              <a:rPr lang="ru-RU" sz="3200" dirty="0" err="1">
                <a:solidFill>
                  <a:srgbClr val="676767"/>
                </a:solidFill>
              </a:rPr>
              <a:t>відновлення</a:t>
            </a:r>
            <a:r>
              <a:rPr lang="ru-RU" sz="3200" dirty="0">
                <a:solidFill>
                  <a:srgbClr val="676767"/>
                </a:solidFill>
              </a:rPr>
              <a:t> </a:t>
            </a:r>
            <a:r>
              <a:rPr lang="ru-RU" sz="3200" dirty="0" err="1">
                <a:solidFill>
                  <a:srgbClr val="676767"/>
                </a:solidFill>
              </a:rPr>
              <a:t>законності</a:t>
            </a:r>
            <a:r>
              <a:rPr lang="ru-RU" sz="3200" dirty="0">
                <a:solidFill>
                  <a:srgbClr val="676767"/>
                </a:solidFill>
              </a:rPr>
              <a:t>" в </a:t>
            </a:r>
            <a:r>
              <a:rPr lang="ru-RU" sz="3200" dirty="0" err="1">
                <a:solidFill>
                  <a:srgbClr val="676767"/>
                </a:solidFill>
              </a:rPr>
              <a:t>Україні</a:t>
            </a:r>
            <a:r>
              <a:rPr lang="ru-RU" sz="3200" dirty="0">
                <a:solidFill>
                  <a:srgbClr val="676767"/>
                </a:solidFill>
              </a:rPr>
              <a:t>. </a:t>
            </a:r>
            <a:endParaRPr lang="ru-RU" sz="3200" dirty="0" smtClean="0">
              <a:solidFill>
                <a:srgbClr val="676767"/>
              </a:solidFill>
            </a:endParaRPr>
          </a:p>
          <a:p>
            <a:r>
              <a:rPr lang="ru-RU" sz="3200" dirty="0">
                <a:solidFill>
                  <a:srgbClr val="676767"/>
                </a:solidFill>
              </a:rPr>
              <a:t> </a:t>
            </a:r>
            <a:r>
              <a:rPr lang="ru-RU" sz="3200" dirty="0" err="1" smtClean="0">
                <a:solidFill>
                  <a:srgbClr val="676767"/>
                </a:solidFill>
              </a:rPr>
              <a:t>Гібридна</a:t>
            </a:r>
            <a:r>
              <a:rPr lang="ru-RU" sz="3200" dirty="0" smtClean="0">
                <a:solidFill>
                  <a:srgbClr val="676767"/>
                </a:solidFill>
              </a:rPr>
              <a:t> </a:t>
            </a:r>
            <a:r>
              <a:rPr lang="ru-RU" sz="3200" dirty="0" err="1" smtClean="0">
                <a:solidFill>
                  <a:srgbClr val="676767"/>
                </a:solidFill>
              </a:rPr>
              <a:t>війна</a:t>
            </a:r>
            <a:r>
              <a:rPr lang="ru-RU" sz="3200" dirty="0" smtClean="0">
                <a:solidFill>
                  <a:srgbClr val="676767"/>
                </a:solidFill>
              </a:rPr>
              <a:t> </a:t>
            </a:r>
            <a:r>
              <a:rPr lang="ru-RU" sz="3200" dirty="0" err="1" smtClean="0">
                <a:solidFill>
                  <a:srgbClr val="676767"/>
                </a:solidFill>
              </a:rPr>
              <a:t>Росії</a:t>
            </a:r>
            <a:r>
              <a:rPr lang="ru-RU" sz="3200" dirty="0" smtClean="0">
                <a:solidFill>
                  <a:srgbClr val="676767"/>
                </a:solidFill>
              </a:rPr>
              <a:t> </a:t>
            </a:r>
            <a:r>
              <a:rPr lang="ru-RU" sz="3200" dirty="0" err="1" smtClean="0">
                <a:solidFill>
                  <a:srgbClr val="676767"/>
                </a:solidFill>
              </a:rPr>
              <a:t>проти</a:t>
            </a:r>
            <a:r>
              <a:rPr lang="ru-RU" sz="3200" dirty="0" smtClean="0">
                <a:solidFill>
                  <a:srgbClr val="676767"/>
                </a:solidFill>
              </a:rPr>
              <a:t> </a:t>
            </a:r>
            <a:r>
              <a:rPr lang="ru-RU" sz="3200" dirty="0" err="1" smtClean="0">
                <a:solidFill>
                  <a:srgbClr val="676767"/>
                </a:solidFill>
              </a:rPr>
              <a:t>України</a:t>
            </a:r>
            <a:r>
              <a:rPr lang="ru-RU" sz="3200" dirty="0" smtClean="0">
                <a:solidFill>
                  <a:srgbClr val="676767"/>
                </a:solidFill>
              </a:rPr>
              <a:t> </a:t>
            </a:r>
            <a:r>
              <a:rPr lang="ru-RU" sz="3200" dirty="0" err="1" smtClean="0">
                <a:solidFill>
                  <a:srgbClr val="676767"/>
                </a:solidFill>
              </a:rPr>
              <a:t>розпочалася</a:t>
            </a:r>
            <a:r>
              <a:rPr lang="ru-RU" sz="3200" dirty="0" smtClean="0">
                <a:solidFill>
                  <a:srgbClr val="676767"/>
                </a:solidFill>
              </a:rPr>
              <a:t> у лютому 2014 року і </a:t>
            </a:r>
            <a:r>
              <a:rPr lang="ru-RU" sz="3200" dirty="0" err="1" smtClean="0">
                <a:solidFill>
                  <a:srgbClr val="676767"/>
                </a:solidFill>
              </a:rPr>
              <a:t>триває</a:t>
            </a:r>
            <a:r>
              <a:rPr lang="ru-RU" sz="3200" dirty="0" smtClean="0">
                <a:solidFill>
                  <a:srgbClr val="676767"/>
                </a:solidFill>
              </a:rPr>
              <a:t> </a:t>
            </a:r>
            <a:r>
              <a:rPr lang="ru-RU" sz="3200" dirty="0" err="1" smtClean="0">
                <a:solidFill>
                  <a:srgbClr val="676767"/>
                </a:solidFill>
              </a:rPr>
              <a:t>дотепер</a:t>
            </a:r>
            <a:r>
              <a:rPr lang="ru-RU" sz="3200" dirty="0" smtClean="0">
                <a:solidFill>
                  <a:srgbClr val="676767"/>
                </a:solidFill>
              </a:rPr>
              <a:t>. Жертвами </a:t>
            </a:r>
            <a:r>
              <a:rPr lang="ru-RU" sz="3200" dirty="0" err="1" smtClean="0">
                <a:solidFill>
                  <a:srgbClr val="676767"/>
                </a:solidFill>
              </a:rPr>
              <a:t>війни</a:t>
            </a:r>
            <a:r>
              <a:rPr lang="ru-RU" sz="3200" dirty="0" smtClean="0">
                <a:solidFill>
                  <a:srgbClr val="676767"/>
                </a:solidFill>
              </a:rPr>
              <a:t> стали </a:t>
            </a:r>
            <a:r>
              <a:rPr lang="ru-RU" sz="3200" dirty="0" err="1" smtClean="0">
                <a:solidFill>
                  <a:srgbClr val="676767"/>
                </a:solidFill>
              </a:rPr>
              <a:t>більше</a:t>
            </a:r>
            <a:r>
              <a:rPr lang="ru-RU" sz="3200" dirty="0" smtClean="0">
                <a:solidFill>
                  <a:srgbClr val="676767"/>
                </a:solidFill>
              </a:rPr>
              <a:t> 13 </a:t>
            </a:r>
            <a:r>
              <a:rPr lang="ru-RU" sz="3200" dirty="0" err="1" smtClean="0">
                <a:solidFill>
                  <a:srgbClr val="676767"/>
                </a:solidFill>
              </a:rPr>
              <a:t>тисяч</a:t>
            </a:r>
            <a:r>
              <a:rPr lang="ru-RU" sz="3200" dirty="0" smtClean="0">
                <a:solidFill>
                  <a:srgbClr val="676767"/>
                </a:solidFill>
              </a:rPr>
              <a:t> </a:t>
            </a:r>
            <a:r>
              <a:rPr lang="ru-RU" sz="3200" smtClean="0">
                <a:solidFill>
                  <a:srgbClr val="676767"/>
                </a:solidFill>
              </a:rPr>
              <a:t>українців</a:t>
            </a:r>
            <a:r>
              <a:rPr lang="ru-RU" sz="3200" dirty="0" smtClean="0">
                <a:solidFill>
                  <a:srgbClr val="676767"/>
                </a:solidFill>
              </a:rPr>
              <a:t>.</a:t>
            </a:r>
          </a:p>
          <a:p>
            <a:endParaRPr lang="ru-RU" sz="3200" dirty="0">
              <a:solidFill>
                <a:srgbClr val="676767"/>
              </a:solidFill>
            </a:endParaRPr>
          </a:p>
          <a:p>
            <a:endParaRPr lang="ru-RU" sz="3200" dirty="0" smtClean="0">
              <a:solidFill>
                <a:srgbClr val="676767"/>
              </a:solidFill>
            </a:endParaRPr>
          </a:p>
          <a:p>
            <a:endParaRPr lang="ru-RU" sz="3200" dirty="0">
              <a:solidFill>
                <a:srgbClr val="676767"/>
              </a:solidFill>
            </a:endParaRPr>
          </a:p>
          <a:p>
            <a:endParaRPr lang="ru-RU" sz="3200" dirty="0" smtClean="0">
              <a:solidFill>
                <a:srgbClr val="676767"/>
              </a:solidFill>
            </a:endParaRPr>
          </a:p>
          <a:p>
            <a:endParaRPr lang="ru-RU" sz="3200" dirty="0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2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31" y="552893"/>
            <a:ext cx="11398103" cy="57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4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1749" y="1148317"/>
            <a:ext cx="10909003" cy="465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 err="1" smtClean="0"/>
              <a:t>Наприкінці</a:t>
            </a:r>
            <a:r>
              <a:rPr lang="ru-RU" sz="3600" dirty="0" smtClean="0"/>
              <a:t> 1988 р. </a:t>
            </a:r>
            <a:r>
              <a:rPr lang="ru-RU" sz="3600" dirty="0" err="1" smtClean="0"/>
              <a:t>сесія</a:t>
            </a:r>
            <a:r>
              <a:rPr lang="ru-RU" sz="3600" dirty="0" smtClean="0"/>
              <a:t> </a:t>
            </a:r>
            <a:r>
              <a:rPr lang="ru-RU" sz="3600" dirty="0" err="1" smtClean="0"/>
              <a:t>Верховної</a:t>
            </a:r>
            <a:r>
              <a:rPr lang="ru-RU" sz="3600" dirty="0" smtClean="0"/>
              <a:t> Ради СРСР </a:t>
            </a:r>
            <a:r>
              <a:rPr lang="ru-RU" sz="3600" dirty="0" err="1" smtClean="0"/>
              <a:t>прийняла</a:t>
            </a:r>
            <a:r>
              <a:rPr lang="ru-RU" sz="3600" dirty="0" smtClean="0"/>
              <a:t> </a:t>
            </a:r>
            <a:r>
              <a:rPr lang="ru-RU" sz="3600" dirty="0" err="1" smtClean="0"/>
              <a:t>відповідні</a:t>
            </a:r>
            <a:r>
              <a:rPr lang="ru-RU" sz="3600" dirty="0" smtClean="0"/>
              <a:t> </a:t>
            </a:r>
            <a:r>
              <a:rPr lang="ru-RU" sz="3600" dirty="0" err="1" smtClean="0"/>
              <a:t>закони</a:t>
            </a:r>
            <a:r>
              <a:rPr lang="ru-RU" sz="3600" dirty="0" smtClean="0"/>
              <a:t>, </a:t>
            </a:r>
            <a:r>
              <a:rPr lang="ru-RU" sz="3600" dirty="0" err="1" smtClean="0"/>
              <a:t>що</a:t>
            </a:r>
            <a:r>
              <a:rPr lang="ru-RU" sz="3600" dirty="0" smtClean="0"/>
              <a:t> </a:t>
            </a:r>
            <a:r>
              <a:rPr lang="ru-RU" sz="3600" dirty="0" err="1" smtClean="0"/>
              <a:t>змінювали</a:t>
            </a:r>
            <a:r>
              <a:rPr lang="ru-RU" sz="3600" dirty="0" smtClean="0"/>
              <a:t> структуру, порядок </a:t>
            </a:r>
            <a:r>
              <a:rPr lang="ru-RU" sz="3600" dirty="0" err="1" smtClean="0"/>
              <a:t>виборів</a:t>
            </a:r>
            <a:r>
              <a:rPr lang="ru-RU" sz="3600" dirty="0" smtClean="0"/>
              <a:t> і </a:t>
            </a:r>
            <a:r>
              <a:rPr lang="ru-RU" sz="3600" dirty="0" err="1" smtClean="0"/>
              <a:t>зміст</a:t>
            </a:r>
            <a:r>
              <a:rPr lang="ru-RU" sz="3600" dirty="0" smtClean="0"/>
              <a:t> </a:t>
            </a:r>
            <a:r>
              <a:rPr lang="ru-RU" sz="3600" dirty="0" err="1" smtClean="0"/>
              <a:t>роботи</a:t>
            </a:r>
            <a:r>
              <a:rPr lang="ru-RU" sz="3600" dirty="0" smtClean="0"/>
              <a:t> </a:t>
            </a:r>
            <a:r>
              <a:rPr lang="ru-RU" sz="3600" dirty="0" err="1" smtClean="0"/>
              <a:t>вищих</a:t>
            </a:r>
            <a:r>
              <a:rPr lang="ru-RU" sz="3600" dirty="0" smtClean="0"/>
              <a:t> </a:t>
            </a:r>
            <a:r>
              <a:rPr lang="ru-RU" sz="3600" dirty="0" err="1" smtClean="0"/>
              <a:t>органів</a:t>
            </a:r>
            <a:r>
              <a:rPr lang="ru-RU" sz="3600" dirty="0" smtClean="0"/>
              <a:t> </a:t>
            </a:r>
            <a:r>
              <a:rPr lang="ru-RU" sz="3600" dirty="0" err="1" smtClean="0"/>
              <a:t>влади</a:t>
            </a:r>
            <a:r>
              <a:rPr lang="ru-RU" sz="3600" dirty="0" smtClean="0"/>
              <a:t>. </a:t>
            </a:r>
            <a:r>
              <a:rPr lang="ru-RU" sz="3600" dirty="0" err="1" smtClean="0"/>
              <a:t>Вищим</a:t>
            </a:r>
            <a:r>
              <a:rPr lang="ru-RU" sz="3600" dirty="0" smtClean="0"/>
              <a:t> </a:t>
            </a:r>
            <a:r>
              <a:rPr lang="ru-RU" sz="3600" dirty="0" err="1" smtClean="0"/>
              <a:t>законодавчим</a:t>
            </a:r>
            <a:r>
              <a:rPr lang="ru-RU" sz="3600" dirty="0" smtClean="0"/>
              <a:t> органом </a:t>
            </a:r>
            <a:r>
              <a:rPr lang="ru-RU" sz="3600" dirty="0" err="1" smtClean="0"/>
              <a:t>влади</a:t>
            </a:r>
            <a:r>
              <a:rPr lang="ru-RU" sz="3600" dirty="0" smtClean="0"/>
              <a:t> в СРСР </a:t>
            </a:r>
            <a:r>
              <a:rPr lang="ru-RU" sz="3600" dirty="0" err="1" smtClean="0"/>
              <a:t>було</a:t>
            </a:r>
            <a:r>
              <a:rPr lang="ru-RU" sz="3600" dirty="0" smtClean="0"/>
              <a:t> </a:t>
            </a:r>
            <a:r>
              <a:rPr lang="ru-RU" sz="3600" dirty="0" err="1" smtClean="0"/>
              <a:t>оголошено</a:t>
            </a:r>
            <a:r>
              <a:rPr lang="ru-RU" sz="3600" dirty="0" smtClean="0"/>
              <a:t> </a:t>
            </a:r>
            <a:r>
              <a:rPr lang="ru-RU" sz="3600" dirty="0" err="1" smtClean="0"/>
              <a:t>з'їзд</a:t>
            </a:r>
            <a:r>
              <a:rPr lang="ru-RU" sz="3600" dirty="0" smtClean="0"/>
              <a:t> </a:t>
            </a:r>
            <a:r>
              <a:rPr lang="ru-RU" sz="3600" dirty="0" err="1" smtClean="0"/>
              <a:t>народних</a:t>
            </a:r>
            <a:r>
              <a:rPr lang="ru-RU" sz="3600" dirty="0" smtClean="0"/>
              <a:t> </a:t>
            </a:r>
            <a:r>
              <a:rPr lang="ru-RU" sz="3600" dirty="0" err="1" smtClean="0"/>
              <a:t>депутатів</a:t>
            </a:r>
            <a:r>
              <a:rPr lang="ru-RU" sz="3600" dirty="0" smtClean="0"/>
              <a:t>.</a:t>
            </a:r>
          </a:p>
          <a:p>
            <a:pPr algn="just"/>
            <a:r>
              <a:rPr lang="ru-RU" sz="3600" dirty="0" smtClean="0"/>
              <a:t>Але </a:t>
            </a:r>
            <a:r>
              <a:rPr lang="ru-RU" sz="3600" dirty="0" err="1" smtClean="0"/>
              <a:t>водночас</a:t>
            </a:r>
            <a:r>
              <a:rPr lang="ru-RU" sz="3600" dirty="0" smtClean="0"/>
              <a:t> </a:t>
            </a:r>
            <a:r>
              <a:rPr lang="ru-RU" sz="3600" dirty="0" err="1" smtClean="0"/>
              <a:t>третина</a:t>
            </a:r>
            <a:r>
              <a:rPr lang="ru-RU" sz="3600" dirty="0" smtClean="0"/>
              <a:t> </a:t>
            </a:r>
            <a:r>
              <a:rPr lang="ru-RU" sz="3600" dirty="0" err="1" smtClean="0"/>
              <a:t>місць</a:t>
            </a:r>
            <a:r>
              <a:rPr lang="ru-RU" sz="3600" dirty="0" smtClean="0"/>
              <a:t> </a:t>
            </a:r>
            <a:r>
              <a:rPr lang="ru-RU" sz="3600" dirty="0" err="1" smtClean="0"/>
              <a:t>народних</a:t>
            </a:r>
            <a:r>
              <a:rPr lang="ru-RU" sz="3600" dirty="0" smtClean="0"/>
              <a:t> </a:t>
            </a:r>
            <a:r>
              <a:rPr lang="ru-RU" sz="3600" dirty="0" err="1" smtClean="0"/>
              <a:t>депутатів</a:t>
            </a:r>
            <a:r>
              <a:rPr lang="ru-RU" sz="3600" dirty="0" smtClean="0"/>
              <a:t> </a:t>
            </a:r>
            <a:r>
              <a:rPr lang="ru-RU" sz="3600" dirty="0" err="1" smtClean="0"/>
              <a:t>була</a:t>
            </a:r>
            <a:r>
              <a:rPr lang="ru-RU" sz="3600" dirty="0" smtClean="0"/>
              <a:t> </a:t>
            </a:r>
            <a:r>
              <a:rPr lang="ru-RU" sz="3600" dirty="0" err="1" smtClean="0"/>
              <a:t>зарезервована</a:t>
            </a:r>
            <a:r>
              <a:rPr lang="ru-RU" sz="3600" dirty="0" smtClean="0"/>
              <a:t> для КПРС та </a:t>
            </a:r>
            <a:r>
              <a:rPr lang="ru-RU" sz="3600" dirty="0" err="1" smtClean="0"/>
              <a:t>підконтрольних</a:t>
            </a:r>
            <a:r>
              <a:rPr lang="ru-RU" sz="3600" dirty="0" smtClean="0"/>
              <a:t> </a:t>
            </a:r>
            <a:r>
              <a:rPr lang="ru-RU" sz="3600" dirty="0" err="1" smtClean="0"/>
              <a:t>їй</a:t>
            </a:r>
            <a:r>
              <a:rPr lang="ru-RU" sz="3600" dirty="0" smtClean="0"/>
              <a:t> </a:t>
            </a:r>
            <a:r>
              <a:rPr lang="ru-RU" sz="3600" dirty="0" err="1" smtClean="0"/>
              <a:t>громадських</a:t>
            </a:r>
            <a:r>
              <a:rPr lang="ru-RU" sz="3600" dirty="0" smtClean="0"/>
              <a:t> </a:t>
            </a:r>
            <a:r>
              <a:rPr lang="ru-RU" sz="3600" dirty="0" err="1" smtClean="0"/>
              <a:t>організацій</a:t>
            </a:r>
            <a:r>
              <a:rPr lang="ru-RU" sz="3600" dirty="0" smtClean="0"/>
              <a:t>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50926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2" y="531628"/>
            <a:ext cx="11121657" cy="591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2" y="531628"/>
            <a:ext cx="11036597" cy="593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9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61" y="552892"/>
            <a:ext cx="11121657" cy="580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236</TotalTime>
  <Words>178</Words>
  <Application>Microsoft Office PowerPoint</Application>
  <PresentationFormat>Широкоэкранный</PresentationFormat>
  <Paragraphs>26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Bookman Old Style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</cp:revision>
  <dcterms:created xsi:type="dcterms:W3CDTF">2020-10-19T06:44:47Z</dcterms:created>
  <dcterms:modified xsi:type="dcterms:W3CDTF">2020-10-19T10:48:47Z</dcterms:modified>
</cp:coreProperties>
</file>