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7" r:id="rId4"/>
    <p:sldId id="263" r:id="rId5"/>
    <p:sldId id="266" r:id="rId6"/>
    <p:sldId id="268" r:id="rId7"/>
    <p:sldId id="269" r:id="rId8"/>
    <p:sldId id="270" r:id="rId9"/>
    <p:sldId id="271" r:id="rId10"/>
    <p:sldId id="272" r:id="rId11"/>
    <p:sldId id="276" r:id="rId12"/>
    <p:sldId id="277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09" r:id="rId25"/>
    <p:sldId id="287" r:id="rId26"/>
    <p:sldId id="288" r:id="rId27"/>
    <p:sldId id="310" r:id="rId28"/>
    <p:sldId id="289" r:id="rId29"/>
    <p:sldId id="294" r:id="rId30"/>
    <p:sldId id="297" r:id="rId31"/>
    <p:sldId id="311" r:id="rId32"/>
    <p:sldId id="312" r:id="rId33"/>
    <p:sldId id="298" r:id="rId34"/>
    <p:sldId id="299" r:id="rId35"/>
    <p:sldId id="300" r:id="rId36"/>
    <p:sldId id="301" r:id="rId37"/>
    <p:sldId id="302" r:id="rId38"/>
    <p:sldId id="303" r:id="rId39"/>
    <p:sldId id="313" r:id="rId40"/>
    <p:sldId id="314" r:id="rId41"/>
    <p:sldId id="315" r:id="rId42"/>
    <p:sldId id="316" r:id="rId43"/>
    <p:sldId id="305" r:id="rId44"/>
    <p:sldId id="317" r:id="rId45"/>
    <p:sldId id="306" r:id="rId46"/>
    <p:sldId id="308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E587A-A4C7-48E0-AE7E-B56715DD3A8F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D8093-9192-49FB-B552-87C8250B0B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8093-9192-49FB-B552-87C8250B0BD7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20E9-5A0C-40CD-B673-19ECC4BC82B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24C6-6CF3-434B-ACF7-72B3387B4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i="1" dirty="0" smtClean="0">
                <a:latin typeface="Georgia" pitchFamily="18" charset="0"/>
              </a:rPr>
              <a:t>ПРАКТИЧНА ПІДГОТОВКА </a:t>
            </a:r>
            <a:r>
              <a:rPr lang="uk-UA" b="1" i="1" dirty="0" smtClean="0">
                <a:latin typeface="Georgia" pitchFamily="18" charset="0"/>
              </a:rPr>
              <a:t>СТУДЕНТІВ-ХІМІКІВ </a:t>
            </a:r>
            <a:r>
              <a:rPr lang="uk-UA" b="1" i="1" dirty="0" smtClean="0">
                <a:latin typeface="Georgia" pitchFamily="18" charset="0"/>
              </a:rPr>
              <a:t>УНІВЕРСИТЕТІВ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Методичне забезпечення практики складає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marL="0" lvl="0" indent="539750" hangingPunct="0">
              <a:buFont typeface="Wingdings" pitchFamily="2" charset="2"/>
              <a:buChar char="q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Положення про проведення практики студентів ЗНУ;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marL="0" lvl="0" indent="539750" hangingPunct="0">
              <a:buFont typeface="Wingdings" pitchFamily="2" charset="2"/>
              <a:buChar char="q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наскрізна та робоча програми практики студентів, підготовка яких здійснюється за різними напрямами підготовки 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за спеціальностями та освітньо-професійними програмами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);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marL="0" lvl="0" indent="539750" hangingPunct="0">
              <a:buFont typeface="Wingdings" pitchFamily="2" charset="2"/>
              <a:buChar char="q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методичні рекомендації та матеріали до проходження практики для студентів ЗНУ.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Наскрізна програма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Autofit/>
          </a:bodyPr>
          <a:lstStyle/>
          <a:p>
            <a:pPr marL="90488" indent="358775">
              <a:spcBef>
                <a:spcPts val="0"/>
              </a:spcBef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Основний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навчально-методичний документ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, який відповідає Положенню про проведення практики студентів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ЗВО України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, нормативним документам МОН України щодо практики студентів,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ОПП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та навчальним планам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спеціальностей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та регламентує послідовність отримання необхідних практичних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ЗУН для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становлення фахівця того чи іншого напряму або спеціальності через систему практичної підготовки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.</a:t>
            </a:r>
          </a:p>
          <a:p>
            <a:pPr marL="90488" indent="358775">
              <a:spcBef>
                <a:spcPts val="0"/>
              </a:spcBef>
              <a:buNone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Наскрізна </a:t>
            </a:r>
            <a:r>
              <a:rPr lang="uk-UA" sz="2400" dirty="0">
                <a:latin typeface="Georgia" pitchFamily="18" charset="0"/>
                <a:cs typeface="Arial" pitchFamily="34" charset="0"/>
              </a:rPr>
              <a:t>програма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визначає зміст і завдання, обсяг, терміни і загальний порядок проведення практики, рекомендації щодо видів, форм перевірки рівня знань та навичок, яких студенти повинні досягти.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Робоча програма практики з окремого виду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00808"/>
            <a:ext cx="8229600" cy="4392488"/>
          </a:xfrm>
        </p:spPr>
        <p:txBody>
          <a:bodyPr>
            <a:normAutofit lnSpcReduction="10000"/>
          </a:bodyPr>
          <a:lstStyle/>
          <a:p>
            <a:pPr marL="179388" indent="180975">
              <a:buNone/>
            </a:pPr>
            <a:r>
              <a:rPr lang="uk-UA" sz="2600" b="1" dirty="0" smtClean="0">
                <a:latin typeface="Georgia" pitchFamily="18" charset="0"/>
                <a:cs typeface="Arial" pitchFamily="34" charset="0"/>
              </a:rPr>
              <a:t>Розробляється 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 основі наскрізної програми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та складається з таких розділів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: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вступ,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мета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і завдання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зміст практики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індивідуальні завдання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форми і методи контролю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вимоги до звіту, </a:t>
            </a:r>
            <a:endParaRPr lang="uk-UA" sz="2600" dirty="0" smtClean="0">
              <a:latin typeface="Georgia" pitchFamily="18" charset="0"/>
              <a:cs typeface="Arial" pitchFamily="34" charset="0"/>
            </a:endParaRP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критерії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оцінювання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порядок оцінювання практики</a:t>
            </a:r>
            <a:r>
              <a:rPr lang="uk-UA" sz="2600" dirty="0" smtClean="0">
                <a:latin typeface="Georgia" pitchFamily="18" charset="0"/>
                <a:cs typeface="Arial" pitchFamily="34" charset="0"/>
              </a:rPr>
              <a:t>,</a:t>
            </a:r>
          </a:p>
          <a:p>
            <a:pPr marL="900113" indent="-360363">
              <a:spcBef>
                <a:spcPts val="0"/>
              </a:spcBef>
            </a:pPr>
            <a:r>
              <a:rPr lang="uk-UA" sz="26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2600" dirty="0">
                <a:latin typeface="Georgia" pitchFamily="18" charset="0"/>
                <a:cs typeface="Arial" pitchFamily="34" charset="0"/>
              </a:rPr>
              <a:t>література на допомогу студенту-практиканту.</a:t>
            </a:r>
            <a:endParaRPr lang="ru-RU" sz="2600" dirty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Організаційне забезпечення практики складає: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01080" cy="4421088"/>
          </a:xfrm>
        </p:spPr>
        <p:txBody>
          <a:bodyPr anchor="ctr">
            <a:noAutofit/>
          </a:bodyPr>
          <a:lstStyle/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визначення баз практики;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розподіл студентів за базами практики;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укладання договорів про проведення практики між ЗНУ та підприємством, організацією, установою;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підготовка інформації базам практики щодо напрямів підготовки, термінів проходження практики, кількості студентів, потреб в обладнанні, інвентарі та матеріалах;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pPr lvl="0" hangingPunct="0">
              <a:spcBef>
                <a:spcPts val="0"/>
              </a:spcBef>
            </a:pPr>
            <a:r>
              <a:rPr lang="uk-UA" sz="2400" dirty="0">
                <a:latin typeface="Georgia" pitchFamily="18" charset="0"/>
                <a:cs typeface="Arial" pitchFamily="34" charset="0"/>
              </a:rPr>
              <a:t>складання кошторису-калькуляції щодо витрат на проведення практики 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студентів.</a:t>
            </a:r>
            <a:endParaRPr lang="ru-RU" sz="2400" dirty="0">
              <a:latin typeface="Georgia" pitchFamily="18" charset="0"/>
              <a:cs typeface="Arial" pitchFamily="34" charset="0"/>
            </a:endParaRPr>
          </a:p>
          <a:p>
            <a:endParaRPr lang="uk-UA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Керівництво практикою студентів здійснюється двосторонньо: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  <a:cs typeface="Arial" pitchFamily="34" charset="0"/>
              </a:rPr>
              <a:t>керівником практики від університету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  <a:cs typeface="Arial" pitchFamily="34" charset="0"/>
              </a:rPr>
              <a:t>к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ерівником від </a:t>
            </a:r>
            <a:r>
              <a:rPr lang="uk-UA" dirty="0">
                <a:latin typeface="Georgia" pitchFamily="18" charset="0"/>
                <a:cs typeface="Arial" pitchFamily="34" charset="0"/>
              </a:rPr>
              <a:t>бази практики</a:t>
            </a: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2500330" cy="3071834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496"/>
            <a:ext cx="2443167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582594"/>
          </a:xfrm>
        </p:spPr>
        <p:txBody>
          <a:bodyPr>
            <a:normAutofit fontScale="90000"/>
          </a:bodyPr>
          <a:lstStyle/>
          <a:p>
            <a:pPr lvl="0"/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Порядок здійснення організаційних заходів з проведення практики: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uk-UA" sz="3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500174"/>
            <a:ext cx="7686700" cy="4197361"/>
          </a:xfrm>
        </p:spPr>
        <p:txBody>
          <a:bodyPr>
            <a:normAutofit/>
          </a:bodyPr>
          <a:lstStyle/>
          <a:p>
            <a:pPr marL="0" lvl="0" indent="9048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Arial" pitchFamily="34" charset="0"/>
              </a:rPr>
              <a:t>Наказом ректора </a:t>
            </a: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університету про проведення практики студентів ЗНУ </a:t>
            </a: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Arial" pitchFamily="34" charset="0"/>
              </a:rPr>
              <a:t>визначається</a:t>
            </a: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lvl="0" indent="9048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місце та терміни проведення практики;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склад студентських груп;</a:t>
            </a:r>
            <a:endParaRPr kumimoji="0" lang="ru-RU" sz="2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179388"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керівник практики від ЗНУ;</a:t>
            </a:r>
          </a:p>
          <a:p>
            <a:pPr marL="179388"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uk-UA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посадова особа, на яку покладено загальну організацію практики та контроль за її проведенням (декан факультету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uk-UA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28694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Завідувач навчально-виробничої практики університету забезпечує:</a:t>
            </a:r>
            <a:r>
              <a:rPr lang="ru-RU" sz="3200" b="1" dirty="0">
                <a:latin typeface="Georgia" pitchFamily="18" charset="0"/>
              </a:rPr>
              <a:t/>
            </a:r>
            <a:br>
              <a:rPr lang="ru-RU" sz="3200" b="1" dirty="0">
                <a:latin typeface="Georgia" pitchFamily="18" charset="0"/>
              </a:rPr>
            </a:br>
            <a:endParaRPr lang="uk-UA" sz="3200" b="1" dirty="0">
              <a:latin typeface="Georgia" pitchFamily="18" charset="0"/>
            </a:endParaRPr>
          </a:p>
        </p:txBody>
      </p:sp>
      <p:pic>
        <p:nvPicPr>
          <p:cNvPr id="6" name="Содержимое 5" descr="3e70af93-4f66-4508-84a0-2bb690661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429420" cy="43577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4071966" cy="2571198"/>
          </a:xfrm>
        </p:spPr>
        <p:txBody>
          <a:bodyPr>
            <a:noAutofit/>
          </a:bodyPr>
          <a:lstStyle/>
          <a:p>
            <a:pPr algn="l"/>
            <a:r>
              <a:rPr lang="uk-UA" sz="2800" b="1" dirty="0">
                <a:latin typeface="Georgia" pitchFamily="18" charset="0"/>
                <a:cs typeface="Arial" pitchFamily="34" charset="0"/>
              </a:rPr>
              <a:t>Завідувач кафедри, що відповідає за підготовку та порядок проведення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практики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endParaRPr lang="uk-UA" sz="2800" b="1" dirty="0">
              <a:latin typeface="Georgia" pitchFamily="18" charset="0"/>
            </a:endParaRPr>
          </a:p>
        </p:txBody>
      </p:sp>
      <p:pic>
        <p:nvPicPr>
          <p:cNvPr id="26626" name="Picture 2" descr="Ð Ð¸Ð»ÑÑÑÐºÐ¸Ð¹ ÐÐ»ÐµÐºÑÐ°Ð½Ð´Ñ Ð¤ÐµÐ´Ð¾ÑÐ¾Ð²Ð¸Ñ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1340768"/>
            <a:ext cx="2783665" cy="423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uk-UA" sz="3600" b="1" dirty="0">
                <a:latin typeface="Georgia" pitchFamily="18" charset="0"/>
                <a:cs typeface="Arial" pitchFamily="34" charset="0"/>
              </a:rPr>
              <a:t>Обов’язки керівника практики від кафедри</a:t>
            </a:r>
            <a:r>
              <a:rPr lang="uk-UA" sz="4000" i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6" name="Содержимое 5" descr="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371174"/>
            <a:ext cx="4545145" cy="340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err="1" smtClean="0">
                <a:latin typeface="Georgia" pitchFamily="18" charset="0"/>
                <a:cs typeface="Arial" pitchFamily="34" charset="0"/>
              </a:rPr>
              <a:t>Обов</a:t>
            </a:r>
            <a:r>
              <a:rPr lang="en-US" sz="36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600" b="1" dirty="0" err="1" smtClean="0">
                <a:latin typeface="Georgia" pitchFamily="18" charset="0"/>
                <a:cs typeface="Arial" pitchFamily="34" charset="0"/>
              </a:rPr>
              <a:t>язки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 студентів-практикантів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Содержимое 3" descr="imagesPF1ETA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218" y="1643050"/>
            <a:ext cx="5959386" cy="409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</p:spPr>
        <p:txBody>
          <a:bodyPr anchor="t">
            <a:normAutofit fontScale="90000"/>
          </a:bodyPr>
          <a:lstStyle/>
          <a:p>
            <a:r>
              <a:rPr lang="uk-UA" b="1" i="1" dirty="0" smtClean="0">
                <a:latin typeface="Georgia" pitchFamily="18" charset="0"/>
              </a:rPr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96813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Організація практик студентів у ЗВО.</a:t>
            </a:r>
            <a:endParaRPr lang="ru-RU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Навчальна практика студентів-хіміків, її види, специфіка проведення.</a:t>
            </a:r>
            <a:endParaRPr lang="ru-RU" sz="24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Особливості організації та проведення виробничих практик студентів-хіміків </a:t>
            </a:r>
            <a:r>
              <a:rPr lang="uk-UA" sz="2400" dirty="0" err="1" smtClean="0">
                <a:latin typeface="Georgia" pitchFamily="18" charset="0"/>
              </a:rPr>
              <a:t>бакалаврату</a:t>
            </a:r>
            <a:r>
              <a:rPr lang="uk-UA" sz="2400" dirty="0" smtClean="0">
                <a:latin typeface="Georgia" pitchFamily="18" charset="0"/>
              </a:rPr>
              <a:t> і </a:t>
            </a:r>
            <a:r>
              <a:rPr lang="uk-UA" sz="2400" dirty="0" smtClean="0">
                <a:latin typeface="Georgia" pitchFamily="18" charset="0"/>
              </a:rPr>
              <a:t>магістратури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Виробнича педагогічна практика студентів-бакалаврів у основній школі.</a:t>
            </a:r>
            <a:endParaRPr lang="ru-RU" sz="2400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400" dirty="0" smtClean="0">
                <a:latin typeface="Georgia" pitchFamily="18" charset="0"/>
              </a:rPr>
              <a:t>Виробнича педагогічна практика студентів-магістрів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43914" cy="264320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Формою підсумкового контролю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 практики є 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залік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Залік з практики проводить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комісія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, що призначається завідувачем кафедри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Picture 2" descr="ÐÐ¸ÑÐ¾Ð±Ð½Ð¸ÑÐ° Ð¿ÑÐ°ÐºÑÐ¸ÐºÐ° ÐµÐºÐ¾Ð»Ð¾Ð³ÑÐ² â Ð·Ð°Ð¿Ð¾ÑÑÐºÐ° ÑÑÐ¿ÑÑÐ½Ð¾Ñ Ð¿ÑÐ¾ÑÐµÑÑÐ¹Ð½Ð¾Ñ Ð´ÑÑÐ»ÑÐ½Ð¾ÑÑ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257823" cy="318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96752"/>
            <a:ext cx="714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180975" hangingPunct="0"/>
            <a:r>
              <a:rPr lang="uk-UA" sz="2800" dirty="0">
                <a:latin typeface="Georgia" pitchFamily="18" charset="0"/>
                <a:cs typeface="Arial" pitchFamily="34" charset="0"/>
              </a:rPr>
              <a:t>Питання про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підсумки кожної практики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обговорюються на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засіданнях відповідних каф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едр та на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вченій раді факультету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.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pPr marL="179388" indent="180975" hangingPunct="0"/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pPr marL="179388" indent="180975" hangingPunct="0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Звіти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студентів зберігаються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на кафедрах до завершення навчання в університеті, але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не менше, ніж три роки.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r>
              <a:rPr lang="uk-UA" sz="2800" dirty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0108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Навчальна практика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студентів-хіміків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, її види, специфіка проведення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54259"/>
            <a:ext cx="5609597" cy="310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90666"/>
          </a:xfrm>
        </p:spPr>
        <p:txBody>
          <a:bodyPr>
            <a:noAutofit/>
          </a:bodyPr>
          <a:lstStyle/>
          <a:p>
            <a:pPr indent="539750" algn="l"/>
            <a:r>
              <a:rPr lang="uk-UA" sz="2400" i="1" u="sng" cap="small" dirty="0" smtClean="0">
                <a:latin typeface="Georgia" pitchFamily="18" charset="0"/>
              </a:rPr>
              <a:t>Навчальна обчислювальна (комп’ютерна) практика</a:t>
            </a:r>
            <a:r>
              <a:rPr lang="uk-UA" sz="2400" i="1" cap="small" dirty="0" smtClean="0">
                <a:latin typeface="Georgia" pitchFamily="18" charset="0"/>
              </a:rPr>
              <a:t>.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Базою практики є бюро інформаційного забезпечення навчального процесу відділу з навчальної роботи </a:t>
            </a:r>
            <a:r>
              <a:rPr lang="uk-UA" sz="2400" dirty="0" smtClean="0">
                <a:latin typeface="Georgia" pitchFamily="18" charset="0"/>
              </a:rPr>
              <a:t>ЗНУ</a:t>
            </a:r>
            <a:br>
              <a:rPr lang="uk-UA" sz="2400" dirty="0" smtClean="0">
                <a:latin typeface="Georgia" pitchFamily="18" charset="0"/>
              </a:rPr>
            </a:br>
            <a:r>
              <a:rPr lang="uk-UA" sz="2400" i="1" u="dotted" dirty="0" smtClean="0">
                <a:latin typeface="Georgia" pitchFamily="18" charset="0"/>
              </a:rPr>
              <a:t>Мета</a:t>
            </a: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i="1" dirty="0" smtClean="0">
                <a:latin typeface="Georgia" pitchFamily="18" charset="0"/>
              </a:rPr>
              <a:t>навчальної обчислювальної (комп’ютерної) практики</a:t>
            </a:r>
            <a:r>
              <a:rPr lang="uk-UA" sz="2400" b="1" dirty="0" smtClean="0">
                <a:latin typeface="Georgia" pitchFamily="18" charset="0"/>
              </a:rPr>
              <a:t> – </a:t>
            </a:r>
            <a:r>
              <a:rPr lang="uk-UA" sz="2400" dirty="0" smtClean="0">
                <a:latin typeface="Georgia" pitchFamily="18" charset="0"/>
              </a:rPr>
              <a:t>оволодіння сучасними інформаційними технологіями та підвищення інформаційної культури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uk-UA" sz="2400" b="1" dirty="0">
              <a:latin typeface="Georgia" pitchFamily="18" charset="0"/>
            </a:endParaRPr>
          </a:p>
        </p:txBody>
      </p:sp>
      <p:pic>
        <p:nvPicPr>
          <p:cNvPr id="4" name="Содержимое 3" descr="imagesNPGC7I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005" y="2060848"/>
            <a:ext cx="4468995" cy="304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cap="small" dirty="0" smtClean="0">
                <a:latin typeface="Georgia" pitchFamily="18" charset="0"/>
              </a:rPr>
              <a:t>Навчальна обчислювальна (комп’ютерна) </a:t>
            </a:r>
            <a:r>
              <a:rPr lang="uk-UA" sz="3200" b="1" i="1" cap="small" dirty="0" smtClean="0">
                <a:latin typeface="Georgia" pitchFamily="18" charset="0"/>
              </a:rPr>
              <a:t>практика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2300" b="1" u="dotted" dirty="0" smtClean="0">
                <a:latin typeface="Georgia" pitchFamily="18" charset="0"/>
              </a:rPr>
              <a:t>За результатами проведення практики студенти повинні вміти</a:t>
            </a:r>
            <a:r>
              <a:rPr lang="uk-UA" sz="2300" i="1" u="dotted" dirty="0" smtClean="0">
                <a:latin typeface="Georgia" pitchFamily="18" charset="0"/>
              </a:rPr>
              <a:t>:</a:t>
            </a:r>
            <a:endParaRPr lang="ru-RU" sz="2300" dirty="0" smtClean="0">
              <a:latin typeface="Georgia" pitchFamily="18" charset="0"/>
            </a:endParaRPr>
          </a:p>
          <a:p>
            <a:pPr lvl="0"/>
            <a:r>
              <a:rPr lang="uk-UA" sz="2300" dirty="0" smtClean="0">
                <a:latin typeface="Georgia" pitchFamily="18" charset="0"/>
              </a:rPr>
              <a:t>використовувати на практиці принципи роботи прикладних математичних пакетів;</a:t>
            </a:r>
            <a:endParaRPr lang="ru-RU" sz="2300" dirty="0" smtClean="0">
              <a:latin typeface="Georgia" pitchFamily="18" charset="0"/>
            </a:endParaRPr>
          </a:p>
          <a:p>
            <a:pPr lvl="0"/>
            <a:r>
              <a:rPr lang="uk-UA" sz="2300" dirty="0" smtClean="0">
                <a:latin typeface="Georgia" pitchFamily="18" charset="0"/>
              </a:rPr>
              <a:t>складати алгоритм розв’язання прикладної задачі за допомогою ПК;</a:t>
            </a:r>
            <a:endParaRPr lang="ru-RU" sz="2300" dirty="0" smtClean="0">
              <a:latin typeface="Georgia" pitchFamily="18" charset="0"/>
            </a:endParaRPr>
          </a:p>
          <a:p>
            <a:pPr lvl="0"/>
            <a:r>
              <a:rPr lang="uk-UA" sz="2300" dirty="0" smtClean="0">
                <a:latin typeface="Georgia" pitchFamily="18" charset="0"/>
              </a:rPr>
              <a:t>оформлювати документацію за сучасними вимогами; </a:t>
            </a:r>
            <a:endParaRPr lang="ru-RU" sz="2300" dirty="0" smtClean="0">
              <a:latin typeface="Georgia" pitchFamily="18" charset="0"/>
            </a:endParaRPr>
          </a:p>
          <a:p>
            <a:pPr lvl="0"/>
            <a:r>
              <a:rPr lang="uk-UA" sz="2300" dirty="0" smtClean="0">
                <a:latin typeface="Georgia" pitchFamily="18" charset="0"/>
              </a:rPr>
              <a:t>вести самостійний пошук необхідної наукової літератури, реферувати літературні джерела, складати план наукового повідомлення та саме повідомлення;</a:t>
            </a:r>
            <a:endParaRPr lang="ru-RU" sz="2300" dirty="0" smtClean="0">
              <a:latin typeface="Georgia" pitchFamily="18" charset="0"/>
            </a:endParaRPr>
          </a:p>
          <a:p>
            <a:pPr lvl="0"/>
            <a:r>
              <a:rPr lang="uk-UA" sz="2300" dirty="0" smtClean="0">
                <a:latin typeface="Georgia" pitchFamily="18" charset="0"/>
              </a:rPr>
              <a:t>аналізувати коректність вхідних даних задачі та інтерпретувати результати роботи програми, що вирішує задачі певного напрямку</a:t>
            </a:r>
            <a:endParaRPr lang="ru-RU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952724"/>
          </a:xfrm>
        </p:spPr>
        <p:txBody>
          <a:bodyPr anchor="ctr"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uk-UA" sz="2000" b="1" u="dotted" dirty="0" smtClean="0">
                <a:latin typeface="Georgia" pitchFamily="18" charset="0"/>
              </a:rPr>
              <a:t>Зміст навчальної обчислювальної (комп’ютерної) практики</a:t>
            </a:r>
            <a:r>
              <a:rPr lang="uk-UA" sz="2000" i="1" u="dotted" dirty="0" smtClean="0">
                <a:latin typeface="Georgia" pitchFamily="18" charset="0"/>
              </a:rPr>
              <a:t>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000" b="1" i="1" dirty="0" smtClean="0">
                <a:latin typeface="Georgia" pitchFamily="18" charset="0"/>
              </a:rPr>
              <a:t>Перша частина практики </a:t>
            </a:r>
            <a:r>
              <a:rPr lang="uk-UA" sz="2000" dirty="0" smtClean="0">
                <a:latin typeface="Georgia" pitchFamily="18" charset="0"/>
              </a:rPr>
              <a:t>передбачає розробку інформаційного проекту за тематичним напрямом «Апаратне, програмне та методичне забезпечення інформатики: сучасний стан питання».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000" dirty="0" smtClean="0">
                <a:latin typeface="Georgia" pitchFamily="18" charset="0"/>
              </a:rPr>
              <a:t>Робота над проектом включає в себе:</a:t>
            </a:r>
            <a:endParaRPr lang="ru-RU" sz="20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2000" dirty="0" smtClean="0">
                <a:latin typeface="Georgia" pitchFamily="18" charset="0"/>
              </a:rPr>
              <a:t>самостійну розробку плану дослідження;</a:t>
            </a:r>
            <a:endParaRPr lang="ru-RU" sz="20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2000" dirty="0" smtClean="0">
                <a:latin typeface="Georgia" pitchFamily="18" charset="0"/>
              </a:rPr>
              <a:t>опрацювання сучасних інформаційних джерел за темою проекту;</a:t>
            </a:r>
            <a:endParaRPr lang="ru-RU" sz="20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2000" dirty="0" smtClean="0">
                <a:latin typeface="Georgia" pitchFamily="18" charset="0"/>
              </a:rPr>
              <a:t>підготовку тексту проекту у форматі RTF (</a:t>
            </a:r>
            <a:r>
              <a:rPr lang="uk-UA" sz="2000" dirty="0" err="1" smtClean="0">
                <a:latin typeface="Georgia" pitchFamily="18" charset="0"/>
              </a:rPr>
              <a:t>Reach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 smtClean="0">
                <a:latin typeface="Georgia" pitchFamily="18" charset="0"/>
              </a:rPr>
              <a:t>Text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 smtClean="0">
                <a:latin typeface="Georgia" pitchFamily="18" charset="0"/>
              </a:rPr>
              <a:t>Format</a:t>
            </a:r>
            <a:r>
              <a:rPr lang="uk-UA" sz="2000" dirty="0" smtClean="0">
                <a:latin typeface="Georgia" pitchFamily="18" charset="0"/>
              </a:rPr>
              <a:t>) за допомогою текстового процесора MS Word;</a:t>
            </a:r>
            <a:endParaRPr lang="ru-RU" sz="200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2000" dirty="0" smtClean="0">
                <a:latin typeface="Georgia" pitchFamily="18" charset="0"/>
              </a:rPr>
              <a:t>надання проекту в друкованому вигляді керівнику для ознайомлення, перевірки та співбесіди.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000" b="1" i="1" dirty="0" smtClean="0">
                <a:latin typeface="Georgia" pitchFamily="18" charset="0"/>
              </a:rPr>
              <a:t>Друга частина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uk-UA" sz="2000" b="1" i="1" dirty="0" smtClean="0">
                <a:latin typeface="Georgia" pitchFamily="18" charset="0"/>
              </a:rPr>
              <a:t>практики</a:t>
            </a:r>
            <a:r>
              <a:rPr lang="uk-UA" sz="2000" b="1" dirty="0" smtClean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полягає в самостійному ознайомленні з можливостями відомих прикладних програм для розв’язування обчислювальних задач.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000" dirty="0" smtClean="0">
                <a:latin typeface="Georgia" pitchFamily="18" charset="0"/>
              </a:rPr>
              <a:t>Діяльність студента складається з: розв’язку обраної задачі із застосуванням однієї (декількох) відомих прикладних програм, функціональні можливості якої (яких) дозволяють вирішувати математичні задачі та детального опису процесу розв’язування задачі засобами цієї програми (цих програм</a:t>
            </a:r>
            <a:r>
              <a:rPr lang="uk-UA" sz="2000" dirty="0" smtClean="0">
                <a:latin typeface="Georgia" pitchFamily="18" charset="0"/>
              </a:rPr>
              <a:t>).</a:t>
            </a:r>
            <a:endParaRPr lang="ru-RU" sz="2000" dirty="0" smtClean="0">
              <a:latin typeface="Georgia" pitchFamily="18" charset="0"/>
            </a:endParaRPr>
          </a:p>
          <a:p>
            <a:endParaRPr lang="uk-UA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4680520" cy="3096344"/>
          </a:xfrm>
        </p:spPr>
        <p:txBody>
          <a:bodyPr>
            <a:noAutofit/>
          </a:bodyPr>
          <a:lstStyle/>
          <a:p>
            <a:pPr algn="l"/>
            <a:r>
              <a:rPr lang="uk-UA" sz="2400" b="1" i="1" cap="small" dirty="0" smtClean="0">
                <a:latin typeface="Georgia" pitchFamily="18" charset="0"/>
              </a:rPr>
              <a:t>навчальна ознайомча </a:t>
            </a:r>
            <a:r>
              <a:rPr lang="uk-UA" sz="2400" b="1" i="1" cap="small" dirty="0" smtClean="0">
                <a:latin typeface="Georgia" pitchFamily="18" charset="0"/>
              </a:rPr>
              <a:t>практика</a:t>
            </a:r>
            <a:r>
              <a:rPr lang="uk-UA" sz="2400" cap="small" dirty="0" smtClean="0">
                <a:latin typeface="Georgia" pitchFamily="18" charset="0"/>
              </a:rPr>
              <a:t/>
            </a:r>
            <a:br>
              <a:rPr lang="uk-UA" sz="2400" cap="small" dirty="0" smtClean="0">
                <a:latin typeface="Georgia" pitchFamily="18" charset="0"/>
              </a:rPr>
            </a:br>
            <a:r>
              <a:rPr lang="uk-UA" sz="2400" dirty="0" smtClean="0">
                <a:latin typeface="Georgia" pitchFamily="18" charset="0"/>
              </a:rPr>
              <a:t>Під </a:t>
            </a:r>
            <a:r>
              <a:rPr lang="uk-UA" sz="2400" dirty="0" smtClean="0">
                <a:latin typeface="Georgia" pitchFamily="18" charset="0"/>
              </a:rPr>
              <a:t>час </a:t>
            </a:r>
            <a:r>
              <a:rPr lang="uk-UA" sz="2400" dirty="0" smtClean="0">
                <a:latin typeface="Georgia" pitchFamily="18" charset="0"/>
              </a:rPr>
              <a:t>практики </a:t>
            </a:r>
            <a:r>
              <a:rPr lang="uk-UA" sz="2400" dirty="0" smtClean="0">
                <a:latin typeface="Georgia" pitchFamily="18" charset="0"/>
              </a:rPr>
              <a:t>відбувається ознайомлення студентів зі специфікою майбутнього фаху, отримання первинних професійних знань та умінь із </a:t>
            </a:r>
            <a:r>
              <a:rPr lang="uk-UA" sz="2400" dirty="0" err="1" smtClean="0">
                <a:latin typeface="Georgia" pitchFamily="18" charset="0"/>
              </a:rPr>
              <a:t>загальнопрофесійних</a:t>
            </a:r>
            <a:r>
              <a:rPr lang="uk-UA" sz="2400" dirty="0" smtClean="0">
                <a:latin typeface="Georgia" pitchFamily="18" charset="0"/>
              </a:rPr>
              <a:t> та спеціальних дисциплін. </a:t>
            </a:r>
            <a:r>
              <a:rPr lang="uk-UA" sz="2400" b="1" dirty="0" smtClean="0">
                <a:latin typeface="Georgia" pitchFamily="18" charset="0"/>
              </a:rPr>
              <a:t>Базами практики </a:t>
            </a:r>
            <a:r>
              <a:rPr lang="uk-UA" sz="2400" dirty="0" smtClean="0">
                <a:latin typeface="Georgia" pitchFamily="18" charset="0"/>
              </a:rPr>
              <a:t>є хімічні лабораторії промислових підприємств та науково-дослідних інститутів міста.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8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1" y="1124744"/>
            <a:ext cx="324368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1950" b="1" dirty="0" smtClean="0">
                <a:latin typeface="Georgia" pitchFamily="18" charset="0"/>
              </a:rPr>
              <a:t>Мета навчальної ознайомчої практики </a:t>
            </a:r>
            <a:r>
              <a:rPr lang="uk-UA" sz="1950" dirty="0" smtClean="0">
                <a:latin typeface="Georgia" pitchFamily="18" charset="0"/>
              </a:rPr>
              <a:t>– засвоєння сучасних методів фізико-хімічного аналізу якості промислових та продовольчих товарів на базі експертних лабораторій та лабораторій контролю за якістю продукції; знайомство з особливостями сучасних технологій виробництва товарів на запорізьких підприємствах.</a:t>
            </a:r>
            <a:endParaRPr lang="ru-RU" sz="19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950" b="1" dirty="0" smtClean="0">
                <a:latin typeface="Georgia" pitchFamily="18" charset="0"/>
              </a:rPr>
              <a:t>Завдання практики</a:t>
            </a:r>
            <a:r>
              <a:rPr lang="uk-UA" sz="1950" dirty="0" smtClean="0">
                <a:latin typeface="Georgia" pitchFamily="18" charset="0"/>
              </a:rPr>
              <a:t>:</a:t>
            </a:r>
            <a:endParaRPr lang="ru-RU" sz="195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сформувати цілісне уявлення про сучасні фізико-хімічні методи технологічного контролю виробництва;</a:t>
            </a:r>
            <a:endParaRPr lang="ru-RU" sz="195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закріплення знань основних законів хімії, на яких ґрунтуються сучасні технологічні процеси одержання неорганічних і органічних речовин, зокрема, металів, сплавів, пластичних мас, хімічних волокон, лікарських препаратів, харчових </a:t>
            </a:r>
            <a:r>
              <a:rPr lang="uk-UA" sz="1950" dirty="0" smtClean="0">
                <a:latin typeface="Georgia" pitchFamily="18" charset="0"/>
              </a:rPr>
              <a:t>продуктів;</a:t>
            </a:r>
            <a:endParaRPr lang="ru-RU" sz="195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ознайомлення студентів з основними напрямами сучасних наукових досліджень у галузі розробки інструментальних методів контролю якості товарів;</a:t>
            </a:r>
            <a:endParaRPr lang="ru-RU" sz="195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ознайомлення студентів з порядком проведення практики, виконання і звітування про результати проведеної роботи; </a:t>
            </a:r>
            <a:endParaRPr lang="ru-RU" sz="195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оволодіння сучасними інформаційними технологіями;</a:t>
            </a:r>
            <a:endParaRPr lang="ru-RU" sz="1950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формування навичок самостійної діяльності;</a:t>
            </a:r>
            <a:endParaRPr lang="ru-RU" sz="195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1950" dirty="0" smtClean="0">
                <a:latin typeface="Georgia" pitchFamily="18" charset="0"/>
              </a:rPr>
              <a:t>виховання  професіоналізму.</a:t>
            </a:r>
            <a:endParaRPr lang="ru-RU" sz="195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Зміст навчальної ознайомчої практики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300" dirty="0" smtClean="0">
                <a:latin typeface="Georgia" pitchFamily="18" charset="0"/>
              </a:rPr>
              <a:t>Сучасні фізико-хімічні методи контролю якості продовольчих і непродовольчих товарів.</a:t>
            </a:r>
            <a:r>
              <a:rPr lang="uk-UA" sz="2300" b="1" dirty="0" smtClean="0">
                <a:latin typeface="Georgia" pitchFamily="18" charset="0"/>
              </a:rPr>
              <a:t> </a:t>
            </a:r>
            <a:endParaRPr lang="ru-RU" sz="2300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2300" dirty="0" smtClean="0">
                <a:latin typeface="Georgia" pitchFamily="18" charset="0"/>
              </a:rPr>
              <a:t>Основні напрямки наукових досліджень підвищення якості, харчової цінності і способів зберігання продуктів харчування та кормів.</a:t>
            </a:r>
            <a:r>
              <a:rPr lang="uk-UA" sz="2300" b="1" dirty="0" smtClean="0">
                <a:latin typeface="Georgia" pitchFamily="18" charset="0"/>
              </a:rPr>
              <a:t> </a:t>
            </a:r>
            <a:endParaRPr lang="ru-RU" sz="2300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2300" dirty="0" smtClean="0">
                <a:latin typeface="Georgia" pitchFamily="18" charset="0"/>
              </a:rPr>
              <a:t>Особливості сучасних технологій виробництв неорганічних та органічних речовин (металів, пластичних мас, лікарських препаратів, харчових продуктів</a:t>
            </a:r>
            <a:r>
              <a:rPr lang="uk-UA" sz="2300" dirty="0" smtClean="0">
                <a:latin typeface="Georgia" pitchFamily="18" charset="0"/>
              </a:rPr>
              <a:t>)..</a:t>
            </a:r>
            <a:endParaRPr lang="ru-RU" sz="23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300" dirty="0" smtClean="0">
                <a:latin typeface="Georgia" pitchFamily="18" charset="0"/>
              </a:rPr>
              <a:t>Фізико-хімічні методи технологічного контролю виробництва. </a:t>
            </a:r>
            <a:endParaRPr lang="ru-RU" sz="23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cap="small" dirty="0" smtClean="0">
                <a:latin typeface="Georgia" pitchFamily="18" charset="0"/>
              </a:rPr>
              <a:t>Навчальна практика</a:t>
            </a:r>
            <a:r>
              <a:rPr lang="uk-UA" sz="3200" b="1" dirty="0" smtClean="0">
                <a:latin typeface="Georgia" pitchFamily="18" charset="0"/>
              </a:rPr>
              <a:t> </a:t>
            </a:r>
            <a:r>
              <a:rPr lang="uk-UA" sz="3200" b="1" i="1" cap="small" dirty="0" smtClean="0">
                <a:latin typeface="Georgia" pitchFamily="18" charset="0"/>
              </a:rPr>
              <a:t>зі спеціальності</a:t>
            </a:r>
            <a:endParaRPr lang="uk-UA" sz="30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" name="Содержимое 9" descr="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6144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 indent="11113">
              <a:buNone/>
            </a:pPr>
            <a:r>
              <a:rPr lang="uk-UA" dirty="0" smtClean="0">
                <a:latin typeface="Georgia" pitchFamily="18" charset="0"/>
              </a:rPr>
              <a:t>Базами практики є навчальні лабораторії кафедри хімії ЗНУ, хімічні лабораторії промислових та харчових підприємств міста Запоріжжя. Студент засвоює особливості професійної діяльності лаборанта і техніка в хімічному виробництві або асистента хіміка.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Georgia" pitchFamily="18" charset="0"/>
                <a:cs typeface="Arial" pitchFamily="34" charset="0"/>
              </a:rPr>
              <a:t>ОРГАНІЗАЦІЯ ПРАКТИК СТУДЕНТІВ У </a:t>
            </a:r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ЗВО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477397" cy="447739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100" b="1" dirty="0" smtClean="0">
                <a:latin typeface="Georgia" pitchFamily="18" charset="0"/>
              </a:rPr>
              <a:t>Мета навчальної практики зі спеціалізації</a:t>
            </a:r>
            <a:r>
              <a:rPr lang="uk-UA" sz="2100" dirty="0" smtClean="0">
                <a:latin typeface="Georgia" pitchFamily="18" charset="0"/>
              </a:rPr>
              <a:t> – закріплення теоретичних знані і практичних умінь, сформованих під час вивчення дисциплін спеціалізації;</a:t>
            </a:r>
            <a:r>
              <a:rPr lang="uk-UA" sz="2100" b="1" dirty="0" smtClean="0">
                <a:latin typeface="Georgia" pitchFamily="18" charset="0"/>
              </a:rPr>
              <a:t> </a:t>
            </a:r>
            <a:r>
              <a:rPr lang="uk-UA" sz="2100" dirty="0" smtClean="0">
                <a:latin typeface="Georgia" pitchFamily="18" charset="0"/>
              </a:rPr>
              <a:t>оволодіння практичними навичками роботи в лабораторних умовах, знайомство з основними методами та методиками проведення фізико-хімічного аналізу, що використовується в курсових роботах.</a:t>
            </a:r>
            <a:endParaRPr lang="ru-RU" sz="2100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2100" b="1" dirty="0" smtClean="0">
                <a:latin typeface="Georgia" pitchFamily="18" charset="0"/>
              </a:rPr>
              <a:t>Завдання навчальної практики:</a:t>
            </a:r>
            <a:endParaRPr lang="ru-RU" sz="2100" b="1" dirty="0" smtClean="0">
              <a:latin typeface="Georgia" pitchFamily="18" charset="0"/>
            </a:endParaRPr>
          </a:p>
          <a:p>
            <a:pPr marL="342900" lvl="1" indent="11113">
              <a:buFont typeface="Wingdings" pitchFamily="2" charset="2"/>
              <a:buChar char="ü"/>
            </a:pPr>
            <a:r>
              <a:rPr lang="uk-UA" sz="2100" dirty="0" smtClean="0">
                <a:latin typeface="Georgia" pitchFamily="18" charset="0"/>
              </a:rPr>
              <a:t>закріплення та поглиблення теоретичних знань з вибраних тематик курсових робіт;</a:t>
            </a:r>
            <a:endParaRPr lang="ru-RU" sz="2100" dirty="0" smtClean="0">
              <a:latin typeface="Georgia" pitchFamily="18" charset="0"/>
            </a:endParaRPr>
          </a:p>
          <a:p>
            <a:pPr marL="342900" lvl="1" indent="11113">
              <a:buFont typeface="Wingdings" pitchFamily="2" charset="2"/>
              <a:buChar char="ü"/>
            </a:pPr>
            <a:r>
              <a:rPr lang="uk-UA" sz="2100" dirty="0" smtClean="0">
                <a:latin typeface="Georgia" pitchFamily="18" charset="0"/>
              </a:rPr>
              <a:t>надбання практичних навичок роботи у постановці та проведенні експерименту;</a:t>
            </a:r>
            <a:endParaRPr lang="ru-RU" sz="2100" dirty="0" smtClean="0">
              <a:latin typeface="Georgia" pitchFamily="18" charset="0"/>
            </a:endParaRPr>
          </a:p>
          <a:p>
            <a:pPr marL="342900" lvl="1" indent="11113">
              <a:buFont typeface="Wingdings" pitchFamily="2" charset="2"/>
              <a:buChar char="ü"/>
            </a:pPr>
            <a:r>
              <a:rPr lang="uk-UA" sz="2100" dirty="0" smtClean="0">
                <a:latin typeface="Georgia" pitchFamily="18" charset="0"/>
              </a:rPr>
              <a:t>збір матеріалів (експериментальних даних) для виконання курсової роботи ;</a:t>
            </a:r>
            <a:endParaRPr lang="ru-RU" sz="2100" dirty="0" smtClean="0">
              <a:latin typeface="Georgia" pitchFamily="18" charset="0"/>
            </a:endParaRPr>
          </a:p>
          <a:p>
            <a:pPr indent="11113">
              <a:buFont typeface="Wingdings" pitchFamily="2" charset="2"/>
              <a:buChar char="ü"/>
            </a:pPr>
            <a:r>
              <a:rPr lang="uk-UA" sz="2100" dirty="0" smtClean="0">
                <a:latin typeface="Georgia" pitchFamily="18" charset="0"/>
              </a:rPr>
              <a:t>залучення студентів до самостійної науково-дослідної роботи</a:t>
            </a:r>
            <a:endParaRPr lang="ru-RU" sz="21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Студенти спеціалізації «Аналітична хімія»: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 smtClean="0">
                <a:latin typeface="Georgia" pitchFamily="18" charset="0"/>
              </a:rPr>
              <a:t>використовувати знання з техніки безпеки при роботі в хімічній лабораторії;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здійснювати кількісні вимірювання фізико-хімічних величин;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uk-UA" dirty="0" smtClean="0">
                <a:latin typeface="Georgia" pitchFamily="18" charset="0"/>
              </a:rPr>
              <a:t>описувати, аналізувати і критично оцінювати експериментальні дані;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ru-RU" dirty="0" smtClean="0">
                <a:latin typeface="Georgia" pitchFamily="18" charset="0"/>
              </a:rPr>
              <a:t>вміння використовувати стандартне хімічне обладнання;</a:t>
            </a:r>
          </a:p>
          <a:p>
            <a:pPr lvl="0"/>
            <a:r>
              <a:rPr lang="uk-UA" dirty="0" smtClean="0">
                <a:latin typeface="Georgia" pitchFamily="18" charset="0"/>
              </a:rPr>
              <a:t>оптимізувати вибір методики для визначення конкретного показника об’єкту  дослідження при проведенні експериментальної роботи згідно вибраної тематики курсової роботи;</a:t>
            </a:r>
            <a:endParaRPr lang="ru-RU" dirty="0" smtClean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проводити підготовку вихідного зразка та основних розчинів, що використовуються під час проведення експерименту.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Студенти спеціалізації «Хімія харчових продуктів»: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lvl="0"/>
            <a:r>
              <a:rPr lang="uk-UA" sz="2100" dirty="0" smtClean="0">
                <a:latin typeface="Georgia" pitchFamily="18" charset="0"/>
              </a:rPr>
              <a:t>використовувати знання з техніки безпеки при роботі в хімічній лабораторії;</a:t>
            </a:r>
            <a:endParaRPr lang="ru-RU" sz="2100" dirty="0" smtClean="0">
              <a:latin typeface="Georgia" pitchFamily="18" charset="0"/>
            </a:endParaRPr>
          </a:p>
          <a:p>
            <a:pPr lvl="0"/>
            <a:r>
              <a:rPr lang="uk-UA" sz="2100" dirty="0" smtClean="0">
                <a:latin typeface="Georgia" pitchFamily="18" charset="0"/>
              </a:rPr>
              <a:t>застосовувати описовий кількісний метод зі створенням профілю продукту при проведенні органолептичного аналізу продуктів харчування;</a:t>
            </a:r>
            <a:endParaRPr lang="ru-RU" sz="2100" dirty="0" smtClean="0">
              <a:latin typeface="Georgia" pitchFamily="18" charset="0"/>
            </a:endParaRPr>
          </a:p>
          <a:p>
            <a:pPr lvl="0"/>
            <a:r>
              <a:rPr lang="uk-UA" sz="2100" dirty="0" smtClean="0">
                <a:latin typeface="Georgia" pitchFamily="18" charset="0"/>
              </a:rPr>
              <a:t>оптимізувати вибір методики для визначення конкретного показника якості продукту харчування при проведенні експериментальної роботи згідно вибраної тематики курсової роботи;</a:t>
            </a:r>
            <a:endParaRPr lang="ru-RU" sz="2100" dirty="0" smtClean="0">
              <a:latin typeface="Georgia" pitchFamily="18" charset="0"/>
            </a:endParaRPr>
          </a:p>
          <a:p>
            <a:pPr lvl="0"/>
            <a:r>
              <a:rPr lang="uk-UA" sz="2100" dirty="0" smtClean="0">
                <a:latin typeface="Georgia" pitchFamily="18" charset="0"/>
              </a:rPr>
              <a:t>вміти працювати на обладнанні, що використовується під час проведення експериментальної роботи курсової роботи;</a:t>
            </a:r>
            <a:endParaRPr lang="ru-RU" sz="2100" dirty="0" smtClean="0">
              <a:latin typeface="Georgia" pitchFamily="18" charset="0"/>
            </a:endParaRPr>
          </a:p>
          <a:p>
            <a:pPr lvl="0"/>
            <a:r>
              <a:rPr lang="uk-UA" sz="2100" dirty="0" smtClean="0">
                <a:latin typeface="Georgia" pitchFamily="18" charset="0"/>
              </a:rPr>
              <a:t>проводити підготовку вихідного зразка та основних розчинів, що використовуються під час проведення експерименту;</a:t>
            </a:r>
            <a:endParaRPr lang="ru-RU" sz="2100" dirty="0" smtClean="0">
              <a:latin typeface="Georgia" pitchFamily="18" charset="0"/>
            </a:endParaRPr>
          </a:p>
          <a:p>
            <a:r>
              <a:rPr lang="uk-UA" sz="2100" dirty="0" smtClean="0">
                <a:latin typeface="Georgia" pitchFamily="18" charset="0"/>
              </a:rPr>
              <a:t>аналізувати отримані експериментальні </a:t>
            </a:r>
            <a:r>
              <a:rPr lang="uk-UA" sz="2100" dirty="0" smtClean="0">
                <a:latin typeface="Georgia" pitchFamily="18" charset="0"/>
              </a:rPr>
              <a:t>дані</a:t>
            </a:r>
            <a:endParaRPr lang="ru-RU" sz="21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Підсумки навчальної практики </a:t>
            </a:r>
            <a:endParaRPr lang="ru-RU" sz="32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indent="11113">
              <a:buNone/>
            </a:pPr>
            <a:r>
              <a:rPr lang="uk-UA" sz="3300" dirty="0" smtClean="0">
                <a:latin typeface="Georgia" pitchFamily="18" charset="0"/>
              </a:rPr>
              <a:t>за </a:t>
            </a:r>
            <a:r>
              <a:rPr lang="uk-UA" sz="3300" dirty="0" smtClean="0">
                <a:latin typeface="Georgia" pitchFamily="18" charset="0"/>
              </a:rPr>
              <a:t>умови написання звіту та заповнення щоденника) підводяться у процесі складання студентом заліку керівнику практики.</a:t>
            </a:r>
            <a:endParaRPr lang="ru-RU" sz="3300" dirty="0" smtClean="0">
              <a:latin typeface="Georgia" pitchFamily="18" charset="0"/>
            </a:endParaRPr>
          </a:p>
          <a:p>
            <a:pPr indent="292100">
              <a:buNone/>
            </a:pPr>
            <a:r>
              <a:rPr lang="uk-UA" sz="3300" b="1" dirty="0" smtClean="0">
                <a:latin typeface="Georgia" pitchFamily="18" charset="0"/>
              </a:rPr>
              <a:t>Оцінювання</a:t>
            </a:r>
            <a:r>
              <a:rPr lang="uk-UA" sz="3300" dirty="0" smtClean="0">
                <a:latin typeface="Georgia" pitchFamily="18" charset="0"/>
              </a:rPr>
              <a:t> навчально-пізнавальної діяльності студентів під час навчальних практик відбувається після їх завершення за шкалою </a:t>
            </a:r>
            <a:r>
              <a:rPr lang="uk-UA" sz="3300" b="1" dirty="0" smtClean="0">
                <a:latin typeface="Georgia" pitchFamily="18" charset="0"/>
              </a:rPr>
              <a:t>«</a:t>
            </a:r>
            <a:r>
              <a:rPr lang="uk-UA" sz="3300" b="1" dirty="0" err="1" smtClean="0">
                <a:latin typeface="Georgia" pitchFamily="18" charset="0"/>
              </a:rPr>
              <a:t>зараховано-незараховано</a:t>
            </a:r>
            <a:r>
              <a:rPr lang="uk-UA" sz="3300" b="1" dirty="0" smtClean="0">
                <a:latin typeface="Georgia" pitchFamily="18" charset="0"/>
              </a:rPr>
              <a:t>»</a:t>
            </a:r>
            <a:endParaRPr lang="uk-UA" sz="3300" b="1" dirty="0" smtClean="0">
              <a:latin typeface="Georgia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1" name="Содержимое 10" descr="1451670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1400" y="2656681"/>
            <a:ext cx="3632200" cy="2413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Виробнича практика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студентів-хіміків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466810"/>
            <a:ext cx="4176464" cy="268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5009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Georgia" pitchFamily="18" charset="0"/>
              </a:rPr>
              <a:t>Виробнича практика зі спеціалізації для студентів-бакалаврів – один з важливіших етапів навчального процесу; вона дає можливість ознайомиться з головними тенденціями розвитку промисловості та хімічного виробництва; сформувати практичні навички по виконанню типових професійних задач і функцій </a:t>
            </a:r>
            <a:r>
              <a:rPr lang="uk-UA" sz="2800" b="1" dirty="0" smtClean="0">
                <a:latin typeface="Georgia" pitchFamily="18" charset="0"/>
              </a:rPr>
              <a:t>лаборанта та технік в хімічному виробництві або асистента хіміка</a:t>
            </a:r>
            <a:r>
              <a:rPr lang="uk-UA" sz="2800" dirty="0" smtClean="0">
                <a:latin typeface="Georgia" pitchFamily="18" charset="0"/>
              </a:rPr>
              <a:t>. </a:t>
            </a:r>
            <a:endParaRPr lang="uk-UA" sz="2800" dirty="0" smtClean="0">
              <a:latin typeface="Georgia" pitchFamily="18" charset="0"/>
            </a:endParaRPr>
          </a:p>
          <a:p>
            <a:r>
              <a:rPr lang="uk-UA" sz="2800" b="1" dirty="0" smtClean="0">
                <a:latin typeface="Georgia" pitchFamily="18" charset="0"/>
              </a:rPr>
              <a:t>Базами </a:t>
            </a:r>
            <a:r>
              <a:rPr lang="uk-UA" sz="2800" b="1" dirty="0" smtClean="0">
                <a:latin typeface="Georgia" pitchFamily="18" charset="0"/>
              </a:rPr>
              <a:t>практик </a:t>
            </a:r>
            <a:r>
              <a:rPr lang="uk-UA" sz="2800" dirty="0" smtClean="0">
                <a:latin typeface="Georgia" pitchFamily="18" charset="0"/>
              </a:rPr>
              <a:t>є хімічні лабораторії промислових та харчових підприємств, науково-дослідних інститутів міста Запоріжжя.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2560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Вона покликана підготувати майбутніх фахівців до реальної практичної роботи,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забезпечити належний рівень їхньої професійної підготовки, проте має різні цілі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endParaRPr lang="uk-UA" sz="2500" b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357430"/>
            <a:ext cx="4038600" cy="3597293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uk-UA" sz="2000" b="1" i="1" dirty="0">
                <a:latin typeface="Georgia" pitchFamily="18" charset="0"/>
                <a:cs typeface="Arial" pitchFamily="34" charset="0"/>
              </a:rPr>
              <a:t>Для </a:t>
            </a: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студентів-бакалаврів </a:t>
            </a:r>
            <a:r>
              <a:rPr lang="uk-UA" sz="2000" dirty="0" smtClean="0">
                <a:latin typeface="Georgia" pitchFamily="18" charset="0"/>
              </a:rPr>
              <a:t>набуття практичних професійних навичок хіміка-лаборанта у підготовці та проведенні основних фізико-хімічних методів аналізу якості сировини та продукції, що з нею виробляють у виробничих умовах, підготовити студентів до самостійної роботи за фахом після закінчення університету</a:t>
            </a:r>
            <a:endParaRPr lang="uk-UA" sz="2000" b="1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285992"/>
            <a:ext cx="4252914" cy="3735296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uk-UA" sz="2000" b="1" i="1" dirty="0" smtClean="0">
                <a:latin typeface="Georgia" pitchFamily="18" charset="0"/>
                <a:cs typeface="Arial" pitchFamily="34" charset="0"/>
              </a:rPr>
              <a:t>Для студентів-магістрів </a:t>
            </a:r>
            <a:r>
              <a:rPr lang="uk-UA" sz="2000" dirty="0" smtClean="0">
                <a:latin typeface="Georgia" pitchFamily="18" charset="0"/>
              </a:rPr>
              <a:t>набуття практичних навичок хіміка, молодшого наукового співробітника у підготовці та проведенні основних фізико-хімічних методів аналізу якості сировини та продукції, що з неї виробляють у виробничих умовах, практичне використання знань сучасних комп'ютерних хімічних програм та формування вміння та навичок у постановці і вирішенні науково-дослідницьких задач</a:t>
            </a:r>
            <a:endParaRPr lang="uk-UA" sz="2000" b="1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Проводиться виробнича практика на базі організацій, установ і підприємств, що відповідають вимогам обраного фаху та програми практик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и</a:t>
            </a:r>
            <a:endParaRPr lang="uk-UA" sz="2800" b="1" dirty="0">
              <a:latin typeface="Georgia" pitchFamily="18" charset="0"/>
            </a:endParaRPr>
          </a:p>
        </p:txBody>
      </p:sp>
      <p:pic>
        <p:nvPicPr>
          <p:cNvPr id="8" name="Содержимое 7" descr="imagesZULYSGG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071966" cy="3500461"/>
          </a:xfrm>
        </p:spPr>
      </p:pic>
      <p:pic>
        <p:nvPicPr>
          <p:cNvPr id="7" name="Содержимое 6" descr="imagesUIICM5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3786214" cy="35719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Виробнича педагогічна практика </a:t>
            </a:r>
            <a:r>
              <a:rPr lang="uk-UA" sz="3200" b="1" dirty="0" smtClean="0">
                <a:latin typeface="Georgia" pitchFamily="18" charset="0"/>
              </a:rPr>
              <a:t>студентів-хіміків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8" name="Содержимое 7" descr="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9017" y="2137213"/>
            <a:ext cx="3449982" cy="334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uk-UA" sz="3600" b="1" dirty="0" smtClean="0">
                <a:latin typeface="Georgia" pitchFamily="18" charset="0"/>
              </a:rPr>
              <a:t>Виробнича педагогічна практика студентів-бакалаврів у основній школі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93663" indent="-93663">
              <a:buNone/>
            </a:pPr>
            <a:r>
              <a:rPr lang="uk-UA" b="1" dirty="0" smtClean="0">
                <a:latin typeface="Georgia" pitchFamily="18" charset="0"/>
              </a:rPr>
              <a:t>Метою практики </a:t>
            </a:r>
            <a:r>
              <a:rPr lang="uk-UA" dirty="0" smtClean="0">
                <a:latin typeface="Georgia" pitchFamily="18" charset="0"/>
              </a:rPr>
              <a:t>є оволодіння студентами сучасними формами, методами, засобами навчання та знаряддями праці в галузі їх майбутньої професії, формування у них, на базі одержаних в університеті знань, професійних умінь та навичок для прийняття самостійних рішень під час конкретної роботи в реальних умовах, виховання потреби систематично поновлювати свої знання та творчо їх застосовувати у практичній діяльності.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Содержимое 5" descr="0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950153" cy="345638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1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800" b="1" dirty="0">
                <a:latin typeface="Georgia" pitchFamily="18" charset="0"/>
                <a:cs typeface="Arial" pitchFamily="34" charset="0"/>
              </a:rPr>
              <a:t>Практика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студентів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є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обов’язковою складовою частиною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процесу підготовки фахівців у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ЗВО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і проводиться на оснащених відповідним чином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базах практики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ЗВО,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а також на сучасних підприємствах і в організаціях різних галузей господарства, освіти, охорони здоров'я, культури, торгівлі та державного управління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.</a:t>
            </a:r>
            <a:r>
              <a:rPr lang="uk-UA" sz="2800" dirty="0">
                <a:latin typeface="Georgia" pitchFamily="18" charset="0"/>
              </a:rPr>
              <a:t> </a:t>
            </a:r>
            <a:endParaRPr lang="uk-UA" sz="2800" dirty="0" smtClean="0">
              <a:latin typeface="Georgia" pitchFamily="18" charset="0"/>
            </a:endParaRPr>
          </a:p>
          <a:p>
            <a:pPr indent="719138"/>
            <a:r>
              <a:rPr lang="uk-UA" sz="2800" dirty="0" smtClean="0">
                <a:latin typeface="Georgia" pitchFamily="18" charset="0"/>
                <a:cs typeface="Arial" pitchFamily="34" charset="0"/>
              </a:rPr>
              <a:t>Згідно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 навчальними планами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ЗВО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терміни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фахової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практики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становлять 20–25% всього навчального часу.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За час педагогічної практики студент повинен навчитись: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" name="Содержимое 6" descr="000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67731"/>
            <a:ext cx="45720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Georgia" pitchFamily="18" charset="0"/>
              </a:rPr>
              <a:t>Педагогічну практику студенти </a:t>
            </a:r>
            <a:r>
              <a:rPr lang="en-US" sz="2400" dirty="0" smtClean="0">
                <a:latin typeface="Georgia" pitchFamily="18" charset="0"/>
              </a:rPr>
              <a:t>IV</a:t>
            </a:r>
            <a:r>
              <a:rPr lang="uk-UA" sz="2400" dirty="0" smtClean="0">
                <a:latin typeface="Georgia" pitchFamily="18" charset="0"/>
              </a:rPr>
              <a:t> курсу біологічного факультету освітнього ступеня «бакалавр», спеціальності 102 «Хімія» проходять у сьомому семестрі (4 тижня). Ця практика передбачає виконання посадових обов’язків учителя хімії, а також класного керівника в основній школі (7-9 класи) </a:t>
            </a:r>
            <a:r>
              <a:rPr lang="uk-UA" sz="2400" dirty="0" smtClean="0">
                <a:latin typeface="Georgia" pitchFamily="18" charset="0"/>
              </a:rPr>
              <a:t>ЗЗСО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Содержимое 3" descr="кабінет хімії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852936"/>
            <a:ext cx="5187819" cy="345638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Виробнича педагогічна практика студентів-магістрів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хімік-магіс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3774529" cy="399961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40188" cy="1698203"/>
          </a:xfrm>
        </p:spPr>
        <p:txBody>
          <a:bodyPr anchor="t">
            <a:normAutofit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База практики - </a:t>
            </a:r>
            <a:r>
              <a:rPr lang="uk-UA" dirty="0" smtClean="0">
                <a:latin typeface="Georgia" pitchFamily="18" charset="0"/>
              </a:rPr>
              <a:t>кафедра </a:t>
            </a:r>
            <a:r>
              <a:rPr lang="uk-UA" dirty="0" smtClean="0">
                <a:latin typeface="Georgia" pitchFamily="18" charset="0"/>
              </a:rPr>
              <a:t>хімії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9" name="Содержимое 8" descr="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302200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476672"/>
            <a:ext cx="4041775" cy="1698203"/>
          </a:xfrm>
        </p:spPr>
        <p:txBody>
          <a:bodyPr anchor="t"/>
          <a:lstStyle/>
          <a:p>
            <a:pPr algn="ctr"/>
            <a:r>
              <a:rPr lang="uk-UA" dirty="0" smtClean="0">
                <a:latin typeface="Georgia" pitchFamily="18" charset="0"/>
              </a:rPr>
              <a:t>База практики – </a:t>
            </a:r>
            <a:r>
              <a:rPr lang="uk-UA" dirty="0" smtClean="0">
                <a:latin typeface="Georgia" pitchFamily="18" charset="0"/>
              </a:rPr>
              <a:t>старша профільна школі ЗЗСО, ЗПТО, ЗФПО</a:t>
            </a:r>
            <a:endParaRPr lang="ru-RU" dirty="0" smtClean="0">
              <a:latin typeface="Georgia" pitchFamily="18" charset="0"/>
            </a:endParaRPr>
          </a:p>
          <a:p>
            <a:pPr algn="ctr"/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060848"/>
            <a:ext cx="2664296" cy="375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Виробнича педагогічна практика </a:t>
            </a:r>
            <a:r>
              <a:rPr lang="uk-UA" sz="3200" b="1" dirty="0" smtClean="0">
                <a:latin typeface="Georgia" pitchFamily="18" charset="0"/>
              </a:rPr>
              <a:t>асистента </a:t>
            </a:r>
            <a:r>
              <a:rPr lang="uk-UA" sz="3200" b="1" dirty="0" smtClean="0">
                <a:latin typeface="Georgia" pitchFamily="18" charset="0"/>
              </a:rPr>
              <a:t>кафедри хімії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Georgia" pitchFamily="18" charset="0"/>
              </a:rPr>
              <a:t>Метою практики </a:t>
            </a:r>
            <a:r>
              <a:rPr lang="uk-UA" dirty="0" smtClean="0">
                <a:latin typeface="Georgia" pitchFamily="18" charset="0"/>
              </a:rPr>
              <a:t>є поглиблення і закріплення знань магістрів з питань організації і форм здійснення навчального процесу в сучасних умовах, його наукового, навчально-методичного та нормативного забезпечення, формування умінь і навичок опрацювання наукових та інформаційних джерел при підготовці занять, застосування методик викладання професійно-орієнтованих дисциплін відповідного фахового напряму та дисциплін фундаментального циклу для відповідних спеціальностей.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учитель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9730" y="2276873"/>
            <a:ext cx="4424270" cy="280831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204864"/>
            <a:ext cx="3682752" cy="257829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Georgia" pitchFamily="18" charset="0"/>
              </a:rPr>
              <a:t>Ця </a:t>
            </a:r>
            <a:r>
              <a:rPr lang="uk-UA" sz="2800" dirty="0" smtClean="0">
                <a:latin typeface="Georgia" pitchFamily="18" charset="0"/>
              </a:rPr>
              <a:t>практика передбачає виконання посадових обов’язків учителя хімії, а також класного керівника в </a:t>
            </a:r>
            <a:r>
              <a:rPr lang="uk-UA" sz="2400" dirty="0" smtClean="0">
                <a:latin typeface="Georgia" pitchFamily="18" charset="0"/>
              </a:rPr>
              <a:t>ЗЗСО (</a:t>
            </a:r>
            <a:r>
              <a:rPr lang="uk-UA" sz="2400" dirty="0" smtClean="0">
                <a:latin typeface="Georgia" pitchFamily="18" charset="0"/>
              </a:rPr>
              <a:t>10-11 класи)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dirty="0" smtClean="0">
                <a:latin typeface="Georgia" pitchFamily="18" charset="0"/>
              </a:rPr>
              <a:t>ЗПТО, </a:t>
            </a:r>
            <a:r>
              <a:rPr lang="uk-UA" sz="2400" dirty="0" smtClean="0">
                <a:latin typeface="Georgia" pitchFamily="18" charset="0"/>
              </a:rPr>
              <a:t>ЗФПО</a:t>
            </a:r>
            <a:r>
              <a:rPr lang="uk-UA" sz="2800" dirty="0" smtClean="0">
                <a:latin typeface="Georgia" pitchFamily="18" charset="0"/>
              </a:rPr>
              <a:t>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836712"/>
            <a:ext cx="3727311" cy="504056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600" dirty="0" smtClean="0">
                <a:latin typeface="Georgia" pitchFamily="18" charset="0"/>
              </a:rPr>
              <a:t>Таким чином, практична підготовка є однією з визначених форм навчання в ЗВО та обов’язковою складовою частиною процесу підготовки фахівців. Вона проводиться на оснащених відповідним чином базах практики ЗВО, а також на сучасних підприємствах і в організаціях різних галузей господарства, освіти, охорони здоров'я, культури, торгівлі та державного управління.</a:t>
            </a:r>
            <a:endParaRPr lang="ru-RU" sz="3600" dirty="0" smtClean="0">
              <a:latin typeface="Georgia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Georgia" pitchFamily="18" charset="0"/>
              </a:rPr>
              <a:t>		Саме практика дозволяє студенту усвідомити характер і зміст своєї майбутньої професійної діяльності та спрямувати свої зусилля на формування відповідних навичок під час теоретичного навчання в ЗВО.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7772400" cy="1362075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latin typeface="Georgia" pitchFamily="18" charset="0"/>
                <a:cs typeface="Arial" pitchFamily="34" charset="0"/>
              </a:rPr>
              <a:t>Дякую за увагу</a:t>
            </a:r>
            <a:endParaRPr lang="uk-UA" sz="44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500" b="1" dirty="0">
                <a:latin typeface="Georgia" pitchFamily="18" charset="0"/>
                <a:cs typeface="Arial" pitchFamily="34" charset="0"/>
              </a:rPr>
              <a:t>База практики 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– це установа, підприємство, організація незалежно від форми власності та підпорядкованості, що призначена для проведення практики студентів, при цьому повинна забезпечувати виконання програми практики для відповідного освітнього рівня: </a:t>
            </a:r>
            <a:r>
              <a:rPr lang="uk-UA" sz="2500" dirty="0" smtClean="0">
                <a:latin typeface="Georgia" pitchFamily="18" charset="0"/>
                <a:cs typeface="Arial" pitchFamily="34" charset="0"/>
              </a:rPr>
              <a:t>бакалавр і 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магістр </a:t>
            </a:r>
          </a:p>
        </p:txBody>
      </p:sp>
      <p:pic>
        <p:nvPicPr>
          <p:cNvPr id="4" name="Содержимое 3" descr="imagesX0SLRX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736" y="2809136"/>
            <a:ext cx="5063900" cy="316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бази практики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 anchor="ctr">
            <a:normAutofit fontScale="92500" lnSpcReduction="10000"/>
          </a:bodyPr>
          <a:lstStyle/>
          <a:p>
            <a:pPr lvl="0" hangingPunct="0">
              <a:buFont typeface="Wingdings" pitchFamily="2" charset="2"/>
              <a:buChar char="ü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наявність структур, що відповідають напрямам, спеціальностям (спеціалізаціям), за якими здійснюється підготовка фахівців ЗНУ;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lvl="0" hangingPunct="0">
              <a:buFont typeface="Wingdings" pitchFamily="2" charset="2"/>
              <a:buChar char="ü"/>
            </a:pPr>
            <a:r>
              <a:rPr lang="uk-UA" sz="3000" dirty="0" smtClean="0">
                <a:latin typeface="Georgia" pitchFamily="18" charset="0"/>
                <a:cs typeface="Arial" pitchFamily="34" charset="0"/>
              </a:rPr>
              <a:t>наявність 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кваліфікованих керівників практики студентів;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pPr lvl="0" hangingPunct="0">
              <a:buFont typeface="Wingdings" pitchFamily="2" charset="2"/>
              <a:buChar char="ü"/>
            </a:pPr>
            <a:r>
              <a:rPr lang="uk-UA" sz="3000" dirty="0">
                <a:latin typeface="Georgia" pitchFamily="18" charset="0"/>
                <a:cs typeface="Arial" pitchFamily="34" charset="0"/>
              </a:rPr>
              <a:t>надання студентам права користування бібліотекою, лабораторіями, технічною та іншою документацією, необхідною для виконання програми практики.</a:t>
            </a:r>
            <a:endParaRPr lang="ru-RU" sz="3000" dirty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783364" cy="3872472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Відповідальність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за організацію, проведення і контроль практики покладається на ректора університету. </a:t>
            </a:r>
          </a:p>
        </p:txBody>
      </p:sp>
      <p:pic>
        <p:nvPicPr>
          <p:cNvPr id="4" name="Содержимое 3" descr="frol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2971801" cy="36234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ws-16018-ukr-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977106"/>
            <a:ext cx="3090863" cy="444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5"/>
            <a:ext cx="3682752" cy="407196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Georgia" pitchFamily="18" charset="0"/>
                <a:cs typeface="Arial" pitchFamily="34" charset="0"/>
              </a:rPr>
              <a:t>Безпосередній контроль за організацію практики та за результати її проведення покладається на декана факультету</a:t>
            </a:r>
            <a:r>
              <a:rPr lang="uk-UA" sz="2800" i="1" dirty="0">
                <a:latin typeface="Georgia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071546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800" b="1" dirty="0">
                <a:latin typeface="Georgia" pitchFamily="18" charset="0"/>
                <a:cs typeface="Arial" pitchFamily="34" charset="0"/>
              </a:rPr>
              <a:t>Навчально-методичне керівництво і виконання програми практики забезпечують відповідні кафедри факультетів. </a:t>
            </a:r>
            <a:endParaRPr lang="uk-UA" sz="2800" b="1" dirty="0" smtClean="0">
              <a:latin typeface="Georgia" pitchFamily="18" charset="0"/>
              <a:cs typeface="Arial" pitchFamily="34" charset="0"/>
            </a:endParaRPr>
          </a:p>
          <a:p>
            <a:pPr indent="719138"/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Організаційні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заходи, що забезпечують підготовку, порядок проведення і контроль практики покладається на завідувачів кафедр.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1803</Words>
  <Application>Microsoft Office PowerPoint</Application>
  <PresentationFormat>Экран (4:3)</PresentationFormat>
  <Paragraphs>143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ПРАКТИЧНА ПІДГОТОВКА СТУДЕНТІВ-ХІМІКІВ УНІВЕРСИТЕТІВ</vt:lpstr>
      <vt:lpstr>ПЛАН </vt:lpstr>
      <vt:lpstr>ОРГАНІЗАЦІЯ ПРАКТИК СТУДЕНТІВ У ЗВО</vt:lpstr>
      <vt:lpstr>Слайд 4</vt:lpstr>
      <vt:lpstr>База практики – це установа, підприємство, організація незалежно від форми власності та підпорядкованості, що призначена для проведення практики студентів, при цьому повинна забезпечувати виконання програми практики для відповідного освітнього рівня: бакалавр і магістр </vt:lpstr>
      <vt:lpstr>Вимоги до бази практики</vt:lpstr>
      <vt:lpstr>Відповідальність за організацію, проведення і контроль практики покладається на ректора університету. </vt:lpstr>
      <vt:lpstr>Слайд 8</vt:lpstr>
      <vt:lpstr>Слайд 9</vt:lpstr>
      <vt:lpstr>Методичне забезпечення практики складає</vt:lpstr>
      <vt:lpstr>Наскрізна програма практики </vt:lpstr>
      <vt:lpstr>Робоча програма практики з окремого виду практики </vt:lpstr>
      <vt:lpstr>Організаційне забезпечення практики складає:</vt:lpstr>
      <vt:lpstr>Керівництво практикою студентів здійснюється двосторонньо: </vt:lpstr>
      <vt:lpstr>Порядок здійснення організаційних заходів з проведення практики: </vt:lpstr>
      <vt:lpstr>Завідувач навчально-виробничої практики університету забезпечує: </vt:lpstr>
      <vt:lpstr>Завідувач кафедри, що відповідає за підготовку та порядок проведення практики </vt:lpstr>
      <vt:lpstr>Обов’язки керівника практики від кафедри: </vt:lpstr>
      <vt:lpstr>Обов’язки студентів-практикантів </vt:lpstr>
      <vt:lpstr>Формою підсумкового контролю з практики є  залік Залік з практики проводить комісія, що призначається завідувачем кафедри</vt:lpstr>
      <vt:lpstr>Слайд 21</vt:lpstr>
      <vt:lpstr>Навчальна практика студентів-хіміків, її види, специфіка проведення</vt:lpstr>
      <vt:lpstr>Навчальна обчислювальна (комп’ютерна) практика. Базою практики є бюро інформаційного забезпечення навчального процесу відділу з навчальної роботи ЗНУ Мета навчальної обчислювальної (комп’ютерної) практики – оволодіння сучасними інформаційними технологіями та підвищення інформаційної культури.</vt:lpstr>
      <vt:lpstr>Навчальна обчислювальна (комп’ютерна) практика</vt:lpstr>
      <vt:lpstr>Слайд 25</vt:lpstr>
      <vt:lpstr>навчальна ознайомча практика Під час практики відбувається ознайомлення студентів зі специфікою майбутнього фаху, отримання первинних професійних знань та умінь із загальнопрофесійних та спеціальних дисциплін. Базами практики є хімічні лабораторії промислових підприємств та науково-дослідних інститутів міста. </vt:lpstr>
      <vt:lpstr>Слайд 27</vt:lpstr>
      <vt:lpstr>Зміст навчальної ознайомчої практики</vt:lpstr>
      <vt:lpstr>Навчальна практика зі спеціальності</vt:lpstr>
      <vt:lpstr>Слайд 30</vt:lpstr>
      <vt:lpstr>Студенти спеціалізації «Аналітична хімія»:</vt:lpstr>
      <vt:lpstr>Студенти спеціалізації «Хімія харчових продуктів»:</vt:lpstr>
      <vt:lpstr>Підсумки навчальної практики </vt:lpstr>
      <vt:lpstr>Виробнича практика студентів-хіміків</vt:lpstr>
      <vt:lpstr>Слайд 35</vt:lpstr>
      <vt:lpstr>Вона покликана підготувати майбутніх фахівців до реальної практичної роботи, забезпечити належний рівень їхньої професійної підготовки, проте має різні цілі  </vt:lpstr>
      <vt:lpstr>Проводиться виробнича практика на базі організацій, установ і підприємств, що відповідають вимогам обраного фаху та програми практики</vt:lpstr>
      <vt:lpstr>Виробнича педагогічна практика студентів-хіміків</vt:lpstr>
      <vt:lpstr> Виробнича педагогічна практика студентів-бакалаврів у основній школі</vt:lpstr>
      <vt:lpstr>За час педагогічної практики студент повинен навчитись:</vt:lpstr>
      <vt:lpstr>Педагогічну практику студенти IV курсу біологічного факультету освітнього ступеня «бакалавр», спеціальності 102 «Хімія» проходять у сьомому семестрі (4 тижня). Ця практика передбачає виконання посадових обов’язків учителя хімії, а також класного керівника в основній школі (7-9 класи) ЗЗСО</vt:lpstr>
      <vt:lpstr>Виробнича педагогічна практика студентів-магістрів</vt:lpstr>
      <vt:lpstr>Слайд 43</vt:lpstr>
      <vt:lpstr>Виробнича педагогічна практика асистента кафедри хімії</vt:lpstr>
      <vt:lpstr>Ця практика передбачає виконання посадових обов’язків учителя хімії, а також класного керівника в ЗЗСО (10-11 класи), ЗПТО, ЗФПО.</vt:lpstr>
      <vt:lpstr>Слайд 46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ПІДГОТОВКА УЧНІВ ПРОФІЛЬНИХ КЛАСІВ З БІОЛОГІЇ ТА СТУДЕНТІВ БІОЛОГІЧНИХ ФАКУЛЬТЕТІВ УНІВЕРСИТЕТІВ</dc:title>
  <dc:creator>User</dc:creator>
  <cp:lastModifiedBy>User</cp:lastModifiedBy>
  <cp:revision>126</cp:revision>
  <dcterms:created xsi:type="dcterms:W3CDTF">2018-10-03T19:41:53Z</dcterms:created>
  <dcterms:modified xsi:type="dcterms:W3CDTF">2022-10-17T10:48:52Z</dcterms:modified>
</cp:coreProperties>
</file>