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7F284C5-2F3B-4B7D-986B-4E1E39AB8214}">
          <p14:sldIdLst>
            <p14:sldId id="256"/>
            <p14:sldId id="257"/>
            <p14:sldId id="258"/>
            <p14:sldId id="259"/>
            <p14:sldId id="260"/>
            <p14:sldId id="264"/>
          </p14:sldIdLst>
        </p14:section>
        <p14:section name="Раздел без заголовка" id="{71496324-8053-45C3-8597-04F6E7D922EF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71" d="100"/>
          <a:sy n="71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464905"/>
            <a:ext cx="8015839" cy="2168055"/>
          </a:xfrm>
        </p:spPr>
        <p:txBody>
          <a:bodyPr>
            <a:noAutofit/>
          </a:bodyPr>
          <a:lstStyle/>
          <a:p>
            <a:r>
              <a:rPr lang="uk-UA" sz="4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«Соціальний маркетинг»</a:t>
            </a:r>
            <a:endParaRPr lang="ru-RU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та історія впровадження соціального маркетингу.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Моделі соціального маркетингу.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Специфіка реалізації кампаній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 маркетингу.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Теоретичні моделі соціального маркетингу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1969 – маркетинг розглядався як вид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 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дозволяла компаніям забезпечувати споживачів товарами та послугами з метою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1969 –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Ф.Котлер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С.Леві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зазначили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маркетинг виходить за межі простого продажу, виконуючи соціальну функцію та транслюючи образи та зразки дій в суспільстві. Сфера дії – формування нових трансакцій.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Дискусія – чи дійсно маркетинг це продаж-купівля, чи його сфера діяльності є ширшою.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 –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Ф.Котлер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Дж.Золтман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зазначили, що в разі використання маркетингових технологій задля реалізації суспільно значущих цілей він трансформується на соціальний маркетинг.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Інституціоналізація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ж році, сумісна стаття «Соціальний маркетинг: підхід до планованих соціальних змін».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85CBA-434A-4F69-A7F7-F32FC168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470" y="365125"/>
            <a:ext cx="9634330" cy="6025736"/>
          </a:xfrm>
        </p:spPr>
        <p:txBody>
          <a:bodyPr>
            <a:normAutofit fontScale="90000"/>
          </a:bodyPr>
          <a:lstStyle/>
          <a:p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у США: національна програма освіти, програма розвитку донорства, програма за безпеку водіїв (використання пасів безпеки), </a:t>
            </a:r>
            <a:r>
              <a:rPr lang="uk-UA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антитютюнова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кампанія, кампанія з популяризації регулярних медичних </a:t>
            </a:r>
            <a:r>
              <a:rPr lang="uk-UA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обстежувань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(зокрема жінок проти раку грудей).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 приклади: 1967 – Індія, популяризація контрацепції; Австралія (1988) – проти раку шкіри; 1978 – Гондурас,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боротьбі із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смертністю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новонароджених від діареї; 1981 – Бразилія, годування дітей груддю; 1987 – Швейцарія, проти розповсюдження СНІДу; 19997 – Танзанія, проти розповсюдження малярії; Африка/Азія – права дітей та жінок (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Юнісеф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Азія – корупція (Світовий Банк)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 напрями діяльності: ведення здорового способу життя, донорство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органів,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та збереження природних ресурсів, придбання «зелених»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енергозбереження.</a:t>
            </a:r>
            <a:r>
              <a:rPr lang="ru-RU" dirty="0"/>
              <a:t/>
            </a:r>
            <a:br>
              <a:rPr lang="ru-RU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71868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834" y="365124"/>
            <a:ext cx="9693965" cy="6244397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Моделі соціального маркетингу.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виробника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розповсюджена у країнах, що розвиваються із динамічним приватним сектором (програми мають місцеве значення). Недолік – цільова аудиторія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співпадає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категорією покупців товару/послуги.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(донорська підтримка,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governmental organizations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Переваги – може охопити ширші прошарки населення.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product social marketing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впровадження змін, що не супроводжуються продажом конкретної продукції. Приклади: кампанії проти паління/домашнього насильства/корупції/розповсюдження ВІЛ/СНІД.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NetMark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(1999)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включає залучення в якості партнерів міжнародних комерційних та некомерційних організацій, співпраця з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урядом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Б.Гейтс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підтримка). Приклад: кампанія проти малярії в Африці.</a:t>
            </a:r>
            <a:r>
              <a:rPr lang="ru-RU" dirty="0"/>
              <a:t/>
            </a:r>
            <a:br>
              <a:rPr lang="ru-RU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65125"/>
            <a:ext cx="9753600" cy="5494499"/>
          </a:xfrm>
        </p:spPr>
        <p:txBody>
          <a:bodyPr>
            <a:normAutofit fontScale="90000"/>
          </a:bodyPr>
          <a:lstStyle/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Специфіка реалізації кампаній СМ.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П.Лазарсфельд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Р.Мертон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умови успішності: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монополізація та відсутність контрпропаганди (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відверто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рекламують нездоровий спосіб життя, пияцтво та ін.);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каналізація (корекція вже існуючих звичок – пр. – продавець зубної пасти не має у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мовляти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чистити зуби покупців);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доповнення (організація більш неформального спілкування між джерелом інформації та її споживачем. Приклад – продаж газет в кварталах).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Д.Веб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Wiebe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фактори успіху: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сила (спрямованість та інтенсивність зусиль з метою корекції поведінки);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спрямованість (як стимулювати мотивацію об’єкта впливу);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механізм (яким чином намір трансформується в дію);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конкурентність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(оцінка споживачем зусиль, необхідних для досягнення бажаного ефекту).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планування СМ: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продукт (центральний продукт; очікуваний результат – він має бути вимірюваним). ? Як можна виміряти ? Як ставити цілі?;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просування (реклама, бюджет,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 інформації, складання плану, методика оцінки результатів);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 місце (канали постачання, розташування,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конкурентоздатність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кількість);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витрати (матеріальні, енергетичні, фізичні).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65125"/>
            <a:ext cx="9753600" cy="549449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7801" y="2756471"/>
            <a:ext cx="1034244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107576"/>
            <a:ext cx="93322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Теоретичні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 соціального маркетингу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типології, розробленої Е.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спосіб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є проявом відношення споживача до товару/послуги та може бути описаний за допомогою стандартизованих п’яти типів: інновація, ранні прихильники, рання більшість, пізня більшість,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запізнення.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Інновація проявляється досить невеликою часткою споживачів – 2,5%. Переважно це схильні до ризику, освічені особи, які для отримання інформації використовують множину джерел. Вони мобільні, мають комунікативні зв’язки поза межами локальної культури та легко сприймають нові та нестандартні ідеї і рішення.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Ранні прихильники (13,5%) – є респектабельною групою зі статусом вище за середній, що інтегрована в локальну культуру та представлена лідерами думок. Рання більшість (34%) представлена особами, які приймають зважені рішення. Вони є передостанньою групою, після якої слідує широке визнання товару або послуги, звертають увагу на думку оточуючих.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Пізня більшість (34%) приймає рішення під впливом оточуючих, вирішальним при здійсненні практики є зовнішній соціальний тиск (наприклад, відвідування ресторану японської кухні, навіть за умови того, що особа не є прихильником таких продуктів, як рис та риба).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Запізнення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(16%) – останній сегмент осіб, що здійснюють покупки. Є традиційними, консервативними та підозріло відносяться до новацій. Їх джерелом інформації виступають родина, сусіди та друзі.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52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73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Вступ до навчальної дисципліни</vt:lpstr>
      <vt:lpstr> План. 1. Поняття та історія впровадження соціального маркетингу. 2. Моделі соціального маркетингу. 3. Специфіка реалізації кампаній соціального маркетингу. 4. Теоретичні моделі соціального маркетингу.  </vt:lpstr>
      <vt:lpstr>Питання 1 До 1969 – маркетинг розглядався як вид економічної діяльності, яка дозволяла компаніям забезпечувати споживачів товарами та послугами з метою максимізації прибутку. 1969 – Ф.Котлер и С.Леві зазначили, що маркетинг виходить за межі простого продажу, виконуючи соціальну функцію та транслюючи образи та зразки дій в суспільстві. Сфера дії – формування нових трансакцій.  Дискусія – чи дійсно маркетинг це продаж-купівля, чи його сфера діяльності є ширшою. 1971 – Ф.Котлер та Дж.Золтман зазначили, що в разі використання маркетингових технологій задля реалізації суспільно значущих цілей він трансформується на соціальний маркетинг. Інституціоналізація у тому ж році, сумісна стаття «Соціальний маркетинг: підхід до планованих соціальних змін».  </vt:lpstr>
      <vt:lpstr>Програми у США: національна програма освіти, програма розвитку донорства, програма за безпеку водіїв (використання пасів безпеки), антитютюнова кампанія, кампанія з популяризації регулярних медичних обстежувань (зокрема жінок проти раку грудей). Світові приклади: 1967 – Індія, популяризація контрацепції; Австралія (1988) – проти раку шкіри; 1978 – Гондурас, кампанія по боротьбі із смертністю новонароджених від діареї; 1981 – Бразилія, годування дітей груддю; 1987 – Швейцарія, проти розповсюдження СНІДу; 19997 – Танзанія, проти розповсюдження малярії; Африка/Азія – права дітей та жінок (Юнісеф); Азія – корупція (Світовий Банк) Новітні напрями діяльності: ведення здорового способу життя, донорство органів, захист та збереження природних ресурсів, придбання «зелених» товарів, енергозбереження. </vt:lpstr>
      <vt:lpstr>2. Моделі соціального маркетингу. Модель виробника - розповсюджена у країнах, що розвиваються із динамічним приватним сектором (програми мають місцеве значення). Недолік – цільова аудиторія співпадає з категорією покупців товару/послуги. NGO  model  – (донорська підтримка, Non-governmental organizations). Переваги – може охопити ширші прошарки населення.  Non product social marketing – впровадження змін, що не супроводжуються продажом конкретної продукції. Приклади: кампанії проти паління/домашнього насильства/корупції/розповсюдження ВІЛ/СНІД. NetMark Project (1999) – включає залучення в якості партнерів міжнародних комерційних та некомерційних організацій, співпраця з урядом (Б.Гейтс – підтримка). Приклад: кампанія проти малярії в Африці. </vt:lpstr>
      <vt:lpstr>3. Специфіка реалізації кампаній СМ. П.Лазарсфельд и Р.Мертон. 3 умови успішності: 1 – монополізація та відсутність контрпропаганди (пр: відверто не рекламують нездоровий спосіб життя, пияцтво та ін.); 2 – каналізація (корекція вже існуючих звичок – пр. – продавець зубної пасти не має умовляти чистити зуби покупців); 3 – доповнення (організація більш неформального спілкування між джерелом інформації та її споживачем. Приклад – продаж газет в кварталах). Д.Веб (D.Wiebe) – фактори успіху: 1 – сила (спрямованість та інтенсивність зусиль з метою корекції поведінки); 2 – спрямованість (як стимулювати мотивацію об’єкта впливу); 3 – механізм (яким чином намір трансформується в дію); 4 – конкурентність; 5 – дистанція (оцінка споживачем зусиль, необхідних для досягнення бажаного ефекту). Система планування СМ: 1 – продукт (центральний продукт; очікуваний результат – він має бути вимірюваним). ? Як можна виміряти ? Як ставити цілі?; 2 – просування (реклама, бюджет, спосіб доведення інформації, складання плану, методика оцінки результатів); 3 –  місце (канали постачання, розташування, конкурентоздатність, кількість); 4 – витрати (матеріальні, енергетичні, фізичні).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sociology</cp:lastModifiedBy>
  <cp:revision>8</cp:revision>
  <dcterms:created xsi:type="dcterms:W3CDTF">2020-09-04T19:13:21Z</dcterms:created>
  <dcterms:modified xsi:type="dcterms:W3CDTF">2020-09-29T08:11:41Z</dcterms:modified>
</cp:coreProperties>
</file>