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Фізичний розвиток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8148" y="5143512"/>
            <a:ext cx="1285852" cy="1499616"/>
          </a:xfrm>
        </p:spPr>
        <p:txBody>
          <a:bodyPr/>
          <a:lstStyle/>
          <a:p>
            <a:r>
              <a:rPr lang="uk-UA" b="1" dirty="0" smtClean="0"/>
              <a:t>Лекція 3</a:t>
            </a:r>
            <a:endParaRPr lang="uk-UA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Хребет має чотири вигини: дві випуклості вперед – шийний і поперековий (лордози) і дві випуклості назад (район грудини і крижово-куприковий – кіфози). У нормі кривизни хребта виражені помірно. При порушенні постави вигини хребта можуть бути різко виражені або згладжені.</a:t>
            </a:r>
          </a:p>
          <a:p>
            <a:r>
              <a:rPr lang="uk-UA" dirty="0" smtClean="0"/>
              <a:t>Бокові викривлення хребта – (сколіози) – можуть негативно впливати на функції серцево-судинної і дихальної систем організму. Грудна клітка в нормі може бути циліндричною, конічною і сплющеною. Як результат різних захворювань можуть утворюватися патологічні форми грудної клітки (</a:t>
            </a:r>
            <a:r>
              <a:rPr lang="uk-UA" dirty="0" err="1" smtClean="0"/>
              <a:t>рахітна</a:t>
            </a:r>
            <a:r>
              <a:rPr lang="uk-UA" dirty="0" smtClean="0"/>
              <a:t>, </a:t>
            </a:r>
            <a:r>
              <a:rPr lang="uk-UA" dirty="0" err="1" smtClean="0"/>
              <a:t>ефізематозна</a:t>
            </a:r>
            <a:r>
              <a:rPr lang="uk-UA" dirty="0" smtClean="0"/>
              <a:t>) та інші. </a:t>
            </a:r>
          </a:p>
          <a:p>
            <a:pPr indent="0"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постави:</a:t>
            </a:r>
            <a:endParaRPr lang="uk-UA" dirty="0"/>
          </a:p>
        </p:txBody>
      </p:sp>
      <p:pic>
        <p:nvPicPr>
          <p:cNvPr id="2050" name="Picture 2" descr="C:\Users\серега\Desktop\8398_html_751c276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8419" y="1643050"/>
            <a:ext cx="6405581" cy="499947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643050"/>
            <a:ext cx="32861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У разі порушень правильного поєднання та виразності фізіологічних  викривлень хребта виникають різні види патологічної постави:</a:t>
            </a:r>
          </a:p>
          <a:p>
            <a:pPr>
              <a:buFont typeface="Arial" pitchFamily="34" charset="0"/>
              <a:buChar char="•"/>
            </a:pPr>
            <a:r>
              <a:rPr lang="uk-UA" sz="2400" dirty="0" smtClean="0"/>
              <a:t>Сутулувата</a:t>
            </a:r>
          </a:p>
          <a:p>
            <a:pPr>
              <a:buFont typeface="Arial" pitchFamily="34" charset="0"/>
              <a:buChar char="•"/>
            </a:pPr>
            <a:r>
              <a:rPr lang="uk-UA" sz="2400" dirty="0" err="1" smtClean="0"/>
              <a:t>Лордична</a:t>
            </a:r>
            <a:endParaRPr lang="uk-UA" sz="2400" dirty="0" smtClean="0"/>
          </a:p>
          <a:p>
            <a:pPr>
              <a:buFont typeface="Arial" pitchFamily="34" charset="0"/>
              <a:buChar char="•"/>
            </a:pPr>
            <a:r>
              <a:rPr lang="uk-UA" sz="2400" dirty="0" err="1" smtClean="0"/>
              <a:t>Кіфотична</a:t>
            </a:r>
            <a:endParaRPr lang="uk-UA" sz="2400" dirty="0" smtClean="0"/>
          </a:p>
          <a:p>
            <a:pPr>
              <a:buFont typeface="Arial" pitchFamily="34" charset="0"/>
              <a:buChar char="•"/>
            </a:pPr>
            <a:r>
              <a:rPr lang="uk-UA" sz="2400" dirty="0" smtClean="0"/>
              <a:t>Плоска</a:t>
            </a:r>
          </a:p>
          <a:p>
            <a:endParaRPr lang="uk-UA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Залежно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того, як </a:t>
            </a:r>
            <a:r>
              <a:rPr lang="ru-RU" sz="3200" dirty="0" err="1" smtClean="0"/>
              <a:t>розвивається</a:t>
            </a:r>
            <a:r>
              <a:rPr lang="ru-RU" sz="3200" dirty="0" smtClean="0"/>
              <a:t> хвороба </a:t>
            </a:r>
            <a:r>
              <a:rPr lang="ru-RU" sz="3200" dirty="0" err="1" smtClean="0"/>
              <a:t>сколіоз</a:t>
            </a:r>
            <a:r>
              <a:rPr lang="ru-RU" sz="3200" dirty="0" smtClean="0"/>
              <a:t>, </a:t>
            </a:r>
            <a:r>
              <a:rPr lang="ru-RU" sz="3200" dirty="0" err="1" smtClean="0"/>
              <a:t>розрізняють</a:t>
            </a:r>
            <a:r>
              <a:rPr lang="ru-RU" sz="3200" dirty="0" smtClean="0"/>
              <a:t> </a:t>
            </a:r>
            <a:r>
              <a:rPr lang="ru-RU" sz="3200" dirty="0" err="1" smtClean="0"/>
              <a:t>кілька</a:t>
            </a:r>
            <a:r>
              <a:rPr lang="ru-RU" sz="3200" dirty="0" smtClean="0"/>
              <a:t> </a:t>
            </a:r>
            <a:r>
              <a:rPr lang="ru-RU" sz="3200" dirty="0" err="1" smtClean="0"/>
              <a:t>його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видів</a:t>
            </a:r>
            <a:r>
              <a:rPr lang="ru-RU" sz="3200" dirty="0" smtClean="0"/>
              <a:t>: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586758" cy="5072098"/>
          </a:xfrm>
        </p:spPr>
        <p:txBody>
          <a:bodyPr>
            <a:noAutofit/>
          </a:bodyPr>
          <a:lstStyle/>
          <a:p>
            <a:pPr indent="0"/>
            <a:r>
              <a:rPr lang="ru-RU" sz="2400" dirty="0" err="1" smtClean="0"/>
              <a:t>якщо</a:t>
            </a:r>
            <a:r>
              <a:rPr lang="ru-RU" sz="2400" dirty="0" smtClean="0"/>
              <a:t> у </a:t>
            </a:r>
            <a:r>
              <a:rPr lang="ru-RU" sz="2400" dirty="0" err="1" smtClean="0"/>
              <a:t>дитини</a:t>
            </a:r>
            <a:r>
              <a:rPr lang="ru-RU" sz="2400" dirty="0" smtClean="0"/>
              <a:t> </a:t>
            </a:r>
            <a:r>
              <a:rPr lang="ru-RU" sz="2400" dirty="0" err="1" smtClean="0"/>
              <a:t>спостерігаються</a:t>
            </a:r>
            <a:r>
              <a:rPr lang="ru-RU" sz="2400" dirty="0" smtClean="0"/>
              <a:t> </a:t>
            </a:r>
            <a:r>
              <a:rPr lang="ru-RU" sz="2400" b="1" dirty="0" err="1" smtClean="0"/>
              <a:t>вроджені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дефекти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хребців</a:t>
            </a:r>
            <a:r>
              <a:rPr lang="ru-RU" sz="2400" b="1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реберних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кісток</a:t>
            </a:r>
            <a:r>
              <a:rPr lang="ru-RU" sz="2400" dirty="0" smtClean="0"/>
              <a:t>, то </a:t>
            </a:r>
            <a:r>
              <a:rPr lang="ru-RU" sz="2400" dirty="0" err="1" smtClean="0"/>
              <a:t>такий</a:t>
            </a:r>
            <a:r>
              <a:rPr lang="ru-RU" sz="2400" dirty="0" smtClean="0"/>
              <a:t> </a:t>
            </a:r>
            <a:r>
              <a:rPr lang="ru-RU" sz="2400" dirty="0" err="1" smtClean="0"/>
              <a:t>сколіоз</a:t>
            </a:r>
            <a:r>
              <a:rPr lang="ru-RU" sz="2400" dirty="0" smtClean="0"/>
              <a:t> хребта </a:t>
            </a:r>
            <a:r>
              <a:rPr lang="ru-RU" sz="2400" dirty="0" err="1" smtClean="0"/>
              <a:t>називають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вродженим</a:t>
            </a:r>
            <a:r>
              <a:rPr lang="ru-RU" sz="2400" dirty="0" smtClean="0"/>
              <a:t>; </a:t>
            </a:r>
          </a:p>
          <a:p>
            <a:pPr indent="0"/>
            <a:r>
              <a:rPr lang="ru-RU" sz="2400" dirty="0" smtClean="0"/>
              <a:t>часто </a:t>
            </a:r>
            <a:r>
              <a:rPr lang="ru-RU" sz="2400" dirty="0" err="1" smtClean="0"/>
              <a:t>зустрічається</a:t>
            </a:r>
            <a:r>
              <a:rPr lang="ru-RU" sz="2400" dirty="0" smtClean="0"/>
              <a:t> </a:t>
            </a:r>
            <a:r>
              <a:rPr lang="ru-RU" sz="2400" b="1" dirty="0" err="1" smtClean="0"/>
              <a:t>ідіопатичний</a:t>
            </a:r>
            <a:r>
              <a:rPr lang="ru-RU" sz="2400" b="1" dirty="0" smtClean="0"/>
              <a:t> вид </a:t>
            </a:r>
            <a:r>
              <a:rPr lang="ru-RU" sz="2400" b="1" dirty="0" err="1" smtClean="0"/>
              <a:t>захворювання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розвивається</a:t>
            </a:r>
            <a:r>
              <a:rPr lang="ru-RU" sz="2400" dirty="0" smtClean="0"/>
              <a:t> через </a:t>
            </a:r>
            <a:r>
              <a:rPr lang="ru-RU" sz="2400" dirty="0" err="1" smtClean="0"/>
              <a:t>можливі</a:t>
            </a:r>
            <a:r>
              <a:rPr lang="ru-RU" sz="2400" dirty="0" smtClean="0"/>
              <a:t> </a:t>
            </a:r>
            <a:r>
              <a:rPr lang="ru-RU" sz="2400" dirty="0" err="1" smtClean="0"/>
              <a:t>дистрофічних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процесів</a:t>
            </a:r>
            <a:r>
              <a:rPr lang="ru-RU" sz="2400" dirty="0" smtClean="0"/>
              <a:t> в </a:t>
            </a:r>
            <a:r>
              <a:rPr lang="ru-RU" sz="2400" dirty="0" err="1" smtClean="0"/>
              <a:t>кістках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м'язах</a:t>
            </a:r>
            <a:r>
              <a:rPr lang="ru-RU" sz="2400" dirty="0" smtClean="0"/>
              <a:t>; </a:t>
            </a:r>
          </a:p>
          <a:p>
            <a:pPr indent="0"/>
            <a:r>
              <a:rPr lang="ru-RU" sz="2400" b="1" dirty="0" err="1" smtClean="0"/>
              <a:t>нейрогенний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сколіоз</a:t>
            </a:r>
            <a:r>
              <a:rPr lang="ru-RU" sz="2400" b="1" dirty="0" smtClean="0"/>
              <a:t> </a:t>
            </a:r>
            <a:r>
              <a:rPr lang="ru-RU" sz="2400" dirty="0" err="1" smtClean="0"/>
              <a:t>починає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розвиватися</a:t>
            </a:r>
            <a:r>
              <a:rPr lang="ru-RU" sz="2400" dirty="0" smtClean="0"/>
              <a:t> як </a:t>
            </a:r>
            <a:r>
              <a:rPr lang="ru-RU" sz="2400" dirty="0" err="1" smtClean="0"/>
              <a:t>ускладнення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після</a:t>
            </a:r>
            <a:r>
              <a:rPr lang="ru-RU" sz="2400" dirty="0" smtClean="0"/>
              <a:t> таких </a:t>
            </a:r>
            <a:r>
              <a:rPr lang="ru-RU" sz="2400" dirty="0" err="1" smtClean="0"/>
              <a:t>захворювань</a:t>
            </a:r>
            <a:r>
              <a:rPr lang="ru-RU" sz="2400" dirty="0" smtClean="0"/>
              <a:t>, як </a:t>
            </a:r>
            <a:r>
              <a:rPr lang="ru-RU" sz="2400" dirty="0" err="1" smtClean="0"/>
              <a:t>поліомеліт</a:t>
            </a:r>
            <a:r>
              <a:rPr lang="ru-RU" sz="2400" dirty="0" smtClean="0"/>
              <a:t>, </a:t>
            </a:r>
            <a:r>
              <a:rPr lang="ru-RU" sz="2400" dirty="0" err="1" smtClean="0"/>
              <a:t>міопатія</a:t>
            </a:r>
            <a:r>
              <a:rPr lang="ru-RU" sz="2400" dirty="0" smtClean="0"/>
              <a:t>, </a:t>
            </a:r>
            <a:r>
              <a:rPr lang="ru-RU" sz="2400" dirty="0" err="1" smtClean="0"/>
              <a:t>параліч</a:t>
            </a:r>
            <a:r>
              <a:rPr lang="ru-RU" sz="2400" dirty="0" smtClean="0"/>
              <a:t>, </a:t>
            </a:r>
            <a:r>
              <a:rPr lang="ru-RU" sz="2400" dirty="0" err="1" smtClean="0"/>
              <a:t>нейрофіброматоз</a:t>
            </a:r>
            <a:r>
              <a:rPr lang="ru-RU" sz="2400" dirty="0" smtClean="0"/>
              <a:t>; </a:t>
            </a:r>
          </a:p>
          <a:p>
            <a:pPr indent="0"/>
            <a:r>
              <a:rPr lang="ru-RU" sz="2400" b="1" dirty="0" err="1" smtClean="0"/>
              <a:t>статичний</a:t>
            </a:r>
            <a:r>
              <a:rPr lang="ru-RU" sz="2400" dirty="0" smtClean="0"/>
              <a:t>,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наслідком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порушень</a:t>
            </a:r>
            <a:r>
              <a:rPr lang="ru-RU" sz="2400" dirty="0" smtClean="0"/>
              <a:t> у </a:t>
            </a:r>
            <a:r>
              <a:rPr lang="ru-RU" sz="2400" dirty="0" err="1" smtClean="0"/>
              <a:t>суглобах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кістках</a:t>
            </a:r>
            <a:r>
              <a:rPr lang="ru-RU" sz="2400" dirty="0" smtClean="0"/>
              <a:t> </a:t>
            </a:r>
            <a:r>
              <a:rPr lang="ru-RU" sz="2400" dirty="0" err="1" smtClean="0"/>
              <a:t>нижніх</a:t>
            </a:r>
            <a:r>
              <a:rPr lang="ru-RU" sz="2400" dirty="0" smtClean="0"/>
              <a:t> </a:t>
            </a:r>
            <a:r>
              <a:rPr lang="ru-RU" sz="2400" dirty="0" err="1" smtClean="0"/>
              <a:t>кінцівок</a:t>
            </a:r>
            <a:r>
              <a:rPr lang="ru-RU" sz="2400" dirty="0" smtClean="0"/>
              <a:t>, </a:t>
            </a:r>
            <a:r>
              <a:rPr lang="ru-RU" sz="2400" dirty="0" err="1" smtClean="0"/>
              <a:t>тобто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вивих</a:t>
            </a:r>
            <a:r>
              <a:rPr lang="ru-RU" sz="2400" dirty="0" smtClean="0"/>
              <a:t> стегна, </a:t>
            </a:r>
            <a:r>
              <a:rPr lang="ru-RU" sz="2400" dirty="0" err="1" smtClean="0"/>
              <a:t>плоскостопість</a:t>
            </a:r>
            <a:r>
              <a:rPr lang="ru-RU" sz="2400" dirty="0" smtClean="0"/>
              <a:t>, </a:t>
            </a:r>
            <a:r>
              <a:rPr lang="ru-RU" sz="2400" dirty="0" err="1" smtClean="0"/>
              <a:t>вкорочення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однієї</a:t>
            </a:r>
            <a:r>
              <a:rPr lang="ru-RU" sz="2400" dirty="0" smtClean="0"/>
              <a:t> ноги та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Сколіоз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поділяють</a:t>
            </a:r>
            <a:r>
              <a:rPr lang="ru-RU" sz="2800" dirty="0" smtClean="0"/>
              <a:t> на </a:t>
            </a:r>
            <a:r>
              <a:rPr lang="ru-RU" sz="2800" dirty="0" err="1" smtClean="0"/>
              <a:t>чотири</a:t>
            </a:r>
            <a:r>
              <a:rPr lang="ru-RU" sz="2800" dirty="0" smtClean="0"/>
              <a:t> </a:t>
            </a:r>
            <a:r>
              <a:rPr lang="ru-RU" sz="2800" dirty="0" err="1" smtClean="0"/>
              <a:t>ступені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відрізняються</a:t>
            </a:r>
            <a:r>
              <a:rPr lang="ru-RU" sz="2800" dirty="0" smtClean="0"/>
              <a:t> один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одного </a:t>
            </a:r>
            <a:r>
              <a:rPr lang="ru-RU" sz="2800" dirty="0" err="1" smtClean="0"/>
              <a:t>ступенем</a:t>
            </a:r>
            <a:r>
              <a:rPr lang="ru-RU" sz="2800" dirty="0" smtClean="0"/>
              <a:t> </a:t>
            </a:r>
            <a:r>
              <a:rPr lang="ru-RU" sz="2800" dirty="0" err="1" smtClean="0"/>
              <a:t>викривлення</a:t>
            </a:r>
            <a:r>
              <a:rPr lang="ru-RU" sz="2800" dirty="0" smtClean="0"/>
              <a:t> хребта.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/>
            <a:r>
              <a:rPr lang="ru-RU" dirty="0" smtClean="0"/>
              <a:t>Сколіоз  1 -го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самим невеликим </a:t>
            </a:r>
            <a:r>
              <a:rPr lang="ru-RU" dirty="0" err="1" smtClean="0"/>
              <a:t>викривленням</a:t>
            </a:r>
            <a:r>
              <a:rPr lang="ru-RU" dirty="0" smtClean="0"/>
              <a:t>, яке становить не </a:t>
            </a:r>
            <a:r>
              <a:rPr lang="ru-RU" dirty="0" err="1" smtClean="0"/>
              <a:t>більше</a:t>
            </a:r>
            <a:r>
              <a:rPr lang="ru-RU" dirty="0" smtClean="0"/>
              <a:t> 10 </a:t>
            </a:r>
            <a:r>
              <a:rPr lang="ru-RU" dirty="0" err="1" smtClean="0"/>
              <a:t>градусів</a:t>
            </a:r>
            <a:r>
              <a:rPr lang="ru-RU" dirty="0" smtClean="0"/>
              <a:t>. </a:t>
            </a:r>
            <a:r>
              <a:rPr lang="ru-RU" dirty="0" err="1" smtClean="0"/>
              <a:t>Візуально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викривлення</a:t>
            </a:r>
            <a:r>
              <a:rPr lang="ru-RU" dirty="0" smtClean="0"/>
              <a:t> </a:t>
            </a:r>
            <a:r>
              <a:rPr lang="ru-RU" dirty="0" err="1" smtClean="0"/>
              <a:t>розрізнити</a:t>
            </a:r>
            <a:r>
              <a:rPr lang="ru-RU" dirty="0" smtClean="0"/>
              <a:t> практично </a:t>
            </a:r>
            <a:r>
              <a:rPr lang="ru-RU" dirty="0" err="1" smtClean="0"/>
              <a:t>неможливо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каже</a:t>
            </a:r>
            <a:r>
              <a:rPr lang="ru-RU" dirty="0" smtClean="0"/>
              <a:t> про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сколіозу</a:t>
            </a:r>
            <a:r>
              <a:rPr lang="ru-RU" dirty="0" smtClean="0"/>
              <a:t>, то </a:t>
            </a:r>
            <a:r>
              <a:rPr lang="ru-RU" dirty="0" err="1" smtClean="0"/>
              <a:t>завчасно</a:t>
            </a:r>
            <a:r>
              <a:rPr lang="ru-RU" dirty="0" smtClean="0"/>
              <a:t> не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панікувати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практично у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ліва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права сторона не </a:t>
            </a:r>
            <a:r>
              <a:rPr lang="ru-RU" dirty="0" err="1" smtClean="0"/>
              <a:t>симетричні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Сколіоз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поділяють</a:t>
            </a:r>
            <a:r>
              <a:rPr lang="ru-RU" sz="2800" dirty="0" smtClean="0"/>
              <a:t> на </a:t>
            </a:r>
            <a:r>
              <a:rPr lang="ru-RU" sz="2800" dirty="0" err="1" smtClean="0"/>
              <a:t>чотири</a:t>
            </a:r>
            <a:r>
              <a:rPr lang="ru-RU" sz="2800" dirty="0" smtClean="0"/>
              <a:t> </a:t>
            </a:r>
            <a:r>
              <a:rPr lang="ru-RU" sz="2800" dirty="0" err="1" smtClean="0"/>
              <a:t>ступені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відрізняються</a:t>
            </a:r>
            <a:r>
              <a:rPr lang="ru-RU" sz="2800" dirty="0" smtClean="0"/>
              <a:t> один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одного </a:t>
            </a:r>
            <a:r>
              <a:rPr lang="ru-RU" sz="2800" dirty="0" err="1" smtClean="0"/>
              <a:t>ступенем</a:t>
            </a:r>
            <a:r>
              <a:rPr lang="ru-RU" sz="2800" dirty="0" smtClean="0"/>
              <a:t> </a:t>
            </a:r>
            <a:r>
              <a:rPr lang="ru-RU" sz="2800" dirty="0" err="1" smtClean="0"/>
              <a:t>викривлення</a:t>
            </a:r>
            <a:r>
              <a:rPr lang="ru-RU" sz="2800" dirty="0" smtClean="0"/>
              <a:t> хребта.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Сколіоз 2 -го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відхилення</a:t>
            </a:r>
            <a:r>
              <a:rPr lang="ru-RU" dirty="0" smtClean="0"/>
              <a:t> хребта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на 11-25 </a:t>
            </a:r>
            <a:r>
              <a:rPr lang="ru-RU" dirty="0" err="1" smtClean="0"/>
              <a:t>градусів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діагноз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підтверджує</a:t>
            </a:r>
            <a:r>
              <a:rPr lang="ru-RU" dirty="0" smtClean="0"/>
              <a:t>, то </a:t>
            </a:r>
            <a:r>
              <a:rPr lang="ru-RU" dirty="0" err="1" smtClean="0"/>
              <a:t>коригувати</a:t>
            </a:r>
            <a:r>
              <a:rPr lang="ru-RU" dirty="0" smtClean="0"/>
              <a:t> </a:t>
            </a:r>
            <a:r>
              <a:rPr lang="ru-RU" dirty="0" err="1" smtClean="0"/>
              <a:t>викривлення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обов'язково</a:t>
            </a:r>
            <a:r>
              <a:rPr lang="ru-RU" dirty="0" smtClean="0"/>
              <a:t>; </a:t>
            </a:r>
          </a:p>
          <a:p>
            <a:r>
              <a:rPr lang="ru-RU" dirty="0" smtClean="0"/>
              <a:t>Сколіоз 3-го </a:t>
            </a:r>
            <a:r>
              <a:rPr lang="ru-RU" dirty="0" err="1" smtClean="0"/>
              <a:t>ступеня</a:t>
            </a:r>
            <a:r>
              <a:rPr lang="ru-RU" dirty="0" smtClean="0"/>
              <a:t> кут </a:t>
            </a:r>
            <a:r>
              <a:rPr lang="ru-RU" dirty="0" err="1" smtClean="0"/>
              <a:t>відхилення</a:t>
            </a:r>
            <a:r>
              <a:rPr lang="ru-RU" dirty="0" smtClean="0"/>
              <a:t> хребта становить </a:t>
            </a:r>
            <a:r>
              <a:rPr lang="ru-RU" dirty="0" err="1" smtClean="0"/>
              <a:t>від</a:t>
            </a:r>
            <a:r>
              <a:rPr lang="ru-RU" dirty="0" smtClean="0"/>
              <a:t> 26 до 50 </a:t>
            </a:r>
            <a:r>
              <a:rPr lang="ru-RU" dirty="0" err="1" smtClean="0"/>
              <a:t>градусів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Сколіоз 4 -го </a:t>
            </a:r>
            <a:r>
              <a:rPr lang="ru-RU" dirty="0" err="1" smtClean="0"/>
              <a:t>ступеня</a:t>
            </a:r>
            <a:r>
              <a:rPr lang="ru-RU" dirty="0" smtClean="0"/>
              <a:t> - </a:t>
            </a:r>
            <a:r>
              <a:rPr lang="ru-RU" dirty="0" err="1" smtClean="0"/>
              <a:t>більше</a:t>
            </a:r>
            <a:r>
              <a:rPr lang="ru-RU" dirty="0" smtClean="0"/>
              <a:t> 50 </a:t>
            </a:r>
            <a:r>
              <a:rPr lang="ru-RU" dirty="0" err="1" smtClean="0"/>
              <a:t>градусів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Для постановки </a:t>
            </a:r>
            <a:r>
              <a:rPr lang="ru-RU" sz="2800" dirty="0" err="1" smtClean="0"/>
              <a:t>діагнозу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використовуються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кілька</a:t>
            </a:r>
            <a:r>
              <a:rPr lang="ru-RU" sz="2800" dirty="0" smtClean="0"/>
              <a:t> </a:t>
            </a:r>
            <a:r>
              <a:rPr lang="ru-RU" sz="2800" dirty="0" err="1" smtClean="0"/>
              <a:t>основних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методів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сколіозу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4625609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dirty="0" smtClean="0"/>
              <a:t>Перший - </a:t>
            </a:r>
            <a:r>
              <a:rPr lang="ru-RU" dirty="0" err="1" smtClean="0"/>
              <a:t>це</a:t>
            </a:r>
            <a:r>
              <a:rPr lang="ru-RU" dirty="0" smtClean="0"/>
              <a:t> проба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нахилом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плавно </a:t>
            </a:r>
            <a:r>
              <a:rPr lang="ru-RU" dirty="0" err="1" smtClean="0"/>
              <a:t>нахиляється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по </a:t>
            </a:r>
            <a:r>
              <a:rPr lang="ru-RU" dirty="0" err="1" smtClean="0"/>
              <a:t>черзі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округляти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хребта: </a:t>
            </a:r>
            <a:r>
              <a:rPr lang="ru-RU" dirty="0" err="1" smtClean="0"/>
              <a:t>шийний</a:t>
            </a:r>
            <a:r>
              <a:rPr lang="ru-RU" dirty="0" smtClean="0"/>
              <a:t>, </a:t>
            </a:r>
            <a:r>
              <a:rPr lang="ru-RU" dirty="0" err="1" smtClean="0"/>
              <a:t>грудний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поперековий</a:t>
            </a:r>
            <a:r>
              <a:rPr lang="ru-RU" dirty="0" smtClean="0"/>
              <a:t>. При </a:t>
            </a:r>
            <a:r>
              <a:rPr lang="ru-RU" dirty="0" err="1" smtClean="0"/>
              <a:t>виконанні</a:t>
            </a:r>
            <a:r>
              <a:rPr lang="ru-RU" dirty="0" smtClean="0"/>
              <a:t> такого </a:t>
            </a:r>
            <a:r>
              <a:rPr lang="ru-RU" dirty="0" err="1" smtClean="0"/>
              <a:t>нахилу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стежить</a:t>
            </a:r>
            <a:r>
              <a:rPr lang="ru-RU" dirty="0" smtClean="0"/>
              <a:t> за </a:t>
            </a:r>
            <a:r>
              <a:rPr lang="ru-RU" dirty="0" err="1" smtClean="0"/>
              <a:t>симетричним</a:t>
            </a:r>
            <a:r>
              <a:rPr lang="ru-RU" dirty="0" smtClean="0"/>
              <a:t> </a:t>
            </a:r>
            <a:r>
              <a:rPr lang="ru-RU" dirty="0" err="1" smtClean="0"/>
              <a:t>розташуванням</a:t>
            </a:r>
            <a:r>
              <a:rPr lang="ru-RU" dirty="0" smtClean="0"/>
              <a:t> </a:t>
            </a:r>
            <a:r>
              <a:rPr lang="ru-RU" dirty="0" err="1" smtClean="0"/>
              <a:t>правої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лівої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сколіоз</a:t>
            </a:r>
            <a:r>
              <a:rPr lang="ru-RU" dirty="0" smtClean="0"/>
              <a:t>, то </a:t>
            </a:r>
            <a:r>
              <a:rPr lang="ru-RU" dirty="0" err="1" smtClean="0"/>
              <a:t>з</a:t>
            </a:r>
            <a:r>
              <a:rPr lang="ru-RU" dirty="0" smtClean="0"/>
              <a:t> одного боку ребра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, а </a:t>
            </a:r>
            <a:r>
              <a:rPr lang="ru-RU" dirty="0" err="1" smtClean="0"/>
              <a:t>м'язи</a:t>
            </a:r>
            <a:r>
              <a:rPr lang="ru-RU" dirty="0" smtClean="0"/>
              <a:t> </a:t>
            </a:r>
            <a:r>
              <a:rPr lang="ru-RU" dirty="0" err="1" smtClean="0"/>
              <a:t>виділятися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в </a:t>
            </a:r>
            <a:r>
              <a:rPr lang="ru-RU" dirty="0" err="1" smtClean="0"/>
              <a:t>поперековому</a:t>
            </a:r>
            <a:r>
              <a:rPr lang="ru-RU" dirty="0" smtClean="0"/>
              <a:t> </a:t>
            </a:r>
            <a:r>
              <a:rPr lang="ru-RU" dirty="0" err="1" smtClean="0"/>
              <a:t>відділі</a:t>
            </a:r>
            <a:r>
              <a:rPr lang="ru-RU" dirty="0" smtClean="0"/>
              <a:t>. Через </a:t>
            </a:r>
            <a:r>
              <a:rPr lang="ru-RU" dirty="0" err="1" smtClean="0"/>
              <a:t>торсії</a:t>
            </a:r>
            <a:r>
              <a:rPr lang="ru-RU" dirty="0" smtClean="0"/>
              <a:t> </a:t>
            </a:r>
            <a:r>
              <a:rPr lang="ru-RU" dirty="0" err="1" smtClean="0"/>
              <a:t>хребців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проявлятися</a:t>
            </a:r>
            <a:r>
              <a:rPr lang="ru-RU" dirty="0" smtClean="0"/>
              <a:t> </a:t>
            </a:r>
            <a:r>
              <a:rPr lang="ru-RU" dirty="0" err="1" smtClean="0"/>
              <a:t>западання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одного боку </a:t>
            </a:r>
            <a:r>
              <a:rPr lang="ru-RU" dirty="0" err="1" smtClean="0"/>
              <a:t>грудної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. Самим же </a:t>
            </a:r>
            <a:r>
              <a:rPr lang="ru-RU" dirty="0" err="1" smtClean="0"/>
              <a:t>точним</a:t>
            </a:r>
            <a:r>
              <a:rPr lang="ru-RU" dirty="0" smtClean="0"/>
              <a:t> методом </a:t>
            </a:r>
            <a:r>
              <a:rPr lang="ru-RU" dirty="0" err="1" smtClean="0"/>
              <a:t>підтвердження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сколіоз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рентген.</a:t>
            </a: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uk-UA" sz="4400" dirty="0" smtClean="0"/>
              <a:t>Зазначено, що порушення постави, може бути і заняття невідповідним до </a:t>
            </a:r>
            <a:r>
              <a:rPr lang="uk-UA" sz="4400" dirty="0" err="1" smtClean="0"/>
              <a:t>тілобудови</a:t>
            </a:r>
            <a:r>
              <a:rPr lang="uk-UA" sz="4400" dirty="0" smtClean="0"/>
              <a:t> молодої людини видом спорту </a:t>
            </a:r>
            <a:r>
              <a:rPr lang="uk-UA" sz="4400" dirty="0" err="1" smtClean="0"/>
              <a:t>ранної</a:t>
            </a:r>
            <a:r>
              <a:rPr lang="uk-UA" sz="4400" dirty="0" smtClean="0"/>
              <a:t> спеціалізації (штанга, гімнастика тощо).</a:t>
            </a:r>
            <a:endParaRPr lang="uk-UA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Товщу підшкірної жирової клітковини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4643438" cy="4929221"/>
          </a:xfrm>
        </p:spPr>
        <p:txBody>
          <a:bodyPr/>
          <a:lstStyle/>
          <a:p>
            <a:pPr indent="0">
              <a:buNone/>
            </a:pPr>
            <a:r>
              <a:rPr lang="uk-UA" dirty="0" smtClean="0"/>
              <a:t>Визначають за допомогою </a:t>
            </a:r>
            <a:r>
              <a:rPr lang="uk-UA" dirty="0" err="1" smtClean="0"/>
              <a:t>каліпера</a:t>
            </a:r>
            <a:r>
              <a:rPr lang="uk-UA" dirty="0" smtClean="0"/>
              <a:t>. </a:t>
            </a:r>
          </a:p>
          <a:p>
            <a:pPr indent="0">
              <a:buNone/>
            </a:pPr>
            <a:r>
              <a:rPr lang="uk-UA" dirty="0" smtClean="0"/>
              <a:t>Оцінюють її як :</a:t>
            </a:r>
          </a:p>
          <a:p>
            <a:pPr indent="0"/>
            <a:r>
              <a:rPr lang="uk-UA" dirty="0" smtClean="0"/>
              <a:t>слабку, </a:t>
            </a:r>
          </a:p>
          <a:p>
            <a:pPr indent="0"/>
            <a:r>
              <a:rPr lang="uk-UA" dirty="0" smtClean="0"/>
              <a:t>помірну, </a:t>
            </a:r>
          </a:p>
          <a:p>
            <a:pPr indent="0"/>
            <a:r>
              <a:rPr lang="uk-UA" dirty="0" smtClean="0"/>
              <a:t>значну. </a:t>
            </a:r>
            <a:endParaRPr lang="uk-UA" dirty="0"/>
          </a:p>
        </p:txBody>
      </p:sp>
      <p:pic>
        <p:nvPicPr>
          <p:cNvPr id="1026" name="Picture 2" descr="C:\Users\серега\Desktop\amf2k_accumeasure_callipers__00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50" y="1920875"/>
            <a:ext cx="462915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Дослідження м’язів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358346" cy="4625609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uk-UA" dirty="0" smtClean="0"/>
              <a:t>Звертають увагу на:</a:t>
            </a:r>
          </a:p>
          <a:p>
            <a:pPr indent="0"/>
            <a:r>
              <a:rPr lang="uk-UA" dirty="0" smtClean="0"/>
              <a:t>Ступінь розвитку, </a:t>
            </a:r>
          </a:p>
          <a:p>
            <a:pPr indent="0"/>
            <a:r>
              <a:rPr lang="uk-UA" dirty="0" smtClean="0"/>
              <a:t>силу, </a:t>
            </a:r>
          </a:p>
          <a:p>
            <a:pPr indent="0"/>
            <a:r>
              <a:rPr lang="uk-UA" dirty="0" smtClean="0"/>
              <a:t>болючість.</a:t>
            </a:r>
          </a:p>
          <a:p>
            <a:pPr indent="0">
              <a:buNone/>
            </a:pPr>
            <a:r>
              <a:rPr lang="uk-UA" dirty="0" smtClean="0"/>
              <a:t>Оцінюють як:</a:t>
            </a:r>
          </a:p>
          <a:p>
            <a:pPr indent="0"/>
            <a:r>
              <a:rPr lang="uk-UA" dirty="0" smtClean="0"/>
              <a:t>Значний</a:t>
            </a:r>
          </a:p>
          <a:p>
            <a:pPr indent="0"/>
            <a:r>
              <a:rPr lang="uk-UA" dirty="0" smtClean="0"/>
              <a:t>Середній</a:t>
            </a:r>
          </a:p>
          <a:p>
            <a:pPr indent="0"/>
            <a:r>
              <a:rPr lang="uk-UA" dirty="0" smtClean="0"/>
              <a:t>Слабкий</a:t>
            </a:r>
          </a:p>
          <a:p>
            <a:pPr indent="0">
              <a:buNone/>
            </a:pPr>
            <a:endParaRPr lang="uk-UA" dirty="0" smtClean="0"/>
          </a:p>
          <a:p>
            <a:pPr indent="0">
              <a:buNone/>
            </a:pPr>
            <a:r>
              <a:rPr lang="uk-UA" sz="2800" dirty="0" smtClean="0"/>
              <a:t>Досліджують візуально, пальпацією та динамометрією.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Форму грудної клітки визначають як: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Циліндричну</a:t>
            </a:r>
          </a:p>
          <a:p>
            <a:r>
              <a:rPr lang="uk-UA" dirty="0" err="1" smtClean="0"/>
              <a:t>Гіперстенічну</a:t>
            </a:r>
            <a:endParaRPr lang="uk-UA" dirty="0" smtClean="0"/>
          </a:p>
          <a:p>
            <a:r>
              <a:rPr lang="uk-UA" dirty="0" smtClean="0"/>
              <a:t>Астенічну </a:t>
            </a:r>
          </a:p>
          <a:p>
            <a:endParaRPr lang="uk-UA" dirty="0" smtClean="0"/>
          </a:p>
          <a:p>
            <a:pPr>
              <a:buNone/>
            </a:pPr>
            <a:r>
              <a:rPr lang="uk-UA" dirty="0" smtClean="0"/>
              <a:t>Патологічні форми: </a:t>
            </a:r>
          </a:p>
          <a:p>
            <a:pPr>
              <a:buNone/>
            </a:pPr>
            <a:r>
              <a:rPr lang="ru-RU" dirty="0" smtClean="0"/>
              <a:t>1 – нормальна; </a:t>
            </a:r>
          </a:p>
          <a:p>
            <a:pPr>
              <a:buNone/>
            </a:pPr>
            <a:r>
              <a:rPr lang="ru-RU" dirty="0" smtClean="0"/>
              <a:t>2 – плоска; </a:t>
            </a:r>
          </a:p>
          <a:p>
            <a:pPr>
              <a:buNone/>
            </a:pPr>
            <a:r>
              <a:rPr lang="ru-RU" dirty="0" smtClean="0"/>
              <a:t>3 – </a:t>
            </a:r>
            <a:r>
              <a:rPr lang="ru-RU" dirty="0" err="1" smtClean="0"/>
              <a:t>куряча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4- </a:t>
            </a:r>
            <a:r>
              <a:rPr lang="ru-RU" dirty="0" err="1" smtClean="0"/>
              <a:t>лійкоподібна</a:t>
            </a:r>
            <a:r>
              <a:rPr lang="ru-RU" dirty="0" smtClean="0"/>
              <a:t>; 5- </a:t>
            </a:r>
            <a:r>
              <a:rPr lang="ru-RU" dirty="0" err="1" smtClean="0"/>
              <a:t>емфізематозна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2050" name="Picture 2" descr="C:\Users\серега\Desktop\image0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571612"/>
            <a:ext cx="4000528" cy="42184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Фізичний </a:t>
            </a:r>
            <a:r>
              <a:rPr lang="uk-UA" dirty="0" err="1" smtClean="0"/>
              <a:t>розвиток-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75191"/>
            <a:ext cx="8186766" cy="4625609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uk-UA" sz="4000" dirty="0" smtClean="0"/>
              <a:t>це комплекс морфологічних і функціональних властивостей організму, який визначає фізичну дієздатність організму і рівень вікового біологічного розвитку людини. </a:t>
            </a:r>
            <a:endParaRPr lang="uk-UA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Форма спини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Нормальна – правильне поєднання фізіологічних викривлень хребта;</a:t>
            </a:r>
          </a:p>
          <a:p>
            <a:r>
              <a:rPr lang="uk-UA" dirty="0" smtClean="0"/>
              <a:t>Плоска – відсутність фізіологічних викривлень ;</a:t>
            </a:r>
          </a:p>
          <a:p>
            <a:r>
              <a:rPr lang="uk-UA" dirty="0" smtClean="0"/>
              <a:t>Кругла – збільшений грудний кіфоз, який захоплює частину поперекового відділу хребта, шийний і поперековий лордоз зменшений;</a:t>
            </a:r>
          </a:p>
          <a:p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ніг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 подібні (торкається лише коліньми, а між гомілковими суглобами є відстань);</a:t>
            </a:r>
          </a:p>
          <a:p>
            <a:r>
              <a:rPr lang="uk-UA" dirty="0" smtClean="0"/>
              <a:t>О подібні (внутрішня поверхня гомілкових суглобів торкається один одного, а коліна при цьому розходяться);</a:t>
            </a:r>
          </a:p>
          <a:p>
            <a:r>
              <a:rPr lang="uk-UA" dirty="0" smtClean="0"/>
              <a:t>Прямі ( повздовжні осі стегна і гомілки збігаються, а внутрішні поверхні колінних і гомілкових суглобів торкаються).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Плоскостопість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сплощення</a:t>
            </a:r>
            <a:r>
              <a:rPr lang="ru-RU" dirty="0" smtClean="0"/>
              <a:t> </a:t>
            </a:r>
            <a:r>
              <a:rPr lang="ru-RU" dirty="0" err="1" smtClean="0"/>
              <a:t>склепінь</a:t>
            </a:r>
            <a:r>
              <a:rPr lang="ru-RU" dirty="0" smtClean="0"/>
              <a:t> стопи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повна</a:t>
            </a:r>
            <a:r>
              <a:rPr lang="ru-RU" dirty="0" smtClean="0"/>
              <a:t>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ресорних</a:t>
            </a:r>
            <a:r>
              <a:rPr lang="ru-RU" dirty="0" smtClean="0"/>
              <a:t> (</a:t>
            </a:r>
            <a:r>
              <a:rPr lang="ru-RU" dirty="0" err="1" smtClean="0"/>
              <a:t>амортизуючих</a:t>
            </a:r>
            <a:r>
              <a:rPr lang="ru-RU" dirty="0" smtClean="0"/>
              <a:t>) </a:t>
            </a:r>
            <a:r>
              <a:rPr lang="ru-RU" dirty="0" err="1" smtClean="0"/>
              <a:t>функцій</a:t>
            </a:r>
            <a:r>
              <a:rPr lang="ru-RU" dirty="0" smtClean="0"/>
              <a:t>.</a:t>
            </a:r>
          </a:p>
          <a:p>
            <a:pPr fontAlgn="base">
              <a:buNone/>
            </a:pPr>
            <a:r>
              <a:rPr lang="ru-RU" dirty="0" smtClean="0"/>
              <a:t>У </a:t>
            </a:r>
            <a:r>
              <a:rPr lang="ru-RU" dirty="0" err="1" smtClean="0"/>
              <a:t>нормі</a:t>
            </a:r>
            <a:r>
              <a:rPr lang="ru-RU" dirty="0" smtClean="0"/>
              <a:t> стопа </a:t>
            </a:r>
            <a:r>
              <a:rPr lang="ru-RU" dirty="0" err="1" smtClean="0"/>
              <a:t>має</a:t>
            </a:r>
            <a:r>
              <a:rPr lang="ru-RU" dirty="0" smtClean="0"/>
              <a:t> два </a:t>
            </a:r>
            <a:r>
              <a:rPr lang="ru-RU" dirty="0" err="1" smtClean="0"/>
              <a:t>зводи</a:t>
            </a:r>
            <a:r>
              <a:rPr lang="ru-RU" dirty="0" smtClean="0"/>
              <a:t> – </a:t>
            </a:r>
            <a:r>
              <a:rPr lang="ru-RU" b="1" dirty="0" err="1" smtClean="0"/>
              <a:t>поздовжній</a:t>
            </a:r>
            <a:r>
              <a:rPr lang="ru-RU" dirty="0" smtClean="0"/>
              <a:t> (по </a:t>
            </a:r>
            <a:r>
              <a:rPr lang="ru-RU" dirty="0" err="1" smtClean="0"/>
              <a:t>внутрішньому</a:t>
            </a:r>
            <a:r>
              <a:rPr lang="ru-RU" dirty="0" smtClean="0"/>
              <a:t> краю стопи)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поперечний</a:t>
            </a:r>
            <a:r>
              <a:rPr lang="ru-RU" dirty="0" smtClean="0"/>
              <a:t> (</a:t>
            </a:r>
            <a:r>
              <a:rPr lang="ru-RU" dirty="0" err="1" smtClean="0"/>
              <a:t>між</a:t>
            </a:r>
            <a:r>
              <a:rPr lang="ru-RU" dirty="0" smtClean="0"/>
              <a:t> основами </a:t>
            </a:r>
            <a:r>
              <a:rPr lang="ru-RU" dirty="0" err="1" smtClean="0"/>
              <a:t>пальців</a:t>
            </a:r>
            <a:r>
              <a:rPr lang="ru-RU" dirty="0" smtClean="0"/>
              <a:t>).</a:t>
            </a:r>
          </a:p>
          <a:p>
            <a:pPr fontAlgn="base">
              <a:buNone/>
            </a:pPr>
            <a:r>
              <a:rPr lang="ru-RU" dirty="0" err="1" smtClean="0"/>
              <a:t>Плоскостопість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smtClean="0"/>
              <a:t>бути: </a:t>
            </a:r>
          </a:p>
          <a:p>
            <a:pPr fontAlgn="base"/>
            <a:r>
              <a:rPr lang="ru-RU" dirty="0" err="1" smtClean="0"/>
              <a:t>поздовжнім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сплощення</a:t>
            </a:r>
            <a:r>
              <a:rPr lang="ru-RU" dirty="0" smtClean="0"/>
              <a:t> </a:t>
            </a:r>
            <a:r>
              <a:rPr lang="ru-RU" dirty="0" err="1" smtClean="0"/>
              <a:t>поздовжнього</a:t>
            </a:r>
            <a:r>
              <a:rPr lang="ru-RU" dirty="0" smtClean="0"/>
              <a:t> </a:t>
            </a:r>
            <a:r>
              <a:rPr lang="ru-RU" dirty="0" err="1" smtClean="0"/>
              <a:t>склепіння</a:t>
            </a:r>
            <a:r>
              <a:rPr lang="ru-RU" dirty="0" smtClean="0"/>
              <a:t> стопи) </a:t>
            </a:r>
            <a:r>
              <a:rPr lang="ru-RU" dirty="0" smtClean="0"/>
              <a:t> </a:t>
            </a:r>
          </a:p>
          <a:p>
            <a:pPr fontAlgn="base"/>
            <a:r>
              <a:rPr lang="ru-RU" dirty="0" err="1" smtClean="0"/>
              <a:t>поперечним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распластанность</a:t>
            </a:r>
            <a:r>
              <a:rPr lang="ru-RU" dirty="0" smtClean="0"/>
              <a:t> </a:t>
            </a:r>
            <a:r>
              <a:rPr lang="ru-RU" dirty="0" err="1" smtClean="0"/>
              <a:t>переднього</a:t>
            </a:r>
            <a:r>
              <a:rPr lang="ru-RU" dirty="0" smtClean="0"/>
              <a:t> </a:t>
            </a:r>
            <a:r>
              <a:rPr lang="ru-RU" dirty="0" err="1" smtClean="0"/>
              <a:t>відділу</a:t>
            </a:r>
            <a:r>
              <a:rPr lang="ru-RU" dirty="0" smtClean="0"/>
              <a:t> стопи). </a:t>
            </a:r>
            <a:endParaRPr lang="ru-RU" dirty="0" smtClean="0"/>
          </a:p>
          <a:p>
            <a:pPr fontAlgn="base"/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сплощення</a:t>
            </a:r>
            <a:r>
              <a:rPr lang="ru-RU" dirty="0" smtClean="0"/>
              <a:t> </a:t>
            </a:r>
            <a:r>
              <a:rPr lang="ru-RU" dirty="0" err="1" smtClean="0"/>
              <a:t>поздовжнього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поперечного </a:t>
            </a:r>
            <a:r>
              <a:rPr lang="ru-RU" dirty="0" err="1" smtClean="0"/>
              <a:t>склепіння</a:t>
            </a:r>
            <a:r>
              <a:rPr lang="ru-RU" dirty="0" smtClean="0"/>
              <a:t> </a:t>
            </a:r>
            <a:r>
              <a:rPr lang="ru-RU" dirty="0" err="1" smtClean="0"/>
              <a:t>говорять</a:t>
            </a:r>
            <a:r>
              <a:rPr lang="ru-RU" dirty="0" smtClean="0"/>
              <a:t> про </a:t>
            </a:r>
            <a:r>
              <a:rPr lang="ru-RU" dirty="0" err="1" smtClean="0"/>
              <a:t>комбінований</a:t>
            </a:r>
            <a:r>
              <a:rPr lang="ru-RU" dirty="0" smtClean="0"/>
              <a:t> </a:t>
            </a:r>
            <a:r>
              <a:rPr lang="ru-RU" dirty="0" err="1" smtClean="0"/>
              <a:t>плоскостопості</a:t>
            </a:r>
            <a:r>
              <a:rPr lang="ru-RU" dirty="0" smtClean="0"/>
              <a:t>.</a:t>
            </a:r>
          </a:p>
          <a:p>
            <a:pPr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Плоскостопість</a:t>
            </a:r>
            <a:endParaRPr lang="uk-UA" dirty="0"/>
          </a:p>
        </p:txBody>
      </p:sp>
      <p:pic>
        <p:nvPicPr>
          <p:cNvPr id="1026" name="Picture 2" descr="C:\Users\серега\Desktop\yak-borotisya-z-ploskostopstyu-u-dtey_73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3116"/>
            <a:ext cx="8562233" cy="2606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 визначають плоскостопість?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Плантографія</a:t>
            </a:r>
            <a:r>
              <a:rPr lang="ru-RU" dirty="0" smtClean="0"/>
              <a:t> —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відбитка</a:t>
            </a:r>
            <a:r>
              <a:rPr lang="ru-RU" dirty="0" smtClean="0"/>
              <a:t> стопи, </a:t>
            </a:r>
            <a:r>
              <a:rPr lang="ru-RU" dirty="0" err="1" smtClean="0"/>
              <a:t>залишеного</a:t>
            </a:r>
            <a:r>
              <a:rPr lang="ru-RU" dirty="0" smtClean="0"/>
              <a:t> на </a:t>
            </a:r>
            <a:r>
              <a:rPr lang="ru-RU" dirty="0" err="1" smtClean="0"/>
              <a:t>папері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ентген </a:t>
            </a:r>
            <a:r>
              <a:rPr lang="ru-RU" dirty="0" smtClean="0"/>
              <a:t>стопи в </a:t>
            </a:r>
            <a:r>
              <a:rPr lang="ru-RU" dirty="0" err="1" smtClean="0"/>
              <a:t>бічній</a:t>
            </a:r>
            <a:r>
              <a:rPr lang="ru-RU" dirty="0" smtClean="0"/>
              <a:t> </a:t>
            </a:r>
            <a:r>
              <a:rPr lang="ru-RU" dirty="0" err="1" smtClean="0"/>
              <a:t>проекції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                    Властивості</a:t>
            </a:r>
            <a:br>
              <a:rPr lang="uk-UA" dirty="0" smtClean="0"/>
            </a:br>
            <a:r>
              <a:rPr lang="uk-UA" dirty="0" smtClean="0"/>
              <a:t>Морфологічні        Функціональні</a:t>
            </a: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643050"/>
            <a:ext cx="3571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/>
              <a:t>Зріст, вага, окружність грудної клітки і склад тіла</a:t>
            </a:r>
            <a:endParaRPr lang="uk-UA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786314" y="1643050"/>
            <a:ext cx="407196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Життєва ємкість легенів, сила м’язів згиначів кисті і сила м’язів розгиначів спини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 фізичний розвиток людини впливають: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Спадковість;</a:t>
            </a:r>
          </a:p>
          <a:p>
            <a:r>
              <a:rPr lang="uk-UA" dirty="0" smtClean="0"/>
              <a:t>Навколишнє середовище;</a:t>
            </a:r>
          </a:p>
          <a:p>
            <a:r>
              <a:rPr lang="uk-UA" dirty="0" smtClean="0"/>
              <a:t>Соціально-економічні фактори;</a:t>
            </a:r>
          </a:p>
          <a:p>
            <a:r>
              <a:rPr lang="uk-UA" dirty="0" smtClean="0"/>
              <a:t>Умови праці та побуту;</a:t>
            </a:r>
          </a:p>
          <a:p>
            <a:r>
              <a:rPr lang="uk-UA" dirty="0" smtClean="0"/>
              <a:t>Харчування;</a:t>
            </a:r>
          </a:p>
          <a:p>
            <a:r>
              <a:rPr lang="uk-UA" dirty="0" smtClean="0"/>
              <a:t>Заняття фізкультурою і спортом;</a:t>
            </a:r>
          </a:p>
          <a:p>
            <a:r>
              <a:rPr lang="uk-UA" dirty="0" smtClean="0"/>
              <a:t>Фізична активність.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 smtClean="0"/>
              <a:t>Фізичний розвиток зумовлює особливості </a:t>
            </a:r>
            <a:r>
              <a:rPr lang="uk-UA" sz="3600" dirty="0" err="1" smtClean="0"/>
              <a:t>тілобудови</a:t>
            </a:r>
            <a:r>
              <a:rPr lang="uk-UA" sz="3600" dirty="0" smtClean="0"/>
              <a:t> (статури) тіла.</a:t>
            </a:r>
            <a:endParaRPr lang="uk-UA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uk-UA" dirty="0" smtClean="0"/>
              <a:t>Під </a:t>
            </a:r>
            <a:r>
              <a:rPr lang="uk-UA" dirty="0" err="1" smtClean="0"/>
              <a:t>тілобудовою</a:t>
            </a:r>
            <a:r>
              <a:rPr lang="uk-UA" dirty="0" smtClean="0"/>
              <a:t> людини слід розуміти розмір, форми, пропорції і особливості взаємного розташування частин тіла, а також особливості розвитку кісткової, жирової та </a:t>
            </a:r>
            <a:r>
              <a:rPr lang="uk-UA" dirty="0" err="1" smtClean="0"/>
              <a:t>м’язевої</a:t>
            </a:r>
            <a:r>
              <a:rPr lang="uk-UA" dirty="0" smtClean="0"/>
              <a:t> тканин. Існують різні класифікації конституційних типів </a:t>
            </a:r>
            <a:r>
              <a:rPr lang="uk-UA" dirty="0" err="1" smtClean="0"/>
              <a:t>тілобудови</a:t>
            </a:r>
            <a:r>
              <a:rPr lang="uk-UA" dirty="0" smtClean="0"/>
              <a:t> (Е. </a:t>
            </a:r>
            <a:r>
              <a:rPr lang="uk-UA" dirty="0" err="1" smtClean="0"/>
              <a:t>Кречмара</a:t>
            </a:r>
            <a:r>
              <a:rPr lang="uk-UA" dirty="0" smtClean="0"/>
              <a:t> та М.В. </a:t>
            </a:r>
            <a:r>
              <a:rPr lang="uk-UA" dirty="0" err="1" smtClean="0"/>
              <a:t>Черноруцького</a:t>
            </a:r>
            <a:r>
              <a:rPr lang="uk-UA" dirty="0" smtClean="0"/>
              <a:t>), на підставі яких розрізняють три типи </a:t>
            </a:r>
            <a:r>
              <a:rPr lang="uk-UA" dirty="0" err="1" smtClean="0"/>
              <a:t>тілобудови</a:t>
            </a:r>
            <a:r>
              <a:rPr lang="uk-UA" dirty="0" smtClean="0"/>
              <a:t>:</a:t>
            </a:r>
          </a:p>
          <a:p>
            <a:pPr indent="0" algn="just"/>
            <a:r>
              <a:rPr lang="uk-UA" dirty="0" smtClean="0"/>
              <a:t>Нормостенічний;</a:t>
            </a:r>
          </a:p>
          <a:p>
            <a:pPr indent="0" algn="just"/>
            <a:r>
              <a:rPr lang="uk-UA" dirty="0" smtClean="0"/>
              <a:t>Астенічний;</a:t>
            </a:r>
          </a:p>
          <a:p>
            <a:pPr indent="0" algn="just"/>
            <a:r>
              <a:rPr lang="uk-UA" dirty="0" err="1" smtClean="0"/>
              <a:t>Гіперстенічний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Три типи </a:t>
            </a:r>
            <a:r>
              <a:rPr lang="uk-UA" sz="4400" dirty="0" err="1" smtClean="0"/>
              <a:t>тілобудови</a:t>
            </a:r>
            <a:endParaRPr lang="uk-UA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err="1" smtClean="0"/>
              <a:t>Нормостенічному</a:t>
            </a:r>
            <a:r>
              <a:rPr lang="ru-RU" b="1" dirty="0" smtClean="0"/>
              <a:t> типу</a:t>
            </a:r>
            <a:r>
              <a:rPr lang="uk-UA" dirty="0" smtClean="0"/>
              <a:t> </a:t>
            </a:r>
            <a:r>
              <a:rPr lang="ru-RU" dirty="0" err="1" smtClean="0"/>
              <a:t>властива</a:t>
            </a:r>
            <a:r>
              <a:rPr lang="ru-RU" dirty="0" smtClean="0"/>
              <a:t> </a:t>
            </a:r>
            <a:r>
              <a:rPr lang="ru-RU" dirty="0" err="1" smtClean="0"/>
              <a:t>пропорційна</a:t>
            </a:r>
            <a:r>
              <a:rPr lang="ru-RU" dirty="0" smtClean="0"/>
              <a:t> </a:t>
            </a:r>
            <a:r>
              <a:rPr lang="ru-RU" dirty="0" err="1" smtClean="0"/>
              <a:t>гармонійна</a:t>
            </a:r>
            <a:r>
              <a:rPr lang="ru-RU" dirty="0" smtClean="0"/>
              <a:t> </a:t>
            </a:r>
            <a:r>
              <a:rPr lang="ru-RU" dirty="0" err="1" smtClean="0"/>
              <a:t>будова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, добре </a:t>
            </a:r>
            <a:r>
              <a:rPr lang="ru-RU" dirty="0" err="1" smtClean="0"/>
              <a:t>розвинуті</a:t>
            </a:r>
            <a:r>
              <a:rPr lang="ru-RU" dirty="0" smtClean="0"/>
              <a:t> у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кісткова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м'язова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. </a:t>
            </a:r>
            <a:r>
              <a:rPr lang="ru-RU" dirty="0" err="1" smtClean="0"/>
              <a:t>Вважається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нормостенічний</a:t>
            </a:r>
            <a:r>
              <a:rPr lang="ru-RU" dirty="0" smtClean="0"/>
              <a:t> тип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середнє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астенічним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гіперстенічним</a:t>
            </a:r>
            <a:r>
              <a:rPr lang="ru-RU" dirty="0" smtClean="0"/>
              <a:t> типами.</a:t>
            </a:r>
          </a:p>
          <a:p>
            <a:pPr>
              <a:buNone/>
            </a:pPr>
            <a:r>
              <a:rPr lang="ru-RU" b="1" dirty="0" err="1" smtClean="0"/>
              <a:t>Астенічний</a:t>
            </a:r>
            <a:r>
              <a:rPr lang="ru-RU" b="1" dirty="0" smtClean="0"/>
              <a:t> тип</a:t>
            </a:r>
            <a:r>
              <a:rPr lang="ru-RU" dirty="0" smtClean="0"/>
              <a:t> — </a:t>
            </a:r>
            <a:r>
              <a:rPr lang="ru-RU" dirty="0" err="1" smtClean="0"/>
              <a:t>високий</a:t>
            </a:r>
            <a:r>
              <a:rPr lang="ru-RU" dirty="0" smtClean="0"/>
              <a:t> (</a:t>
            </a:r>
            <a:r>
              <a:rPr lang="ru-RU" dirty="0" err="1" smtClean="0"/>
              <a:t>рідше</a:t>
            </a:r>
            <a:r>
              <a:rPr lang="ru-RU" dirty="0" smtClean="0"/>
              <a:t> </a:t>
            </a:r>
            <a:r>
              <a:rPr lang="ru-RU" dirty="0" err="1" smtClean="0"/>
              <a:t>середній</a:t>
            </a:r>
            <a:r>
              <a:rPr lang="ru-RU" dirty="0" smtClean="0"/>
              <a:t>) </a:t>
            </a:r>
            <a:r>
              <a:rPr lang="ru-RU" dirty="0" err="1" smtClean="0"/>
              <a:t>зріст</a:t>
            </a:r>
            <a:r>
              <a:rPr lang="ru-RU" dirty="0" smtClean="0"/>
              <a:t>, </a:t>
            </a:r>
            <a:r>
              <a:rPr lang="ru-RU" dirty="0" err="1" smtClean="0"/>
              <a:t>видовжена</a:t>
            </a:r>
            <a:r>
              <a:rPr lang="ru-RU" dirty="0" smtClean="0"/>
              <a:t> </a:t>
            </a:r>
            <a:r>
              <a:rPr lang="ru-RU" dirty="0" err="1" smtClean="0"/>
              <a:t>грудна</a:t>
            </a:r>
            <a:r>
              <a:rPr lang="ru-RU" dirty="0" smtClean="0"/>
              <a:t> </a:t>
            </a:r>
            <a:r>
              <a:rPr lang="ru-RU" dirty="0" err="1" smtClean="0"/>
              <a:t>клітка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гострим</a:t>
            </a:r>
            <a:r>
              <a:rPr lang="ru-RU" dirty="0" smtClean="0"/>
              <a:t> </a:t>
            </a:r>
            <a:r>
              <a:rPr lang="ru-RU" dirty="0" err="1" smtClean="0"/>
              <a:t>підгруднинним</a:t>
            </a:r>
            <a:r>
              <a:rPr lang="ru-RU" dirty="0" smtClean="0"/>
              <a:t> кутом, </a:t>
            </a:r>
            <a:r>
              <a:rPr lang="ru-RU" dirty="0" err="1" smtClean="0"/>
              <a:t>довга</a:t>
            </a:r>
            <a:r>
              <a:rPr lang="ru-RU" dirty="0" smtClean="0"/>
              <a:t> шия, </a:t>
            </a:r>
            <a:r>
              <a:rPr lang="ru-RU" dirty="0" err="1" smtClean="0"/>
              <a:t>вузькі</a:t>
            </a:r>
            <a:r>
              <a:rPr lang="ru-RU" dirty="0" smtClean="0"/>
              <a:t> </a:t>
            </a:r>
            <a:r>
              <a:rPr lang="ru-RU" dirty="0" err="1" smtClean="0"/>
              <a:t>плечі</a:t>
            </a:r>
            <a:r>
              <a:rPr lang="ru-RU" dirty="0" smtClean="0"/>
              <a:t>,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довгі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, </a:t>
            </a:r>
            <a:r>
              <a:rPr lang="ru-RU" dirty="0" err="1" smtClean="0"/>
              <a:t>ніжна</a:t>
            </a:r>
            <a:r>
              <a:rPr lang="ru-RU" dirty="0" smtClean="0"/>
              <a:t> тонка </a:t>
            </a:r>
            <a:r>
              <a:rPr lang="ru-RU" dirty="0" err="1" smtClean="0"/>
              <a:t>бліда</a:t>
            </a:r>
            <a:r>
              <a:rPr lang="ru-RU" dirty="0" smtClean="0"/>
              <a:t> </a:t>
            </a:r>
            <a:r>
              <a:rPr lang="ru-RU" dirty="0" err="1" smtClean="0"/>
              <a:t>шкіра</a:t>
            </a:r>
            <a:r>
              <a:rPr lang="ru-RU" dirty="0" smtClean="0"/>
              <a:t>, </a:t>
            </a:r>
            <a:r>
              <a:rPr lang="ru-RU" dirty="0" err="1" smtClean="0"/>
              <a:t>слабко</a:t>
            </a:r>
            <a:r>
              <a:rPr lang="ru-RU" dirty="0" smtClean="0"/>
              <a:t> </a:t>
            </a:r>
            <a:r>
              <a:rPr lang="ru-RU" dirty="0" err="1" smtClean="0"/>
              <a:t>розвинута</a:t>
            </a:r>
            <a:r>
              <a:rPr lang="ru-RU" dirty="0" smtClean="0"/>
              <a:t> </a:t>
            </a:r>
            <a:r>
              <a:rPr lang="ru-RU" dirty="0" err="1" smtClean="0"/>
              <a:t>підшкірна</a:t>
            </a:r>
            <a:r>
              <a:rPr lang="ru-RU" dirty="0" smtClean="0"/>
              <a:t> </a:t>
            </a:r>
            <a:r>
              <a:rPr lang="ru-RU" dirty="0" err="1" smtClean="0"/>
              <a:t>клітковина</a:t>
            </a:r>
            <a:r>
              <a:rPr lang="ru-RU" dirty="0" smtClean="0"/>
              <a:t>. </a:t>
            </a:r>
            <a:r>
              <a:rPr lang="ru-RU" dirty="0" err="1" smtClean="0"/>
              <a:t>Серце</a:t>
            </a:r>
            <a:r>
              <a:rPr lang="ru-RU" dirty="0" smtClean="0"/>
              <a:t> невеликих </a:t>
            </a:r>
            <a:r>
              <a:rPr lang="ru-RU" dirty="0" err="1" smtClean="0"/>
              <a:t>розмірів</a:t>
            </a:r>
            <a:r>
              <a:rPr lang="ru-RU" dirty="0" smtClean="0"/>
              <a:t>, </a:t>
            </a:r>
            <a:r>
              <a:rPr lang="ru-RU" dirty="0" err="1" smtClean="0"/>
              <a:t>легені</a:t>
            </a:r>
            <a:r>
              <a:rPr lang="ru-RU" dirty="0" smtClean="0"/>
              <a:t> </a:t>
            </a:r>
            <a:r>
              <a:rPr lang="ru-RU" dirty="0" err="1" smtClean="0"/>
              <a:t>видовжені</a:t>
            </a:r>
            <a:r>
              <a:rPr lang="ru-RU" dirty="0" smtClean="0"/>
              <a:t>, кишки </a:t>
            </a:r>
            <a:r>
              <a:rPr lang="ru-RU" dirty="0" err="1" smtClean="0"/>
              <a:t>короткі</a:t>
            </a:r>
            <a:r>
              <a:rPr lang="ru-RU" dirty="0" smtClean="0"/>
              <a:t>, </a:t>
            </a:r>
            <a:r>
              <a:rPr lang="ru-RU" dirty="0" err="1" smtClean="0"/>
              <a:t>тиск</a:t>
            </a:r>
            <a:r>
              <a:rPr lang="ru-RU" dirty="0" smtClean="0"/>
              <a:t> </a:t>
            </a:r>
            <a:r>
              <a:rPr lang="ru-RU" dirty="0" err="1" smtClean="0"/>
              <a:t>крові</a:t>
            </a:r>
            <a:r>
              <a:rPr lang="ru-RU" dirty="0" smtClean="0"/>
              <a:t> </a:t>
            </a:r>
            <a:r>
              <a:rPr lang="ru-RU" dirty="0" err="1" smtClean="0"/>
              <a:t>знижений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err="1" smtClean="0"/>
              <a:t>Гіперстенічний</a:t>
            </a:r>
            <a:r>
              <a:rPr lang="ru-RU" b="1" dirty="0" smtClean="0"/>
              <a:t> (</a:t>
            </a:r>
            <a:r>
              <a:rPr lang="ru-RU" b="1" dirty="0" err="1" smtClean="0"/>
              <a:t>пікнічний</a:t>
            </a:r>
            <a:r>
              <a:rPr lang="ru-RU" b="1" dirty="0" smtClean="0"/>
              <a:t>) тип</a:t>
            </a:r>
            <a:r>
              <a:rPr lang="ru-RU" dirty="0" smtClean="0"/>
              <a:t> — </a:t>
            </a:r>
            <a:r>
              <a:rPr lang="ru-RU" dirty="0" err="1" smtClean="0"/>
              <a:t>риси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прямо </a:t>
            </a:r>
            <a:r>
              <a:rPr lang="ru-RU" dirty="0" err="1" smtClean="0"/>
              <a:t>протилежні</a:t>
            </a:r>
            <a:r>
              <a:rPr lang="ru-RU" dirty="0" smtClean="0"/>
              <a:t> </a:t>
            </a:r>
            <a:r>
              <a:rPr lang="ru-RU" dirty="0" err="1" smtClean="0"/>
              <a:t>попередньому</a:t>
            </a:r>
            <a:r>
              <a:rPr lang="ru-RU" dirty="0" smtClean="0"/>
              <a:t>: </a:t>
            </a:r>
            <a:r>
              <a:rPr lang="ru-RU" dirty="0" err="1" smtClean="0"/>
              <a:t>зріст</a:t>
            </a:r>
            <a:r>
              <a:rPr lang="ru-RU" dirty="0" smtClean="0"/>
              <a:t>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нижчий</a:t>
            </a:r>
            <a:r>
              <a:rPr lang="ru-RU" dirty="0" smtClean="0"/>
              <a:t> за </a:t>
            </a:r>
            <a:r>
              <a:rPr lang="ru-RU" dirty="0" err="1" smtClean="0"/>
              <a:t>середній</a:t>
            </a:r>
            <a:r>
              <a:rPr lang="ru-RU" dirty="0" smtClean="0"/>
              <a:t>,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масивне</a:t>
            </a:r>
            <a:r>
              <a:rPr lang="ru-RU" dirty="0" smtClean="0"/>
              <a:t>, </a:t>
            </a:r>
            <a:r>
              <a:rPr lang="ru-RU" dirty="0" err="1" smtClean="0"/>
              <a:t>багате</a:t>
            </a:r>
            <a:r>
              <a:rPr lang="ru-RU" dirty="0" smtClean="0"/>
              <a:t> </a:t>
            </a:r>
            <a:r>
              <a:rPr lang="ru-RU" dirty="0" err="1" smtClean="0"/>
              <a:t>жировідкладення</a:t>
            </a:r>
            <a:r>
              <a:rPr lang="ru-RU" dirty="0" smtClean="0"/>
              <a:t> (</a:t>
            </a:r>
            <a:r>
              <a:rPr lang="ru-RU" dirty="0" err="1" smtClean="0"/>
              <a:t>схильність</a:t>
            </a:r>
            <a:r>
              <a:rPr lang="ru-RU" dirty="0" smtClean="0"/>
              <a:t> до </a:t>
            </a:r>
            <a:r>
              <a:rPr lang="ru-RU" dirty="0" err="1" smtClean="0"/>
              <a:t>повноти</a:t>
            </a:r>
            <a:r>
              <a:rPr lang="ru-RU" dirty="0" smtClean="0"/>
              <a:t>),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,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грудна</a:t>
            </a:r>
            <a:r>
              <a:rPr lang="ru-RU" dirty="0" smtClean="0"/>
              <a:t> </a:t>
            </a:r>
            <a:r>
              <a:rPr lang="ru-RU" dirty="0" err="1" smtClean="0"/>
              <a:t>клітка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шия, великий </a:t>
            </a:r>
            <a:r>
              <a:rPr lang="ru-RU" dirty="0" err="1" smtClean="0"/>
              <a:t>живіт</a:t>
            </a:r>
            <a:r>
              <a:rPr lang="ru-RU" dirty="0" smtClean="0"/>
              <a:t>,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серце</a:t>
            </a:r>
            <a:r>
              <a:rPr lang="ru-RU" dirty="0" smtClean="0"/>
              <a:t>, </a:t>
            </a:r>
            <a:r>
              <a:rPr lang="ru-RU" dirty="0" err="1" smtClean="0"/>
              <a:t>довгі</a:t>
            </a:r>
            <a:r>
              <a:rPr lang="ru-RU" dirty="0" smtClean="0"/>
              <a:t> кишки, </a:t>
            </a:r>
            <a:r>
              <a:rPr lang="ru-RU" dirty="0" err="1" smtClean="0"/>
              <a:t>схильність</a:t>
            </a:r>
            <a:r>
              <a:rPr lang="ru-RU" dirty="0" smtClean="0"/>
              <a:t> до </a:t>
            </a:r>
            <a:r>
              <a:rPr lang="ru-RU" dirty="0" err="1" smtClean="0"/>
              <a:t>підвищеного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; </a:t>
            </a:r>
            <a:r>
              <a:rPr lang="ru-RU" dirty="0" err="1" smtClean="0"/>
              <a:t>переважають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асиміляції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Три типи </a:t>
            </a:r>
            <a:r>
              <a:rPr lang="uk-UA" dirty="0" err="1" smtClean="0"/>
              <a:t>тілобудови</a:t>
            </a:r>
            <a:endParaRPr lang="uk-UA" dirty="0"/>
          </a:p>
        </p:txBody>
      </p:sp>
      <p:pic>
        <p:nvPicPr>
          <p:cNvPr id="1026" name="Picture 2" descr="C:\Users\серега\Desktop\595762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92662"/>
            <a:ext cx="4386262" cy="5365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 дослідження ФР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0"/>
            <a:r>
              <a:rPr lang="uk-UA" dirty="0" smtClean="0"/>
              <a:t>Соматоскопія(зовнішній огляд тіла) досліджують особливості постави людини, оцінюють стан її шкіри, товщину підшкірної жирової клітковини, ступінь розвитку м’язів, форму грудної  клітки, спини і ніг, сколіоз та стан склепіння стопи.</a:t>
            </a:r>
          </a:p>
          <a:p>
            <a:pPr indent="0"/>
            <a:r>
              <a:rPr lang="uk-UA" dirty="0" smtClean="0"/>
              <a:t>Антропометрія( вимір певних розмірів тіла)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r>
              <a:rPr lang="ru-RU" dirty="0" err="1" smtClean="0"/>
              <a:t>Включає</a:t>
            </a:r>
            <a:r>
              <a:rPr lang="ru-RU" dirty="0" smtClean="0"/>
              <a:t> в себе </a:t>
            </a:r>
            <a:r>
              <a:rPr lang="ru-RU" dirty="0" err="1" smtClean="0"/>
              <a:t>зважування</a:t>
            </a:r>
            <a:r>
              <a:rPr lang="ru-RU" dirty="0" smtClean="0"/>
              <a:t>,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довжини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, </a:t>
            </a:r>
            <a:r>
              <a:rPr lang="ru-RU" dirty="0" err="1" smtClean="0"/>
              <a:t>окружності</a:t>
            </a:r>
            <a:r>
              <a:rPr lang="ru-RU" dirty="0" smtClean="0"/>
              <a:t> грудей </a:t>
            </a:r>
            <a:r>
              <a:rPr lang="ru-RU" dirty="0" err="1" smtClean="0"/>
              <a:t>і</a:t>
            </a:r>
            <a:r>
              <a:rPr lang="ru-RU" dirty="0" smtClean="0"/>
              <a:t> живота. У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вимірюють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 (</a:t>
            </a:r>
            <a:r>
              <a:rPr lang="ru-RU" dirty="0" err="1" smtClean="0"/>
              <a:t>спірометрія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силу </a:t>
            </a:r>
            <a:r>
              <a:rPr lang="ru-RU" dirty="0" err="1" smtClean="0"/>
              <a:t>м'язів</a:t>
            </a:r>
            <a:r>
              <a:rPr lang="ru-RU" dirty="0" smtClean="0"/>
              <a:t> (</a:t>
            </a:r>
            <a:r>
              <a:rPr lang="ru-RU" dirty="0" err="1" smtClean="0"/>
              <a:t>динамометрія</a:t>
            </a:r>
            <a:r>
              <a:rPr lang="ru-RU" dirty="0" smtClean="0"/>
              <a:t>).</a:t>
            </a:r>
            <a:endParaRPr lang="uk-UA" dirty="0" smtClean="0"/>
          </a:p>
          <a:p>
            <a:pPr indent="0">
              <a:buNone/>
            </a:pPr>
            <a:endParaRPr lang="uk-UA" dirty="0" smtClean="0"/>
          </a:p>
          <a:p>
            <a:pPr indent="0"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Постава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звичайна</a:t>
            </a:r>
            <a:r>
              <a:rPr lang="ru-RU" dirty="0" smtClean="0"/>
              <a:t> поза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манера </a:t>
            </a:r>
            <a:r>
              <a:rPr lang="ru-RU" dirty="0" err="1" smtClean="0"/>
              <a:t>руху</a:t>
            </a:r>
            <a:r>
              <a:rPr lang="ru-RU" dirty="0" smtClean="0"/>
              <a:t>. При </a:t>
            </a:r>
            <a:r>
              <a:rPr lang="ru-RU" dirty="0" err="1" smtClean="0"/>
              <a:t>правильній</a:t>
            </a:r>
            <a:r>
              <a:rPr lang="ru-RU" dirty="0" smtClean="0"/>
              <a:t> </a:t>
            </a:r>
            <a:r>
              <a:rPr lang="ru-RU" dirty="0" err="1" smtClean="0"/>
              <a:t>поставі</a:t>
            </a:r>
            <a:r>
              <a:rPr lang="ru-RU" dirty="0" smtClean="0"/>
              <a:t> голова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тулуб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на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вертикальній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, </a:t>
            </a:r>
            <a:r>
              <a:rPr lang="ru-RU" dirty="0" err="1" smtClean="0"/>
              <a:t>плечі</a:t>
            </a:r>
            <a:r>
              <a:rPr lang="ru-RU" dirty="0" smtClean="0"/>
              <a:t> </a:t>
            </a:r>
            <a:r>
              <a:rPr lang="ru-RU" dirty="0" err="1" smtClean="0"/>
              <a:t>розпрямлені</a:t>
            </a:r>
            <a:r>
              <a:rPr lang="ru-RU" dirty="0" smtClean="0"/>
              <a:t>, лопатки </a:t>
            </a:r>
            <a:r>
              <a:rPr lang="ru-RU" dirty="0" err="1" smtClean="0"/>
              <a:t>притиснені</a:t>
            </a:r>
            <a:r>
              <a:rPr lang="ru-RU" dirty="0" smtClean="0"/>
              <a:t> до </a:t>
            </a:r>
            <a:r>
              <a:rPr lang="ru-RU" dirty="0" err="1" smtClean="0"/>
              <a:t>грудної</a:t>
            </a:r>
            <a:r>
              <a:rPr lang="ru-RU" dirty="0" smtClean="0"/>
              <a:t> </a:t>
            </a:r>
            <a:r>
              <a:rPr lang="ru-RU" dirty="0" err="1" smtClean="0"/>
              <a:t>клітки</a:t>
            </a:r>
            <a:r>
              <a:rPr lang="ru-RU" dirty="0" smtClean="0"/>
              <a:t>, </a:t>
            </a:r>
            <a:r>
              <a:rPr lang="ru-RU" dirty="0" err="1" smtClean="0"/>
              <a:t>фізіологічні</a:t>
            </a:r>
            <a:r>
              <a:rPr lang="ru-RU" dirty="0" smtClean="0"/>
              <a:t> </a:t>
            </a:r>
            <a:r>
              <a:rPr lang="ru-RU" dirty="0" err="1" smtClean="0"/>
              <a:t>вигини</a:t>
            </a:r>
            <a:r>
              <a:rPr lang="ru-RU" dirty="0" smtClean="0"/>
              <a:t> хребта </a:t>
            </a:r>
            <a:r>
              <a:rPr lang="ru-RU" dirty="0" err="1" smtClean="0"/>
              <a:t>виражені</a:t>
            </a:r>
            <a:r>
              <a:rPr lang="ru-RU" dirty="0" smtClean="0"/>
              <a:t>, </a:t>
            </a:r>
            <a:r>
              <a:rPr lang="ru-RU" dirty="0" err="1" smtClean="0"/>
              <a:t>грудна</a:t>
            </a:r>
            <a:r>
              <a:rPr lang="ru-RU" dirty="0" smtClean="0"/>
              <a:t> </a:t>
            </a:r>
            <a:r>
              <a:rPr lang="ru-RU" dirty="0" err="1" smtClean="0"/>
              <a:t>клітка</a:t>
            </a:r>
            <a:r>
              <a:rPr lang="ru-RU" dirty="0" smtClean="0"/>
              <a:t> </a:t>
            </a:r>
            <a:r>
              <a:rPr lang="ru-RU" dirty="0" err="1" smtClean="0"/>
              <a:t>вигнута</a:t>
            </a:r>
            <a:r>
              <a:rPr lang="ru-RU" dirty="0" smtClean="0"/>
              <a:t> вперед (</a:t>
            </a:r>
            <a:r>
              <a:rPr lang="ru-RU" dirty="0" err="1" smtClean="0"/>
              <a:t>випукла</a:t>
            </a:r>
            <a:r>
              <a:rPr lang="ru-RU" dirty="0" smtClean="0"/>
              <a:t>), </a:t>
            </a:r>
            <a:r>
              <a:rPr lang="ru-RU" dirty="0" err="1" smtClean="0"/>
              <a:t>живіт</a:t>
            </a:r>
            <a:r>
              <a:rPr lang="ru-RU" dirty="0" smtClean="0"/>
              <a:t> </a:t>
            </a:r>
            <a:r>
              <a:rPr lang="ru-RU" dirty="0" err="1" smtClean="0"/>
              <a:t>втягнутий</a:t>
            </a:r>
            <a:r>
              <a:rPr lang="ru-RU" dirty="0" smtClean="0"/>
              <a:t>, ноги </a:t>
            </a:r>
            <a:r>
              <a:rPr lang="ru-RU" dirty="0" err="1" smtClean="0"/>
              <a:t>випрямлені</a:t>
            </a:r>
            <a:r>
              <a:rPr lang="ru-RU" dirty="0" smtClean="0"/>
              <a:t> в </a:t>
            </a:r>
            <a:r>
              <a:rPr lang="ru-RU" dirty="0" err="1" smtClean="0"/>
              <a:t>колінних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кульшових</a:t>
            </a:r>
            <a:r>
              <a:rPr lang="ru-RU" dirty="0" smtClean="0"/>
              <a:t> </a:t>
            </a:r>
            <a:r>
              <a:rPr lang="ru-RU" dirty="0" err="1" smtClean="0"/>
              <a:t>суглобах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972</Words>
  <PresentationFormat>Экран (4:3)</PresentationFormat>
  <Paragraphs>99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Модульная</vt:lpstr>
      <vt:lpstr>Фізичний розвиток</vt:lpstr>
      <vt:lpstr>Фізичний розвиток-</vt:lpstr>
      <vt:lpstr>                     Властивості Морфологічні        Функціональні</vt:lpstr>
      <vt:lpstr>На фізичний розвиток людини впливають:</vt:lpstr>
      <vt:lpstr>Фізичний розвиток зумовлює особливості тілобудови (статури) тіла.</vt:lpstr>
      <vt:lpstr>Три типи тілобудови</vt:lpstr>
      <vt:lpstr>Три типи тілобудови</vt:lpstr>
      <vt:lpstr>Методи дослідження ФР</vt:lpstr>
      <vt:lpstr>Постава</vt:lpstr>
      <vt:lpstr>Слайд 10</vt:lpstr>
      <vt:lpstr>Види постави:</vt:lpstr>
      <vt:lpstr>Залежно від того, як розвивається хвороба сколіоз, розрізняють кілька його видів:</vt:lpstr>
      <vt:lpstr>Сколіоз також поділяють на чотири ступені, які відрізняються один від одного ступенем викривлення хребта.</vt:lpstr>
      <vt:lpstr>Сколіоз також поділяють на чотири ступені, які відрізняються один від одного ступенем викривлення хребта.</vt:lpstr>
      <vt:lpstr>Для постановки діагнозу використовуються кілька основних методів визначення сколіозу</vt:lpstr>
      <vt:lpstr>Слайд 16</vt:lpstr>
      <vt:lpstr>Товщу підшкірної жирової клітковини</vt:lpstr>
      <vt:lpstr>Дослідження м’язів</vt:lpstr>
      <vt:lpstr>Форму грудної клітки визначають як:</vt:lpstr>
      <vt:lpstr>Форма спини</vt:lpstr>
      <vt:lpstr>Форми ніг</vt:lpstr>
      <vt:lpstr>Плоскостопість</vt:lpstr>
      <vt:lpstr>Плоскостопість</vt:lpstr>
      <vt:lpstr>Як визначають плоскостопість?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серега</dc:creator>
  <cp:lastModifiedBy>серега</cp:lastModifiedBy>
  <cp:revision>27</cp:revision>
  <dcterms:created xsi:type="dcterms:W3CDTF">2016-01-28T19:33:46Z</dcterms:created>
  <dcterms:modified xsi:type="dcterms:W3CDTF">2016-02-03T12:38:15Z</dcterms:modified>
</cp:coreProperties>
</file>