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alocal.media/?p=98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.facebook.com/watch/?v=140503517921445&amp;_rd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66B534-B37E-41EF-AA80-8A61040F58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Корпоративні медіа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6B5F52-B770-4C6E-B907-8E8EBAEF09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Тест. Чи вмієте ви визначати перевірену інформацію: </a:t>
            </a:r>
            <a:r>
              <a:rPr lang="en-US" dirty="0">
                <a:hlinkClick r:id="rId2"/>
              </a:rPr>
              <a:t>http://www.ualocal.media/?p=982</a:t>
            </a:r>
            <a:endParaRPr lang="uk-UA" dirty="0"/>
          </a:p>
          <a:p>
            <a:r>
              <a:rPr lang="uk-UA" dirty="0"/>
              <a:t>Гра. Що зображено?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34583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FC227-F342-4DB1-81FC-8869BCE76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Поради і завдання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2249EC-DB69-4CBA-B580-345BBF04B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Якими мають бути корпоративні видання (поради): </a:t>
            </a:r>
            <a:r>
              <a:rPr lang="en-US" dirty="0"/>
              <a:t>https://kremdruk.com.ua/ua/ru-kakimi-dolzhny-byt-korporativnye-izdanija-v-sovremennyh-kompanijah-ua-jakimi-povinni-buti-korporativni-vidannja-v-suchasnih-kompanijah/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9196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AD8EA8-C9A8-4281-A6AB-D9E988713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корпоративних медіа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B3420F-587E-4A8A-B60D-5FCB873FA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66" y="2638044"/>
            <a:ext cx="10830756" cy="3975820"/>
          </a:xfrm>
        </p:spPr>
        <p:txBody>
          <a:bodyPr>
            <a:normAutofit/>
          </a:bodyPr>
          <a:lstStyle/>
          <a:p>
            <a:r>
              <a:rPr lang="ru-RU" sz="2400" dirty="0"/>
              <a:t>У </a:t>
            </a:r>
            <a:r>
              <a:rPr lang="ru-RU" sz="2400" dirty="0" err="1"/>
              <a:t>Франції</a:t>
            </a:r>
            <a:r>
              <a:rPr lang="ru-RU" sz="2400" dirty="0"/>
              <a:t> широко </a:t>
            </a:r>
            <a:r>
              <a:rPr lang="ru-RU" sz="2400" dirty="0" err="1"/>
              <a:t>використовують</a:t>
            </a:r>
            <a:r>
              <a:rPr lang="ru-RU" sz="2400" dirty="0"/>
              <a:t> </a:t>
            </a:r>
            <a:r>
              <a:rPr lang="ru-RU" sz="2400" dirty="0" err="1"/>
              <a:t>термін</a:t>
            </a:r>
            <a:r>
              <a:rPr lang="ru-RU" sz="2400" dirty="0"/>
              <a:t> «</a:t>
            </a:r>
            <a:r>
              <a:rPr lang="en-US" sz="2400" dirty="0"/>
              <a:t>la </a:t>
            </a:r>
            <a:r>
              <a:rPr lang="en-US" sz="2400" dirty="0" err="1"/>
              <a:t>pressede</a:t>
            </a:r>
            <a:r>
              <a:rPr lang="en-US" sz="2400" dirty="0"/>
              <a:t> </a:t>
            </a:r>
            <a:r>
              <a:rPr lang="en-US" sz="2400" dirty="0" err="1"/>
              <a:t>l’entreprise</a:t>
            </a:r>
            <a:r>
              <a:rPr lang="en-US" sz="2400" dirty="0"/>
              <a:t>»  (</a:t>
            </a:r>
            <a:r>
              <a:rPr lang="ru-RU" sz="2400" dirty="0"/>
              <a:t>буквально «</a:t>
            </a:r>
            <a:r>
              <a:rPr lang="ru-RU" sz="2400" dirty="0" err="1"/>
              <a:t>преса</a:t>
            </a:r>
            <a:r>
              <a:rPr lang="ru-RU" sz="2400" dirty="0"/>
              <a:t> </a:t>
            </a:r>
            <a:r>
              <a:rPr lang="ru-RU" sz="2400" dirty="0" err="1"/>
              <a:t>підприємства</a:t>
            </a:r>
            <a:r>
              <a:rPr lang="ru-RU" sz="2400" dirty="0"/>
              <a:t>, </a:t>
            </a:r>
            <a:r>
              <a:rPr lang="ru-RU" sz="2400" dirty="0" err="1"/>
              <a:t>організації</a:t>
            </a:r>
            <a:r>
              <a:rPr lang="ru-RU" sz="2400" dirty="0"/>
              <a:t>»), </a:t>
            </a:r>
            <a:r>
              <a:rPr lang="ru-RU" sz="2400" dirty="0" err="1"/>
              <a:t>під</a:t>
            </a:r>
            <a:r>
              <a:rPr lang="ru-RU" sz="2400" dirty="0"/>
              <a:t> </a:t>
            </a:r>
            <a:r>
              <a:rPr lang="ru-RU" sz="2400" dirty="0" err="1"/>
              <a:t>якимрозуміється</a:t>
            </a:r>
            <a:r>
              <a:rPr lang="ru-RU" sz="2400" dirty="0"/>
              <a:t> </a:t>
            </a:r>
            <a:r>
              <a:rPr lang="ru-RU" sz="2400" dirty="0" err="1"/>
              <a:t>насамперед</a:t>
            </a:r>
            <a:r>
              <a:rPr lang="ru-RU" sz="2400" dirty="0"/>
              <a:t> </a:t>
            </a:r>
            <a:r>
              <a:rPr lang="ru-RU" sz="2400" dirty="0" err="1"/>
              <a:t>внутрішньокорпоративне</a:t>
            </a:r>
            <a:r>
              <a:rPr lang="ru-RU" sz="2400" dirty="0"/>
              <a:t> </a:t>
            </a:r>
            <a:r>
              <a:rPr lang="ru-RU" sz="2400" dirty="0" err="1"/>
              <a:t>видання</a:t>
            </a:r>
            <a:r>
              <a:rPr lang="ru-RU" sz="2400" dirty="0"/>
              <a:t>. </a:t>
            </a:r>
          </a:p>
          <a:p>
            <a:r>
              <a:rPr lang="ru-RU" sz="2400" dirty="0"/>
              <a:t>В </a:t>
            </a:r>
            <a:r>
              <a:rPr lang="ru-RU" sz="2400" dirty="0" err="1"/>
              <a:t>американських</a:t>
            </a:r>
            <a:r>
              <a:rPr lang="ru-RU" sz="2400" dirty="0"/>
              <a:t> </a:t>
            </a:r>
            <a:r>
              <a:rPr lang="ru-RU" sz="2400" dirty="0" err="1"/>
              <a:t>комунікаціях</a:t>
            </a:r>
            <a:r>
              <a:rPr lang="ru-RU" sz="2400" dirty="0"/>
              <a:t> </a:t>
            </a:r>
            <a:r>
              <a:rPr lang="ru-RU" sz="2400" dirty="0" err="1"/>
              <a:t>виділяють</a:t>
            </a:r>
            <a:r>
              <a:rPr lang="ru-RU" sz="2400" dirty="0"/>
              <a:t> «</a:t>
            </a:r>
            <a:r>
              <a:rPr lang="en-US" sz="2400" dirty="0"/>
              <a:t>company newspaper», «</a:t>
            </a:r>
            <a:r>
              <a:rPr lang="en-US" sz="2400" dirty="0" err="1"/>
              <a:t>employeemagazine</a:t>
            </a:r>
            <a:r>
              <a:rPr lang="en-US" sz="2400" dirty="0"/>
              <a:t>», «house magazine», «work journal», «industrial publication»  —</a:t>
            </a:r>
            <a:r>
              <a:rPr lang="ru-RU" sz="2400" dirty="0" err="1"/>
              <a:t>назви</a:t>
            </a:r>
            <a:r>
              <a:rPr lang="ru-RU" sz="2400" dirty="0"/>
              <a:t> </a:t>
            </a:r>
            <a:r>
              <a:rPr lang="ru-RU" sz="2400" dirty="0" err="1"/>
              <a:t>видань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вживають</a:t>
            </a:r>
            <a:r>
              <a:rPr lang="ru-RU" sz="2400" dirty="0"/>
              <a:t> без </a:t>
            </a:r>
            <a:r>
              <a:rPr lang="ru-RU" sz="2400" dirty="0" err="1"/>
              <a:t>значної</a:t>
            </a:r>
            <a:r>
              <a:rPr lang="ru-RU" sz="2400" dirty="0"/>
              <a:t> </a:t>
            </a:r>
            <a:r>
              <a:rPr lang="ru-RU" sz="2400" dirty="0" err="1"/>
              <a:t>різниці</a:t>
            </a:r>
            <a:r>
              <a:rPr lang="ru-RU" sz="2400" dirty="0"/>
              <a:t>. В </a:t>
            </a:r>
            <a:r>
              <a:rPr lang="ru-RU" sz="2400" dirty="0" err="1"/>
              <a:t>англійській</a:t>
            </a:r>
            <a:r>
              <a:rPr lang="ru-RU" sz="2400" dirty="0"/>
              <a:t> </a:t>
            </a:r>
            <a:r>
              <a:rPr lang="ru-RU" sz="2400" dirty="0" err="1"/>
              <a:t>традиції</a:t>
            </a:r>
            <a:r>
              <a:rPr lang="ru-RU" sz="2400" dirty="0"/>
              <a:t> за </a:t>
            </a:r>
            <a:r>
              <a:rPr lang="ru-RU" sz="2400" dirty="0" err="1"/>
              <a:t>відповідними</a:t>
            </a:r>
            <a:r>
              <a:rPr lang="ru-RU" sz="2400" dirty="0"/>
              <a:t> </a:t>
            </a:r>
            <a:r>
              <a:rPr lang="ru-RU" sz="2400" dirty="0" err="1"/>
              <a:t>термінами</a:t>
            </a:r>
            <a:r>
              <a:rPr lang="ru-RU" sz="2400" dirty="0"/>
              <a:t> </a:t>
            </a:r>
            <a:r>
              <a:rPr lang="ru-RU" sz="2400" dirty="0" err="1"/>
              <a:t>закріплюються</a:t>
            </a:r>
            <a:r>
              <a:rPr lang="ru-RU" sz="2400" dirty="0"/>
              <a:t> </a:t>
            </a:r>
            <a:r>
              <a:rPr lang="ru-RU" sz="2400" dirty="0" err="1"/>
              <a:t>певного</a:t>
            </a:r>
            <a:r>
              <a:rPr lang="ru-RU" sz="2400" dirty="0"/>
              <a:t> виду </a:t>
            </a:r>
            <a:r>
              <a:rPr lang="ru-RU" sz="2400" dirty="0" err="1"/>
              <a:t>видання</a:t>
            </a:r>
            <a:r>
              <a:rPr lang="ru-RU" sz="2400" dirty="0"/>
              <a:t>: «</a:t>
            </a:r>
            <a:r>
              <a:rPr lang="en-US" sz="2400" dirty="0"/>
              <a:t>house journal»  (</a:t>
            </a:r>
            <a:r>
              <a:rPr lang="ru-RU" sz="2400" dirty="0" err="1"/>
              <a:t>найбільш</a:t>
            </a:r>
            <a:r>
              <a:rPr lang="ru-RU" sz="2400" dirty="0"/>
              <a:t> </a:t>
            </a:r>
            <a:r>
              <a:rPr lang="ru-RU" sz="2400" dirty="0" err="1"/>
              <a:t>загальна</a:t>
            </a:r>
            <a:r>
              <a:rPr lang="ru-RU" sz="2400" dirty="0"/>
              <a:t> та </a:t>
            </a:r>
            <a:r>
              <a:rPr lang="ru-RU" sz="2400" dirty="0" err="1"/>
              <a:t>поширена</a:t>
            </a:r>
            <a:r>
              <a:rPr lang="ru-RU" sz="2400" dirty="0"/>
              <a:t> </a:t>
            </a:r>
            <a:r>
              <a:rPr lang="ru-RU" sz="2400" dirty="0" err="1"/>
              <a:t>назва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позначає</a:t>
            </a:r>
            <a:r>
              <a:rPr lang="ru-RU" sz="2400" dirty="0"/>
              <a:t> </a:t>
            </a:r>
            <a:r>
              <a:rPr lang="ru-RU" sz="2400" dirty="0" err="1"/>
              <a:t>видання</a:t>
            </a:r>
            <a:r>
              <a:rPr lang="ru-RU" sz="2400" dirty="0"/>
              <a:t> як </a:t>
            </a:r>
            <a:r>
              <a:rPr lang="ru-RU" sz="2400" dirty="0" err="1"/>
              <a:t>друкований</a:t>
            </a:r>
            <a:r>
              <a:rPr lang="ru-RU" sz="2400" dirty="0"/>
              <a:t> орган </a:t>
            </a:r>
            <a:r>
              <a:rPr lang="ru-RU" sz="2400" dirty="0" err="1"/>
              <a:t>організації</a:t>
            </a:r>
            <a:r>
              <a:rPr lang="ru-RU" sz="2400" dirty="0"/>
              <a:t>, </a:t>
            </a:r>
            <a:r>
              <a:rPr lang="ru-RU" sz="2400" dirty="0" err="1"/>
              <a:t>фірми</a:t>
            </a:r>
            <a:r>
              <a:rPr lang="ru-RU" sz="2400" dirty="0"/>
              <a:t>), «</a:t>
            </a:r>
            <a:r>
              <a:rPr lang="en-US" sz="2400" dirty="0"/>
              <a:t>work magazine»  (</a:t>
            </a:r>
            <a:r>
              <a:rPr lang="ru-RU" sz="2400" dirty="0" err="1"/>
              <a:t>власневнутрішнє</a:t>
            </a:r>
            <a:r>
              <a:rPr lang="ru-RU" sz="2400" dirty="0"/>
              <a:t> </a:t>
            </a:r>
            <a:r>
              <a:rPr lang="ru-RU" sz="2400" dirty="0" err="1"/>
              <a:t>фірмове</a:t>
            </a:r>
            <a:r>
              <a:rPr lang="ru-RU" sz="2400" dirty="0"/>
              <a:t> </a:t>
            </a:r>
            <a:r>
              <a:rPr lang="ru-RU" sz="2400" dirty="0" err="1"/>
              <a:t>видання</a:t>
            </a:r>
            <a:r>
              <a:rPr lang="ru-RU" sz="2400" dirty="0"/>
              <a:t>) та «</a:t>
            </a:r>
            <a:r>
              <a:rPr lang="en-US" sz="2400" dirty="0"/>
              <a:t>house organ»  (</a:t>
            </a:r>
            <a:r>
              <a:rPr lang="ru-RU" sz="2400" dirty="0" err="1"/>
              <a:t>видання</a:t>
            </a:r>
            <a:r>
              <a:rPr lang="ru-RU" sz="2400" dirty="0"/>
              <a:t> для </a:t>
            </a:r>
            <a:r>
              <a:rPr lang="ru-RU" sz="2400" dirty="0" err="1"/>
              <a:t>зовнішньої</a:t>
            </a:r>
            <a:r>
              <a:rPr lang="ru-RU" sz="2400" dirty="0"/>
              <a:t> </a:t>
            </a:r>
            <a:r>
              <a:rPr lang="ru-RU" sz="2400" dirty="0" err="1"/>
              <a:t>громадськості</a:t>
            </a:r>
            <a:r>
              <a:rPr lang="ru-RU" sz="2400" dirty="0"/>
              <a:t>). 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4074582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A91E3E-6F0B-42DF-80C0-97CFFE273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788" y="284085"/>
            <a:ext cx="9002076" cy="2353959"/>
          </a:xfrm>
        </p:spPr>
        <p:txBody>
          <a:bodyPr>
            <a:normAutofit fontScale="90000"/>
          </a:bodyPr>
          <a:lstStyle/>
          <a:p>
            <a:r>
              <a:rPr lang="ru-RU" cap="none" dirty="0"/>
              <a:t>За </a:t>
            </a:r>
            <a:r>
              <a:rPr lang="ru-RU" cap="none" dirty="0" err="1"/>
              <a:t>визначенням</a:t>
            </a:r>
            <a:r>
              <a:rPr lang="ru-RU" cap="none" dirty="0"/>
              <a:t> </a:t>
            </a:r>
            <a:r>
              <a:rPr lang="ru-RU" cap="none" dirty="0" err="1"/>
              <a:t>британського</a:t>
            </a:r>
            <a:r>
              <a:rPr lang="ru-RU" cap="none" dirty="0"/>
              <a:t> </a:t>
            </a:r>
            <a:r>
              <a:rPr lang="ru-RU" cap="none" dirty="0" err="1"/>
              <a:t>вченого</a:t>
            </a:r>
            <a:r>
              <a:rPr lang="ru-RU" cap="none" dirty="0"/>
              <a:t>, </a:t>
            </a:r>
            <a:r>
              <a:rPr lang="ru-RU" cap="none" dirty="0" err="1"/>
              <a:t>знаного</a:t>
            </a:r>
            <a:r>
              <a:rPr lang="ru-RU" cap="none" dirty="0"/>
              <a:t> </a:t>
            </a:r>
            <a:r>
              <a:rPr lang="ru-RU" cap="none" dirty="0" err="1"/>
              <a:t>експерта</a:t>
            </a:r>
            <a:r>
              <a:rPr lang="ru-RU" cap="none" dirty="0"/>
              <a:t> в </a:t>
            </a:r>
            <a:r>
              <a:rPr lang="ru-RU" cap="none" dirty="0" err="1"/>
              <a:t>галузі</a:t>
            </a:r>
            <a:r>
              <a:rPr lang="ru-RU" cap="none" dirty="0"/>
              <a:t> PR С. </a:t>
            </a:r>
            <a:r>
              <a:rPr lang="ru-RU" cap="none" dirty="0" err="1"/>
              <a:t>Блека</a:t>
            </a:r>
            <a:r>
              <a:rPr lang="ru-RU" cap="none" dirty="0"/>
              <a:t>, </a:t>
            </a:r>
            <a:r>
              <a:rPr lang="ru-RU" cap="none" dirty="0" err="1"/>
              <a:t>корпоративне</a:t>
            </a:r>
            <a:r>
              <a:rPr lang="ru-RU" cap="none" dirty="0"/>
              <a:t> </a:t>
            </a:r>
            <a:r>
              <a:rPr lang="ru-RU" cap="none" dirty="0" err="1"/>
              <a:t>видання</a:t>
            </a:r>
            <a:r>
              <a:rPr lang="ru-RU" cap="none" dirty="0"/>
              <a:t> — </a:t>
            </a:r>
            <a:r>
              <a:rPr lang="ru-RU" cap="none" dirty="0" err="1"/>
              <a:t>це</a:t>
            </a:r>
            <a:r>
              <a:rPr lang="ru-RU" cap="none" dirty="0"/>
              <a:t> «</a:t>
            </a:r>
            <a:r>
              <a:rPr lang="ru-RU" cap="none" dirty="0" err="1"/>
              <a:t>некомерційне</a:t>
            </a:r>
            <a:r>
              <a:rPr lang="ru-RU" cap="none" dirty="0"/>
              <a:t> </a:t>
            </a:r>
            <a:r>
              <a:rPr lang="ru-RU" cap="none" dirty="0" err="1"/>
              <a:t>видання</a:t>
            </a:r>
            <a:r>
              <a:rPr lang="ru-RU" cap="none" dirty="0"/>
              <a:t>, яке </a:t>
            </a:r>
            <a:r>
              <a:rPr lang="ru-RU" cap="none" dirty="0" err="1"/>
              <a:t>випускається</a:t>
            </a:r>
            <a:r>
              <a:rPr lang="ru-RU" cap="none" dirty="0"/>
              <a:t> </a:t>
            </a:r>
            <a:r>
              <a:rPr lang="ru-RU" cap="none" dirty="0" err="1"/>
              <a:t>організацією</a:t>
            </a:r>
            <a:r>
              <a:rPr lang="ru-RU" cap="none" dirty="0"/>
              <a:t> для </a:t>
            </a:r>
            <a:r>
              <a:rPr lang="ru-RU" cap="none" dirty="0" err="1"/>
              <a:t>підтримки</a:t>
            </a:r>
            <a:r>
              <a:rPr lang="ru-RU" cap="none" dirty="0"/>
              <a:t> контакту </a:t>
            </a:r>
            <a:r>
              <a:rPr lang="ru-RU" cap="none" dirty="0" err="1"/>
              <a:t>із</a:t>
            </a:r>
            <a:r>
              <a:rPr lang="ru-RU" cap="none" dirty="0"/>
              <a:t> </a:t>
            </a:r>
            <a:r>
              <a:rPr lang="ru-RU" cap="none" dirty="0" err="1"/>
              <a:t>працівниками</a:t>
            </a:r>
            <a:r>
              <a:rPr lang="ru-RU" cap="none" dirty="0"/>
              <a:t> та широкою </a:t>
            </a:r>
            <a:r>
              <a:rPr lang="ru-RU" cap="none" dirty="0" err="1"/>
              <a:t>громадськістю</a:t>
            </a:r>
            <a:r>
              <a:rPr lang="ru-RU" cap="none" dirty="0"/>
              <a:t> за межами </a:t>
            </a:r>
            <a:r>
              <a:rPr lang="ru-RU" cap="none" dirty="0" err="1"/>
              <a:t>організації</a:t>
            </a:r>
            <a:r>
              <a:rPr lang="ru-RU" cap="none" dirty="0"/>
              <a:t>». </a:t>
            </a:r>
            <a:endParaRPr lang="ru-UA" cap="none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CB4B0B92-F0D1-4FDF-9B37-44FF101280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9216" y="2702548"/>
            <a:ext cx="6294326" cy="420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478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200F49-E3FA-4AF8-8602-1BE011421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корпоративна преса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985739-D4FD-420B-8879-002B76593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Створення корпоративної продукції: </a:t>
            </a:r>
            <a:r>
              <a:rPr lang="en-US" dirty="0">
                <a:hlinkClick r:id="rId2"/>
              </a:rPr>
              <a:t>https://m.facebook.com/watch/?v=140503517921445&amp;_rdr</a:t>
            </a:r>
            <a:endParaRPr lang="uk-UA" dirty="0"/>
          </a:p>
          <a:p>
            <a:r>
              <a:rPr lang="ru-RU" dirty="0"/>
              <a:t>Корпоративна </a:t>
            </a:r>
            <a:r>
              <a:rPr lang="ru-RU" dirty="0" err="1"/>
              <a:t>преса</a:t>
            </a:r>
            <a:r>
              <a:rPr lang="ru-RU" dirty="0"/>
              <a:t> — система </a:t>
            </a:r>
            <a:r>
              <a:rPr lang="ru-RU" dirty="0" err="1"/>
              <a:t>видань,що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 та належать </a:t>
            </a:r>
            <a:r>
              <a:rPr lang="ru-RU" dirty="0" err="1"/>
              <a:t>приватним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</a:t>
            </a:r>
            <a:r>
              <a:rPr lang="ru-RU" dirty="0" err="1"/>
              <a:t>організаціям,які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 </a:t>
            </a:r>
            <a:r>
              <a:rPr lang="ru-RU" dirty="0" err="1"/>
              <a:t>інформування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 (</a:t>
            </a:r>
            <a:r>
              <a:rPr lang="ru-RU" dirty="0" err="1"/>
              <a:t>співробітників,партнерів</a:t>
            </a:r>
            <a:r>
              <a:rPr lang="ru-RU" dirty="0"/>
              <a:t>,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) про </a:t>
            </a:r>
            <a:r>
              <a:rPr lang="ru-RU" dirty="0" err="1"/>
              <a:t>діяльність,сферу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і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корпоративну</a:t>
            </a:r>
            <a:r>
              <a:rPr lang="ru-RU" dirty="0"/>
              <a:t> культуру, </a:t>
            </a:r>
            <a:r>
              <a:rPr lang="ru-RU" dirty="0" err="1"/>
              <a:t>керують</a:t>
            </a:r>
            <a:r>
              <a:rPr lang="ru-RU" dirty="0"/>
              <a:t> нею і </a:t>
            </a:r>
            <a:r>
              <a:rPr lang="ru-RU" dirty="0" err="1"/>
              <a:t>слугують</a:t>
            </a:r>
            <a:r>
              <a:rPr lang="ru-RU" dirty="0"/>
              <a:t> каналом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; </a:t>
            </a:r>
            <a:r>
              <a:rPr lang="ru-RU" dirty="0" err="1"/>
              <a:t>розробля-ються</a:t>
            </a:r>
            <a:r>
              <a:rPr lang="ru-RU" dirty="0"/>
              <a:t>, </a:t>
            </a:r>
            <a:r>
              <a:rPr lang="ru-RU" dirty="0" err="1"/>
              <a:t>видаються</a:t>
            </a:r>
            <a:r>
              <a:rPr lang="ru-RU" dirty="0"/>
              <a:t> та </a:t>
            </a:r>
            <a:r>
              <a:rPr lang="ru-RU" dirty="0" err="1"/>
              <a:t>поширюються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зусиллямиспівробітників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видавничим</a:t>
            </a:r>
            <a:r>
              <a:rPr lang="ru-RU" dirty="0"/>
              <a:t> домом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82376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4AEEB5-817D-4169-98B4-7C1A4E9C3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Види корпоративних медіа</a:t>
            </a:r>
            <a:br>
              <a:rPr lang="uk-UA" dirty="0"/>
            </a:br>
            <a:endParaRPr lang="ru-UA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A55A356-60ED-49E3-8276-F08424C8CE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5345" y="2639931"/>
            <a:ext cx="5998790" cy="3253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892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0226D4-A6F3-4FC5-92F3-6A7A09D47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Класифікація за комунікаційною метою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0698BD-241A-4227-B6F8-CE336C825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1. HR-</a:t>
            </a:r>
            <a:r>
              <a:rPr lang="ru-RU" dirty="0" err="1"/>
              <a:t>видання</a:t>
            </a:r>
            <a:r>
              <a:rPr lang="ru-RU" dirty="0"/>
              <a:t> (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лояльність</a:t>
            </a:r>
            <a:r>
              <a:rPr lang="ru-RU" dirty="0"/>
              <a:t> і </a:t>
            </a:r>
            <a:r>
              <a:rPr lang="ru-RU" dirty="0" err="1"/>
              <a:t>мотивацію</a:t>
            </a:r>
            <a:r>
              <a:rPr lang="ru-RU" dirty="0"/>
              <a:t> персоналу </a:t>
            </a:r>
            <a:r>
              <a:rPr lang="ru-RU" dirty="0" err="1"/>
              <a:t>компанії</a:t>
            </a:r>
            <a:r>
              <a:rPr lang="ru-RU" dirty="0"/>
              <a:t>; </a:t>
            </a:r>
            <a:r>
              <a:rPr lang="ru-RU" dirty="0" err="1"/>
              <a:t>транслювання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</a:t>
            </a:r>
            <a:r>
              <a:rPr lang="ru-RU" dirty="0" err="1"/>
              <a:t>організації;зміцнення</a:t>
            </a:r>
            <a:r>
              <a:rPr lang="ru-RU" dirty="0"/>
              <a:t> </a:t>
            </a:r>
            <a:r>
              <a:rPr lang="ru-RU" dirty="0" err="1"/>
              <a:t>репутації</a:t>
            </a:r>
            <a:r>
              <a:rPr lang="ru-RU" dirty="0"/>
              <a:t> бренда </a:t>
            </a:r>
            <a:r>
              <a:rPr lang="ru-RU" dirty="0" err="1"/>
              <a:t>працедавця</a:t>
            </a:r>
            <a:r>
              <a:rPr lang="ru-RU" dirty="0"/>
              <a:t>);</a:t>
            </a:r>
          </a:p>
          <a:p>
            <a:r>
              <a:rPr lang="ru-RU" dirty="0"/>
              <a:t>2. </a:t>
            </a:r>
            <a:r>
              <a:rPr lang="en-US" dirty="0"/>
              <a:t>PR-</a:t>
            </a:r>
            <a:r>
              <a:rPr lang="ru-RU" dirty="0" err="1"/>
              <a:t>видання</a:t>
            </a:r>
            <a:r>
              <a:rPr lang="ru-RU" dirty="0"/>
              <a:t> (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керованого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; </a:t>
            </a:r>
            <a:r>
              <a:rPr lang="ru-RU" dirty="0" err="1"/>
              <a:t>інтеграція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en-US" dirty="0"/>
              <a:t>PR-</a:t>
            </a:r>
            <a:r>
              <a:rPr lang="ru-RU" dirty="0" err="1"/>
              <a:t>комунікацій</a:t>
            </a:r>
            <a:r>
              <a:rPr lang="ru-RU" dirty="0"/>
              <a:t> в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err="1"/>
              <a:t>потік</a:t>
            </a:r>
            <a:r>
              <a:rPr lang="ru-RU" dirty="0"/>
              <a:t>; </a:t>
            </a:r>
            <a:r>
              <a:rPr lang="ru-RU" dirty="0" err="1"/>
              <a:t>генерування</a:t>
            </a:r>
            <a:r>
              <a:rPr lang="ru-RU" dirty="0"/>
              <a:t> </a:t>
            </a:r>
            <a:r>
              <a:rPr lang="ru-RU" dirty="0" err="1"/>
              <a:t>запитів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галузевої</a:t>
            </a:r>
            <a:r>
              <a:rPr lang="ru-RU" dirty="0"/>
              <a:t> </a:t>
            </a:r>
            <a:r>
              <a:rPr lang="ru-RU" dirty="0" err="1"/>
              <a:t>преси</a:t>
            </a:r>
            <a:r>
              <a:rPr lang="ru-RU" dirty="0"/>
              <a:t>;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обізнаності</a:t>
            </a:r>
            <a:r>
              <a:rPr lang="ru-RU" dirty="0"/>
              <a:t> та позитивного </a:t>
            </a:r>
            <a:r>
              <a:rPr lang="ru-RU" dirty="0" err="1"/>
              <a:t>ставлення</a:t>
            </a:r>
            <a:r>
              <a:rPr lang="ru-RU" dirty="0"/>
              <a:t> </a:t>
            </a:r>
            <a:r>
              <a:rPr lang="ru-RU" dirty="0" err="1"/>
              <a:t>допродукції</a:t>
            </a:r>
            <a:r>
              <a:rPr lang="ru-RU" dirty="0"/>
              <a:t> та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);</a:t>
            </a:r>
          </a:p>
          <a:p>
            <a:r>
              <a:rPr lang="ru-RU" dirty="0"/>
              <a:t>3. Маркетинг-</a:t>
            </a:r>
            <a:r>
              <a:rPr lang="ru-RU" dirty="0" err="1"/>
              <a:t>видання</a:t>
            </a:r>
            <a:r>
              <a:rPr lang="ru-RU" dirty="0"/>
              <a:t> (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продажу);</a:t>
            </a:r>
          </a:p>
          <a:p>
            <a:r>
              <a:rPr lang="ru-RU" dirty="0"/>
              <a:t>4. </a:t>
            </a:r>
            <a:r>
              <a:rPr lang="ru-RU" dirty="0" err="1"/>
              <a:t>Комерційне</a:t>
            </a:r>
            <a:r>
              <a:rPr lang="ru-RU" dirty="0"/>
              <a:t> </a:t>
            </a:r>
            <a:r>
              <a:rPr lang="ru-RU" dirty="0" err="1"/>
              <a:t>видання</a:t>
            </a:r>
            <a:r>
              <a:rPr lang="ru-RU" dirty="0"/>
              <a:t> (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проекту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сторонніх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продажу </a:t>
            </a:r>
            <a:r>
              <a:rPr lang="ru-RU" dirty="0" err="1"/>
              <a:t>видання</a:t>
            </a:r>
            <a:r>
              <a:rPr lang="ru-RU" dirty="0"/>
              <a:t> </a:t>
            </a:r>
            <a:r>
              <a:rPr lang="ru-RU" dirty="0" err="1"/>
              <a:t>кінцевим</a:t>
            </a:r>
            <a:r>
              <a:rPr lang="ru-RU" dirty="0"/>
              <a:t> </a:t>
            </a:r>
            <a:r>
              <a:rPr lang="ru-RU" dirty="0" err="1"/>
              <a:t>споживачам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03458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425BED-1664-4A13-AAF2-305062B73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Функції корпоративної періодики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6D5626-9C4A-4572-A8C7-7F49C7B24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Інформування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Об’єднання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корпоративної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Запобігання</a:t>
            </a:r>
            <a:r>
              <a:rPr lang="ru-RU" dirty="0"/>
              <a:t> і </a:t>
            </a:r>
            <a:r>
              <a:rPr lang="ru-RU" dirty="0" err="1"/>
              <a:t>подолання</a:t>
            </a:r>
            <a:r>
              <a:rPr lang="ru-RU" dirty="0"/>
              <a:t> </a:t>
            </a:r>
            <a:r>
              <a:rPr lang="ru-RU" dirty="0" err="1"/>
              <a:t>кризових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Формування</a:t>
            </a:r>
            <a:r>
              <a:rPr lang="ru-RU" dirty="0"/>
              <a:t> і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долученості</a:t>
            </a:r>
            <a:r>
              <a:rPr lang="ru-RU" dirty="0"/>
              <a:t> персоналу.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42355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D1932-BCAF-4E0D-A8CA-867D3FFA6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08373"/>
            <a:ext cx="7729728" cy="1745039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корпоративних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 як </a:t>
            </a:r>
            <a:r>
              <a:rPr lang="ru-RU" dirty="0" err="1"/>
              <a:t>наслідок</a:t>
            </a:r>
            <a:r>
              <a:rPr lang="ru-RU" dirty="0"/>
              <a:t> </a:t>
            </a:r>
            <a:r>
              <a:rPr lang="ru-RU" dirty="0" err="1"/>
              <a:t>конвергенції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комунікативних</a:t>
            </a:r>
            <a:r>
              <a:rPr lang="ru-RU" dirty="0"/>
              <a:t> практик: Р — реклама, Ж —</a:t>
            </a:r>
            <a:r>
              <a:rPr lang="ru-RU" dirty="0" err="1"/>
              <a:t>журналістика</a:t>
            </a:r>
            <a:r>
              <a:rPr lang="ru-RU" dirty="0"/>
              <a:t>, </a:t>
            </a:r>
            <a:r>
              <a:rPr lang="en-US" dirty="0"/>
              <a:t>PR — public relations</a:t>
            </a:r>
            <a:endParaRPr lang="ru-UA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F933CEA3-82AE-44FE-860F-5AFA3F1177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1136" y="3165603"/>
            <a:ext cx="6117245" cy="2780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223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468028-5644-427F-9F8E-7911674CA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Мета і завдання корпоративних медіа</a:t>
            </a:r>
            <a:endParaRPr lang="ru-UA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B9647EDD-86ED-4A2A-993D-AF5DF0A9A2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8912" y="2272683"/>
            <a:ext cx="6199773" cy="436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03886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62</TotalTime>
  <Words>450</Words>
  <Application>Microsoft Office PowerPoint</Application>
  <PresentationFormat>Широкоэкранный</PresentationFormat>
  <Paragraphs>26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Corbel</vt:lpstr>
      <vt:lpstr>Gill Sans MT</vt:lpstr>
      <vt:lpstr>Посылка</vt:lpstr>
      <vt:lpstr>Корпоративні медіа</vt:lpstr>
      <vt:lpstr>Поняття корпоративних медіа</vt:lpstr>
      <vt:lpstr>За визначенням британського вченого, знаного експерта в галузі PR С. Блека, корпоративне видання — це «некомерційне видання, яке випускається організацією для підтримки контакту із працівниками та широкою громадськістю за межами організації». </vt:lpstr>
      <vt:lpstr>Поняття корпоративна преса</vt:lpstr>
      <vt:lpstr>Види корпоративних медіа </vt:lpstr>
      <vt:lpstr>Класифікація за комунікаційною метою</vt:lpstr>
      <vt:lpstr>Функції корпоративної періодики</vt:lpstr>
      <vt:lpstr>місце корпоративних медіа як наслідок конвергенції трьох комунікативних практик: Р — реклама, Ж —журналістика, PR — public relations</vt:lpstr>
      <vt:lpstr>Мета і завдання корпоративних медіа</vt:lpstr>
      <vt:lpstr>Поради і завдання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Корпоративні медіа</dc:title>
  <dc:creator>Людмила Чернявская</dc:creator>
  <cp:lastModifiedBy>Людмила Чернявская</cp:lastModifiedBy>
  <cp:revision>1</cp:revision>
  <dcterms:created xsi:type="dcterms:W3CDTF">2022-04-19T16:03:54Z</dcterms:created>
  <dcterms:modified xsi:type="dcterms:W3CDTF">2022-04-19T17:06:02Z</dcterms:modified>
</cp:coreProperties>
</file>