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3" r:id="rId5"/>
    <p:sldId id="274" r:id="rId6"/>
    <p:sldId id="285" r:id="rId7"/>
    <p:sldId id="277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591ED-12E8-4347-8203-CF5552022330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12474-1B74-43EF-A0DB-75A1FBFCD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18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6904856" cy="17526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</a:rPr>
              <a:t>Е</a:t>
            </a:r>
            <a:r>
              <a:rPr lang="uk-UA" sz="6000" b="1" dirty="0" smtClean="0">
                <a:solidFill>
                  <a:schemeClr val="tx1"/>
                </a:solidFill>
              </a:rPr>
              <a:t>лементоорганічні сполуки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42484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err="1" smtClean="0"/>
              <a:t>Металоорганічні</a:t>
            </a:r>
            <a:r>
              <a:rPr lang="ru-RU" b="1" dirty="0" smtClean="0"/>
              <a:t> </a:t>
            </a:r>
            <a:r>
              <a:rPr lang="ru-RU" b="1" dirty="0" err="1" smtClean="0"/>
              <a:t>сполуки</a:t>
            </a:r>
            <a:r>
              <a:rPr lang="ru-RU" b="1" dirty="0" smtClean="0"/>
              <a:t> (</a:t>
            </a:r>
            <a:r>
              <a:rPr lang="ru-RU" b="1" dirty="0" err="1" smtClean="0"/>
              <a:t>metal</a:t>
            </a:r>
            <a:r>
              <a:rPr lang="ru-RU" b="1" dirty="0" smtClean="0"/>
              <a:t> </a:t>
            </a:r>
            <a:r>
              <a:rPr lang="ru-RU" b="1" dirty="0" err="1" smtClean="0"/>
              <a:t>organyls</a:t>
            </a:r>
            <a:r>
              <a:rPr lang="ru-RU" b="1" dirty="0" smtClean="0"/>
              <a:t>, </a:t>
            </a:r>
            <a:r>
              <a:rPr lang="ru-RU" b="1" dirty="0" err="1" smtClean="0"/>
              <a:t>organometallics</a:t>
            </a:r>
            <a:r>
              <a:rPr lang="ru-RU" b="1" dirty="0" smtClean="0"/>
              <a:t>) </a:t>
            </a:r>
            <a:r>
              <a:rPr lang="ru-RU" dirty="0" smtClean="0"/>
              <a:t>– </a:t>
            </a:r>
            <a:r>
              <a:rPr lang="ru-RU" dirty="0" err="1" smtClean="0"/>
              <a:t>сполуки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наявний</a:t>
            </a:r>
            <a:r>
              <a:rPr lang="ru-RU" dirty="0" smtClean="0"/>
              <a:t> у </a:t>
            </a:r>
            <a:r>
              <a:rPr lang="ru-RU" dirty="0" err="1" smtClean="0"/>
              <a:t>більшій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меншій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полярний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атомами </a:t>
            </a:r>
            <a:r>
              <a:rPr lang="ru-RU" dirty="0" err="1" smtClean="0"/>
              <a:t>металу</a:t>
            </a:r>
            <a:r>
              <a:rPr lang="ru-RU" dirty="0" smtClean="0"/>
              <a:t> та карбону.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лантаноїдів</a:t>
            </a:r>
            <a:r>
              <a:rPr lang="ru-RU" dirty="0" smtClean="0"/>
              <a:t>, </a:t>
            </a:r>
            <a:r>
              <a:rPr lang="ru-RU" dirty="0" err="1" smtClean="0"/>
              <a:t>актиноїдів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як бор, </a:t>
            </a:r>
            <a:r>
              <a:rPr lang="ru-RU" dirty="0" err="1" smtClean="0"/>
              <a:t>силіцій</a:t>
            </a:r>
            <a:r>
              <a:rPr lang="ru-RU" dirty="0" smtClean="0"/>
              <a:t>, </a:t>
            </a:r>
            <a:r>
              <a:rPr lang="ru-RU" dirty="0" err="1" smtClean="0"/>
              <a:t>арсен</a:t>
            </a:r>
            <a:r>
              <a:rPr lang="ru-RU" dirty="0" smtClean="0"/>
              <a:t>, та селен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утворювати</a:t>
            </a:r>
            <a:r>
              <a:rPr lang="ru-RU" dirty="0" smtClean="0"/>
              <a:t> </a:t>
            </a:r>
            <a:r>
              <a:rPr lang="ru-RU" dirty="0" err="1" smtClean="0"/>
              <a:t>елементоорганічні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органоборани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триетилборан</a:t>
            </a:r>
            <a:r>
              <a:rPr lang="ru-RU" dirty="0" smtClean="0"/>
              <a:t> (</a:t>
            </a:r>
            <a:r>
              <a:rPr lang="ru-RU" b="1" dirty="0" smtClean="0"/>
              <a:t>Et</a:t>
            </a:r>
            <a:r>
              <a:rPr lang="ru-RU" b="1" baseline="-25000" dirty="0" smtClean="0"/>
              <a:t>3</a:t>
            </a:r>
            <a:r>
              <a:rPr lang="ru-RU" b="1" dirty="0" smtClean="0"/>
              <a:t>B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4221088"/>
            <a:ext cx="8712968" cy="26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Елементоорганічна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хімія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хімії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вивчає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будову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перетворення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речовин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містять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хімічні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зв’язки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елемент-карбон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елемент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елементи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Періодичної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винятком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Н, O, N, S,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Сl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Вr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4664"/>
            <a:ext cx="7258000" cy="1252736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Місце елементоорганічної хімії серед інших наук</a:t>
            </a:r>
            <a:endParaRPr lang="ru-RU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5610" t="14272" r="4134" b="28543"/>
          <a:stretch>
            <a:fillRect/>
          </a:stretch>
        </p:blipFill>
        <p:spPr bwMode="auto">
          <a:xfrm>
            <a:off x="0" y="1700808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287" t="24606" r="13583" b="14764"/>
          <a:stretch>
            <a:fillRect/>
          </a:stretch>
        </p:blipFill>
        <p:spPr bwMode="auto">
          <a:xfrm>
            <a:off x="0" y="980728"/>
            <a:ext cx="9144000" cy="501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5266928" cy="850106"/>
          </a:xfrm>
        </p:spPr>
        <p:txBody>
          <a:bodyPr/>
          <a:lstStyle/>
          <a:p>
            <a:r>
              <a:rPr lang="uk-UA" dirty="0" smtClean="0"/>
              <a:t>Едвард </a:t>
            </a:r>
            <a:r>
              <a:rPr lang="uk-UA" dirty="0" err="1" smtClean="0"/>
              <a:t>Франкланд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391" r="8189"/>
          <a:stretch/>
        </p:blipFill>
        <p:spPr>
          <a:xfrm>
            <a:off x="107504" y="279174"/>
            <a:ext cx="2448272" cy="3623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582895" cy="333599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108174"/>
            <a:ext cx="5554960" cy="850106"/>
          </a:xfrm>
        </p:spPr>
        <p:txBody>
          <a:bodyPr/>
          <a:lstStyle/>
          <a:p>
            <a:r>
              <a:rPr lang="uk-UA" dirty="0" smtClean="0"/>
              <a:t>Нобелівські лауреати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8943" y="4246168"/>
            <a:ext cx="277748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К.Б. </a:t>
            </a:r>
            <a:r>
              <a:rPr lang="uk-UA" dirty="0" err="1" smtClean="0"/>
              <a:t>Шарплесс</a:t>
            </a:r>
            <a:r>
              <a:rPr lang="uk-UA" dirty="0" smtClean="0"/>
              <a:t> (2001 р.)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00" y="888503"/>
            <a:ext cx="2667000" cy="37719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01916" y="4786037"/>
            <a:ext cx="277748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Г. </a:t>
            </a:r>
            <a:r>
              <a:rPr lang="uk-UA" dirty="0" err="1" smtClean="0"/>
              <a:t>Ертль</a:t>
            </a:r>
            <a:r>
              <a:rPr lang="uk-UA" dirty="0" smtClean="0"/>
              <a:t> </a:t>
            </a:r>
          </a:p>
          <a:p>
            <a:r>
              <a:rPr lang="uk-UA" dirty="0" smtClean="0"/>
              <a:t>(2007 р.)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77" y="980728"/>
            <a:ext cx="2951360" cy="357301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338499" y="4949552"/>
            <a:ext cx="277748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Ів </a:t>
            </a:r>
            <a:r>
              <a:rPr lang="uk-UA" dirty="0" err="1" smtClean="0"/>
              <a:t>Шовен</a:t>
            </a:r>
            <a:r>
              <a:rPr lang="uk-UA" dirty="0" smtClean="0"/>
              <a:t> </a:t>
            </a:r>
          </a:p>
          <a:p>
            <a:r>
              <a:rPr lang="uk-UA" dirty="0" smtClean="0"/>
              <a:t>(2005 р.)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108174"/>
            <a:ext cx="5554960" cy="850106"/>
          </a:xfrm>
        </p:spPr>
        <p:txBody>
          <a:bodyPr/>
          <a:lstStyle/>
          <a:p>
            <a:r>
              <a:rPr lang="uk-UA" dirty="0" smtClean="0"/>
              <a:t>Нобелівські лауреати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8943" y="4246168"/>
            <a:ext cx="277748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Р. </a:t>
            </a:r>
            <a:r>
              <a:rPr lang="uk-UA" dirty="0" err="1" smtClean="0"/>
              <a:t>Гек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(2010 р.)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99805" y="4894104"/>
            <a:ext cx="277748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А. </a:t>
            </a:r>
            <a:r>
              <a:rPr lang="uk-UA" dirty="0" err="1" smtClean="0"/>
              <a:t>Судзукі</a:t>
            </a:r>
            <a:endParaRPr lang="uk-UA" dirty="0" smtClean="0"/>
          </a:p>
          <a:p>
            <a:r>
              <a:rPr lang="uk-UA" dirty="0" smtClean="0"/>
              <a:t>(2010 р.)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38499" y="4949552"/>
            <a:ext cx="277748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Е. </a:t>
            </a:r>
            <a:r>
              <a:rPr lang="uk-UA" dirty="0" err="1" smtClean="0"/>
              <a:t>Негісі</a:t>
            </a:r>
            <a:r>
              <a:rPr lang="uk-UA" dirty="0" smtClean="0"/>
              <a:t> </a:t>
            </a:r>
          </a:p>
          <a:p>
            <a:r>
              <a:rPr lang="uk-UA" dirty="0" smtClean="0"/>
              <a:t>(2010 р.)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8529" r="11647" b="18116"/>
          <a:stretch/>
        </p:blipFill>
        <p:spPr>
          <a:xfrm>
            <a:off x="107504" y="1017718"/>
            <a:ext cx="3312368" cy="309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42" y="972378"/>
            <a:ext cx="2622037" cy="3933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72378"/>
            <a:ext cx="2605085" cy="39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9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735" t="23250" r="22929" b="23594"/>
          <a:stretch/>
        </p:blipFill>
        <p:spPr bwMode="auto">
          <a:xfrm>
            <a:off x="107504" y="1268759"/>
            <a:ext cx="8856983" cy="519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554960" cy="850106"/>
          </a:xfrm>
        </p:spPr>
        <p:txBody>
          <a:bodyPr/>
          <a:lstStyle/>
          <a:p>
            <a:r>
              <a:rPr lang="uk-UA" dirty="0" smtClean="0"/>
              <a:t>Хімічна зброя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916" t="32557" r="22338" b="31469"/>
          <a:stretch/>
        </p:blipFill>
        <p:spPr bwMode="auto">
          <a:xfrm>
            <a:off x="24126" y="1628800"/>
            <a:ext cx="9012370" cy="36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63072" cy="850106"/>
          </a:xfrm>
        </p:spPr>
        <p:txBody>
          <a:bodyPr>
            <a:normAutofit/>
          </a:bodyPr>
          <a:lstStyle/>
          <a:p>
            <a:r>
              <a:rPr lang="uk-UA" dirty="0" smtClean="0"/>
              <a:t>Елементоорганічні ліки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160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Едвард Франкланд</vt:lpstr>
      <vt:lpstr>Нобелівські лауреати</vt:lpstr>
      <vt:lpstr>Нобелівські лауреати</vt:lpstr>
      <vt:lpstr>Хімічна зброя</vt:lpstr>
      <vt:lpstr>Елементоорганічні ліки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</dc:creator>
  <cp:lastModifiedBy>Yulia Petrusha</cp:lastModifiedBy>
  <cp:revision>116</cp:revision>
  <dcterms:modified xsi:type="dcterms:W3CDTF">2021-01-21T15:26:29Z</dcterms:modified>
</cp:coreProperties>
</file>