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10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946FA-C9AE-43F9-BCF5-98F9DC4844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D189F-EDF3-4545-AD07-477BDA73A1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26405-2A30-4E15-B472-5144A11DC2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0917-9076-4364-A3B6-EA54FF3D80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34324-A0C9-4B25-9E70-800773A5F0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2F518-6840-4D6D-B3C8-F4AF9ED773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F8DC1-0B29-4E04-9C3C-B2C3198127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45B00-EF62-441D-A367-10F8D4ACFB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3E2F4-CB0F-4E2D-AC05-E53D0360E5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9C70B-CD5F-4EDA-B285-87CC495F7D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C15C-6CE7-4978-9FEC-924C6A5318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E01EB1-A669-4EDC-8810-5A4AF81A3AC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0" y="1981200"/>
            <a:ext cx="9077325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uk-UA" sz="4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Соціологія масових комунікацій</a:t>
            </a:r>
          </a:p>
        </p:txBody>
      </p:sp>
    </p:spTree>
  </p:cSld>
  <p:clrMapOvr>
    <a:masterClrMapping/>
  </p:clrMapOvr>
  <p:transition advTm="6375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ru-RU" sz="2400" b="1">
                <a:latin typeface="Times New Roman" pitchFamily="18" charset="0"/>
              </a:rPr>
              <a:t>В.Г.Городяненко.Соціологія. К.- Видавничий центр«Академія».-2003.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ru-RU" sz="2400" b="1">
                <a:latin typeface="Times New Roman" pitchFamily="18" charset="0"/>
              </a:rPr>
              <a:t>Костенко Н. “Ценности и символы в массовой коммуникации”, К., 1993.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ru-RU" sz="2400" b="1">
                <a:latin typeface="Times New Roman" pitchFamily="18" charset="0"/>
              </a:rPr>
              <a:t>Моль. А. "Социодинамика культуры", М., 1973.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371600" y="457200"/>
            <a:ext cx="65151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uk-UA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Перелік використаної літератури.</a:t>
            </a:r>
          </a:p>
        </p:txBody>
      </p:sp>
    </p:spTree>
  </p:cSld>
  <p:clrMapOvr>
    <a:masterClrMapping/>
  </p:clrMapOvr>
  <p:transition advTm="50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  </a:t>
            </a:r>
            <a:r>
              <a:rPr lang="uk-UA" sz="3600" b="1" i="1">
                <a:latin typeface="Times New Roman" pitchFamily="18" charset="0"/>
              </a:rPr>
              <a:t>- це спеціальна соціологічна теорія, предметом якої є закономірності масових інформаційних явищ і процесів, діяльність соціальних інститутів, що виробляють та поширюють масову інформацію.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9077325" cy="93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uk-UA" sz="4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Соціологія масових комунікацій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924425"/>
            <a:ext cx="3124200" cy="1933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1496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525963"/>
          </a:xfrm>
        </p:spPr>
        <p:txBody>
          <a:bodyPr/>
          <a:lstStyle/>
          <a:p>
            <a:pPr algn="r">
              <a:buFontTx/>
              <a:buNone/>
            </a:pPr>
            <a:r>
              <a:rPr lang="uk-UA" sz="5400" b="1" i="1">
                <a:latin typeface="Times New Roman" pitchFamily="18" charset="0"/>
              </a:rPr>
              <a:t>сукупність масових інформаційних і комунікаційних явищ </a:t>
            </a:r>
          </a:p>
          <a:p>
            <a:pPr algn="r">
              <a:buFontTx/>
              <a:buNone/>
            </a:pPr>
            <a:r>
              <a:rPr lang="uk-UA" sz="5400" b="1" i="1">
                <a:latin typeface="Times New Roman" pitchFamily="18" charset="0"/>
              </a:rPr>
              <a:t>у їх соціальному вимірі.</a:t>
            </a:r>
            <a:r>
              <a:rPr lang="uk-UA"/>
              <a:t>    </a:t>
            </a:r>
            <a:endParaRPr lang="ru-RU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124075" y="304800"/>
            <a:ext cx="7019925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uk-UA" sz="4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Об'єкт соціології масових комунікацій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43400"/>
            <a:ext cx="15240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423988" cy="198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667000"/>
            <a:ext cx="1905000" cy="137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1037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uk-UA" sz="3600" b="1" i="1">
                <a:latin typeface="Times New Roman" pitchFamily="18" charset="0"/>
              </a:rPr>
              <a:t>Взаємодія комунікатора, аудиторії та визначення змісту, особливості сприйняття масової інформації, вивчення функціонування окремих засобів масової інформації.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6781800" cy="785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uk-UA" sz="4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Предмет соціології масових комунікацій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648200"/>
            <a:ext cx="3262313" cy="1938338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</p:pic>
    </p:spTree>
  </p:cSld>
  <p:clrMapOvr>
    <a:masterClrMapping/>
  </p:clrMapOvr>
  <p:transition advTm="1478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609600"/>
            <a:ext cx="6248400" cy="55165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uk-UA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Регулятивна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uk-UA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Виховна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uk-UA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Комунікативна(як засіб спілкування)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uk-UA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Інформаційна(виробництво соціальної інформації)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uk-UA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Соціокультурна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uk-UA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Освітня 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uk-UA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Пізнавальна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uk-UA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Соціалізаційна</a:t>
            </a:r>
            <a:endParaRPr lang="ru-RU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 rot="5400000">
            <a:off x="-1778000" y="2235200"/>
            <a:ext cx="6019800" cy="1854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uk-UA" sz="48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Функції</a:t>
            </a:r>
          </a:p>
        </p:txBody>
      </p:sp>
    </p:spTree>
  </p:cSld>
  <p:clrMapOvr>
    <a:masterClrMapping/>
  </p:clrMapOvr>
  <p:transition advTm="2067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140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>
              <a:latin typeface="Times New Roman" pitchFamily="18" charset="0"/>
            </a:endParaRPr>
          </a:p>
          <a:p>
            <a:pPr>
              <a:buFontTx/>
              <a:buNone/>
            </a:pPr>
            <a:endParaRPr lang="uk-UA" sz="1400" b="1" i="1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uk-UA" sz="1800" b="1" i="1">
                <a:latin typeface="Times New Roman" pitchFamily="18" charset="0"/>
              </a:rPr>
              <a:t>П. Лазарсфельд</a:t>
            </a:r>
            <a:endParaRPr lang="ru-RU" sz="180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uk-UA" sz="1800" b="1" i="1">
                <a:latin typeface="Times New Roman" pitchFamily="18" charset="0"/>
              </a:rPr>
              <a:t>процедури масового вибіркового опитування </a:t>
            </a:r>
          </a:p>
          <a:p>
            <a:pPr>
              <a:buFontTx/>
              <a:buNone/>
            </a:pPr>
            <a:r>
              <a:rPr lang="uk-UA" sz="1800" b="1" i="1">
                <a:latin typeface="Times New Roman" pitchFamily="18" charset="0"/>
              </a:rPr>
              <a:t>та панельного дослідження аудиторії</a:t>
            </a:r>
            <a:r>
              <a:rPr lang="uk-UA" sz="1400" b="1" i="1">
                <a:latin typeface="Times New Roman" pitchFamily="18" charset="0"/>
              </a:rPr>
              <a:t> 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295400" y="0"/>
            <a:ext cx="6934200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uk-UA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Історія вивчення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9144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 rot="-5078651">
            <a:off x="2362200" y="1905000"/>
            <a:ext cx="762000" cy="609600"/>
          </a:xfrm>
          <a:prstGeom prst="curvedUpArrow">
            <a:avLst>
              <a:gd name="adj1" fmla="val 25000"/>
              <a:gd name="adj2" fmla="val 50000"/>
              <a:gd name="adj3" fmla="val 33333"/>
            </a:avLst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419600" y="5562600"/>
            <a:ext cx="4506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                                                          К. Левін </a:t>
            </a:r>
          </a:p>
          <a:p>
            <a:r>
              <a:rPr lang="ru-RU" b="1" i="1">
                <a:latin typeface="Times New Roman" pitchFamily="18" charset="0"/>
              </a:rPr>
              <a:t>експериментів у сфері масової комунікації</a:t>
            </a:r>
          </a:p>
          <a:p>
            <a:endParaRPr lang="ru-RU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895600"/>
            <a:ext cx="1524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9" name="AutoShape 9"/>
          <p:cNvSpPr>
            <a:spLocks noChangeArrowheads="1"/>
          </p:cNvSpPr>
          <p:nvPr/>
        </p:nvSpPr>
        <p:spPr bwMode="auto">
          <a:xfrm rot="16056844">
            <a:off x="6210300" y="4914900"/>
            <a:ext cx="1066800" cy="5334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57200" y="6019800"/>
            <a:ext cx="186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Г. Лассуєлл </a:t>
            </a:r>
          </a:p>
          <a:p>
            <a:r>
              <a:rPr lang="ru-RU"/>
              <a:t>контент-аналізу</a:t>
            </a: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86200"/>
            <a:ext cx="160178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2" name="AutoShape 12"/>
          <p:cNvSpPr>
            <a:spLocks noChangeArrowheads="1"/>
          </p:cNvSpPr>
          <p:nvPr/>
        </p:nvSpPr>
        <p:spPr bwMode="auto">
          <a:xfrm rot="11243822">
            <a:off x="2282825" y="5346700"/>
            <a:ext cx="696913" cy="901700"/>
          </a:xfrm>
          <a:prstGeom prst="curvedRightArrow">
            <a:avLst>
              <a:gd name="adj1" fmla="val 25877"/>
              <a:gd name="adj2" fmla="val 51754"/>
              <a:gd name="adj3" fmla="val 33333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 advTm="1526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23622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31242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149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3733800" cy="2054225"/>
          </a:xfrm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52400" y="457200"/>
            <a:ext cx="88392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2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Першим засобом  масової інформації історчно була преса.</a:t>
            </a:r>
            <a:endParaRPr lang="uk-UA" sz="3200" kern="1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81200"/>
            <a:ext cx="23717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39624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19812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460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2200" y="1828800"/>
            <a:ext cx="2239963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2004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228600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296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2400" i="1">
                <a:solidFill>
                  <a:schemeClr val="bg1"/>
                </a:solidFill>
              </a:rPr>
              <a:t> </a:t>
            </a:r>
            <a:r>
              <a:rPr lang="uk-UA" sz="2400" b="1" i="1">
                <a:solidFill>
                  <a:schemeClr val="bg1"/>
                </a:solidFill>
                <a:latin typeface="Times New Roman" pitchFamily="18" charset="0"/>
              </a:rPr>
              <a:t>Широта аудиторії, спрямованість і швидкість інформаційного впливу; 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endParaRPr lang="uk-UA" sz="2400" b="1" i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uk-UA" sz="2400" b="1" i="1">
                <a:solidFill>
                  <a:schemeClr val="bg1"/>
                </a:solidFill>
                <a:latin typeface="Times New Roman" pitchFamily="18" charset="0"/>
              </a:rPr>
              <a:t> Сила, комунікативність, постійність і багатофакторність впливу; 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endParaRPr lang="uk-UA" sz="2400" b="1" i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uk-UA" sz="2400" b="1" i="1">
                <a:solidFill>
                  <a:schemeClr val="bg1"/>
                </a:solidFill>
                <a:latin typeface="Times New Roman" pitchFamily="18" charset="0"/>
              </a:rPr>
              <a:t> Єдність пропагандистського, виховного та інформаційного впливу; 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endParaRPr lang="uk-UA" sz="2400" b="1" i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uk-UA" sz="2400" b="1" i="1">
                <a:solidFill>
                  <a:schemeClr val="bg1"/>
                </a:solidFill>
                <a:latin typeface="Times New Roman" pitchFamily="18" charset="0"/>
              </a:rPr>
              <a:t> Багатство методів і форм впливу; 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endParaRPr lang="uk-UA" sz="2400" b="1" i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uk-UA" sz="2400" b="1" i="1">
                <a:solidFill>
                  <a:schemeClr val="bg1"/>
                </a:solidFill>
                <a:latin typeface="Times New Roman" pitchFamily="18" charset="0"/>
              </a:rPr>
              <a:t>  Доступність, поширеність, динамічність інформації.</a:t>
            </a: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066800" y="152400"/>
            <a:ext cx="6286500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uk-UA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Особливості масової комунікації</a:t>
            </a:r>
          </a:p>
        </p:txBody>
      </p:sp>
    </p:spTree>
  </p:cSld>
  <p:clrMapOvr>
    <a:masterClrMapping/>
  </p:clrMapOvr>
  <p:transition advTm="1629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4419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86275"/>
            <a:ext cx="5562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6868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8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Найпопулярніший засіб масової інформації - Інтернет</a:t>
            </a:r>
            <a:endParaRPr lang="uk-UA" sz="2800" kern="1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676400"/>
            <a:ext cx="28384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340225"/>
            <a:ext cx="37338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1524000"/>
            <a:ext cx="23622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170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216</Words>
  <Application>Microsoft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Маша</dc:creator>
  <cp:lastModifiedBy>kulik</cp:lastModifiedBy>
  <cp:revision>4</cp:revision>
  <cp:lastPrinted>1601-01-01T00:00:00Z</cp:lastPrinted>
  <dcterms:created xsi:type="dcterms:W3CDTF">1601-01-01T00:00:00Z</dcterms:created>
  <dcterms:modified xsi:type="dcterms:W3CDTF">2020-09-01T19:11:34Z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