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283" r:id="rId5"/>
    <p:sldId id="281" r:id="rId6"/>
    <p:sldId id="260" r:id="rId7"/>
    <p:sldId id="284" r:id="rId8"/>
    <p:sldId id="285" r:id="rId9"/>
    <p:sldId id="261" r:id="rId10"/>
    <p:sldId id="262" r:id="rId11"/>
    <p:sldId id="263" r:id="rId12"/>
    <p:sldId id="264" r:id="rId13"/>
    <p:sldId id="265" r:id="rId14"/>
    <p:sldId id="266" r:id="rId15"/>
    <p:sldId id="267" r:id="rId16"/>
    <p:sldId id="290" r:id="rId17"/>
    <p:sldId id="268" r:id="rId18"/>
    <p:sldId id="269" r:id="rId19"/>
    <p:sldId id="286" r:id="rId20"/>
    <p:sldId id="287" r:id="rId21"/>
    <p:sldId id="288" r:id="rId22"/>
    <p:sldId id="289" r:id="rId23"/>
    <p:sldId id="270" r:id="rId24"/>
    <p:sldId id="271" r:id="rId25"/>
    <p:sldId id="272" r:id="rId26"/>
    <p:sldId id="273" r:id="rId27"/>
    <p:sldId id="274" r:id="rId28"/>
    <p:sldId id="275" r:id="rId29"/>
    <p:sldId id="276" r:id="rId30"/>
    <p:sldId id="277" r:id="rId31"/>
    <p:sldId id="278" r:id="rId32"/>
    <p:sldId id="279"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0E331FF7-1EFF-4D7C-A345-68A144C9BEB6}" type="slidenum">
              <a:rPr lang="ru-RU" altLang=""/>
              <a:pPr/>
              <a:t>‹#›</a:t>
            </a:fld>
            <a:endParaRPr lang="ru-RU" altLang=""/>
          </a:p>
        </p:txBody>
      </p:sp>
    </p:spTree>
    <p:extLst>
      <p:ext uri="{BB962C8B-B14F-4D97-AF65-F5344CB8AC3E}">
        <p14:creationId xmlns:p14="http://schemas.microsoft.com/office/powerpoint/2010/main" val="172504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76A10C2D-118B-4AE5-B942-6CCB9AF881CD}" type="slidenum">
              <a:rPr lang="ru-RU" altLang=""/>
              <a:pPr/>
              <a:t>‹#›</a:t>
            </a:fld>
            <a:endParaRPr lang="ru-RU" altLang=""/>
          </a:p>
        </p:txBody>
      </p:sp>
    </p:spTree>
    <p:extLst>
      <p:ext uri="{BB962C8B-B14F-4D97-AF65-F5344CB8AC3E}">
        <p14:creationId xmlns:p14="http://schemas.microsoft.com/office/powerpoint/2010/main" val="107338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AC551A9D-6C91-4B4B-923B-2AE6AC4C7B7A}" type="slidenum">
              <a:rPr lang="ru-RU" altLang=""/>
              <a:pPr/>
              <a:t>‹#›</a:t>
            </a:fld>
            <a:endParaRPr lang="ru-RU" altLang=""/>
          </a:p>
        </p:txBody>
      </p:sp>
    </p:spTree>
    <p:extLst>
      <p:ext uri="{BB962C8B-B14F-4D97-AF65-F5344CB8AC3E}">
        <p14:creationId xmlns:p14="http://schemas.microsoft.com/office/powerpoint/2010/main" val="7175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31027088-C656-4BD1-B311-D24233B2D5F9}" type="slidenum">
              <a:rPr lang="ru-RU" altLang=""/>
              <a:pPr/>
              <a:t>‹#›</a:t>
            </a:fld>
            <a:endParaRPr lang="ru-RU" altLang=""/>
          </a:p>
        </p:txBody>
      </p:sp>
    </p:spTree>
    <p:extLst>
      <p:ext uri="{BB962C8B-B14F-4D97-AF65-F5344CB8AC3E}">
        <p14:creationId xmlns:p14="http://schemas.microsoft.com/office/powerpoint/2010/main" val="57189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2A14DE42-4549-4722-98BB-53FA9958AC59}" type="slidenum">
              <a:rPr lang="ru-RU" altLang=""/>
              <a:pPr/>
              <a:t>‹#›</a:t>
            </a:fld>
            <a:endParaRPr lang="ru-RU" altLang=""/>
          </a:p>
        </p:txBody>
      </p:sp>
    </p:spTree>
    <p:extLst>
      <p:ext uri="{BB962C8B-B14F-4D97-AF65-F5344CB8AC3E}">
        <p14:creationId xmlns:p14="http://schemas.microsoft.com/office/powerpoint/2010/main" val="335050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5" name="Дата 4"/>
          <p:cNvSpPr>
            <a:spLocks noGrp="1"/>
          </p:cNvSpPr>
          <p:nvPr>
            <p:ph type="dt" sz="half" idx="10"/>
          </p:nvPr>
        </p:nvSpPr>
        <p:spPr/>
        <p:txBody>
          <a:bodyPr/>
          <a:lstStyle>
            <a:lvl1pPr>
              <a:defRPr/>
            </a:lvl1pPr>
          </a:lstStyle>
          <a:p>
            <a:endParaRPr lang="ru-RU" altLang=""/>
          </a:p>
        </p:txBody>
      </p:sp>
      <p:sp>
        <p:nvSpPr>
          <p:cNvPr id="6" name="Нижний колонтитул 5"/>
          <p:cNvSpPr>
            <a:spLocks noGrp="1"/>
          </p:cNvSpPr>
          <p:nvPr>
            <p:ph type="ftr" sz="quarter" idx="11"/>
          </p:nvPr>
        </p:nvSpPr>
        <p:spPr/>
        <p:txBody>
          <a:bodyPr/>
          <a:lstStyle>
            <a:lvl1pPr>
              <a:defRPr/>
            </a:lvl1pPr>
          </a:lstStyle>
          <a:p>
            <a:endParaRPr lang="ru-RU" altLang=""/>
          </a:p>
        </p:txBody>
      </p:sp>
      <p:sp>
        <p:nvSpPr>
          <p:cNvPr id="7" name="Номер слайда 6"/>
          <p:cNvSpPr>
            <a:spLocks noGrp="1"/>
          </p:cNvSpPr>
          <p:nvPr>
            <p:ph type="sldNum" sz="quarter" idx="12"/>
          </p:nvPr>
        </p:nvSpPr>
        <p:spPr/>
        <p:txBody>
          <a:bodyPr/>
          <a:lstStyle>
            <a:lvl1pPr>
              <a:defRPr/>
            </a:lvl1pPr>
          </a:lstStyle>
          <a:p>
            <a:fld id="{9272EA5C-53D1-4108-95F1-AE78CA1225BA}" type="slidenum">
              <a:rPr lang="ru-RU" altLang=""/>
              <a:pPr/>
              <a:t>‹#›</a:t>
            </a:fld>
            <a:endParaRPr lang="ru-RU" altLang=""/>
          </a:p>
        </p:txBody>
      </p:sp>
    </p:spTree>
    <p:extLst>
      <p:ext uri="{BB962C8B-B14F-4D97-AF65-F5344CB8AC3E}">
        <p14:creationId xmlns:p14="http://schemas.microsoft.com/office/powerpoint/2010/main" val="22500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7" name="Дата 6"/>
          <p:cNvSpPr>
            <a:spLocks noGrp="1"/>
          </p:cNvSpPr>
          <p:nvPr>
            <p:ph type="dt" sz="half" idx="10"/>
          </p:nvPr>
        </p:nvSpPr>
        <p:spPr/>
        <p:txBody>
          <a:bodyPr/>
          <a:lstStyle>
            <a:lvl1pPr>
              <a:defRPr/>
            </a:lvl1pPr>
          </a:lstStyle>
          <a:p>
            <a:endParaRPr lang="ru-RU" altLang=""/>
          </a:p>
        </p:txBody>
      </p:sp>
      <p:sp>
        <p:nvSpPr>
          <p:cNvPr id="8" name="Нижний колонтитул 7"/>
          <p:cNvSpPr>
            <a:spLocks noGrp="1"/>
          </p:cNvSpPr>
          <p:nvPr>
            <p:ph type="ftr" sz="quarter" idx="11"/>
          </p:nvPr>
        </p:nvSpPr>
        <p:spPr/>
        <p:txBody>
          <a:bodyPr/>
          <a:lstStyle>
            <a:lvl1pPr>
              <a:defRPr/>
            </a:lvl1pPr>
          </a:lstStyle>
          <a:p>
            <a:endParaRPr lang="ru-RU" altLang=""/>
          </a:p>
        </p:txBody>
      </p:sp>
      <p:sp>
        <p:nvSpPr>
          <p:cNvPr id="9" name="Номер слайда 8"/>
          <p:cNvSpPr>
            <a:spLocks noGrp="1"/>
          </p:cNvSpPr>
          <p:nvPr>
            <p:ph type="sldNum" sz="quarter" idx="12"/>
          </p:nvPr>
        </p:nvSpPr>
        <p:spPr/>
        <p:txBody>
          <a:bodyPr/>
          <a:lstStyle>
            <a:lvl1pPr>
              <a:defRPr/>
            </a:lvl1pPr>
          </a:lstStyle>
          <a:p>
            <a:fld id="{039EF60A-48F5-482C-8ACE-7C51C5B43AC2}" type="slidenum">
              <a:rPr lang="ru-RU" altLang=""/>
              <a:pPr/>
              <a:t>‹#›</a:t>
            </a:fld>
            <a:endParaRPr lang="ru-RU" altLang=""/>
          </a:p>
        </p:txBody>
      </p:sp>
    </p:spTree>
    <p:extLst>
      <p:ext uri="{BB962C8B-B14F-4D97-AF65-F5344CB8AC3E}">
        <p14:creationId xmlns:p14="http://schemas.microsoft.com/office/powerpoint/2010/main" val="354874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Дата 2"/>
          <p:cNvSpPr>
            <a:spLocks noGrp="1"/>
          </p:cNvSpPr>
          <p:nvPr>
            <p:ph type="dt" sz="half" idx="10"/>
          </p:nvPr>
        </p:nvSpPr>
        <p:spPr/>
        <p:txBody>
          <a:bodyPr/>
          <a:lstStyle>
            <a:lvl1pPr>
              <a:defRPr/>
            </a:lvl1pPr>
          </a:lstStyle>
          <a:p>
            <a:endParaRPr lang="ru-RU" altLang=""/>
          </a:p>
        </p:txBody>
      </p:sp>
      <p:sp>
        <p:nvSpPr>
          <p:cNvPr id="4" name="Нижний колонтитул 3"/>
          <p:cNvSpPr>
            <a:spLocks noGrp="1"/>
          </p:cNvSpPr>
          <p:nvPr>
            <p:ph type="ftr" sz="quarter" idx="11"/>
          </p:nvPr>
        </p:nvSpPr>
        <p:spPr/>
        <p:txBody>
          <a:bodyPr/>
          <a:lstStyle>
            <a:lvl1pPr>
              <a:defRPr/>
            </a:lvl1pPr>
          </a:lstStyle>
          <a:p>
            <a:endParaRPr lang="ru-RU" altLang=""/>
          </a:p>
        </p:txBody>
      </p:sp>
      <p:sp>
        <p:nvSpPr>
          <p:cNvPr id="5" name="Номер слайда 4"/>
          <p:cNvSpPr>
            <a:spLocks noGrp="1"/>
          </p:cNvSpPr>
          <p:nvPr>
            <p:ph type="sldNum" sz="quarter" idx="12"/>
          </p:nvPr>
        </p:nvSpPr>
        <p:spPr/>
        <p:txBody>
          <a:bodyPr/>
          <a:lstStyle>
            <a:lvl1pPr>
              <a:defRPr/>
            </a:lvl1pPr>
          </a:lstStyle>
          <a:p>
            <a:fld id="{A6F93D44-D01E-4C4F-9E60-72EA838044E7}" type="slidenum">
              <a:rPr lang="ru-RU" altLang=""/>
              <a:pPr/>
              <a:t>‹#›</a:t>
            </a:fld>
            <a:endParaRPr lang="ru-RU" altLang=""/>
          </a:p>
        </p:txBody>
      </p:sp>
    </p:spTree>
    <p:extLst>
      <p:ext uri="{BB962C8B-B14F-4D97-AF65-F5344CB8AC3E}">
        <p14:creationId xmlns:p14="http://schemas.microsoft.com/office/powerpoint/2010/main" val="406915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
          </a:p>
        </p:txBody>
      </p:sp>
      <p:sp>
        <p:nvSpPr>
          <p:cNvPr id="3" name="Нижний колонтитул 2"/>
          <p:cNvSpPr>
            <a:spLocks noGrp="1"/>
          </p:cNvSpPr>
          <p:nvPr>
            <p:ph type="ftr" sz="quarter" idx="11"/>
          </p:nvPr>
        </p:nvSpPr>
        <p:spPr/>
        <p:txBody>
          <a:bodyPr/>
          <a:lstStyle>
            <a:lvl1pPr>
              <a:defRPr/>
            </a:lvl1pPr>
          </a:lstStyle>
          <a:p>
            <a:endParaRPr lang="ru-RU" altLang=""/>
          </a:p>
        </p:txBody>
      </p:sp>
      <p:sp>
        <p:nvSpPr>
          <p:cNvPr id="4" name="Номер слайда 3"/>
          <p:cNvSpPr>
            <a:spLocks noGrp="1"/>
          </p:cNvSpPr>
          <p:nvPr>
            <p:ph type="sldNum" sz="quarter" idx="12"/>
          </p:nvPr>
        </p:nvSpPr>
        <p:spPr/>
        <p:txBody>
          <a:bodyPr/>
          <a:lstStyle>
            <a:lvl1pPr>
              <a:defRPr/>
            </a:lvl1pPr>
          </a:lstStyle>
          <a:p>
            <a:fld id="{9B1AA8FA-B332-4338-87AA-4725139E3850}" type="slidenum">
              <a:rPr lang="ru-RU" altLang=""/>
              <a:pPr/>
              <a:t>‹#›</a:t>
            </a:fld>
            <a:endParaRPr lang="ru-RU" altLang=""/>
          </a:p>
        </p:txBody>
      </p:sp>
    </p:spTree>
    <p:extLst>
      <p:ext uri="{BB962C8B-B14F-4D97-AF65-F5344CB8AC3E}">
        <p14:creationId xmlns:p14="http://schemas.microsoft.com/office/powerpoint/2010/main" val="245839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
          </a:p>
        </p:txBody>
      </p:sp>
      <p:sp>
        <p:nvSpPr>
          <p:cNvPr id="6" name="Нижний колонтитул 5"/>
          <p:cNvSpPr>
            <a:spLocks noGrp="1"/>
          </p:cNvSpPr>
          <p:nvPr>
            <p:ph type="ftr" sz="quarter" idx="11"/>
          </p:nvPr>
        </p:nvSpPr>
        <p:spPr/>
        <p:txBody>
          <a:bodyPr/>
          <a:lstStyle>
            <a:lvl1pPr>
              <a:defRPr/>
            </a:lvl1pPr>
          </a:lstStyle>
          <a:p>
            <a:endParaRPr lang="ru-RU" altLang=""/>
          </a:p>
        </p:txBody>
      </p:sp>
      <p:sp>
        <p:nvSpPr>
          <p:cNvPr id="7" name="Номер слайда 6"/>
          <p:cNvSpPr>
            <a:spLocks noGrp="1"/>
          </p:cNvSpPr>
          <p:nvPr>
            <p:ph type="sldNum" sz="quarter" idx="12"/>
          </p:nvPr>
        </p:nvSpPr>
        <p:spPr/>
        <p:txBody>
          <a:bodyPr/>
          <a:lstStyle>
            <a:lvl1pPr>
              <a:defRPr/>
            </a:lvl1pPr>
          </a:lstStyle>
          <a:p>
            <a:fld id="{604AB44B-0371-43C1-8D2A-BE6A56E4F265}" type="slidenum">
              <a:rPr lang="ru-RU" altLang=""/>
              <a:pPr/>
              <a:t>‹#›</a:t>
            </a:fld>
            <a:endParaRPr lang="ru-RU" altLang=""/>
          </a:p>
        </p:txBody>
      </p:sp>
    </p:spTree>
    <p:extLst>
      <p:ext uri="{BB962C8B-B14F-4D97-AF65-F5344CB8AC3E}">
        <p14:creationId xmlns:p14="http://schemas.microsoft.com/office/powerpoint/2010/main" val="10094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
          </a:p>
        </p:txBody>
      </p:sp>
      <p:sp>
        <p:nvSpPr>
          <p:cNvPr id="6" name="Нижний колонтитул 5"/>
          <p:cNvSpPr>
            <a:spLocks noGrp="1"/>
          </p:cNvSpPr>
          <p:nvPr>
            <p:ph type="ftr" sz="quarter" idx="11"/>
          </p:nvPr>
        </p:nvSpPr>
        <p:spPr/>
        <p:txBody>
          <a:bodyPr/>
          <a:lstStyle>
            <a:lvl1pPr>
              <a:defRPr/>
            </a:lvl1pPr>
          </a:lstStyle>
          <a:p>
            <a:endParaRPr lang="ru-RU" altLang=""/>
          </a:p>
        </p:txBody>
      </p:sp>
      <p:sp>
        <p:nvSpPr>
          <p:cNvPr id="7" name="Номер слайда 6"/>
          <p:cNvSpPr>
            <a:spLocks noGrp="1"/>
          </p:cNvSpPr>
          <p:nvPr>
            <p:ph type="sldNum" sz="quarter" idx="12"/>
          </p:nvPr>
        </p:nvSpPr>
        <p:spPr/>
        <p:txBody>
          <a:bodyPr/>
          <a:lstStyle>
            <a:lvl1pPr>
              <a:defRPr/>
            </a:lvl1pPr>
          </a:lstStyle>
          <a:p>
            <a:fld id="{F4495BBD-7054-4E96-9719-EFA2F39618CB}" type="slidenum">
              <a:rPr lang="ru-RU" altLang=""/>
              <a:pPr/>
              <a:t>‹#›</a:t>
            </a:fld>
            <a:endParaRPr lang="ru-RU" altLang=""/>
          </a:p>
        </p:txBody>
      </p:sp>
    </p:spTree>
    <p:extLst>
      <p:ext uri="{BB962C8B-B14F-4D97-AF65-F5344CB8AC3E}">
        <p14:creationId xmlns:p14="http://schemas.microsoft.com/office/powerpoint/2010/main" val="249705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 smtClean="0"/>
              <a:t>Образец текста</a:t>
            </a:r>
          </a:p>
          <a:p>
            <a:pPr lvl="1"/>
            <a:r>
              <a:rPr lang="ru-RU" altLang="" smtClean="0"/>
              <a:t>Второй уровень</a:t>
            </a:r>
          </a:p>
          <a:p>
            <a:pPr lvl="2"/>
            <a:r>
              <a:rPr lang="ru-RU" altLang="" smtClean="0"/>
              <a:t>Третий уровень</a:t>
            </a:r>
          </a:p>
          <a:p>
            <a:pPr lvl="3"/>
            <a:r>
              <a:rPr lang="ru-RU" altLang="" smtClean="0"/>
              <a:t>Четвертый уровень</a:t>
            </a:r>
          </a:p>
          <a:p>
            <a:pPr lvl="4"/>
            <a:r>
              <a:rPr lang="ru-RU" altLang=""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1DD2C84-8D9C-41F5-BF8C-F4C2F2457481}" type="slidenum">
              <a:rPr lang="ru-RU" altLang=""/>
              <a:pPr/>
              <a:t>‹#›</a:t>
            </a:fld>
            <a:endParaRPr lang="ru-RU" altLan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ibm.com/quantu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uk-UA" altLang="" dirty="0"/>
              <a:t>ПРИЛАДИ ТА ПРИСТРОЇ ІНТЕГРАЛЬНОЇ ОПТИКИ</a:t>
            </a:r>
            <a:endParaRPr lang="ru-RU" altLang="" dirty="0"/>
          </a:p>
        </p:txBody>
      </p:sp>
      <p:sp>
        <p:nvSpPr>
          <p:cNvPr id="2051" name="Rectangle 3"/>
          <p:cNvSpPr>
            <a:spLocks noGrp="1" noChangeArrowheads="1"/>
          </p:cNvSpPr>
          <p:nvPr>
            <p:ph type="subTitle" idx="1"/>
          </p:nvPr>
        </p:nvSpPr>
        <p:spPr/>
        <p:txBody>
          <a:bodyPr/>
          <a:lstStyle/>
          <a:p>
            <a:r>
              <a:rPr lang="uk-UA" altLang=""/>
              <a:t>ПОНЯТТЯ ОПТИЧНОГО КОМП</a:t>
            </a:r>
            <a:r>
              <a:rPr lang="en-US" altLang=""/>
              <a:t>’</a:t>
            </a:r>
            <a:r>
              <a:rPr lang="uk-UA" altLang=""/>
              <a:t>ЮТЕРА</a:t>
            </a:r>
            <a:endParaRPr lang="ru-RU" altLa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052513"/>
            <a:ext cx="3384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708275"/>
            <a:ext cx="2573337"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268413"/>
            <a:ext cx="35718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ChangeArrowheads="1"/>
          </p:cNvSpPr>
          <p:nvPr/>
        </p:nvSpPr>
        <p:spPr bwMode="auto">
          <a:xfrm>
            <a:off x="900113" y="4365625"/>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uk-UA" altLang=""/>
              <a:t>Гетероструктурний лазер з розподіленим зворотним зв’язком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700213"/>
            <a:ext cx="41687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ChangeArrowheads="1"/>
          </p:cNvSpPr>
          <p:nvPr/>
        </p:nvSpPr>
        <p:spPr bwMode="auto">
          <a:xfrm>
            <a:off x="2195513" y="4292600"/>
            <a:ext cx="440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a:t>InGaAs інтегрально-оптичний детектор</a:t>
            </a:r>
            <a:r>
              <a:rPr lang="ru-RU" altLang=""/>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196975"/>
            <a:ext cx="29718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nvSpPr>
        <p:spPr bwMode="auto">
          <a:xfrm>
            <a:off x="395288" y="2276475"/>
            <a:ext cx="858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Схема електрооптичного модулятора зі зв’язаними </a:t>
            </a:r>
            <a:r>
              <a:rPr lang="uk-UA" altLang="" dirty="0" err="1" smtClean="0"/>
              <a:t>смужковими</a:t>
            </a:r>
            <a:r>
              <a:rPr lang="uk-UA" altLang="" dirty="0" smtClean="0"/>
              <a:t> </a:t>
            </a:r>
            <a:r>
              <a:rPr lang="uk-UA" altLang="" dirty="0"/>
              <a:t>хвилеводами</a:t>
            </a:r>
            <a:r>
              <a:rPr lang="ru-RU" altLang="" dirty="0"/>
              <a:t> </a:t>
            </a: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068638"/>
            <a:ext cx="2057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3059113" y="4437063"/>
            <a:ext cx="286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a:t>Мікроколовий резонатор</a:t>
            </a:r>
            <a:r>
              <a:rPr lang="ru-RU" altLang=""/>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966" y="836712"/>
            <a:ext cx="344401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ChangeArrowheads="1"/>
          </p:cNvSpPr>
          <p:nvPr/>
        </p:nvSpPr>
        <p:spPr bwMode="auto">
          <a:xfrm>
            <a:off x="2339975" y="2708275"/>
            <a:ext cx="431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Монолітна інтегрально-оптична схема</a:t>
            </a:r>
            <a:r>
              <a:rPr lang="ru-RU" altLang="" dirty="0"/>
              <a:t> </a:t>
            </a:r>
          </a:p>
        </p:txBody>
      </p:sp>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3429000"/>
            <a:ext cx="417646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6"/>
          <p:cNvSpPr>
            <a:spLocks noChangeArrowheads="1"/>
          </p:cNvSpPr>
          <p:nvPr/>
        </p:nvSpPr>
        <p:spPr bwMode="auto">
          <a:xfrm>
            <a:off x="1942306" y="5805264"/>
            <a:ext cx="4859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Схема комбінованого оптичного процесора</a:t>
            </a:r>
            <a:r>
              <a:rPr lang="ru-RU" altLang=""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1531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40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539552" y="908720"/>
            <a:ext cx="7920880" cy="5970865"/>
          </a:xfrm>
          <a:prstGeom prst="rect">
            <a:avLst/>
          </a:prstGeom>
          <a:noFill/>
        </p:spPr>
        <p:txBody>
          <a:bodyPr wrap="square" rtlCol="0">
            <a:spAutoFit/>
          </a:bodyPr>
          <a:lstStyle/>
          <a:p>
            <a:r>
              <a:rPr lang="ru-RU" sz="1300" dirty="0" err="1"/>
              <a:t>Квантові</a:t>
            </a:r>
            <a:r>
              <a:rPr lang="ru-RU" sz="1300" dirty="0"/>
              <a:t> </a:t>
            </a:r>
            <a:r>
              <a:rPr lang="ru-RU" sz="1300" dirty="0" err="1"/>
              <a:t>обчислення</a:t>
            </a:r>
            <a:r>
              <a:rPr lang="ru-RU" sz="1300" dirty="0"/>
              <a:t> є результатом </a:t>
            </a:r>
            <a:r>
              <a:rPr lang="ru-RU" sz="1300" dirty="0" err="1"/>
              <a:t>поєднання</a:t>
            </a:r>
            <a:r>
              <a:rPr lang="ru-RU" sz="1300" dirty="0"/>
              <a:t> </a:t>
            </a:r>
            <a:r>
              <a:rPr lang="ru-RU" sz="1300" b="1" dirty="0" err="1"/>
              <a:t>законів</a:t>
            </a:r>
            <a:r>
              <a:rPr lang="ru-RU" sz="1300" b="1" dirty="0"/>
              <a:t> </a:t>
            </a:r>
            <a:r>
              <a:rPr lang="ru-RU" sz="1300" b="1" dirty="0" err="1"/>
              <a:t>квантової</a:t>
            </a:r>
            <a:r>
              <a:rPr lang="ru-RU" sz="1300" b="1" dirty="0"/>
              <a:t> </a:t>
            </a:r>
            <a:r>
              <a:rPr lang="ru-RU" sz="1300" b="1" dirty="0" err="1"/>
              <a:t>механіки</a:t>
            </a:r>
            <a:r>
              <a:rPr lang="ru-RU" sz="1300" dirty="0"/>
              <a:t> з </a:t>
            </a:r>
            <a:r>
              <a:rPr lang="ru-RU" sz="1300" dirty="0" err="1"/>
              <a:t>ідеєю</a:t>
            </a:r>
            <a:r>
              <a:rPr lang="ru-RU" sz="1300" dirty="0"/>
              <a:t> </a:t>
            </a:r>
            <a:r>
              <a:rPr lang="ru-RU" sz="1300" dirty="0" err="1"/>
              <a:t>обробки</a:t>
            </a:r>
            <a:r>
              <a:rPr lang="ru-RU" sz="1300" dirty="0"/>
              <a:t> </a:t>
            </a:r>
            <a:r>
              <a:rPr lang="ru-RU" sz="1300" dirty="0" err="1"/>
              <a:t>інформації</a:t>
            </a:r>
            <a:r>
              <a:rPr lang="ru-RU" sz="1300" dirty="0"/>
              <a:t> за </a:t>
            </a:r>
            <a:r>
              <a:rPr lang="ru-RU" sz="1300" dirty="0" err="1"/>
              <a:t>допомогою</a:t>
            </a:r>
            <a:r>
              <a:rPr lang="ru-RU" sz="1300" dirty="0"/>
              <a:t> </a:t>
            </a:r>
            <a:r>
              <a:rPr lang="ru-RU" sz="1300" dirty="0" err="1"/>
              <a:t>кубітів</a:t>
            </a:r>
            <a:r>
              <a:rPr lang="ru-RU" sz="1300" dirty="0"/>
              <a:t>. </a:t>
            </a:r>
            <a:r>
              <a:rPr lang="ru-RU" sz="1300" dirty="0" err="1"/>
              <a:t>Щоб</a:t>
            </a:r>
            <a:r>
              <a:rPr lang="ru-RU" sz="1300" dirty="0"/>
              <a:t> </a:t>
            </a:r>
            <a:r>
              <a:rPr lang="ru-RU" sz="1300" dirty="0" err="1"/>
              <a:t>зрозуміти</a:t>
            </a:r>
            <a:r>
              <a:rPr lang="ru-RU" sz="1300" dirty="0"/>
              <a:t>, як </a:t>
            </a:r>
            <a:r>
              <a:rPr lang="ru-RU" sz="1300" dirty="0" err="1"/>
              <a:t>квантові</a:t>
            </a:r>
            <a:r>
              <a:rPr lang="ru-RU" sz="1300" dirty="0"/>
              <a:t> </a:t>
            </a:r>
            <a:r>
              <a:rPr lang="ru-RU" sz="1300" dirty="0" err="1"/>
              <a:t>комп’ютери</a:t>
            </a:r>
            <a:r>
              <a:rPr lang="ru-RU" sz="1300" dirty="0"/>
              <a:t> </a:t>
            </a:r>
            <a:r>
              <a:rPr lang="ru-RU" sz="1300" dirty="0" err="1"/>
              <a:t>досягають</a:t>
            </a:r>
            <a:r>
              <a:rPr lang="ru-RU" sz="1300" dirty="0"/>
              <a:t> </a:t>
            </a:r>
            <a:r>
              <a:rPr lang="ru-RU" sz="1300" dirty="0" err="1"/>
              <a:t>небачених</a:t>
            </a:r>
            <a:r>
              <a:rPr lang="ru-RU" sz="1300" dirty="0"/>
              <a:t> </a:t>
            </a:r>
            <a:r>
              <a:rPr lang="ru-RU" sz="1300" dirty="0" err="1"/>
              <a:t>раніше</a:t>
            </a:r>
            <a:r>
              <a:rPr lang="ru-RU" sz="1300" dirty="0"/>
              <a:t> </a:t>
            </a:r>
            <a:r>
              <a:rPr lang="ru-RU" sz="1300" dirty="0" err="1"/>
              <a:t>швидкостей</a:t>
            </a:r>
            <a:r>
              <a:rPr lang="ru-RU" sz="1300" dirty="0"/>
              <a:t> </a:t>
            </a:r>
            <a:r>
              <a:rPr lang="ru-RU" sz="1300" dirty="0" err="1"/>
              <a:t>обчислень</a:t>
            </a:r>
            <a:r>
              <a:rPr lang="ru-RU" sz="1300" dirty="0"/>
              <a:t>, </a:t>
            </a:r>
            <a:r>
              <a:rPr lang="ru-RU" sz="1300" dirty="0" err="1"/>
              <a:t>необхідно</a:t>
            </a:r>
            <a:r>
              <a:rPr lang="ru-RU" sz="1300" dirty="0"/>
              <a:t> </a:t>
            </a:r>
            <a:r>
              <a:rPr lang="ru-RU" sz="1300" dirty="0" err="1"/>
              <a:t>проаналізувати</a:t>
            </a:r>
            <a:r>
              <a:rPr lang="ru-RU" sz="1300" dirty="0"/>
              <a:t> два </a:t>
            </a:r>
            <a:r>
              <a:rPr lang="ru-RU" sz="1300" dirty="0" err="1"/>
              <a:t>ключові</a:t>
            </a:r>
            <a:r>
              <a:rPr lang="ru-RU" sz="1300" dirty="0"/>
              <a:t> </a:t>
            </a:r>
            <a:r>
              <a:rPr lang="ru-RU" sz="1300" dirty="0" err="1"/>
              <a:t>явища</a:t>
            </a:r>
            <a:r>
              <a:rPr lang="ru-RU" sz="1300" dirty="0"/>
              <a:t>: </a:t>
            </a:r>
            <a:r>
              <a:rPr lang="ru-RU" sz="1300" b="1" dirty="0" err="1"/>
              <a:t>суперпозицію</a:t>
            </a:r>
            <a:r>
              <a:rPr lang="ru-RU" sz="1300" dirty="0"/>
              <a:t> та </a:t>
            </a:r>
            <a:r>
              <a:rPr lang="ru-RU" sz="1300" b="1" dirty="0" err="1"/>
              <a:t>заплутаність</a:t>
            </a:r>
            <a:r>
              <a:rPr lang="ru-RU" sz="1300" dirty="0"/>
              <a:t>. </a:t>
            </a:r>
            <a:r>
              <a:rPr lang="ru-RU" sz="1300" dirty="0" err="1"/>
              <a:t>Саме</a:t>
            </a:r>
            <a:r>
              <a:rPr lang="ru-RU" sz="1300" dirty="0"/>
              <a:t> вони </a:t>
            </a:r>
            <a:r>
              <a:rPr lang="ru-RU" sz="1300" dirty="0" err="1"/>
              <a:t>створюють</a:t>
            </a:r>
            <a:r>
              <a:rPr lang="ru-RU" sz="1300" dirty="0"/>
              <a:t> </a:t>
            </a:r>
            <a:r>
              <a:rPr lang="ru-RU" sz="1300" dirty="0" err="1"/>
              <a:t>умови</a:t>
            </a:r>
            <a:r>
              <a:rPr lang="ru-RU" sz="1300" dirty="0"/>
              <a:t> для </a:t>
            </a:r>
            <a:r>
              <a:rPr lang="ru-RU" sz="1300" dirty="0" err="1"/>
              <a:t>побудови</a:t>
            </a:r>
            <a:r>
              <a:rPr lang="ru-RU" sz="1300" dirty="0"/>
              <a:t> </a:t>
            </a:r>
            <a:r>
              <a:rPr lang="ru-RU" sz="1300" dirty="0" err="1"/>
              <a:t>обчислювальних</a:t>
            </a:r>
            <a:r>
              <a:rPr lang="ru-RU" sz="1300" dirty="0"/>
              <a:t> систем, </a:t>
            </a:r>
            <a:r>
              <a:rPr lang="ru-RU" sz="1300" dirty="0" err="1"/>
              <a:t>що</a:t>
            </a:r>
            <a:r>
              <a:rPr lang="ru-RU" sz="1300" dirty="0"/>
              <a:t> </a:t>
            </a:r>
            <a:r>
              <a:rPr lang="ru-RU" sz="1300" dirty="0" err="1"/>
              <a:t>можуть</a:t>
            </a:r>
            <a:r>
              <a:rPr lang="ru-RU" sz="1300" dirty="0"/>
              <a:t> </a:t>
            </a:r>
            <a:r>
              <a:rPr lang="ru-RU" sz="1300" dirty="0" err="1"/>
              <a:t>паралельно</a:t>
            </a:r>
            <a:r>
              <a:rPr lang="ru-RU" sz="1300" dirty="0"/>
              <a:t> </a:t>
            </a:r>
            <a:r>
              <a:rPr lang="ru-RU" sz="1300" dirty="0" err="1"/>
              <a:t>розглядати</a:t>
            </a:r>
            <a:r>
              <a:rPr lang="ru-RU" sz="1300" dirty="0"/>
              <a:t> </a:t>
            </a:r>
            <a:r>
              <a:rPr lang="ru-RU" sz="1300" dirty="0" err="1"/>
              <a:t>велику</a:t>
            </a:r>
            <a:r>
              <a:rPr lang="ru-RU" sz="1300" dirty="0"/>
              <a:t> </a:t>
            </a:r>
            <a:r>
              <a:rPr lang="ru-RU" sz="1300" dirty="0" err="1"/>
              <a:t>кількість</a:t>
            </a:r>
            <a:r>
              <a:rPr lang="ru-RU" sz="1300" dirty="0"/>
              <a:t> </a:t>
            </a:r>
            <a:r>
              <a:rPr lang="ru-RU" sz="1300" dirty="0" err="1"/>
              <a:t>станів</a:t>
            </a:r>
            <a:r>
              <a:rPr lang="ru-RU" sz="1300" dirty="0"/>
              <a:t> і </a:t>
            </a:r>
            <a:r>
              <a:rPr lang="ru-RU" sz="1300" dirty="0" err="1"/>
              <a:t>узгоджувати</a:t>
            </a:r>
            <a:r>
              <a:rPr lang="ru-RU" sz="1300" dirty="0"/>
              <a:t> </a:t>
            </a:r>
            <a:r>
              <a:rPr lang="ru-RU" sz="1300" dirty="0" err="1"/>
              <a:t>результати</a:t>
            </a:r>
            <a:r>
              <a:rPr lang="ru-RU" sz="1300" dirty="0"/>
              <a:t> через </a:t>
            </a:r>
            <a:r>
              <a:rPr lang="ru-RU" sz="1300" dirty="0" err="1"/>
              <a:t>миттєве</a:t>
            </a:r>
            <a:r>
              <a:rPr lang="ru-RU" sz="1300" dirty="0"/>
              <a:t> </a:t>
            </a:r>
            <a:r>
              <a:rPr lang="ru-RU" sz="1300" dirty="0" err="1"/>
              <a:t>корелювання</a:t>
            </a:r>
            <a:r>
              <a:rPr lang="ru-RU" sz="1300" dirty="0"/>
              <a:t> </a:t>
            </a:r>
            <a:r>
              <a:rPr lang="ru-RU" sz="1300" dirty="0" err="1"/>
              <a:t>між</a:t>
            </a:r>
            <a:r>
              <a:rPr lang="ru-RU" sz="1300" dirty="0"/>
              <a:t> </a:t>
            </a:r>
            <a:r>
              <a:rPr lang="ru-RU" sz="1300" dirty="0" err="1"/>
              <a:t>кубітами</a:t>
            </a:r>
            <a:r>
              <a:rPr lang="ru-RU" sz="1300" dirty="0"/>
              <a:t> [1].</a:t>
            </a:r>
          </a:p>
          <a:p>
            <a:endParaRPr lang="ru-RU" sz="1300" dirty="0" smtClean="0"/>
          </a:p>
          <a:p>
            <a:r>
              <a:rPr lang="ru-RU" sz="1300" dirty="0" err="1" smtClean="0"/>
              <a:t>Заплутаність</a:t>
            </a:r>
            <a:r>
              <a:rPr lang="ru-RU" sz="1300" dirty="0"/>
              <a:t>, </a:t>
            </a:r>
            <a:r>
              <a:rPr lang="ru-RU" sz="1300" dirty="0" err="1"/>
              <a:t>або</a:t>
            </a:r>
            <a:r>
              <a:rPr lang="ru-RU" sz="1300" dirty="0"/>
              <a:t> </a:t>
            </a:r>
            <a:r>
              <a:rPr lang="en-US" sz="1300" b="1" dirty="0"/>
              <a:t>entanglement</a:t>
            </a:r>
            <a:r>
              <a:rPr lang="en-US" sz="1300" dirty="0"/>
              <a:t>, </a:t>
            </a:r>
            <a:r>
              <a:rPr lang="ru-RU" sz="1300" dirty="0" err="1"/>
              <a:t>виникає</a:t>
            </a:r>
            <a:r>
              <a:rPr lang="ru-RU" sz="1300" dirty="0"/>
              <a:t> </a:t>
            </a:r>
            <a:r>
              <a:rPr lang="ru-RU" sz="1300" dirty="0" err="1"/>
              <a:t>тоді</a:t>
            </a:r>
            <a:r>
              <a:rPr lang="ru-RU" sz="1300" dirty="0"/>
              <a:t>, коли </a:t>
            </a:r>
            <a:r>
              <a:rPr lang="ru-RU" sz="1300" dirty="0" err="1"/>
              <a:t>декілька</a:t>
            </a:r>
            <a:r>
              <a:rPr lang="ru-RU" sz="1300" dirty="0"/>
              <a:t> </a:t>
            </a:r>
            <a:r>
              <a:rPr lang="ru-RU" sz="1300" dirty="0" err="1"/>
              <a:t>кубітів</a:t>
            </a:r>
            <a:r>
              <a:rPr lang="ru-RU" sz="1300" dirty="0"/>
              <a:t> </a:t>
            </a:r>
            <a:r>
              <a:rPr lang="ru-RU" sz="1300" dirty="0" err="1"/>
              <a:t>об’єднані</a:t>
            </a:r>
            <a:r>
              <a:rPr lang="ru-RU" sz="1300" dirty="0"/>
              <a:t> у </a:t>
            </a:r>
            <a:r>
              <a:rPr lang="ru-RU" sz="1300" dirty="0" err="1"/>
              <a:t>спільний</a:t>
            </a:r>
            <a:r>
              <a:rPr lang="ru-RU" sz="1300" dirty="0"/>
              <a:t> </a:t>
            </a:r>
            <a:r>
              <a:rPr lang="ru-RU" sz="1300" dirty="0" err="1"/>
              <a:t>квантовий</a:t>
            </a:r>
            <a:r>
              <a:rPr lang="ru-RU" sz="1300" dirty="0"/>
              <a:t> стан, і </a:t>
            </a:r>
            <a:r>
              <a:rPr lang="ru-RU" sz="1300" b="1" dirty="0" err="1"/>
              <a:t>зміна</a:t>
            </a:r>
            <a:r>
              <a:rPr lang="ru-RU" sz="1300" b="1" dirty="0"/>
              <a:t> стану одного з них </a:t>
            </a:r>
            <a:r>
              <a:rPr lang="ru-RU" sz="1300" b="1" dirty="0" err="1"/>
              <a:t>миттєво</a:t>
            </a:r>
            <a:r>
              <a:rPr lang="ru-RU" sz="1300" b="1" dirty="0"/>
              <a:t> </a:t>
            </a:r>
            <a:r>
              <a:rPr lang="ru-RU" sz="1300" b="1" dirty="0" err="1"/>
              <a:t>впливає</a:t>
            </a:r>
            <a:r>
              <a:rPr lang="ru-RU" sz="1300" b="1" dirty="0"/>
              <a:t> на стан </a:t>
            </a:r>
            <a:r>
              <a:rPr lang="ru-RU" sz="1300" b="1" dirty="0" err="1"/>
              <a:t>іншого</a:t>
            </a:r>
            <a:r>
              <a:rPr lang="ru-RU" sz="1300" dirty="0"/>
              <a:t>, </a:t>
            </a:r>
            <a:r>
              <a:rPr lang="ru-RU" sz="1300" dirty="0" err="1"/>
              <a:t>незалежно</a:t>
            </a:r>
            <a:r>
              <a:rPr lang="ru-RU" sz="1300" dirty="0"/>
              <a:t> </a:t>
            </a:r>
            <a:r>
              <a:rPr lang="ru-RU" sz="1300" dirty="0" err="1"/>
              <a:t>від</a:t>
            </a:r>
            <a:r>
              <a:rPr lang="ru-RU" sz="1300" dirty="0"/>
              <a:t> того, на </a:t>
            </a:r>
            <a:r>
              <a:rPr lang="ru-RU" sz="1300" dirty="0" err="1"/>
              <a:t>якій</a:t>
            </a:r>
            <a:r>
              <a:rPr lang="ru-RU" sz="1300" dirty="0"/>
              <a:t> </a:t>
            </a:r>
            <a:r>
              <a:rPr lang="ru-RU" sz="1300" dirty="0" err="1"/>
              <a:t>відстані</a:t>
            </a:r>
            <a:r>
              <a:rPr lang="ru-RU" sz="1300" dirty="0"/>
              <a:t> вони </a:t>
            </a:r>
            <a:r>
              <a:rPr lang="ru-RU" sz="1300" dirty="0" err="1"/>
              <a:t>перебувають</a:t>
            </a:r>
            <a:r>
              <a:rPr lang="ru-RU" sz="1300" dirty="0"/>
              <a:t>. </a:t>
            </a:r>
            <a:r>
              <a:rPr lang="ru-RU" sz="1300" dirty="0" err="1"/>
              <a:t>Класичні</a:t>
            </a:r>
            <a:r>
              <a:rPr lang="ru-RU" sz="1300" dirty="0"/>
              <a:t> </a:t>
            </a:r>
            <a:r>
              <a:rPr lang="ru-RU" sz="1300" dirty="0" err="1"/>
              <a:t>фізичні</a:t>
            </a:r>
            <a:r>
              <a:rPr lang="ru-RU" sz="1300" dirty="0"/>
              <a:t> </a:t>
            </a:r>
            <a:r>
              <a:rPr lang="ru-RU" sz="1300" dirty="0" err="1"/>
              <a:t>уявлення</a:t>
            </a:r>
            <a:r>
              <a:rPr lang="ru-RU" sz="1300" dirty="0"/>
              <a:t> не </a:t>
            </a:r>
            <a:r>
              <a:rPr lang="ru-RU" sz="1300" dirty="0" err="1"/>
              <a:t>пояснюють</a:t>
            </a:r>
            <a:r>
              <a:rPr lang="ru-RU" sz="1300" dirty="0"/>
              <a:t> </a:t>
            </a:r>
            <a:r>
              <a:rPr lang="ru-RU" sz="1300" dirty="0" err="1"/>
              <a:t>таке</a:t>
            </a:r>
            <a:r>
              <a:rPr lang="ru-RU" sz="1300" dirty="0"/>
              <a:t> “</a:t>
            </a:r>
            <a:r>
              <a:rPr lang="ru-RU" sz="1300" dirty="0" err="1"/>
              <a:t>миттєве</a:t>
            </a:r>
            <a:r>
              <a:rPr lang="ru-RU" sz="1300" dirty="0"/>
              <a:t>” </a:t>
            </a:r>
            <a:r>
              <a:rPr lang="ru-RU" sz="1300" dirty="0" err="1"/>
              <a:t>узгодження</a:t>
            </a:r>
            <a:r>
              <a:rPr lang="ru-RU" sz="1300" dirty="0"/>
              <a:t>, </a:t>
            </a:r>
            <a:r>
              <a:rPr lang="ru-RU" sz="1300" dirty="0" err="1"/>
              <a:t>проте</a:t>
            </a:r>
            <a:r>
              <a:rPr lang="ru-RU" sz="1300" dirty="0"/>
              <a:t> </a:t>
            </a:r>
            <a:r>
              <a:rPr lang="ru-RU" sz="1300" dirty="0" err="1"/>
              <a:t>квантова</a:t>
            </a:r>
            <a:r>
              <a:rPr lang="ru-RU" sz="1300" dirty="0"/>
              <a:t> </a:t>
            </a:r>
            <a:r>
              <a:rPr lang="ru-RU" sz="1300" dirty="0" err="1"/>
              <a:t>механіка</a:t>
            </a:r>
            <a:r>
              <a:rPr lang="ru-RU" sz="1300" dirty="0"/>
              <a:t> </a:t>
            </a:r>
            <a:r>
              <a:rPr lang="ru-RU" sz="1300" dirty="0" err="1"/>
              <a:t>приймає</a:t>
            </a:r>
            <a:r>
              <a:rPr lang="ru-RU" sz="1300" dirty="0"/>
              <a:t> </a:t>
            </a:r>
            <a:r>
              <a:rPr lang="ru-RU" sz="1300" dirty="0" err="1"/>
              <a:t>це</a:t>
            </a:r>
            <a:r>
              <a:rPr lang="ru-RU" sz="1300" dirty="0"/>
              <a:t> як </a:t>
            </a:r>
            <a:r>
              <a:rPr lang="ru-RU" sz="1300" dirty="0" err="1"/>
              <a:t>природне</a:t>
            </a:r>
            <a:r>
              <a:rPr lang="ru-RU" sz="1300" dirty="0"/>
              <a:t> </a:t>
            </a:r>
            <a:r>
              <a:rPr lang="ru-RU" sz="1300" dirty="0" err="1"/>
              <a:t>явище</a:t>
            </a:r>
            <a:r>
              <a:rPr lang="ru-RU" sz="1300" dirty="0"/>
              <a:t>. </a:t>
            </a:r>
            <a:r>
              <a:rPr lang="ru-RU" sz="1300" dirty="0" err="1"/>
              <a:t>Заплутані</a:t>
            </a:r>
            <a:r>
              <a:rPr lang="ru-RU" sz="1300" dirty="0"/>
              <a:t> </a:t>
            </a:r>
            <a:r>
              <a:rPr lang="ru-RU" sz="1300" dirty="0" err="1"/>
              <a:t>кубіти</a:t>
            </a:r>
            <a:r>
              <a:rPr lang="ru-RU" sz="1300" dirty="0"/>
              <a:t> </a:t>
            </a:r>
            <a:r>
              <a:rPr lang="ru-RU" sz="1300" dirty="0" err="1"/>
              <a:t>слугують</a:t>
            </a:r>
            <a:r>
              <a:rPr lang="ru-RU" sz="1300" dirty="0"/>
              <a:t> основою для </a:t>
            </a:r>
            <a:r>
              <a:rPr lang="ru-RU" sz="1300" dirty="0" err="1"/>
              <a:t>реалізації</a:t>
            </a:r>
            <a:r>
              <a:rPr lang="ru-RU" sz="1300" dirty="0"/>
              <a:t> </a:t>
            </a:r>
            <a:r>
              <a:rPr lang="ru-RU" sz="1300" dirty="0" err="1"/>
              <a:t>квантових</a:t>
            </a:r>
            <a:r>
              <a:rPr lang="ru-RU" sz="1300" dirty="0"/>
              <a:t> </a:t>
            </a:r>
            <a:r>
              <a:rPr lang="ru-RU" sz="1300" dirty="0" err="1"/>
              <a:t>логічних</a:t>
            </a:r>
            <a:r>
              <a:rPr lang="ru-RU" sz="1300" dirty="0"/>
              <a:t> </a:t>
            </a:r>
            <a:r>
              <a:rPr lang="ru-RU" sz="1300" dirty="0" err="1"/>
              <a:t>вентилів</a:t>
            </a:r>
            <a:r>
              <a:rPr lang="ru-RU" sz="1300" dirty="0"/>
              <a:t> (</a:t>
            </a:r>
            <a:r>
              <a:rPr lang="ru-RU" sz="1300" dirty="0" err="1"/>
              <a:t>наприклад</a:t>
            </a:r>
            <a:r>
              <a:rPr lang="ru-RU" sz="1300" dirty="0"/>
              <a:t>, </a:t>
            </a:r>
            <a:r>
              <a:rPr lang="en-US" sz="1300" dirty="0"/>
              <a:t>CNOT), </a:t>
            </a:r>
            <a:r>
              <a:rPr lang="ru-RU" sz="1300" dirty="0"/>
              <a:t>а </a:t>
            </a:r>
            <a:r>
              <a:rPr lang="ru-RU" sz="1300" dirty="0" err="1"/>
              <a:t>також</a:t>
            </a:r>
            <a:r>
              <a:rPr lang="ru-RU" sz="1300" dirty="0"/>
              <a:t> </a:t>
            </a:r>
            <a:r>
              <a:rPr lang="ru-RU" sz="1300" dirty="0" err="1"/>
              <a:t>дозволяють</a:t>
            </a:r>
            <a:r>
              <a:rPr lang="ru-RU" sz="1300" dirty="0"/>
              <a:t> </a:t>
            </a:r>
            <a:r>
              <a:rPr lang="ru-RU" sz="1300" dirty="0" err="1"/>
              <a:t>будувати</a:t>
            </a:r>
            <a:r>
              <a:rPr lang="ru-RU" sz="1300" dirty="0"/>
              <a:t> </a:t>
            </a:r>
            <a:r>
              <a:rPr lang="ru-RU" sz="1300" b="1" dirty="0" err="1"/>
              <a:t>революційні</a:t>
            </a:r>
            <a:r>
              <a:rPr lang="ru-RU" sz="1300" b="1" dirty="0"/>
              <a:t> </a:t>
            </a:r>
            <a:r>
              <a:rPr lang="ru-RU" sz="1300" b="1" dirty="0" err="1"/>
              <a:t>квантові</a:t>
            </a:r>
            <a:r>
              <a:rPr lang="ru-RU" sz="1300" b="1" dirty="0"/>
              <a:t> </a:t>
            </a:r>
            <a:r>
              <a:rPr lang="ru-RU" sz="1300" b="1" dirty="0" err="1"/>
              <a:t>алгоритми</a:t>
            </a:r>
            <a:r>
              <a:rPr lang="ru-RU" sz="1300" dirty="0"/>
              <a:t>, </a:t>
            </a:r>
            <a:r>
              <a:rPr lang="ru-RU" sz="1300" dirty="0" err="1"/>
              <a:t>такі</a:t>
            </a:r>
            <a:r>
              <a:rPr lang="ru-RU" sz="1300" dirty="0"/>
              <a:t> як алгоритм </a:t>
            </a:r>
            <a:r>
              <a:rPr lang="ru-RU" sz="1300" dirty="0" err="1"/>
              <a:t>Шора</a:t>
            </a:r>
            <a:r>
              <a:rPr lang="ru-RU" sz="1300" dirty="0"/>
              <a:t> та алгоритм </a:t>
            </a:r>
            <a:r>
              <a:rPr lang="ru-RU" sz="1300" dirty="0" err="1"/>
              <a:t>Гровера</a:t>
            </a:r>
            <a:r>
              <a:rPr lang="ru-RU" sz="1300" dirty="0"/>
              <a:t>, </a:t>
            </a:r>
            <a:r>
              <a:rPr lang="ru-RU" sz="1300" dirty="0" err="1"/>
              <a:t>що</a:t>
            </a:r>
            <a:r>
              <a:rPr lang="ru-RU" sz="1300" dirty="0"/>
              <a:t> </a:t>
            </a:r>
            <a:r>
              <a:rPr lang="ru-RU" sz="1300" dirty="0" err="1"/>
              <a:t>значно</a:t>
            </a:r>
            <a:r>
              <a:rPr lang="ru-RU" sz="1300" dirty="0"/>
              <a:t> </a:t>
            </a:r>
            <a:r>
              <a:rPr lang="ru-RU" sz="1300" dirty="0" err="1"/>
              <a:t>перевершують</a:t>
            </a:r>
            <a:r>
              <a:rPr lang="ru-RU" sz="1300" dirty="0"/>
              <a:t> </a:t>
            </a:r>
            <a:r>
              <a:rPr lang="ru-RU" sz="1300" dirty="0" err="1"/>
              <a:t>можливості</a:t>
            </a:r>
            <a:r>
              <a:rPr lang="ru-RU" sz="1300" dirty="0"/>
              <a:t> </a:t>
            </a:r>
            <a:r>
              <a:rPr lang="ru-RU" sz="1300" dirty="0" err="1"/>
              <a:t>класичних</a:t>
            </a:r>
            <a:r>
              <a:rPr lang="ru-RU" sz="1300" dirty="0"/>
              <a:t> </a:t>
            </a:r>
            <a:r>
              <a:rPr lang="ru-RU" sz="1300" dirty="0" err="1"/>
              <a:t>комп’ютерів</a:t>
            </a:r>
            <a:r>
              <a:rPr lang="ru-RU" sz="1300" dirty="0"/>
              <a:t> для </a:t>
            </a:r>
            <a:r>
              <a:rPr lang="ru-RU" sz="1300" dirty="0" err="1"/>
              <a:t>розв’язання</a:t>
            </a:r>
            <a:r>
              <a:rPr lang="ru-RU" sz="1300" dirty="0"/>
              <a:t> </a:t>
            </a:r>
            <a:r>
              <a:rPr lang="ru-RU" sz="1300" dirty="0" err="1"/>
              <a:t>певних</a:t>
            </a:r>
            <a:r>
              <a:rPr lang="ru-RU" sz="1300" dirty="0"/>
              <a:t> </a:t>
            </a:r>
            <a:r>
              <a:rPr lang="ru-RU" sz="1300" dirty="0" err="1"/>
              <a:t>типів</a:t>
            </a:r>
            <a:r>
              <a:rPr lang="ru-RU" sz="1300" dirty="0"/>
              <a:t> задач [1].</a:t>
            </a:r>
            <a:endParaRPr lang="ru-RU" sz="1300" dirty="0" smtClean="0"/>
          </a:p>
          <a:p>
            <a:endParaRPr lang="ru-RU" sz="1300" dirty="0" smtClean="0"/>
          </a:p>
          <a:p>
            <a:r>
              <a:rPr lang="ru-RU" sz="1300" dirty="0" smtClean="0"/>
              <a:t>Одним </a:t>
            </a:r>
            <a:r>
              <a:rPr lang="ru-RU" sz="1300" dirty="0" err="1"/>
              <a:t>із</a:t>
            </a:r>
            <a:r>
              <a:rPr lang="ru-RU" sz="1300" dirty="0"/>
              <a:t> </a:t>
            </a:r>
            <a:r>
              <a:rPr lang="ru-RU" sz="1300" dirty="0" err="1"/>
              <a:t>піонерів</a:t>
            </a:r>
            <a:r>
              <a:rPr lang="ru-RU" sz="1300" dirty="0"/>
              <a:t> </a:t>
            </a:r>
            <a:r>
              <a:rPr lang="ru-RU" sz="1300" dirty="0" err="1"/>
              <a:t>цієї</a:t>
            </a:r>
            <a:r>
              <a:rPr lang="ru-RU" sz="1300" dirty="0"/>
              <a:t> </a:t>
            </a:r>
            <a:r>
              <a:rPr lang="ru-RU" sz="1300" dirty="0" err="1"/>
              <a:t>галузі</a:t>
            </a:r>
            <a:r>
              <a:rPr lang="ru-RU" sz="1300" dirty="0"/>
              <a:t> </a:t>
            </a:r>
            <a:r>
              <a:rPr lang="ru-RU" sz="1300" dirty="0" err="1"/>
              <a:t>був</a:t>
            </a:r>
            <a:r>
              <a:rPr lang="ru-RU" sz="1300" dirty="0"/>
              <a:t> </a:t>
            </a:r>
            <a:r>
              <a:rPr lang="ru-RU" sz="1300" b="1" dirty="0" err="1"/>
              <a:t>Річард</a:t>
            </a:r>
            <a:r>
              <a:rPr lang="ru-RU" sz="1300" b="1" dirty="0"/>
              <a:t> Фейнман (1918–1988)</a:t>
            </a:r>
            <a:r>
              <a:rPr lang="ru-RU" sz="1300" dirty="0"/>
              <a:t>, </a:t>
            </a:r>
            <a:r>
              <a:rPr lang="ru-RU" sz="1300" dirty="0" err="1"/>
              <a:t>який</a:t>
            </a:r>
            <a:r>
              <a:rPr lang="ru-RU" sz="1300" dirty="0"/>
              <a:t> у </a:t>
            </a:r>
            <a:r>
              <a:rPr lang="ru-RU" sz="1300" dirty="0" err="1"/>
              <a:t>своїх</a:t>
            </a:r>
            <a:r>
              <a:rPr lang="ru-RU" sz="1300" dirty="0"/>
              <a:t> </a:t>
            </a:r>
            <a:r>
              <a:rPr lang="ru-RU" sz="1300" dirty="0" err="1"/>
              <a:t>працях</a:t>
            </a:r>
            <a:r>
              <a:rPr lang="ru-RU" sz="1300" dirty="0"/>
              <a:t> 1980-х </a:t>
            </a:r>
            <a:r>
              <a:rPr lang="ru-RU" sz="1300" dirty="0" err="1"/>
              <a:t>років</a:t>
            </a:r>
            <a:r>
              <a:rPr lang="ru-RU" sz="1300" dirty="0"/>
              <a:t> </a:t>
            </a:r>
            <a:r>
              <a:rPr lang="ru-RU" sz="1300" dirty="0" err="1"/>
              <a:t>звернув</a:t>
            </a:r>
            <a:r>
              <a:rPr lang="ru-RU" sz="1300" dirty="0"/>
              <a:t> </a:t>
            </a:r>
            <a:r>
              <a:rPr lang="ru-RU" sz="1300" dirty="0" err="1"/>
              <a:t>увагу</a:t>
            </a:r>
            <a:r>
              <a:rPr lang="ru-RU" sz="1300" dirty="0"/>
              <a:t> на те, </a:t>
            </a:r>
            <a:r>
              <a:rPr lang="ru-RU" sz="1300" dirty="0" err="1"/>
              <a:t>що</a:t>
            </a:r>
            <a:r>
              <a:rPr lang="ru-RU" sz="1300" dirty="0"/>
              <a:t> для </a:t>
            </a:r>
            <a:r>
              <a:rPr lang="ru-RU" sz="1300" b="1" dirty="0"/>
              <a:t>точного </a:t>
            </a:r>
            <a:r>
              <a:rPr lang="ru-RU" sz="1300" b="1" dirty="0" err="1"/>
              <a:t>моделювання</a:t>
            </a:r>
            <a:r>
              <a:rPr lang="ru-RU" sz="1300" b="1" dirty="0"/>
              <a:t> </a:t>
            </a:r>
            <a:r>
              <a:rPr lang="ru-RU" sz="1300" b="1" dirty="0" err="1"/>
              <a:t>складних</a:t>
            </a:r>
            <a:r>
              <a:rPr lang="ru-RU" sz="1300" b="1" dirty="0"/>
              <a:t> </a:t>
            </a:r>
            <a:r>
              <a:rPr lang="ru-RU" sz="1300" b="1" dirty="0" err="1"/>
              <a:t>квантових</a:t>
            </a:r>
            <a:r>
              <a:rPr lang="ru-RU" sz="1300" b="1" dirty="0"/>
              <a:t> систем</a:t>
            </a:r>
            <a:r>
              <a:rPr lang="ru-RU" sz="1300" dirty="0"/>
              <a:t> </a:t>
            </a:r>
            <a:r>
              <a:rPr lang="ru-RU" sz="1300" dirty="0" err="1"/>
              <a:t>потрібно</a:t>
            </a:r>
            <a:r>
              <a:rPr lang="ru-RU" sz="1300" dirty="0"/>
              <a:t> </a:t>
            </a:r>
            <a:r>
              <a:rPr lang="ru-RU" sz="1300" dirty="0" err="1"/>
              <a:t>задіювати</a:t>
            </a:r>
            <a:r>
              <a:rPr lang="ru-RU" sz="1300" dirty="0"/>
              <a:t> </a:t>
            </a:r>
            <a:r>
              <a:rPr lang="ru-RU" sz="1300" dirty="0" err="1"/>
              <a:t>інші</a:t>
            </a:r>
            <a:r>
              <a:rPr lang="ru-RU" sz="1300" dirty="0"/>
              <a:t> </a:t>
            </a:r>
            <a:r>
              <a:rPr lang="ru-RU" sz="1300" dirty="0" err="1"/>
              <a:t>квантові</a:t>
            </a:r>
            <a:r>
              <a:rPr lang="ru-RU" sz="1300" dirty="0"/>
              <a:t> </a:t>
            </a:r>
            <a:r>
              <a:rPr lang="ru-RU" sz="1300" dirty="0" err="1"/>
              <a:t>системи</a:t>
            </a:r>
            <a:r>
              <a:rPr lang="ru-RU" sz="1300" dirty="0"/>
              <a:t>. </a:t>
            </a:r>
            <a:r>
              <a:rPr lang="ru-RU" sz="1300" dirty="0" err="1"/>
              <a:t>Ідея</a:t>
            </a:r>
            <a:r>
              <a:rPr lang="ru-RU" sz="1300" dirty="0"/>
              <a:t> Фейнмана </a:t>
            </a:r>
            <a:r>
              <a:rPr lang="ru-RU" sz="1300" dirty="0" err="1"/>
              <a:t>полягала</a:t>
            </a:r>
            <a:r>
              <a:rPr lang="ru-RU" sz="1300" dirty="0"/>
              <a:t> в тому, </a:t>
            </a:r>
            <a:r>
              <a:rPr lang="ru-RU" sz="1300" dirty="0" err="1"/>
              <a:t>що</a:t>
            </a:r>
            <a:r>
              <a:rPr lang="ru-RU" sz="1300" dirty="0"/>
              <a:t> </a:t>
            </a:r>
            <a:r>
              <a:rPr lang="ru-RU" sz="1300" dirty="0" err="1"/>
              <a:t>класичний</a:t>
            </a:r>
            <a:r>
              <a:rPr lang="ru-RU" sz="1300" dirty="0"/>
              <a:t> </a:t>
            </a:r>
            <a:r>
              <a:rPr lang="ru-RU" sz="1300" dirty="0" err="1"/>
              <a:t>комп’ютер</a:t>
            </a:r>
            <a:r>
              <a:rPr lang="ru-RU" sz="1300" dirty="0"/>
              <a:t> не </a:t>
            </a:r>
            <a:r>
              <a:rPr lang="ru-RU" sz="1300" dirty="0" err="1"/>
              <a:t>здатен</a:t>
            </a:r>
            <a:r>
              <a:rPr lang="ru-RU" sz="1300" dirty="0"/>
              <a:t> </a:t>
            </a:r>
            <a:r>
              <a:rPr lang="ru-RU" sz="1300" dirty="0" err="1"/>
              <a:t>швидко</a:t>
            </a:r>
            <a:r>
              <a:rPr lang="ru-RU" sz="1300" dirty="0"/>
              <a:t> й </a:t>
            </a:r>
            <a:r>
              <a:rPr lang="ru-RU" sz="1300" dirty="0" err="1"/>
              <a:t>ефективно</a:t>
            </a:r>
            <a:r>
              <a:rPr lang="ru-RU" sz="1300" dirty="0"/>
              <a:t> </a:t>
            </a:r>
            <a:r>
              <a:rPr lang="ru-RU" sz="1300" dirty="0" err="1"/>
              <a:t>імітувати</a:t>
            </a:r>
            <a:r>
              <a:rPr lang="ru-RU" sz="1300" dirty="0"/>
              <a:t> </a:t>
            </a:r>
            <a:r>
              <a:rPr lang="ru-RU" sz="1300" dirty="0" err="1"/>
              <a:t>квантові</a:t>
            </a:r>
            <a:r>
              <a:rPr lang="ru-RU" sz="1300" dirty="0"/>
              <a:t> </a:t>
            </a:r>
            <a:r>
              <a:rPr lang="ru-RU" sz="1300" dirty="0" err="1"/>
              <a:t>явища</a:t>
            </a:r>
            <a:r>
              <a:rPr lang="ru-RU" sz="1300" dirty="0"/>
              <a:t>, </a:t>
            </a:r>
            <a:r>
              <a:rPr lang="ru-RU" sz="1300" dirty="0" err="1"/>
              <a:t>тоді</a:t>
            </a:r>
            <a:r>
              <a:rPr lang="ru-RU" sz="1300" dirty="0"/>
              <a:t> як машина, </a:t>
            </a:r>
            <a:r>
              <a:rPr lang="ru-RU" sz="1300" dirty="0" err="1"/>
              <a:t>побудована</a:t>
            </a:r>
            <a:r>
              <a:rPr lang="ru-RU" sz="1300" dirty="0"/>
              <a:t> на </a:t>
            </a:r>
            <a:r>
              <a:rPr lang="ru-RU" sz="1300" dirty="0" err="1"/>
              <a:t>квантових</a:t>
            </a:r>
            <a:r>
              <a:rPr lang="ru-RU" sz="1300" dirty="0"/>
              <a:t> законах, </a:t>
            </a:r>
            <a:r>
              <a:rPr lang="ru-RU" sz="1300" dirty="0" err="1"/>
              <a:t>робить</a:t>
            </a:r>
            <a:r>
              <a:rPr lang="ru-RU" sz="1300" dirty="0"/>
              <a:t> </a:t>
            </a:r>
            <a:r>
              <a:rPr lang="ru-RU" sz="1300" dirty="0" err="1"/>
              <a:t>це</a:t>
            </a:r>
            <a:r>
              <a:rPr lang="ru-RU" sz="1300" dirty="0"/>
              <a:t> </a:t>
            </a:r>
            <a:r>
              <a:rPr lang="ru-RU" sz="1300" dirty="0" err="1"/>
              <a:t>природним</a:t>
            </a:r>
            <a:r>
              <a:rPr lang="ru-RU" sz="1300" dirty="0"/>
              <a:t> чином [3]. </a:t>
            </a:r>
            <a:r>
              <a:rPr lang="ru-RU" sz="1300" dirty="0" err="1"/>
              <a:t>Завдяки</a:t>
            </a:r>
            <a:r>
              <a:rPr lang="ru-RU" sz="1300" dirty="0"/>
              <a:t> </a:t>
            </a:r>
            <a:r>
              <a:rPr lang="ru-RU" sz="1300" dirty="0" err="1"/>
              <a:t>цій</a:t>
            </a:r>
            <a:r>
              <a:rPr lang="ru-RU" sz="1300" dirty="0"/>
              <a:t> </a:t>
            </a:r>
            <a:r>
              <a:rPr lang="ru-RU" sz="1300" dirty="0" err="1"/>
              <a:t>концепції</a:t>
            </a:r>
            <a:r>
              <a:rPr lang="ru-RU" sz="1300" dirty="0"/>
              <a:t> </a:t>
            </a:r>
            <a:r>
              <a:rPr lang="ru-RU" sz="1300" dirty="0" err="1"/>
              <a:t>сьогодні</a:t>
            </a:r>
            <a:r>
              <a:rPr lang="ru-RU" sz="1300" dirty="0"/>
              <a:t> активно </a:t>
            </a:r>
            <a:r>
              <a:rPr lang="ru-RU" sz="1300" dirty="0" err="1"/>
              <a:t>розвиваються</a:t>
            </a:r>
            <a:r>
              <a:rPr lang="ru-RU" sz="1300" dirty="0"/>
              <a:t> </a:t>
            </a:r>
            <a:r>
              <a:rPr lang="ru-RU" sz="1300" dirty="0" err="1"/>
              <a:t>квантові</a:t>
            </a:r>
            <a:r>
              <a:rPr lang="ru-RU" sz="1300" dirty="0"/>
              <a:t> </a:t>
            </a:r>
            <a:r>
              <a:rPr lang="ru-RU" sz="1300" dirty="0" err="1"/>
              <a:t>процесори</a:t>
            </a:r>
            <a:r>
              <a:rPr lang="ru-RU" sz="1300" dirty="0"/>
              <a:t>, в основу </a:t>
            </a:r>
            <a:r>
              <a:rPr lang="ru-RU" sz="1300" dirty="0" err="1"/>
              <a:t>яких</a:t>
            </a:r>
            <a:r>
              <a:rPr lang="ru-RU" sz="1300" dirty="0"/>
              <a:t> </a:t>
            </a:r>
            <a:r>
              <a:rPr lang="ru-RU" sz="1300" dirty="0" err="1"/>
              <a:t>закладено</a:t>
            </a:r>
            <a:r>
              <a:rPr lang="ru-RU" sz="1300" dirty="0"/>
              <a:t> </a:t>
            </a:r>
            <a:r>
              <a:rPr lang="ru-RU" sz="1300" dirty="0" err="1"/>
              <a:t>явища</a:t>
            </a:r>
            <a:r>
              <a:rPr lang="ru-RU" sz="1300" dirty="0"/>
              <a:t> </a:t>
            </a:r>
            <a:r>
              <a:rPr lang="ru-RU" sz="1300" dirty="0" err="1"/>
              <a:t>суперпозиції</a:t>
            </a:r>
            <a:r>
              <a:rPr lang="ru-RU" sz="1300" dirty="0"/>
              <a:t> та </a:t>
            </a:r>
            <a:r>
              <a:rPr lang="ru-RU" sz="1300" dirty="0" err="1"/>
              <a:t>заплутаності</a:t>
            </a:r>
            <a:r>
              <a:rPr lang="ru-RU" sz="1300" dirty="0"/>
              <a:t>.</a:t>
            </a:r>
          </a:p>
          <a:p>
            <a:r>
              <a:rPr lang="ru-RU" sz="1300" dirty="0"/>
              <a:t>Таким чином, </a:t>
            </a:r>
            <a:r>
              <a:rPr lang="ru-RU" sz="1300" b="1" dirty="0" err="1"/>
              <a:t>суперпозиція</a:t>
            </a:r>
            <a:r>
              <a:rPr lang="ru-RU" sz="1300" dirty="0"/>
              <a:t> </a:t>
            </a:r>
            <a:r>
              <a:rPr lang="ru-RU" sz="1300" dirty="0" err="1"/>
              <a:t>забезпечує</a:t>
            </a:r>
            <a:r>
              <a:rPr lang="ru-RU" sz="1300" dirty="0"/>
              <a:t> </a:t>
            </a:r>
            <a:r>
              <a:rPr lang="ru-RU" sz="1300" dirty="0" err="1"/>
              <a:t>паралельне</a:t>
            </a:r>
            <a:r>
              <a:rPr lang="ru-RU" sz="1300" dirty="0"/>
              <a:t> </a:t>
            </a:r>
            <a:r>
              <a:rPr lang="ru-RU" sz="1300" dirty="0" err="1"/>
              <a:t>існування</a:t>
            </a:r>
            <a:r>
              <a:rPr lang="ru-RU" sz="1300" dirty="0"/>
              <a:t> </a:t>
            </a:r>
            <a:r>
              <a:rPr lang="ru-RU" sz="1300" dirty="0" err="1"/>
              <a:t>різних</a:t>
            </a:r>
            <a:r>
              <a:rPr lang="ru-RU" sz="1300" dirty="0"/>
              <a:t> </a:t>
            </a:r>
            <a:r>
              <a:rPr lang="ru-RU" sz="1300" dirty="0" err="1"/>
              <a:t>бітових</a:t>
            </a:r>
            <a:r>
              <a:rPr lang="ru-RU" sz="1300" dirty="0"/>
              <a:t> </a:t>
            </a:r>
            <a:r>
              <a:rPr lang="ru-RU" sz="1300" dirty="0" err="1"/>
              <a:t>станів</a:t>
            </a:r>
            <a:r>
              <a:rPr lang="ru-RU" sz="1300" dirty="0"/>
              <a:t>, а </a:t>
            </a:r>
            <a:r>
              <a:rPr lang="ru-RU" sz="1300" b="1" dirty="0" err="1"/>
              <a:t>заплутаність</a:t>
            </a:r>
            <a:r>
              <a:rPr lang="ru-RU" sz="1300" dirty="0"/>
              <a:t> </a:t>
            </a:r>
            <a:r>
              <a:rPr lang="ru-RU" sz="1300" dirty="0" err="1"/>
              <a:t>уможливлює</a:t>
            </a:r>
            <a:r>
              <a:rPr lang="ru-RU" sz="1300" dirty="0"/>
              <a:t> </a:t>
            </a:r>
            <a:r>
              <a:rPr lang="ru-RU" sz="1300" dirty="0" err="1"/>
              <a:t>єдину</a:t>
            </a:r>
            <a:r>
              <a:rPr lang="ru-RU" sz="1300" dirty="0"/>
              <a:t> </a:t>
            </a:r>
            <a:r>
              <a:rPr lang="ru-RU" sz="1300" dirty="0" err="1"/>
              <a:t>узгоджену</a:t>
            </a:r>
            <a:r>
              <a:rPr lang="ru-RU" sz="1300" dirty="0"/>
              <a:t> </a:t>
            </a:r>
            <a:r>
              <a:rPr lang="ru-RU" sz="1300" dirty="0" err="1"/>
              <a:t>поведінку</a:t>
            </a:r>
            <a:r>
              <a:rPr lang="ru-RU" sz="1300" dirty="0"/>
              <a:t> </a:t>
            </a:r>
            <a:r>
              <a:rPr lang="ru-RU" sz="1300" dirty="0" err="1"/>
              <a:t>кількох</a:t>
            </a:r>
            <a:r>
              <a:rPr lang="ru-RU" sz="1300" dirty="0"/>
              <a:t> </a:t>
            </a:r>
            <a:r>
              <a:rPr lang="ru-RU" sz="1300" dirty="0" err="1"/>
              <a:t>кубітів</a:t>
            </a:r>
            <a:r>
              <a:rPr lang="ru-RU" sz="1300" dirty="0"/>
              <a:t>. Разом вони </a:t>
            </a:r>
            <a:r>
              <a:rPr lang="ru-RU" sz="1300" dirty="0" err="1"/>
              <a:t>дозволяють</a:t>
            </a:r>
            <a:r>
              <a:rPr lang="ru-RU" sz="1300" dirty="0"/>
              <a:t> </a:t>
            </a:r>
            <a:r>
              <a:rPr lang="ru-RU" sz="1300" dirty="0" err="1"/>
              <a:t>квантовим</a:t>
            </a:r>
            <a:r>
              <a:rPr lang="ru-RU" sz="1300" dirty="0"/>
              <a:t> </a:t>
            </a:r>
            <a:r>
              <a:rPr lang="ru-RU" sz="1300" dirty="0" err="1"/>
              <a:t>комп’ютерам</a:t>
            </a:r>
            <a:r>
              <a:rPr lang="ru-RU" sz="1300" dirty="0"/>
              <a:t> </a:t>
            </a:r>
            <a:r>
              <a:rPr lang="ru-RU" sz="1300" dirty="0" err="1"/>
              <a:t>виконувати</a:t>
            </a:r>
            <a:r>
              <a:rPr lang="ru-RU" sz="1300" dirty="0"/>
              <a:t> </a:t>
            </a:r>
            <a:r>
              <a:rPr lang="ru-RU" sz="1300" dirty="0" err="1"/>
              <a:t>певні</a:t>
            </a:r>
            <a:r>
              <a:rPr lang="ru-RU" sz="1300" dirty="0"/>
              <a:t> </a:t>
            </a:r>
            <a:r>
              <a:rPr lang="ru-RU" sz="1300" dirty="0" err="1"/>
              <a:t>класи</a:t>
            </a:r>
            <a:r>
              <a:rPr lang="ru-RU" sz="1300" dirty="0"/>
              <a:t> задач </a:t>
            </a:r>
            <a:r>
              <a:rPr lang="ru-RU" sz="1300" dirty="0" err="1"/>
              <a:t>експоненційно</a:t>
            </a:r>
            <a:r>
              <a:rPr lang="ru-RU" sz="1300" dirty="0"/>
              <a:t> </a:t>
            </a:r>
            <a:r>
              <a:rPr lang="ru-RU" sz="1300" dirty="0" err="1"/>
              <a:t>швидше</a:t>
            </a:r>
            <a:r>
              <a:rPr lang="ru-RU" sz="1300" dirty="0"/>
              <a:t>, </a:t>
            </a:r>
            <a:r>
              <a:rPr lang="ru-RU" sz="1300" dirty="0" err="1"/>
              <a:t>ніж</a:t>
            </a:r>
            <a:r>
              <a:rPr lang="ru-RU" sz="1300" dirty="0"/>
              <a:t> </a:t>
            </a:r>
            <a:r>
              <a:rPr lang="ru-RU" sz="1300" dirty="0" err="1"/>
              <a:t>це</a:t>
            </a:r>
            <a:r>
              <a:rPr lang="ru-RU" sz="1300" dirty="0"/>
              <a:t> </a:t>
            </a:r>
            <a:r>
              <a:rPr lang="ru-RU" sz="1300" dirty="0" err="1"/>
              <a:t>можливо</a:t>
            </a:r>
            <a:r>
              <a:rPr lang="ru-RU" sz="1300" dirty="0"/>
              <a:t> на </a:t>
            </a:r>
            <a:r>
              <a:rPr lang="ru-RU" sz="1300" dirty="0" err="1"/>
              <a:t>класичних</a:t>
            </a:r>
            <a:r>
              <a:rPr lang="ru-RU" sz="1300" dirty="0"/>
              <a:t> </a:t>
            </a:r>
            <a:r>
              <a:rPr lang="ru-RU" sz="1300" dirty="0" err="1"/>
              <a:t>комп’ютерах</a:t>
            </a:r>
            <a:r>
              <a:rPr lang="ru-RU" sz="1300" dirty="0"/>
              <a:t>. </a:t>
            </a:r>
            <a:r>
              <a:rPr lang="ru-RU" sz="1300" dirty="0" err="1"/>
              <a:t>Хоча</a:t>
            </a:r>
            <a:r>
              <a:rPr lang="ru-RU" sz="1300" dirty="0"/>
              <a:t> на шляху до </a:t>
            </a:r>
            <a:r>
              <a:rPr lang="ru-RU" sz="1300" dirty="0" err="1"/>
              <a:t>створення</a:t>
            </a:r>
            <a:r>
              <a:rPr lang="ru-RU" sz="1300" dirty="0"/>
              <a:t> </a:t>
            </a:r>
            <a:r>
              <a:rPr lang="ru-RU" sz="1300" dirty="0" err="1"/>
              <a:t>масштабованого</a:t>
            </a:r>
            <a:r>
              <a:rPr lang="ru-RU" sz="1300" dirty="0"/>
              <a:t> квантового </a:t>
            </a:r>
            <a:r>
              <a:rPr lang="ru-RU" sz="1300" dirty="0" err="1"/>
              <a:t>процесора</a:t>
            </a:r>
            <a:r>
              <a:rPr lang="ru-RU" sz="1300" dirty="0"/>
              <a:t> </a:t>
            </a:r>
            <a:r>
              <a:rPr lang="ru-RU" sz="1300" dirty="0" err="1"/>
              <a:t>існує</a:t>
            </a:r>
            <a:r>
              <a:rPr lang="ru-RU" sz="1300" dirty="0"/>
              <a:t> </a:t>
            </a:r>
            <a:r>
              <a:rPr lang="ru-RU" sz="1300" dirty="0" err="1"/>
              <a:t>багато</a:t>
            </a:r>
            <a:r>
              <a:rPr lang="ru-RU" sz="1300" dirty="0"/>
              <a:t> </a:t>
            </a:r>
            <a:r>
              <a:rPr lang="ru-RU" sz="1300" dirty="0" err="1"/>
              <a:t>викликів</a:t>
            </a:r>
            <a:r>
              <a:rPr lang="ru-RU" sz="1300" dirty="0"/>
              <a:t> (</a:t>
            </a:r>
            <a:r>
              <a:rPr lang="ru-RU" sz="1300" dirty="0" err="1"/>
              <a:t>зокрема</a:t>
            </a:r>
            <a:r>
              <a:rPr lang="ru-RU" sz="1300" dirty="0"/>
              <a:t>, </a:t>
            </a:r>
            <a:r>
              <a:rPr lang="ru-RU" sz="1300" dirty="0" err="1"/>
              <a:t>декогеренція</a:t>
            </a:r>
            <a:r>
              <a:rPr lang="ru-RU" sz="1300" dirty="0"/>
              <a:t> та </a:t>
            </a:r>
            <a:r>
              <a:rPr lang="ru-RU" sz="1300" dirty="0" err="1"/>
              <a:t>складні</a:t>
            </a:r>
            <a:r>
              <a:rPr lang="ru-RU" sz="1300" dirty="0"/>
              <a:t> </a:t>
            </a:r>
            <a:r>
              <a:rPr lang="ru-RU" sz="1300" dirty="0" err="1"/>
              <a:t>схеми</a:t>
            </a:r>
            <a:r>
              <a:rPr lang="ru-RU" sz="1300" dirty="0"/>
              <a:t> </a:t>
            </a:r>
            <a:r>
              <a:rPr lang="ru-RU" sz="1300" dirty="0" err="1"/>
              <a:t>корекції</a:t>
            </a:r>
            <a:r>
              <a:rPr lang="ru-RU" sz="1300" dirty="0"/>
              <a:t> </a:t>
            </a:r>
            <a:r>
              <a:rPr lang="ru-RU" sz="1300" dirty="0" err="1"/>
              <a:t>помилок</a:t>
            </a:r>
            <a:r>
              <a:rPr lang="ru-RU" sz="1300" dirty="0"/>
              <a:t>), </a:t>
            </a:r>
            <a:r>
              <a:rPr lang="ru-RU" sz="1300" dirty="0" err="1"/>
              <a:t>наукові</a:t>
            </a:r>
            <a:r>
              <a:rPr lang="ru-RU" sz="1300" dirty="0"/>
              <a:t> </a:t>
            </a:r>
            <a:r>
              <a:rPr lang="ru-RU" sz="1300" dirty="0" err="1"/>
              <a:t>досягнення</a:t>
            </a:r>
            <a:r>
              <a:rPr lang="ru-RU" sz="1300" dirty="0"/>
              <a:t> та практика великих </a:t>
            </a:r>
            <a:r>
              <a:rPr lang="en-US" sz="1300" dirty="0"/>
              <a:t>IT-</a:t>
            </a:r>
            <a:r>
              <a:rPr lang="ru-RU" sz="1300" dirty="0" err="1"/>
              <a:t>компаній</a:t>
            </a:r>
            <a:r>
              <a:rPr lang="ru-RU" sz="1300" dirty="0"/>
              <a:t> </a:t>
            </a:r>
            <a:r>
              <a:rPr lang="ru-RU" sz="1300" dirty="0" err="1"/>
              <a:t>свідчать</a:t>
            </a:r>
            <a:r>
              <a:rPr lang="ru-RU" sz="1300" dirty="0"/>
              <a:t> про те, </a:t>
            </a:r>
            <a:r>
              <a:rPr lang="ru-RU" sz="1300" dirty="0" err="1"/>
              <a:t>що</a:t>
            </a:r>
            <a:r>
              <a:rPr lang="ru-RU" sz="1300" dirty="0"/>
              <a:t> </a:t>
            </a:r>
            <a:r>
              <a:rPr lang="ru-RU" sz="1300" b="1" dirty="0" err="1"/>
              <a:t>квантові</a:t>
            </a:r>
            <a:r>
              <a:rPr lang="ru-RU" sz="1300" b="1" dirty="0"/>
              <a:t> </a:t>
            </a:r>
            <a:r>
              <a:rPr lang="ru-RU" sz="1300" b="1" dirty="0" err="1"/>
              <a:t>обчислення</a:t>
            </a:r>
            <a:r>
              <a:rPr lang="ru-RU" sz="1300" b="1" dirty="0"/>
              <a:t> </a:t>
            </a:r>
            <a:r>
              <a:rPr lang="ru-RU" sz="1300" b="1" dirty="0" err="1"/>
              <a:t>стають</a:t>
            </a:r>
            <a:r>
              <a:rPr lang="ru-RU" sz="1300" b="1" dirty="0"/>
              <a:t> </a:t>
            </a:r>
            <a:r>
              <a:rPr lang="ru-RU" sz="1300" b="1" dirty="0" err="1"/>
              <a:t>невідворотною</a:t>
            </a:r>
            <a:r>
              <a:rPr lang="ru-RU" sz="1300" b="1" dirty="0"/>
              <a:t> </a:t>
            </a:r>
            <a:r>
              <a:rPr lang="ru-RU" sz="1300" b="1" dirty="0" err="1"/>
              <a:t>частиною</a:t>
            </a:r>
            <a:r>
              <a:rPr lang="ru-RU" sz="1300" b="1" dirty="0"/>
              <a:t> </a:t>
            </a:r>
            <a:r>
              <a:rPr lang="ru-RU" sz="1300" b="1" dirty="0" err="1"/>
              <a:t>майбутнього</a:t>
            </a:r>
            <a:r>
              <a:rPr lang="ru-RU" sz="1300" dirty="0"/>
              <a:t>.</a:t>
            </a:r>
          </a:p>
          <a:p>
            <a:endParaRPr lang=""/>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904" y="4005064"/>
            <a:ext cx="1728192" cy="1165533"/>
          </a:xfrm>
          <a:prstGeom prst="rect">
            <a:avLst/>
          </a:prstGeom>
          <a:noFill/>
          <a:ln>
            <a:noFill/>
          </a:ln>
        </p:spPr>
      </p:pic>
    </p:spTree>
    <p:extLst>
      <p:ext uri="{BB962C8B-B14F-4D97-AF65-F5344CB8AC3E}">
        <p14:creationId xmlns:p14="http://schemas.microsoft.com/office/powerpoint/2010/main" val="264791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2484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11" y="4693859"/>
            <a:ext cx="5850979" cy="196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908720"/>
            <a:ext cx="8064896" cy="2677656"/>
          </a:xfrm>
          <a:prstGeom prst="rect">
            <a:avLst/>
          </a:prstGeom>
          <a:noFill/>
        </p:spPr>
        <p:txBody>
          <a:bodyPr wrap="square" rtlCol="0">
            <a:spAutoFit/>
          </a:bodyPr>
          <a:lstStyle/>
          <a:p>
            <a:r>
              <a:rPr lang="ru-RU" sz="1400" b="1" dirty="0" err="1"/>
              <a:t>Квантові</a:t>
            </a:r>
            <a:r>
              <a:rPr lang="ru-RU" sz="1400" b="1" dirty="0"/>
              <a:t> </a:t>
            </a:r>
            <a:r>
              <a:rPr lang="ru-RU" sz="1400" b="1" dirty="0" err="1"/>
              <a:t>комп’ютери</a:t>
            </a:r>
            <a:r>
              <a:rPr lang="ru-RU" sz="1400" b="1" dirty="0"/>
              <a:t> </a:t>
            </a:r>
            <a:r>
              <a:rPr lang="ru-RU" sz="1400" b="1" dirty="0" err="1"/>
              <a:t>засновані</a:t>
            </a:r>
            <a:r>
              <a:rPr lang="ru-RU" sz="1400" b="1" dirty="0"/>
              <a:t> на принципах </a:t>
            </a:r>
            <a:r>
              <a:rPr lang="ru-RU" sz="1400" b="1" dirty="0" err="1"/>
              <a:t>квантової</a:t>
            </a:r>
            <a:r>
              <a:rPr lang="ru-RU" sz="1400" b="1" dirty="0"/>
              <a:t> </a:t>
            </a:r>
            <a:r>
              <a:rPr lang="ru-RU" sz="1400" b="1" dirty="0" err="1"/>
              <a:t>механіки</a:t>
            </a:r>
            <a:r>
              <a:rPr lang="ru-RU" sz="1400" b="1" dirty="0"/>
              <a:t>, а </a:t>
            </a:r>
            <a:r>
              <a:rPr lang="ru-RU" sz="1400" b="1" dirty="0" err="1"/>
              <a:t>їхня</a:t>
            </a:r>
            <a:r>
              <a:rPr lang="ru-RU" sz="1400" b="1" dirty="0"/>
              <a:t> </a:t>
            </a:r>
            <a:r>
              <a:rPr lang="ru-RU" sz="1400" b="1" dirty="0" err="1"/>
              <a:t>обчислювальна</a:t>
            </a:r>
            <a:r>
              <a:rPr lang="ru-RU" sz="1400" b="1" dirty="0"/>
              <a:t> </a:t>
            </a:r>
            <a:r>
              <a:rPr lang="ru-RU" sz="1400" b="1" dirty="0" err="1"/>
              <a:t>потужність</a:t>
            </a:r>
            <a:r>
              <a:rPr lang="ru-RU" sz="1400" b="1" dirty="0"/>
              <a:t> </a:t>
            </a:r>
            <a:r>
              <a:rPr lang="ru-RU" sz="1400" b="1" dirty="0" err="1"/>
              <a:t>випливає</a:t>
            </a:r>
            <a:r>
              <a:rPr lang="ru-RU" sz="1400" b="1" dirty="0"/>
              <a:t> з </a:t>
            </a:r>
            <a:r>
              <a:rPr lang="ru-RU" sz="1400" b="1" dirty="0" err="1"/>
              <a:t>унікальних</a:t>
            </a:r>
            <a:r>
              <a:rPr lang="ru-RU" sz="1400" b="1" dirty="0"/>
              <a:t> </a:t>
            </a:r>
            <a:r>
              <a:rPr lang="ru-RU" sz="1400" b="1" dirty="0" err="1"/>
              <a:t>можливостей</a:t>
            </a:r>
            <a:r>
              <a:rPr lang="ru-RU" sz="1400" b="1" dirty="0"/>
              <a:t> </a:t>
            </a:r>
            <a:r>
              <a:rPr lang="ru-RU" sz="1400" b="1" dirty="0" err="1"/>
              <a:t>кубітів</a:t>
            </a:r>
            <a:r>
              <a:rPr lang="ru-RU" sz="1400" b="1" dirty="0"/>
              <a:t> — </a:t>
            </a:r>
            <a:r>
              <a:rPr lang="ru-RU" sz="1400" b="1" dirty="0" err="1"/>
              <a:t>квантових</a:t>
            </a:r>
            <a:r>
              <a:rPr lang="ru-RU" sz="1400" b="1" dirty="0"/>
              <a:t> </a:t>
            </a:r>
            <a:r>
              <a:rPr lang="ru-RU" sz="1400" b="1" dirty="0" err="1"/>
              <a:t>аналогів</a:t>
            </a:r>
            <a:r>
              <a:rPr lang="ru-RU" sz="1400" b="1" dirty="0"/>
              <a:t> </a:t>
            </a:r>
            <a:r>
              <a:rPr lang="ru-RU" sz="1400" b="1" dirty="0" err="1"/>
              <a:t>класичних</a:t>
            </a:r>
            <a:r>
              <a:rPr lang="ru-RU" sz="1400" b="1" dirty="0"/>
              <a:t> </a:t>
            </a:r>
            <a:r>
              <a:rPr lang="ru-RU" sz="1400" b="1" dirty="0" err="1"/>
              <a:t>бітів</a:t>
            </a:r>
            <a:r>
              <a:rPr lang="ru-RU" sz="1400" b="1" dirty="0"/>
              <a:t>. </a:t>
            </a:r>
            <a:r>
              <a:rPr lang="ru-RU" sz="1400" b="1" dirty="0" err="1"/>
              <a:t>Якщо</a:t>
            </a:r>
            <a:r>
              <a:rPr lang="ru-RU" sz="1400" b="1" dirty="0"/>
              <a:t> у </a:t>
            </a:r>
            <a:r>
              <a:rPr lang="ru-RU" sz="1400" b="1" dirty="0" err="1"/>
              <a:t>звичайному</a:t>
            </a:r>
            <a:r>
              <a:rPr lang="ru-RU" sz="1400" b="1" dirty="0"/>
              <a:t> </a:t>
            </a:r>
            <a:r>
              <a:rPr lang="ru-RU" sz="1400" b="1" dirty="0" err="1"/>
              <a:t>комп’ютері</a:t>
            </a:r>
            <a:r>
              <a:rPr lang="ru-RU" sz="1400" b="1" dirty="0"/>
              <a:t> </a:t>
            </a:r>
            <a:r>
              <a:rPr lang="ru-RU" sz="1400" b="1" dirty="0" err="1"/>
              <a:t>найменшою</a:t>
            </a:r>
            <a:r>
              <a:rPr lang="ru-RU" sz="1400" b="1" dirty="0"/>
              <a:t> </a:t>
            </a:r>
            <a:r>
              <a:rPr lang="ru-RU" sz="1400" b="1" dirty="0" err="1"/>
              <a:t>одиницею</a:t>
            </a:r>
            <a:r>
              <a:rPr lang="ru-RU" sz="1400" b="1" dirty="0"/>
              <a:t> </a:t>
            </a:r>
            <a:r>
              <a:rPr lang="ru-RU" sz="1400" b="1" dirty="0" err="1"/>
              <a:t>інформації</a:t>
            </a:r>
            <a:r>
              <a:rPr lang="ru-RU" sz="1400" b="1" dirty="0"/>
              <a:t> є </a:t>
            </a:r>
            <a:r>
              <a:rPr lang="ru-RU" sz="1400" b="1" dirty="0" err="1"/>
              <a:t>біт</a:t>
            </a:r>
            <a:r>
              <a:rPr lang="ru-RU" sz="1400" b="1" dirty="0"/>
              <a:t>, </a:t>
            </a:r>
            <a:r>
              <a:rPr lang="ru-RU" sz="1400" b="1" dirty="0" err="1"/>
              <a:t>який</a:t>
            </a:r>
            <a:r>
              <a:rPr lang="ru-RU" sz="1400" b="1" dirty="0"/>
              <a:t> </a:t>
            </a:r>
            <a:r>
              <a:rPr lang="ru-RU" sz="1400" b="1" dirty="0" err="1"/>
              <a:t>може</a:t>
            </a:r>
            <a:r>
              <a:rPr lang="ru-RU" sz="1400" b="1" dirty="0"/>
              <a:t> </a:t>
            </a:r>
            <a:r>
              <a:rPr lang="ru-RU" sz="1400" b="1" dirty="0" err="1"/>
              <a:t>набувати</a:t>
            </a:r>
            <a:r>
              <a:rPr lang="ru-RU" sz="1400" b="1" dirty="0"/>
              <a:t> </a:t>
            </a:r>
            <a:r>
              <a:rPr lang="ru-RU" sz="1400" b="1" dirty="0" err="1"/>
              <a:t>значення</a:t>
            </a:r>
            <a:r>
              <a:rPr lang="ru-RU" sz="1400" b="1" dirty="0"/>
              <a:t> 0 </a:t>
            </a:r>
            <a:r>
              <a:rPr lang="ru-RU" sz="1400" b="1" dirty="0" err="1"/>
              <a:t>або</a:t>
            </a:r>
            <a:r>
              <a:rPr lang="ru-RU" sz="1400" b="1" dirty="0"/>
              <a:t> 1, то у квантовому </a:t>
            </a:r>
            <a:r>
              <a:rPr lang="ru-RU" sz="1400" b="1" dirty="0" err="1"/>
              <a:t>комп’ютері</a:t>
            </a:r>
            <a:r>
              <a:rPr lang="ru-RU" sz="1400" b="1" dirty="0"/>
              <a:t> роль </a:t>
            </a:r>
            <a:r>
              <a:rPr lang="ru-RU" sz="1400" b="1" dirty="0" err="1"/>
              <a:t>біта</a:t>
            </a:r>
            <a:r>
              <a:rPr lang="ru-RU" sz="1400" b="1" dirty="0"/>
              <a:t> </a:t>
            </a:r>
            <a:r>
              <a:rPr lang="ru-RU" sz="1400" b="1" dirty="0" err="1"/>
              <a:t>виконує</a:t>
            </a:r>
            <a:r>
              <a:rPr lang="ru-RU" sz="1400" b="1" dirty="0"/>
              <a:t> </a:t>
            </a:r>
            <a:r>
              <a:rPr lang="ru-RU" sz="1400" b="1" dirty="0" err="1"/>
              <a:t>кубіт</a:t>
            </a:r>
            <a:r>
              <a:rPr lang="ru-RU" sz="1400" b="1" dirty="0"/>
              <a:t>. </a:t>
            </a:r>
            <a:r>
              <a:rPr lang="ru-RU" sz="1400" b="1" dirty="0" err="1"/>
              <a:t>Він</a:t>
            </a:r>
            <a:r>
              <a:rPr lang="ru-RU" sz="1400" b="1" dirty="0"/>
              <a:t> </a:t>
            </a:r>
            <a:r>
              <a:rPr lang="ru-RU" sz="1400" b="1" dirty="0" err="1"/>
              <a:t>здатен</a:t>
            </a:r>
            <a:r>
              <a:rPr lang="ru-RU" sz="1400" b="1" dirty="0"/>
              <a:t> </a:t>
            </a:r>
            <a:r>
              <a:rPr lang="ru-RU" sz="1400" b="1" dirty="0" err="1"/>
              <a:t>перебувати</a:t>
            </a:r>
            <a:r>
              <a:rPr lang="ru-RU" sz="1400" b="1" dirty="0"/>
              <a:t> у станах |0⟩ та |1⟩, а </a:t>
            </a:r>
            <a:r>
              <a:rPr lang="ru-RU" sz="1400" b="1" dirty="0" err="1"/>
              <a:t>також</a:t>
            </a:r>
            <a:r>
              <a:rPr lang="ru-RU" sz="1400" b="1" dirty="0"/>
              <a:t> у </a:t>
            </a:r>
            <a:r>
              <a:rPr lang="ru-RU" sz="1400" b="1" dirty="0" err="1"/>
              <a:t>суперпозиції</a:t>
            </a:r>
            <a:r>
              <a:rPr lang="ru-RU" sz="1400" b="1" dirty="0"/>
              <a:t> |</a:t>
            </a:r>
            <a:r>
              <a:rPr lang="el-GR" sz="1400" b="1" dirty="0"/>
              <a:t>ψ⟩ = α|0⟩ + β|1⟩, </a:t>
            </a:r>
            <a:r>
              <a:rPr lang="ru-RU" sz="1400" b="1" dirty="0"/>
              <a:t>де </a:t>
            </a:r>
            <a:r>
              <a:rPr lang="el-GR" sz="1400" b="1" dirty="0"/>
              <a:t>α </a:t>
            </a:r>
            <a:r>
              <a:rPr lang="ru-RU" sz="1400" b="1" dirty="0"/>
              <a:t>і </a:t>
            </a:r>
            <a:r>
              <a:rPr lang="el-GR" sz="1400" b="1" dirty="0"/>
              <a:t>β — </a:t>
            </a:r>
            <a:r>
              <a:rPr lang="ru-RU" sz="1400" b="1" dirty="0" err="1"/>
              <a:t>це</a:t>
            </a:r>
            <a:r>
              <a:rPr lang="ru-RU" sz="1400" b="1" dirty="0"/>
              <a:t> </a:t>
            </a:r>
            <a:r>
              <a:rPr lang="ru-RU" sz="1400" b="1" dirty="0" err="1"/>
              <a:t>комплексні</a:t>
            </a:r>
            <a:r>
              <a:rPr lang="ru-RU" sz="1400" b="1" dirty="0"/>
              <a:t> </a:t>
            </a:r>
            <a:r>
              <a:rPr lang="ru-RU" sz="1400" b="1" dirty="0" err="1"/>
              <a:t>коефіцієнти</a:t>
            </a:r>
            <a:r>
              <a:rPr lang="ru-RU" sz="1400" b="1" dirty="0"/>
              <a:t>, </a:t>
            </a:r>
            <a:r>
              <a:rPr lang="ru-RU" sz="1400" b="1" dirty="0" err="1"/>
              <a:t>що</a:t>
            </a:r>
            <a:r>
              <a:rPr lang="ru-RU" sz="1400" b="1" dirty="0"/>
              <a:t> </a:t>
            </a:r>
            <a:r>
              <a:rPr lang="ru-RU" sz="1400" b="1" dirty="0" err="1"/>
              <a:t>визначають</a:t>
            </a:r>
            <a:r>
              <a:rPr lang="ru-RU" sz="1400" b="1" dirty="0"/>
              <a:t> </a:t>
            </a:r>
            <a:r>
              <a:rPr lang="ru-RU" sz="1400" b="1" dirty="0" err="1"/>
              <a:t>ймовірність</a:t>
            </a:r>
            <a:r>
              <a:rPr lang="ru-RU" sz="1400" b="1" dirty="0"/>
              <a:t> “</a:t>
            </a:r>
            <a:r>
              <a:rPr lang="ru-RU" sz="1400" b="1" dirty="0" err="1"/>
              <a:t>колапсу</a:t>
            </a:r>
            <a:r>
              <a:rPr lang="ru-RU" sz="1400" b="1" dirty="0"/>
              <a:t>” </a:t>
            </a:r>
            <a:r>
              <a:rPr lang="ru-RU" sz="1400" b="1" dirty="0" err="1"/>
              <a:t>кубіта</a:t>
            </a:r>
            <a:r>
              <a:rPr lang="ru-RU" sz="1400" b="1" dirty="0"/>
              <a:t> до одного з </a:t>
            </a:r>
            <a:r>
              <a:rPr lang="ru-RU" sz="1400" b="1" dirty="0" err="1"/>
              <a:t>класичних</a:t>
            </a:r>
            <a:r>
              <a:rPr lang="ru-RU" sz="1400" b="1" dirty="0"/>
              <a:t> </a:t>
            </a:r>
            <a:r>
              <a:rPr lang="ru-RU" sz="1400" b="1" dirty="0" err="1"/>
              <a:t>станів</a:t>
            </a:r>
            <a:r>
              <a:rPr lang="ru-RU" sz="1400" b="1" dirty="0"/>
              <a:t> </a:t>
            </a:r>
            <a:r>
              <a:rPr lang="ru-RU" sz="1400" b="1" dirty="0" err="1"/>
              <a:t>під</a:t>
            </a:r>
            <a:r>
              <a:rPr lang="ru-RU" sz="1400" b="1" dirty="0"/>
              <a:t> час </a:t>
            </a:r>
            <a:r>
              <a:rPr lang="ru-RU" sz="1400" b="1" dirty="0" err="1"/>
              <a:t>вимірювання</a:t>
            </a:r>
            <a:r>
              <a:rPr lang="ru-RU" sz="1400" b="1" dirty="0"/>
              <a:t> [1]. </a:t>
            </a:r>
            <a:r>
              <a:rPr lang="ru-RU" sz="1400" b="1" dirty="0" err="1"/>
              <a:t>Завдяки</a:t>
            </a:r>
            <a:r>
              <a:rPr lang="ru-RU" sz="1400" b="1" dirty="0"/>
              <a:t> </a:t>
            </a:r>
            <a:r>
              <a:rPr lang="ru-RU" sz="1400" b="1" dirty="0" err="1"/>
              <a:t>цій</a:t>
            </a:r>
            <a:r>
              <a:rPr lang="ru-RU" sz="1400" b="1" dirty="0"/>
              <a:t> </a:t>
            </a:r>
            <a:r>
              <a:rPr lang="ru-RU" sz="1400" b="1" dirty="0" err="1"/>
              <a:t>властивості</a:t>
            </a:r>
            <a:r>
              <a:rPr lang="ru-RU" sz="1400" b="1" dirty="0"/>
              <a:t> </a:t>
            </a:r>
            <a:r>
              <a:rPr lang="ru-RU" sz="1400" b="1" dirty="0" err="1"/>
              <a:t>кубіти</a:t>
            </a:r>
            <a:r>
              <a:rPr lang="ru-RU" sz="1400" b="1" dirty="0"/>
              <a:t> </a:t>
            </a:r>
            <a:r>
              <a:rPr lang="ru-RU" sz="1400" b="1" dirty="0" err="1"/>
              <a:t>можуть</a:t>
            </a:r>
            <a:r>
              <a:rPr lang="ru-RU" sz="1400" b="1" dirty="0"/>
              <a:t> </a:t>
            </a:r>
            <a:r>
              <a:rPr lang="ru-RU" sz="1400" b="1" dirty="0" err="1"/>
              <a:t>паралельно</a:t>
            </a:r>
            <a:r>
              <a:rPr lang="ru-RU" sz="1400" b="1" dirty="0"/>
              <a:t> </a:t>
            </a:r>
            <a:r>
              <a:rPr lang="ru-RU" sz="1400" b="1" dirty="0" err="1"/>
              <a:t>опрацьовувати</a:t>
            </a:r>
            <a:r>
              <a:rPr lang="ru-RU" sz="1400" b="1" dirty="0"/>
              <a:t> </a:t>
            </a:r>
            <a:r>
              <a:rPr lang="ru-RU" sz="1400" b="1" dirty="0" err="1"/>
              <a:t>різні</a:t>
            </a:r>
            <a:r>
              <a:rPr lang="ru-RU" sz="1400" b="1" dirty="0"/>
              <a:t> </a:t>
            </a:r>
            <a:r>
              <a:rPr lang="ru-RU" sz="1400" b="1" dirty="0" err="1"/>
              <a:t>варіанти</a:t>
            </a:r>
            <a:r>
              <a:rPr lang="ru-RU" sz="1400" b="1" dirty="0"/>
              <a:t> </a:t>
            </a:r>
            <a:r>
              <a:rPr lang="ru-RU" sz="1400" b="1" dirty="0" err="1"/>
              <a:t>розв’язку</a:t>
            </a:r>
            <a:r>
              <a:rPr lang="ru-RU" sz="1400" b="1" dirty="0"/>
              <a:t>, </a:t>
            </a:r>
            <a:r>
              <a:rPr lang="ru-RU" sz="1400" b="1" dirty="0" err="1"/>
              <a:t>що</a:t>
            </a:r>
            <a:r>
              <a:rPr lang="ru-RU" sz="1400" b="1" dirty="0"/>
              <a:t> є </a:t>
            </a:r>
            <a:r>
              <a:rPr lang="ru-RU" sz="1400" b="1" dirty="0" err="1"/>
              <a:t>принципово</a:t>
            </a:r>
            <a:r>
              <a:rPr lang="ru-RU" sz="1400" b="1" dirty="0"/>
              <a:t> </a:t>
            </a:r>
            <a:r>
              <a:rPr lang="ru-RU" sz="1400" b="1" dirty="0" err="1"/>
              <a:t>недосяжним</a:t>
            </a:r>
            <a:r>
              <a:rPr lang="ru-RU" sz="1400" b="1" dirty="0"/>
              <a:t> у </a:t>
            </a:r>
            <a:r>
              <a:rPr lang="ru-RU" sz="1400" b="1" dirty="0" err="1"/>
              <a:t>класичній</a:t>
            </a:r>
            <a:r>
              <a:rPr lang="ru-RU" sz="1400" b="1" dirty="0"/>
              <a:t> </a:t>
            </a:r>
            <a:r>
              <a:rPr lang="ru-RU" sz="1400" b="1" dirty="0" err="1"/>
              <a:t>обчислювальній</a:t>
            </a:r>
            <a:r>
              <a:rPr lang="ru-RU" sz="1400" b="1" dirty="0"/>
              <a:t> </a:t>
            </a:r>
            <a:r>
              <a:rPr lang="ru-RU" sz="1400" b="1" dirty="0" err="1"/>
              <a:t>схемі</a:t>
            </a:r>
            <a:r>
              <a:rPr lang="ru-RU" sz="1400" b="1" dirty="0" smtClean="0"/>
              <a:t>.</a:t>
            </a:r>
          </a:p>
          <a:p>
            <a:endParaRPr lang="ru-RU" sz="1400" b="1" dirty="0"/>
          </a:p>
          <a:p>
            <a:pPr algn="ctr"/>
            <a:r>
              <a:rPr lang="ru-RU" sz="1400" b="1" dirty="0" err="1"/>
              <a:t>Кубіт</a:t>
            </a:r>
            <a:r>
              <a:rPr lang="ru-RU" sz="1400" b="1" dirty="0"/>
              <a:t>, на </a:t>
            </a:r>
            <a:r>
              <a:rPr lang="ru-RU" sz="1400" b="1" dirty="0" err="1"/>
              <a:t>відміну</a:t>
            </a:r>
            <a:r>
              <a:rPr lang="ru-RU" sz="1400" b="1" dirty="0"/>
              <a:t> </a:t>
            </a:r>
            <a:r>
              <a:rPr lang="ru-RU" sz="1400" b="1" dirty="0" err="1"/>
              <a:t>від</a:t>
            </a:r>
            <a:r>
              <a:rPr lang="ru-RU" sz="1400" b="1" dirty="0"/>
              <a:t> </a:t>
            </a:r>
            <a:r>
              <a:rPr lang="ru-RU" sz="1400" b="1" dirty="0" err="1"/>
              <a:t>біта</a:t>
            </a:r>
            <a:r>
              <a:rPr lang="ru-RU" sz="1400" b="1" dirty="0"/>
              <a:t>, </a:t>
            </a:r>
            <a:r>
              <a:rPr lang="ru-RU" sz="1400" b="1" dirty="0" err="1"/>
              <a:t>може</a:t>
            </a:r>
            <a:r>
              <a:rPr lang="ru-RU" sz="1400" b="1" dirty="0"/>
              <a:t> </a:t>
            </a:r>
            <a:r>
              <a:rPr lang="ru-RU" sz="1400" b="1" dirty="0" err="1"/>
              <a:t>одночасно</a:t>
            </a:r>
            <a:r>
              <a:rPr lang="ru-RU" sz="1400" b="1" dirty="0"/>
              <a:t> </a:t>
            </a:r>
            <a:r>
              <a:rPr lang="ru-RU" sz="1400" b="1" dirty="0" err="1"/>
              <a:t>перебувати</a:t>
            </a:r>
            <a:r>
              <a:rPr lang="ru-RU" sz="1400" b="1" dirty="0"/>
              <a:t> в станах 1 та 0</a:t>
            </a:r>
          </a:p>
          <a:p>
            <a:endParaRPr lang="ru-RU" sz="1400" b="1" dirty="0"/>
          </a:p>
        </p:txBody>
      </p:sp>
      <p:pic>
        <p:nvPicPr>
          <p:cNvPr id="5" name="Рисунок 4" descr="Кубіт навідміну від біта може одночасно перебувати в станах 1 та 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586376"/>
            <a:ext cx="2445385" cy="1771650"/>
          </a:xfrm>
          <a:prstGeom prst="rect">
            <a:avLst/>
          </a:prstGeom>
          <a:noFill/>
          <a:ln>
            <a:noFill/>
          </a:ln>
        </p:spPr>
      </p:pic>
    </p:spTree>
    <p:extLst>
      <p:ext uri="{BB962C8B-B14F-4D97-AF65-F5344CB8AC3E}">
        <p14:creationId xmlns:p14="http://schemas.microsoft.com/office/powerpoint/2010/main" val="128246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46856" y="116632"/>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548680"/>
            <a:ext cx="8064896" cy="6124754"/>
          </a:xfrm>
          <a:prstGeom prst="rect">
            <a:avLst/>
          </a:prstGeom>
          <a:noFill/>
        </p:spPr>
        <p:txBody>
          <a:bodyPr wrap="square" rtlCol="0">
            <a:spAutoFit/>
          </a:bodyPr>
          <a:lstStyle/>
          <a:p>
            <a:r>
              <a:rPr lang="ru-RU" sz="1400" dirty="0" err="1"/>
              <a:t>Щоб</a:t>
            </a:r>
            <a:r>
              <a:rPr lang="ru-RU" sz="1400" dirty="0"/>
              <a:t> </a:t>
            </a:r>
            <a:r>
              <a:rPr lang="ru-RU" sz="1400" dirty="0" err="1"/>
              <a:t>управляти</a:t>
            </a:r>
            <a:r>
              <a:rPr lang="ru-RU" sz="1400" dirty="0"/>
              <a:t> </a:t>
            </a:r>
            <a:r>
              <a:rPr lang="ru-RU" sz="1400" dirty="0" err="1"/>
              <a:t>кубітами</a:t>
            </a:r>
            <a:r>
              <a:rPr lang="ru-RU" sz="1400" dirty="0"/>
              <a:t> й </a:t>
            </a:r>
            <a:r>
              <a:rPr lang="ru-RU" sz="1400" dirty="0" err="1"/>
              <a:t>виконувати</a:t>
            </a:r>
            <a:r>
              <a:rPr lang="ru-RU" sz="1400" dirty="0"/>
              <a:t> </a:t>
            </a:r>
            <a:r>
              <a:rPr lang="ru-RU" sz="1400" dirty="0" err="1"/>
              <a:t>необхідні</a:t>
            </a:r>
            <a:r>
              <a:rPr lang="ru-RU" sz="1400" dirty="0"/>
              <a:t> </a:t>
            </a:r>
            <a:r>
              <a:rPr lang="ru-RU" sz="1400" dirty="0" err="1"/>
              <a:t>операції</a:t>
            </a:r>
            <a:r>
              <a:rPr lang="ru-RU" sz="1400" dirty="0"/>
              <a:t>, у </a:t>
            </a:r>
            <a:r>
              <a:rPr lang="ru-RU" sz="1400" dirty="0" err="1"/>
              <a:t>квантовій</a:t>
            </a:r>
            <a:r>
              <a:rPr lang="ru-RU" sz="1400" dirty="0"/>
              <a:t> </a:t>
            </a:r>
            <a:r>
              <a:rPr lang="ru-RU" sz="1400" dirty="0" err="1"/>
              <a:t>техніці</a:t>
            </a:r>
            <a:r>
              <a:rPr lang="ru-RU" sz="1400" dirty="0"/>
              <a:t> </a:t>
            </a:r>
            <a:r>
              <a:rPr lang="ru-RU" sz="1400" dirty="0" err="1"/>
              <a:t>застосовують</a:t>
            </a:r>
            <a:r>
              <a:rPr lang="ru-RU" sz="1400" dirty="0"/>
              <a:t> </a:t>
            </a:r>
            <a:r>
              <a:rPr lang="ru-RU" sz="1400" b="1" dirty="0" err="1"/>
              <a:t>квантові</a:t>
            </a:r>
            <a:r>
              <a:rPr lang="ru-RU" sz="1400" b="1" dirty="0"/>
              <a:t> </a:t>
            </a:r>
            <a:r>
              <a:rPr lang="ru-RU" sz="1400" b="1" dirty="0" err="1"/>
              <a:t>логічні</a:t>
            </a:r>
            <a:r>
              <a:rPr lang="ru-RU" sz="1400" b="1" dirty="0"/>
              <a:t> </a:t>
            </a:r>
            <a:r>
              <a:rPr lang="ru-RU" sz="1400" b="1" dirty="0" err="1"/>
              <a:t>елементи</a:t>
            </a:r>
            <a:r>
              <a:rPr lang="ru-RU" sz="1400" dirty="0"/>
              <a:t> (</a:t>
            </a:r>
            <a:r>
              <a:rPr lang="ru-RU" sz="1400" dirty="0" err="1"/>
              <a:t>гейти</a:t>
            </a:r>
            <a:r>
              <a:rPr lang="ru-RU" sz="1400" dirty="0"/>
              <a:t>). Вони </a:t>
            </a:r>
            <a:r>
              <a:rPr lang="ru-RU" sz="1400" dirty="0" err="1"/>
              <a:t>аналогічні</a:t>
            </a:r>
            <a:r>
              <a:rPr lang="ru-RU" sz="1400" dirty="0"/>
              <a:t> за </a:t>
            </a:r>
            <a:r>
              <a:rPr lang="ru-RU" sz="1400" dirty="0" err="1"/>
              <a:t>призначенням</a:t>
            </a:r>
            <a:r>
              <a:rPr lang="ru-RU" sz="1400" dirty="0"/>
              <a:t> до </a:t>
            </a:r>
            <a:r>
              <a:rPr lang="ru-RU" sz="1400" dirty="0" err="1"/>
              <a:t>класичних</a:t>
            </a:r>
            <a:r>
              <a:rPr lang="ru-RU" sz="1400" dirty="0"/>
              <a:t> </a:t>
            </a:r>
            <a:r>
              <a:rPr lang="ru-RU" sz="1400" dirty="0" err="1"/>
              <a:t>логічних</a:t>
            </a:r>
            <a:r>
              <a:rPr lang="ru-RU" sz="1400" dirty="0"/>
              <a:t> </a:t>
            </a:r>
            <a:r>
              <a:rPr lang="ru-RU" sz="1400" dirty="0" err="1"/>
              <a:t>вентилів</a:t>
            </a:r>
            <a:r>
              <a:rPr lang="ru-RU" sz="1400" dirty="0"/>
              <a:t> </a:t>
            </a:r>
            <a:r>
              <a:rPr lang="ru-RU" sz="1400" b="1" dirty="0"/>
              <a:t>(</a:t>
            </a:r>
            <a:r>
              <a:rPr lang="en-US" sz="1400" b="1" dirty="0"/>
              <a:t>NOT, AND, OR)</a:t>
            </a:r>
            <a:r>
              <a:rPr lang="en-US" sz="1400" dirty="0"/>
              <a:t>, </a:t>
            </a:r>
            <a:r>
              <a:rPr lang="ru-RU" sz="1400" dirty="0" err="1"/>
              <a:t>проте</a:t>
            </a:r>
            <a:r>
              <a:rPr lang="ru-RU" sz="1400" dirty="0"/>
              <a:t> </a:t>
            </a:r>
            <a:r>
              <a:rPr lang="ru-RU" sz="1400" dirty="0" err="1"/>
              <a:t>використовують</a:t>
            </a:r>
            <a:r>
              <a:rPr lang="ru-RU" sz="1400" dirty="0"/>
              <a:t> </a:t>
            </a:r>
            <a:r>
              <a:rPr lang="ru-RU" sz="1400" dirty="0" err="1"/>
              <a:t>квантові</a:t>
            </a:r>
            <a:r>
              <a:rPr lang="ru-RU" sz="1400" dirty="0"/>
              <a:t> </a:t>
            </a:r>
            <a:r>
              <a:rPr lang="ru-RU" sz="1400" dirty="0" err="1"/>
              <a:t>явища</a:t>
            </a:r>
            <a:r>
              <a:rPr lang="ru-RU" sz="1400" dirty="0"/>
              <a:t> </a:t>
            </a:r>
            <a:r>
              <a:rPr lang="ru-RU" sz="1400" dirty="0" err="1"/>
              <a:t>суперпозиції</a:t>
            </a:r>
            <a:r>
              <a:rPr lang="ru-RU" sz="1400" dirty="0"/>
              <a:t> та </a:t>
            </a:r>
            <a:r>
              <a:rPr lang="ru-RU" sz="1400" dirty="0" err="1"/>
              <a:t>заплутаності</a:t>
            </a:r>
            <a:r>
              <a:rPr lang="ru-RU" sz="1400" dirty="0"/>
              <a:t>. У </a:t>
            </a:r>
            <a:r>
              <a:rPr lang="ru-RU" sz="1400" dirty="0" err="1"/>
              <a:t>квантових</a:t>
            </a:r>
            <a:r>
              <a:rPr lang="ru-RU" sz="1400" dirty="0"/>
              <a:t> алгоритмах </a:t>
            </a:r>
            <a:r>
              <a:rPr lang="ru-RU" sz="1400" dirty="0" err="1"/>
              <a:t>найчастіше</a:t>
            </a:r>
            <a:r>
              <a:rPr lang="ru-RU" sz="1400" dirty="0"/>
              <a:t> </a:t>
            </a:r>
            <a:r>
              <a:rPr lang="ru-RU" sz="1400" dirty="0" err="1"/>
              <a:t>застосовують</a:t>
            </a:r>
            <a:r>
              <a:rPr lang="ru-RU" sz="1400" dirty="0"/>
              <a:t> </a:t>
            </a:r>
            <a:r>
              <a:rPr lang="ru-RU" sz="1400" dirty="0" err="1"/>
              <a:t>кілька</a:t>
            </a:r>
            <a:r>
              <a:rPr lang="ru-RU" sz="1400" dirty="0"/>
              <a:t> </a:t>
            </a:r>
            <a:r>
              <a:rPr lang="ru-RU" sz="1400" dirty="0" err="1"/>
              <a:t>базових</a:t>
            </a:r>
            <a:r>
              <a:rPr lang="ru-RU" sz="1400" dirty="0"/>
              <a:t> </a:t>
            </a:r>
            <a:r>
              <a:rPr lang="ru-RU" sz="1400" dirty="0" err="1"/>
              <a:t>вентилів</a:t>
            </a:r>
            <a:r>
              <a:rPr lang="ru-RU" sz="1400" dirty="0"/>
              <a:t>: </a:t>
            </a:r>
            <a:r>
              <a:rPr lang="en-US" sz="1400" b="1" dirty="0" err="1"/>
              <a:t>Hadamard</a:t>
            </a:r>
            <a:r>
              <a:rPr lang="en-US" sz="1400" b="1" dirty="0"/>
              <a:t> (H)</a:t>
            </a:r>
            <a:r>
              <a:rPr lang="en-US" sz="1400" dirty="0"/>
              <a:t>, </a:t>
            </a:r>
            <a:r>
              <a:rPr lang="en-US" sz="1400" b="1" dirty="0"/>
              <a:t>Pauli-X</a:t>
            </a:r>
            <a:r>
              <a:rPr lang="en-US" sz="1400" dirty="0"/>
              <a:t>, </a:t>
            </a:r>
            <a:r>
              <a:rPr lang="en-US" sz="1400" b="1" dirty="0"/>
              <a:t>Pauli-Z</a:t>
            </a:r>
            <a:r>
              <a:rPr lang="en-US" sz="1400" dirty="0"/>
              <a:t> </a:t>
            </a:r>
            <a:r>
              <a:rPr lang="ru-RU" sz="1400" dirty="0"/>
              <a:t>та </a:t>
            </a:r>
            <a:r>
              <a:rPr lang="en-US" sz="1400" b="1" dirty="0"/>
              <a:t>CNOT (Controlled-NOT)</a:t>
            </a:r>
            <a:r>
              <a:rPr lang="en-US" sz="1400" dirty="0"/>
              <a:t> [4]. </a:t>
            </a:r>
            <a:r>
              <a:rPr lang="ru-RU" sz="1400" dirty="0" err="1"/>
              <a:t>Кожен</a:t>
            </a:r>
            <a:r>
              <a:rPr lang="ru-RU" sz="1400" dirty="0"/>
              <a:t> </a:t>
            </a:r>
            <a:r>
              <a:rPr lang="ru-RU" sz="1400" dirty="0" err="1"/>
              <a:t>із</a:t>
            </a:r>
            <a:r>
              <a:rPr lang="ru-RU" sz="1400" dirty="0"/>
              <a:t> них </a:t>
            </a:r>
            <a:r>
              <a:rPr lang="ru-RU" sz="1400" dirty="0" err="1"/>
              <a:t>виконує</a:t>
            </a:r>
            <a:r>
              <a:rPr lang="ru-RU" sz="1400" dirty="0"/>
              <a:t> </a:t>
            </a:r>
            <a:r>
              <a:rPr lang="ru-RU" sz="1400" dirty="0" err="1"/>
              <a:t>конкретні</a:t>
            </a:r>
            <a:r>
              <a:rPr lang="ru-RU" sz="1400" dirty="0"/>
              <a:t> </a:t>
            </a:r>
            <a:r>
              <a:rPr lang="ru-RU" sz="1400" dirty="0" err="1"/>
              <a:t>перетворення</a:t>
            </a:r>
            <a:r>
              <a:rPr lang="ru-RU" sz="1400" dirty="0"/>
              <a:t> над </a:t>
            </a:r>
            <a:r>
              <a:rPr lang="ru-RU" sz="1400" dirty="0" err="1"/>
              <a:t>квантовими</a:t>
            </a:r>
            <a:r>
              <a:rPr lang="ru-RU" sz="1400" dirty="0"/>
              <a:t> станами. </a:t>
            </a:r>
            <a:r>
              <a:rPr lang="ru-RU" sz="1400" dirty="0" err="1"/>
              <a:t>Наприклад</a:t>
            </a:r>
            <a:r>
              <a:rPr lang="ru-RU" sz="1400" dirty="0"/>
              <a:t>, </a:t>
            </a:r>
            <a:r>
              <a:rPr lang="en-US" sz="1400" dirty="0" err="1"/>
              <a:t>Hadamard</a:t>
            </a:r>
            <a:r>
              <a:rPr lang="en-US" sz="1400" dirty="0"/>
              <a:t> </a:t>
            </a:r>
            <a:r>
              <a:rPr lang="ru-RU" sz="1400" dirty="0" err="1"/>
              <a:t>перетворює</a:t>
            </a:r>
            <a:r>
              <a:rPr lang="ru-RU" sz="1400" dirty="0"/>
              <a:t> </a:t>
            </a:r>
            <a:r>
              <a:rPr lang="ru-RU" sz="1400" dirty="0" err="1"/>
              <a:t>класичний</a:t>
            </a:r>
            <a:r>
              <a:rPr lang="ru-RU" sz="1400" dirty="0"/>
              <a:t> стан |0⟩ на </a:t>
            </a:r>
            <a:r>
              <a:rPr lang="ru-RU" sz="1400" dirty="0" err="1"/>
              <a:t>рівноймовірну</a:t>
            </a:r>
            <a:r>
              <a:rPr lang="ru-RU" sz="1400" dirty="0"/>
              <a:t> </a:t>
            </a:r>
            <a:r>
              <a:rPr lang="ru-RU" sz="1400" dirty="0" err="1"/>
              <a:t>суперпозицію</a:t>
            </a:r>
            <a:r>
              <a:rPr lang="ru-RU" sz="1400" dirty="0"/>
              <a:t> (|0⟩ + |1⟩) / √2, </a:t>
            </a:r>
            <a:r>
              <a:rPr lang="ru-RU" sz="1400" dirty="0" err="1"/>
              <a:t>тим</a:t>
            </a:r>
            <a:r>
              <a:rPr lang="ru-RU" sz="1400" dirty="0"/>
              <a:t> самим </a:t>
            </a:r>
            <a:r>
              <a:rPr lang="ru-RU" sz="1400" dirty="0" err="1"/>
              <a:t>створюючи</a:t>
            </a:r>
            <a:r>
              <a:rPr lang="ru-RU" sz="1400" dirty="0"/>
              <a:t> </a:t>
            </a:r>
            <a:r>
              <a:rPr lang="ru-RU" sz="1400" dirty="0" err="1"/>
              <a:t>умови</a:t>
            </a:r>
            <a:r>
              <a:rPr lang="ru-RU" sz="1400" dirty="0"/>
              <a:t> для </a:t>
            </a:r>
            <a:r>
              <a:rPr lang="ru-RU" sz="1400" dirty="0" err="1"/>
              <a:t>паралельного</a:t>
            </a:r>
            <a:r>
              <a:rPr lang="ru-RU" sz="1400" dirty="0"/>
              <a:t> </a:t>
            </a:r>
            <a:r>
              <a:rPr lang="ru-RU" sz="1400" dirty="0" err="1"/>
              <a:t>обчислення</a:t>
            </a:r>
            <a:r>
              <a:rPr lang="ru-RU" sz="1400" dirty="0"/>
              <a:t>. </a:t>
            </a:r>
            <a:r>
              <a:rPr lang="en-US" sz="1400" dirty="0"/>
              <a:t>Pauli-X </a:t>
            </a:r>
            <a:r>
              <a:rPr lang="ru-RU" sz="1400" dirty="0" err="1"/>
              <a:t>діє</a:t>
            </a:r>
            <a:r>
              <a:rPr lang="ru-RU" sz="1400" dirty="0"/>
              <a:t> </a:t>
            </a:r>
            <a:r>
              <a:rPr lang="ru-RU" sz="1400" dirty="0" err="1"/>
              <a:t>подібно</a:t>
            </a:r>
            <a:r>
              <a:rPr lang="ru-RU" sz="1400" dirty="0"/>
              <a:t> до </a:t>
            </a:r>
            <a:r>
              <a:rPr lang="ru-RU" sz="1400" dirty="0" err="1"/>
              <a:t>класичного</a:t>
            </a:r>
            <a:r>
              <a:rPr lang="ru-RU" sz="1400" dirty="0"/>
              <a:t> </a:t>
            </a:r>
            <a:r>
              <a:rPr lang="en-US" sz="1400" dirty="0"/>
              <a:t>NOT: </a:t>
            </a:r>
            <a:r>
              <a:rPr lang="ru-RU" sz="1400" dirty="0" err="1"/>
              <a:t>він</a:t>
            </a:r>
            <a:r>
              <a:rPr lang="ru-RU" sz="1400" dirty="0"/>
              <a:t> </a:t>
            </a:r>
            <a:r>
              <a:rPr lang="ru-RU" sz="1400" dirty="0" err="1"/>
              <a:t>змінює</a:t>
            </a:r>
            <a:r>
              <a:rPr lang="ru-RU" sz="1400" dirty="0"/>
              <a:t> |0⟩ на |1⟩, а |1⟩ на |0⟩, </a:t>
            </a:r>
            <a:r>
              <a:rPr lang="ru-RU" sz="1400" dirty="0" err="1"/>
              <a:t>тоді</a:t>
            </a:r>
            <a:r>
              <a:rPr lang="ru-RU" sz="1400" dirty="0"/>
              <a:t> як </a:t>
            </a:r>
            <a:r>
              <a:rPr lang="en-US" sz="1400" dirty="0"/>
              <a:t>Pauli-Z </a:t>
            </a:r>
            <a:r>
              <a:rPr lang="ru-RU" sz="1400" dirty="0" err="1"/>
              <a:t>впливає</a:t>
            </a:r>
            <a:r>
              <a:rPr lang="ru-RU" sz="1400" dirty="0"/>
              <a:t> на фазу </a:t>
            </a:r>
            <a:r>
              <a:rPr lang="ru-RU" sz="1400" dirty="0" err="1"/>
              <a:t>кубіта</a:t>
            </a:r>
            <a:r>
              <a:rPr lang="ru-RU" sz="1400" dirty="0"/>
              <a:t>, </a:t>
            </a:r>
            <a:r>
              <a:rPr lang="ru-RU" sz="1400" dirty="0" err="1"/>
              <a:t>змінюючи</a:t>
            </a:r>
            <a:r>
              <a:rPr lang="ru-RU" sz="1400" dirty="0"/>
              <a:t> знак стану |1⟩ і </a:t>
            </a:r>
            <a:r>
              <a:rPr lang="ru-RU" sz="1400" dirty="0" err="1"/>
              <a:t>залишаючи</a:t>
            </a:r>
            <a:r>
              <a:rPr lang="ru-RU" sz="1400" dirty="0"/>
              <a:t> |0⟩ без </a:t>
            </a:r>
            <a:r>
              <a:rPr lang="ru-RU" sz="1400" dirty="0" err="1"/>
              <a:t>змін</a:t>
            </a:r>
            <a:r>
              <a:rPr lang="ru-RU" sz="1400" dirty="0"/>
              <a:t>. </a:t>
            </a:r>
            <a:r>
              <a:rPr lang="ru-RU" sz="1400" dirty="0" err="1"/>
              <a:t>Ці</a:t>
            </a:r>
            <a:r>
              <a:rPr lang="ru-RU" sz="1400" dirty="0"/>
              <a:t> два </a:t>
            </a:r>
            <a:r>
              <a:rPr lang="ru-RU" sz="1400" dirty="0" err="1"/>
              <a:t>гейти</a:t>
            </a:r>
            <a:r>
              <a:rPr lang="ru-RU" sz="1400" dirty="0"/>
              <a:t> </a:t>
            </a:r>
            <a:r>
              <a:rPr lang="ru-RU" sz="1400" dirty="0" err="1"/>
              <a:t>потрібні</a:t>
            </a:r>
            <a:r>
              <a:rPr lang="ru-RU" sz="1400" dirty="0"/>
              <a:t> для точного </a:t>
            </a:r>
            <a:r>
              <a:rPr lang="ru-RU" sz="1400" dirty="0" err="1"/>
              <a:t>налаштування</a:t>
            </a:r>
            <a:r>
              <a:rPr lang="ru-RU" sz="1400" dirty="0"/>
              <a:t> </a:t>
            </a:r>
            <a:r>
              <a:rPr lang="ru-RU" sz="1400" dirty="0" err="1"/>
              <a:t>амплітуд</a:t>
            </a:r>
            <a:r>
              <a:rPr lang="ru-RU" sz="1400" dirty="0"/>
              <a:t> і фаз, </a:t>
            </a:r>
            <a:r>
              <a:rPr lang="ru-RU" sz="1400" dirty="0" err="1"/>
              <a:t>які</a:t>
            </a:r>
            <a:r>
              <a:rPr lang="ru-RU" sz="1400" dirty="0"/>
              <a:t> </a:t>
            </a:r>
            <a:r>
              <a:rPr lang="ru-RU" sz="1400" dirty="0" err="1"/>
              <a:t>визначають</a:t>
            </a:r>
            <a:r>
              <a:rPr lang="ru-RU" sz="1400" dirty="0"/>
              <a:t> результат квантового </a:t>
            </a:r>
            <a:r>
              <a:rPr lang="ru-RU" sz="1400" dirty="0" err="1"/>
              <a:t>обчислення</a:t>
            </a:r>
            <a:r>
              <a:rPr lang="ru-RU" sz="1400" dirty="0"/>
              <a:t>.</a:t>
            </a:r>
          </a:p>
          <a:p>
            <a:endParaRPr lang="ru-RU" sz="1400" dirty="0"/>
          </a:p>
          <a:p>
            <a:r>
              <a:rPr lang="ru-RU" sz="1400" dirty="0" err="1"/>
              <a:t>Особливе</a:t>
            </a:r>
            <a:r>
              <a:rPr lang="ru-RU" sz="1400" dirty="0"/>
              <a:t> </a:t>
            </a:r>
            <a:r>
              <a:rPr lang="ru-RU" sz="1400" dirty="0" err="1"/>
              <a:t>місце</a:t>
            </a:r>
            <a:r>
              <a:rPr lang="ru-RU" sz="1400" dirty="0"/>
              <a:t> </a:t>
            </a:r>
            <a:r>
              <a:rPr lang="ru-RU" sz="1400" dirty="0" err="1"/>
              <a:t>посідає</a:t>
            </a:r>
            <a:r>
              <a:rPr lang="ru-RU" sz="1400" dirty="0"/>
              <a:t> вентиль </a:t>
            </a:r>
            <a:r>
              <a:rPr lang="en-US" sz="1400" b="1" dirty="0"/>
              <a:t>CNOT</a:t>
            </a:r>
            <a:r>
              <a:rPr lang="en-US" sz="1400" dirty="0"/>
              <a:t>, </a:t>
            </a:r>
            <a:r>
              <a:rPr lang="ru-RU" sz="1400" dirty="0" err="1"/>
              <a:t>або</a:t>
            </a:r>
            <a:r>
              <a:rPr lang="ru-RU" sz="1400" dirty="0"/>
              <a:t> </a:t>
            </a:r>
            <a:r>
              <a:rPr lang="en-US" sz="1400" dirty="0"/>
              <a:t>Controlled-NOT. </a:t>
            </a:r>
            <a:r>
              <a:rPr lang="ru-RU" sz="1400" dirty="0" err="1"/>
              <a:t>Він</a:t>
            </a:r>
            <a:r>
              <a:rPr lang="ru-RU" sz="1400" dirty="0"/>
              <a:t> </a:t>
            </a:r>
            <a:r>
              <a:rPr lang="ru-RU" sz="1400" dirty="0" err="1"/>
              <a:t>потребує</a:t>
            </a:r>
            <a:r>
              <a:rPr lang="ru-RU" sz="1400" dirty="0"/>
              <a:t> </a:t>
            </a:r>
            <a:r>
              <a:rPr lang="ru-RU" sz="1400" dirty="0" err="1"/>
              <a:t>двох</a:t>
            </a:r>
            <a:r>
              <a:rPr lang="ru-RU" sz="1400" dirty="0"/>
              <a:t> </a:t>
            </a:r>
            <a:r>
              <a:rPr lang="ru-RU" sz="1400" dirty="0" err="1"/>
              <a:t>кубітів</a:t>
            </a:r>
            <a:r>
              <a:rPr lang="ru-RU" sz="1400" dirty="0"/>
              <a:t>, </a:t>
            </a:r>
            <a:r>
              <a:rPr lang="ru-RU" sz="1400" dirty="0" err="1"/>
              <a:t>що</a:t>
            </a:r>
            <a:r>
              <a:rPr lang="ru-RU" sz="1400" dirty="0"/>
              <a:t> </a:t>
            </a:r>
            <a:r>
              <a:rPr lang="ru-RU" sz="1400" dirty="0" err="1"/>
              <a:t>традиційно</a:t>
            </a:r>
            <a:r>
              <a:rPr lang="ru-RU" sz="1400" dirty="0"/>
              <a:t> </a:t>
            </a:r>
            <a:r>
              <a:rPr lang="ru-RU" sz="1400" dirty="0" err="1"/>
              <a:t>називаються</a:t>
            </a:r>
            <a:r>
              <a:rPr lang="ru-RU" sz="1400" dirty="0"/>
              <a:t> </a:t>
            </a:r>
            <a:r>
              <a:rPr lang="ru-RU" sz="1400" dirty="0" err="1"/>
              <a:t>керуючим</a:t>
            </a:r>
            <a:r>
              <a:rPr lang="ru-RU" sz="1400" dirty="0"/>
              <a:t> (</a:t>
            </a:r>
            <a:r>
              <a:rPr lang="en-US" sz="1400" dirty="0"/>
              <a:t>control) </a:t>
            </a:r>
            <a:r>
              <a:rPr lang="ru-RU" sz="1400" dirty="0"/>
              <a:t>і </a:t>
            </a:r>
            <a:r>
              <a:rPr lang="ru-RU" sz="1400" dirty="0" err="1"/>
              <a:t>цільовим</a:t>
            </a:r>
            <a:r>
              <a:rPr lang="ru-RU" sz="1400" dirty="0"/>
              <a:t> (</a:t>
            </a:r>
            <a:r>
              <a:rPr lang="en-US" sz="1400" dirty="0"/>
              <a:t>target). </a:t>
            </a:r>
            <a:r>
              <a:rPr lang="ru-RU" sz="1400" dirty="0" err="1"/>
              <a:t>Якщо</a:t>
            </a:r>
            <a:r>
              <a:rPr lang="ru-RU" sz="1400" dirty="0"/>
              <a:t> </a:t>
            </a:r>
            <a:r>
              <a:rPr lang="ru-RU" sz="1400" dirty="0" err="1"/>
              <a:t>керуючий</a:t>
            </a:r>
            <a:r>
              <a:rPr lang="ru-RU" sz="1400" dirty="0"/>
              <a:t> </a:t>
            </a:r>
            <a:r>
              <a:rPr lang="ru-RU" sz="1400" dirty="0" err="1"/>
              <a:t>кубіт</a:t>
            </a:r>
            <a:r>
              <a:rPr lang="ru-RU" sz="1400" dirty="0"/>
              <a:t> </a:t>
            </a:r>
            <a:r>
              <a:rPr lang="ru-RU" sz="1400" dirty="0" err="1"/>
              <a:t>перебуває</a:t>
            </a:r>
            <a:r>
              <a:rPr lang="ru-RU" sz="1400" dirty="0"/>
              <a:t> в </a:t>
            </a:r>
            <a:r>
              <a:rPr lang="ru-RU" sz="1400" dirty="0" err="1"/>
              <a:t>стані</a:t>
            </a:r>
            <a:r>
              <a:rPr lang="ru-RU" sz="1400" dirty="0"/>
              <a:t> |1⟩, вентиль </a:t>
            </a:r>
            <a:r>
              <a:rPr lang="ru-RU" sz="1400" dirty="0" err="1"/>
              <a:t>інвертує</a:t>
            </a:r>
            <a:r>
              <a:rPr lang="ru-RU" sz="1400" dirty="0"/>
              <a:t> стан </a:t>
            </a:r>
            <a:r>
              <a:rPr lang="ru-RU" sz="1400" dirty="0" err="1"/>
              <a:t>цільового</a:t>
            </a:r>
            <a:r>
              <a:rPr lang="ru-RU" sz="1400" dirty="0"/>
              <a:t> </a:t>
            </a:r>
            <a:r>
              <a:rPr lang="ru-RU" sz="1400" dirty="0" err="1"/>
              <a:t>кубіта</a:t>
            </a:r>
            <a:r>
              <a:rPr lang="ru-RU" sz="1400" dirty="0"/>
              <a:t>, а </a:t>
            </a:r>
            <a:r>
              <a:rPr lang="ru-RU" sz="1400" dirty="0" err="1"/>
              <a:t>якщо</a:t>
            </a:r>
            <a:r>
              <a:rPr lang="ru-RU" sz="1400" dirty="0"/>
              <a:t> в </a:t>
            </a:r>
            <a:r>
              <a:rPr lang="ru-RU" sz="1400" dirty="0" err="1"/>
              <a:t>стані</a:t>
            </a:r>
            <a:r>
              <a:rPr lang="ru-RU" sz="1400" dirty="0"/>
              <a:t> |0⟩ — не </a:t>
            </a:r>
            <a:r>
              <a:rPr lang="ru-RU" sz="1400" dirty="0" err="1"/>
              <a:t>виконує</a:t>
            </a:r>
            <a:r>
              <a:rPr lang="ru-RU" sz="1400" dirty="0"/>
              <a:t> </a:t>
            </a:r>
            <a:r>
              <a:rPr lang="ru-RU" sz="1400" dirty="0" err="1"/>
              <a:t>жодних</a:t>
            </a:r>
            <a:r>
              <a:rPr lang="ru-RU" sz="1400" dirty="0"/>
              <a:t> </a:t>
            </a:r>
            <a:r>
              <a:rPr lang="ru-RU" sz="1400" dirty="0" err="1"/>
              <a:t>змін</a:t>
            </a:r>
            <a:r>
              <a:rPr lang="ru-RU" sz="1400" dirty="0"/>
              <a:t>. </a:t>
            </a:r>
            <a:r>
              <a:rPr lang="ru-RU" sz="1400" dirty="0" err="1"/>
              <a:t>Завдяки</a:t>
            </a:r>
            <a:r>
              <a:rPr lang="ru-RU" sz="1400" dirty="0"/>
              <a:t> </a:t>
            </a:r>
            <a:r>
              <a:rPr lang="ru-RU" sz="1400" dirty="0" err="1"/>
              <a:t>цьому</a:t>
            </a:r>
            <a:r>
              <a:rPr lang="ru-RU" sz="1400" dirty="0"/>
              <a:t> </a:t>
            </a:r>
            <a:r>
              <a:rPr lang="en-US" sz="1400" dirty="0"/>
              <a:t>CNOT </a:t>
            </a:r>
            <a:r>
              <a:rPr lang="ru-RU" sz="1400" dirty="0" err="1"/>
              <a:t>дозволяє</a:t>
            </a:r>
            <a:r>
              <a:rPr lang="ru-RU" sz="1400" dirty="0"/>
              <a:t> </a:t>
            </a:r>
            <a:r>
              <a:rPr lang="ru-RU" sz="1400" dirty="0" err="1"/>
              <a:t>реалізувати</a:t>
            </a:r>
            <a:r>
              <a:rPr lang="ru-RU" sz="1400" dirty="0"/>
              <a:t> </a:t>
            </a:r>
            <a:r>
              <a:rPr lang="ru-RU" sz="1400" dirty="0" err="1"/>
              <a:t>ефекти</a:t>
            </a:r>
            <a:r>
              <a:rPr lang="ru-RU" sz="1400" dirty="0"/>
              <a:t> </a:t>
            </a:r>
            <a:r>
              <a:rPr lang="ru-RU" sz="1400" dirty="0" err="1"/>
              <a:t>квантової</a:t>
            </a:r>
            <a:r>
              <a:rPr lang="ru-RU" sz="1400" dirty="0"/>
              <a:t> </a:t>
            </a:r>
            <a:r>
              <a:rPr lang="ru-RU" sz="1400" dirty="0" err="1"/>
              <a:t>заплутаності</a:t>
            </a:r>
            <a:r>
              <a:rPr lang="ru-RU" sz="1400" dirty="0"/>
              <a:t> (</a:t>
            </a:r>
            <a:r>
              <a:rPr lang="en-US" sz="1400" dirty="0"/>
              <a:t>entanglement), </a:t>
            </a:r>
            <a:r>
              <a:rPr lang="ru-RU" sz="1400" dirty="0" err="1"/>
              <a:t>які</a:t>
            </a:r>
            <a:r>
              <a:rPr lang="ru-RU" sz="1400" dirty="0"/>
              <a:t> є </a:t>
            </a:r>
            <a:r>
              <a:rPr lang="ru-RU" sz="1400" dirty="0" err="1"/>
              <a:t>джерелом</a:t>
            </a:r>
            <a:r>
              <a:rPr lang="ru-RU" sz="1400" dirty="0"/>
              <a:t> </a:t>
            </a:r>
            <a:r>
              <a:rPr lang="ru-RU" sz="1400" dirty="0" err="1"/>
              <a:t>революційного</a:t>
            </a:r>
            <a:r>
              <a:rPr lang="ru-RU" sz="1400" dirty="0"/>
              <a:t> </a:t>
            </a:r>
            <a:r>
              <a:rPr lang="ru-RU" sz="1400" dirty="0" err="1"/>
              <a:t>потенціалу</a:t>
            </a:r>
            <a:r>
              <a:rPr lang="ru-RU" sz="1400" dirty="0"/>
              <a:t> </a:t>
            </a:r>
            <a:r>
              <a:rPr lang="ru-RU" sz="1400" dirty="0" err="1"/>
              <a:t>квантових</a:t>
            </a:r>
            <a:r>
              <a:rPr lang="ru-RU" sz="1400" dirty="0"/>
              <a:t> </a:t>
            </a:r>
            <a:r>
              <a:rPr lang="ru-RU" sz="1400" dirty="0" err="1"/>
              <a:t>обчислень</a:t>
            </a:r>
            <a:r>
              <a:rPr lang="ru-RU" sz="1400" dirty="0"/>
              <a:t>. </a:t>
            </a:r>
            <a:r>
              <a:rPr lang="ru-RU" sz="1400" dirty="0" err="1"/>
              <a:t>Таке</a:t>
            </a:r>
            <a:r>
              <a:rPr lang="ru-RU" sz="1400" dirty="0"/>
              <a:t> </a:t>
            </a:r>
            <a:r>
              <a:rPr lang="ru-RU" sz="1400" dirty="0" err="1"/>
              <a:t>узгодження</a:t>
            </a:r>
            <a:r>
              <a:rPr lang="ru-RU" sz="1400" dirty="0"/>
              <a:t> </a:t>
            </a:r>
            <a:r>
              <a:rPr lang="ru-RU" sz="1400" dirty="0" err="1"/>
              <a:t>станів</a:t>
            </a:r>
            <a:r>
              <a:rPr lang="ru-RU" sz="1400" dirty="0"/>
              <a:t> </a:t>
            </a:r>
            <a:r>
              <a:rPr lang="ru-RU" sz="1400" dirty="0" err="1"/>
              <a:t>кубітів</a:t>
            </a:r>
            <a:r>
              <a:rPr lang="ru-RU" sz="1400" dirty="0"/>
              <a:t> </a:t>
            </a:r>
            <a:r>
              <a:rPr lang="ru-RU" sz="1400" dirty="0" err="1"/>
              <a:t>дає</a:t>
            </a:r>
            <a:r>
              <a:rPr lang="ru-RU" sz="1400" dirty="0"/>
              <a:t> </a:t>
            </a:r>
            <a:r>
              <a:rPr lang="ru-RU" sz="1400" dirty="0" err="1"/>
              <a:t>змогу</a:t>
            </a:r>
            <a:r>
              <a:rPr lang="ru-RU" sz="1400" dirty="0"/>
              <a:t> </a:t>
            </a:r>
            <a:r>
              <a:rPr lang="ru-RU" sz="1400" dirty="0" err="1"/>
              <a:t>створювати</a:t>
            </a:r>
            <a:r>
              <a:rPr lang="ru-RU" sz="1400" dirty="0"/>
              <a:t> </a:t>
            </a:r>
            <a:r>
              <a:rPr lang="ru-RU" sz="1400" dirty="0" err="1"/>
              <a:t>ситуації</a:t>
            </a:r>
            <a:r>
              <a:rPr lang="ru-RU" sz="1400" dirty="0"/>
              <a:t>, коли результат </a:t>
            </a:r>
            <a:r>
              <a:rPr lang="ru-RU" sz="1400" dirty="0" err="1"/>
              <a:t>вимірювання</a:t>
            </a:r>
            <a:r>
              <a:rPr lang="ru-RU" sz="1400" dirty="0"/>
              <a:t> одного </a:t>
            </a:r>
            <a:r>
              <a:rPr lang="ru-RU" sz="1400" dirty="0" err="1"/>
              <a:t>кубіта</a:t>
            </a:r>
            <a:r>
              <a:rPr lang="ru-RU" sz="1400" dirty="0"/>
              <a:t> </a:t>
            </a:r>
            <a:r>
              <a:rPr lang="ru-RU" sz="1400" dirty="0" err="1"/>
              <a:t>впливає</a:t>
            </a:r>
            <a:r>
              <a:rPr lang="ru-RU" sz="1400" dirty="0"/>
              <a:t> на результат </a:t>
            </a:r>
            <a:r>
              <a:rPr lang="ru-RU" sz="1400" dirty="0" err="1"/>
              <a:t>іншого</a:t>
            </a:r>
            <a:r>
              <a:rPr lang="ru-RU" sz="1400" dirty="0"/>
              <a:t>, </a:t>
            </a:r>
            <a:r>
              <a:rPr lang="ru-RU" sz="1400" dirty="0" err="1"/>
              <a:t>незалежно</a:t>
            </a:r>
            <a:r>
              <a:rPr lang="ru-RU" sz="1400" dirty="0"/>
              <a:t> </a:t>
            </a:r>
            <a:r>
              <a:rPr lang="ru-RU" sz="1400" dirty="0" err="1"/>
              <a:t>від</a:t>
            </a:r>
            <a:r>
              <a:rPr lang="ru-RU" sz="1400" dirty="0"/>
              <a:t> </a:t>
            </a:r>
            <a:r>
              <a:rPr lang="ru-RU" sz="1400" dirty="0" err="1"/>
              <a:t>відстані</a:t>
            </a:r>
            <a:r>
              <a:rPr lang="ru-RU" sz="1400" dirty="0"/>
              <a:t> </a:t>
            </a:r>
            <a:r>
              <a:rPr lang="ru-RU" sz="1400" dirty="0" err="1"/>
              <a:t>між</a:t>
            </a:r>
            <a:r>
              <a:rPr lang="ru-RU" sz="1400" dirty="0"/>
              <a:t> ними</a:t>
            </a:r>
            <a:r>
              <a:rPr lang="ru-RU" sz="1400" dirty="0" smtClean="0"/>
              <a:t>.</a:t>
            </a:r>
          </a:p>
          <a:p>
            <a:endParaRPr lang="ru-RU" sz="1400" dirty="0"/>
          </a:p>
          <a:p>
            <a:r>
              <a:rPr lang="ru-RU" sz="1400" dirty="0" err="1"/>
              <a:t>Щоб</a:t>
            </a:r>
            <a:r>
              <a:rPr lang="ru-RU" sz="1400" dirty="0"/>
              <a:t> </a:t>
            </a:r>
            <a:r>
              <a:rPr lang="ru-RU" sz="1400" dirty="0" err="1"/>
              <a:t>кубіт</a:t>
            </a:r>
            <a:r>
              <a:rPr lang="ru-RU" sz="1400" dirty="0"/>
              <a:t> </a:t>
            </a:r>
            <a:r>
              <a:rPr lang="ru-RU" sz="1400" dirty="0" err="1"/>
              <a:t>зберігав</a:t>
            </a:r>
            <a:r>
              <a:rPr lang="ru-RU" sz="1400" dirty="0"/>
              <a:t> </a:t>
            </a:r>
            <a:r>
              <a:rPr lang="ru-RU" sz="1400" dirty="0" err="1"/>
              <a:t>свій</a:t>
            </a:r>
            <a:r>
              <a:rPr lang="ru-RU" sz="1400" dirty="0"/>
              <a:t> </a:t>
            </a:r>
            <a:r>
              <a:rPr lang="ru-RU" sz="1400" dirty="0" err="1"/>
              <a:t>квантовий</a:t>
            </a:r>
            <a:r>
              <a:rPr lang="ru-RU" sz="1400" dirty="0"/>
              <a:t> стан </a:t>
            </a:r>
            <a:r>
              <a:rPr lang="ru-RU" sz="1400" dirty="0" err="1"/>
              <a:t>якнайдовше</a:t>
            </a:r>
            <a:r>
              <a:rPr lang="ru-RU" sz="1400" dirty="0"/>
              <a:t>, </a:t>
            </a:r>
            <a:r>
              <a:rPr lang="ru-RU" sz="1400" dirty="0" err="1"/>
              <a:t>дослідники</a:t>
            </a:r>
            <a:r>
              <a:rPr lang="ru-RU" sz="1400" dirty="0"/>
              <a:t> </a:t>
            </a:r>
            <a:r>
              <a:rPr lang="ru-RU" sz="1400" dirty="0" err="1"/>
              <a:t>використовують</a:t>
            </a:r>
            <a:r>
              <a:rPr lang="ru-RU" sz="1400" dirty="0"/>
              <a:t> </a:t>
            </a:r>
            <a:r>
              <a:rPr lang="ru-RU" sz="1400" dirty="0" err="1"/>
              <a:t>складні</a:t>
            </a:r>
            <a:r>
              <a:rPr lang="ru-RU" sz="1400" dirty="0"/>
              <a:t> </a:t>
            </a:r>
            <a:r>
              <a:rPr lang="ru-RU" sz="1400" dirty="0" err="1"/>
              <a:t>фізичні</a:t>
            </a:r>
            <a:r>
              <a:rPr lang="ru-RU" sz="1400" dirty="0"/>
              <a:t> </a:t>
            </a:r>
            <a:r>
              <a:rPr lang="ru-RU" sz="1400" dirty="0" err="1"/>
              <a:t>системи</a:t>
            </a:r>
            <a:r>
              <a:rPr lang="ru-RU" sz="1400" dirty="0"/>
              <a:t> — </a:t>
            </a:r>
            <a:r>
              <a:rPr lang="ru-RU" sz="1400" dirty="0" err="1"/>
              <a:t>іонні</a:t>
            </a:r>
            <a:r>
              <a:rPr lang="ru-RU" sz="1400" dirty="0"/>
              <a:t> </a:t>
            </a:r>
            <a:r>
              <a:rPr lang="ru-RU" sz="1400" dirty="0" err="1"/>
              <a:t>пастки</a:t>
            </a:r>
            <a:r>
              <a:rPr lang="ru-RU" sz="1400" dirty="0"/>
              <a:t>, </a:t>
            </a:r>
            <a:r>
              <a:rPr lang="ru-RU" sz="1400" dirty="0" err="1"/>
              <a:t>надпровідні</a:t>
            </a:r>
            <a:r>
              <a:rPr lang="ru-RU" sz="1400" dirty="0"/>
              <a:t> </a:t>
            </a:r>
            <a:r>
              <a:rPr lang="ru-RU" sz="1400" dirty="0" err="1"/>
              <a:t>схеми</a:t>
            </a:r>
            <a:r>
              <a:rPr lang="ru-RU" sz="1400" dirty="0"/>
              <a:t>, </a:t>
            </a:r>
            <a:r>
              <a:rPr lang="ru-RU" sz="1400" dirty="0" err="1"/>
              <a:t>квантові</a:t>
            </a:r>
            <a:r>
              <a:rPr lang="ru-RU" sz="1400" dirty="0"/>
              <a:t> точки </a:t>
            </a:r>
            <a:r>
              <a:rPr lang="ru-RU" sz="1400" dirty="0" err="1"/>
              <a:t>тощо</a:t>
            </a:r>
            <a:r>
              <a:rPr lang="ru-RU" sz="1400" dirty="0"/>
              <a:t>. </a:t>
            </a:r>
            <a:r>
              <a:rPr lang="ru-RU" sz="1400" dirty="0" err="1"/>
              <a:t>Утримання</a:t>
            </a:r>
            <a:r>
              <a:rPr lang="ru-RU" sz="1400" dirty="0"/>
              <a:t> </a:t>
            </a:r>
            <a:r>
              <a:rPr lang="ru-RU" sz="1400" dirty="0" err="1"/>
              <a:t>кубітів</a:t>
            </a:r>
            <a:r>
              <a:rPr lang="ru-RU" sz="1400" dirty="0"/>
              <a:t> у </a:t>
            </a:r>
            <a:r>
              <a:rPr lang="ru-RU" sz="1400" dirty="0" err="1"/>
              <a:t>середовищі</a:t>
            </a:r>
            <a:r>
              <a:rPr lang="ru-RU" sz="1400" dirty="0"/>
              <a:t> з </a:t>
            </a:r>
            <a:r>
              <a:rPr lang="ru-RU" sz="1400" dirty="0" err="1"/>
              <a:t>контрольованою</a:t>
            </a:r>
            <a:r>
              <a:rPr lang="ru-RU" sz="1400" dirty="0"/>
              <a:t> температурою та </a:t>
            </a:r>
            <a:r>
              <a:rPr lang="ru-RU" sz="1400" dirty="0" err="1"/>
              <a:t>мінімальними</a:t>
            </a:r>
            <a:r>
              <a:rPr lang="ru-RU" sz="1400" dirty="0"/>
              <a:t> </a:t>
            </a:r>
            <a:r>
              <a:rPr lang="ru-RU" sz="1400" dirty="0" err="1"/>
              <a:t>перешкодами</a:t>
            </a:r>
            <a:r>
              <a:rPr lang="ru-RU" sz="1400" dirty="0"/>
              <a:t> </a:t>
            </a:r>
            <a:r>
              <a:rPr lang="ru-RU" sz="1400" dirty="0" err="1"/>
              <a:t>від</a:t>
            </a:r>
            <a:r>
              <a:rPr lang="ru-RU" sz="1400" dirty="0"/>
              <a:t> </a:t>
            </a:r>
            <a:r>
              <a:rPr lang="ru-RU" sz="1400" dirty="0" err="1"/>
              <a:t>оточення</a:t>
            </a:r>
            <a:r>
              <a:rPr lang="ru-RU" sz="1400" dirty="0"/>
              <a:t> — </a:t>
            </a:r>
            <a:r>
              <a:rPr lang="ru-RU" sz="1400" dirty="0" err="1"/>
              <a:t>одне</a:t>
            </a:r>
            <a:r>
              <a:rPr lang="ru-RU" sz="1400" dirty="0"/>
              <a:t> з </a:t>
            </a:r>
            <a:r>
              <a:rPr lang="ru-RU" sz="1400" dirty="0" err="1"/>
              <a:t>найскладніших</a:t>
            </a:r>
            <a:r>
              <a:rPr lang="ru-RU" sz="1400" dirty="0"/>
              <a:t> </a:t>
            </a:r>
            <a:r>
              <a:rPr lang="ru-RU" sz="1400" dirty="0" err="1"/>
              <a:t>завдань</a:t>
            </a:r>
            <a:r>
              <a:rPr lang="ru-RU" sz="1400" dirty="0"/>
              <a:t> при </a:t>
            </a:r>
            <a:r>
              <a:rPr lang="ru-RU" sz="1400" dirty="0" err="1"/>
              <a:t>створенні</a:t>
            </a:r>
            <a:r>
              <a:rPr lang="ru-RU" sz="1400" dirty="0"/>
              <a:t> </a:t>
            </a:r>
            <a:r>
              <a:rPr lang="ru-RU" sz="1400" dirty="0" err="1"/>
              <a:t>масштабованого</a:t>
            </a:r>
            <a:r>
              <a:rPr lang="ru-RU" sz="1400" dirty="0"/>
              <a:t> квантового </a:t>
            </a:r>
            <a:r>
              <a:rPr lang="ru-RU" sz="1400" dirty="0" err="1"/>
              <a:t>процесора</a:t>
            </a:r>
            <a:r>
              <a:rPr lang="ru-RU" sz="1400" dirty="0"/>
              <a:t>. </a:t>
            </a:r>
            <a:r>
              <a:rPr lang="ru-RU" sz="1400" dirty="0" err="1"/>
              <a:t>Високі</a:t>
            </a:r>
            <a:r>
              <a:rPr lang="ru-RU" sz="1400" dirty="0"/>
              <a:t> </a:t>
            </a:r>
            <a:r>
              <a:rPr lang="ru-RU" sz="1400" dirty="0" err="1"/>
              <a:t>вимоги</a:t>
            </a:r>
            <a:r>
              <a:rPr lang="ru-RU" sz="1400" dirty="0"/>
              <a:t> до </a:t>
            </a:r>
            <a:r>
              <a:rPr lang="ru-RU" sz="1400" dirty="0" err="1"/>
              <a:t>ізоляції</a:t>
            </a:r>
            <a:r>
              <a:rPr lang="ru-RU" sz="1400" dirty="0"/>
              <a:t> </a:t>
            </a:r>
            <a:r>
              <a:rPr lang="ru-RU" sz="1400" dirty="0" err="1"/>
              <a:t>зумовлені</a:t>
            </a:r>
            <a:r>
              <a:rPr lang="ru-RU" sz="1400" dirty="0"/>
              <a:t> </a:t>
            </a:r>
            <a:r>
              <a:rPr lang="ru-RU" sz="1400" dirty="0" err="1"/>
              <a:t>тим</a:t>
            </a:r>
            <a:r>
              <a:rPr lang="ru-RU" sz="1400" dirty="0"/>
              <a:t>, </a:t>
            </a:r>
            <a:r>
              <a:rPr lang="ru-RU" sz="1400" dirty="0" err="1"/>
              <a:t>що</a:t>
            </a:r>
            <a:r>
              <a:rPr lang="ru-RU" sz="1400" dirty="0"/>
              <a:t> </a:t>
            </a:r>
            <a:r>
              <a:rPr lang="ru-RU" sz="1400" dirty="0" err="1"/>
              <a:t>зовнішній</a:t>
            </a:r>
            <a:r>
              <a:rPr lang="ru-RU" sz="1400" dirty="0"/>
              <a:t> шум </a:t>
            </a:r>
            <a:r>
              <a:rPr lang="ru-RU" sz="1400" dirty="0" err="1"/>
              <a:t>може</a:t>
            </a:r>
            <a:r>
              <a:rPr lang="ru-RU" sz="1400" dirty="0"/>
              <a:t> </a:t>
            </a:r>
            <a:r>
              <a:rPr lang="ru-RU" sz="1400" dirty="0" err="1"/>
              <a:t>викликати</a:t>
            </a:r>
            <a:r>
              <a:rPr lang="ru-RU" sz="1400" dirty="0"/>
              <a:t> </a:t>
            </a:r>
            <a:r>
              <a:rPr lang="ru-RU" sz="1400" b="1" dirty="0" err="1"/>
              <a:t>декогеренцію</a:t>
            </a:r>
            <a:r>
              <a:rPr lang="ru-RU" sz="1400" dirty="0"/>
              <a:t> </a:t>
            </a:r>
            <a:r>
              <a:rPr lang="ru-RU" sz="1400" dirty="0" err="1"/>
              <a:t>кубітів</a:t>
            </a:r>
            <a:r>
              <a:rPr lang="ru-RU" sz="1400" dirty="0"/>
              <a:t>, </a:t>
            </a:r>
            <a:r>
              <a:rPr lang="ru-RU" sz="1400" dirty="0" err="1"/>
              <a:t>руйнуючи</a:t>
            </a:r>
            <a:r>
              <a:rPr lang="ru-RU" sz="1400" dirty="0"/>
              <a:t> </a:t>
            </a:r>
            <a:r>
              <a:rPr lang="ru-RU" sz="1400" dirty="0" err="1"/>
              <a:t>надзвичайно</a:t>
            </a:r>
            <a:r>
              <a:rPr lang="ru-RU" sz="1400" dirty="0"/>
              <a:t> </a:t>
            </a:r>
            <a:r>
              <a:rPr lang="ru-RU" sz="1400" dirty="0" err="1"/>
              <a:t>чутливий</a:t>
            </a:r>
            <a:r>
              <a:rPr lang="ru-RU" sz="1400" dirty="0"/>
              <a:t> </a:t>
            </a:r>
            <a:r>
              <a:rPr lang="ru-RU" sz="1400" dirty="0" err="1"/>
              <a:t>квантовий</a:t>
            </a:r>
            <a:r>
              <a:rPr lang="ru-RU" sz="1400" dirty="0"/>
              <a:t> стан.</a:t>
            </a:r>
          </a:p>
          <a:p>
            <a:endParaRPr lang="ru-RU" sz="1400" dirty="0"/>
          </a:p>
          <a:p>
            <a:endParaRPr lang="ru-RU" sz="1400" b="1" dirty="0"/>
          </a:p>
        </p:txBody>
      </p:sp>
    </p:spTree>
    <p:extLst>
      <p:ext uri="{BB962C8B-B14F-4D97-AF65-F5344CB8AC3E}">
        <p14:creationId xmlns:p14="http://schemas.microsoft.com/office/powerpoint/2010/main" val="20254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1907704" y="6460008"/>
            <a:ext cx="448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Зовнішній вигляд процесора </a:t>
            </a:r>
            <a:r>
              <a:rPr lang="uk-UA" altLang="" dirty="0" err="1"/>
              <a:t>Enlight</a:t>
            </a:r>
            <a:r>
              <a:rPr lang="uk-UA" altLang="" dirty="0"/>
              <a:t> 256</a:t>
            </a:r>
            <a:r>
              <a:rPr lang="ru-RU" altLang="" dirty="0"/>
              <a:t> </a:t>
            </a:r>
          </a:p>
        </p:txBody>
      </p:sp>
      <p:sp>
        <p:nvSpPr>
          <p:cNvPr id="39944" name="Rectangle 8"/>
          <p:cNvSpPr>
            <a:spLocks noGrp="1" noChangeArrowheads="1"/>
          </p:cNvSpPr>
          <p:nvPr>
            <p:ph type="title"/>
          </p:nvPr>
        </p:nvSpPr>
        <p:spPr>
          <a:xfrm>
            <a:off x="467544" y="0"/>
            <a:ext cx="8229600" cy="633412"/>
          </a:xfrm>
          <a:noFill/>
          <a:ln/>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2" name="TextBox 1"/>
          <p:cNvSpPr txBox="1"/>
          <p:nvPr/>
        </p:nvSpPr>
        <p:spPr>
          <a:xfrm>
            <a:off x="395536" y="548680"/>
            <a:ext cx="8352928" cy="3323987"/>
          </a:xfrm>
          <a:prstGeom prst="rect">
            <a:avLst/>
          </a:prstGeom>
          <a:noFill/>
        </p:spPr>
        <p:txBody>
          <a:bodyPr wrap="square" rtlCol="0">
            <a:spAutoFit/>
          </a:bodyPr>
          <a:lstStyle/>
          <a:p>
            <a:r>
              <a:rPr lang="uk-UA" sz="1400" b="1" dirty="0" smtClean="0"/>
              <a:t>Оскільки лише одна фірма у світі створила комерційний оптичний процесор, який можна купити, а не лише подивитися на нього та сказати: «Як швидко він працює!», про неї ми зараз і поговоримо. Як уже було сказано, Процесор називається </a:t>
            </a:r>
            <a:r>
              <a:rPr lang="en-US" sz="1400" b="1" dirty="0" err="1" smtClean="0"/>
              <a:t>EnLight</a:t>
            </a:r>
            <a:r>
              <a:rPr lang="en-US" sz="1400" b="1" dirty="0" smtClean="0"/>
              <a:t> 256 (</a:t>
            </a:r>
            <a:r>
              <a:rPr lang="uk-UA" sz="1400" b="1" dirty="0" smtClean="0"/>
              <a:t>рис. П3) і створила його фірма </a:t>
            </a:r>
            <a:r>
              <a:rPr lang="en-US" sz="1400" b="1" dirty="0" err="1" smtClean="0"/>
              <a:t>Lenslet</a:t>
            </a:r>
            <a:r>
              <a:rPr lang="en-US" sz="1400" b="1" dirty="0" smtClean="0"/>
              <a:t>. </a:t>
            </a:r>
            <a:r>
              <a:rPr lang="en-US" sz="1400" b="1" dirty="0" err="1" smtClean="0"/>
              <a:t>EnLigth</a:t>
            </a:r>
            <a:r>
              <a:rPr lang="uk-UA" sz="1400" b="1" dirty="0" smtClean="0"/>
              <a:t> (Ізраїль)</a:t>
            </a:r>
            <a:r>
              <a:rPr lang="en-US" sz="1400" b="1" dirty="0" smtClean="0"/>
              <a:t> </a:t>
            </a:r>
            <a:r>
              <a:rPr lang="en-US" sz="1400" b="1" dirty="0" err="1"/>
              <a:t>EnLight</a:t>
            </a:r>
            <a:r>
              <a:rPr lang="en-US" sz="1400" b="1" dirty="0"/>
              <a:t> </a:t>
            </a:r>
            <a:r>
              <a:rPr lang="en-US" sz="1400" b="1" dirty="0" smtClean="0"/>
              <a:t>256 – </a:t>
            </a:r>
            <a:r>
              <a:rPr lang="uk-UA" sz="1400" b="1" dirty="0" smtClean="0"/>
              <a:t>це перший оптичний </a:t>
            </a:r>
            <a:r>
              <a:rPr lang="en-US" sz="1400" b="1" dirty="0" smtClean="0"/>
              <a:t>DSP (Digital Signal Processor), </a:t>
            </a:r>
            <a:r>
              <a:rPr lang="uk-UA" sz="1400" b="1" dirty="0" smtClean="0"/>
              <a:t>що втричі перевищує кращі електронні </a:t>
            </a:r>
            <a:r>
              <a:rPr lang="en-US" sz="1400" b="1" dirty="0" smtClean="0"/>
              <a:t>DSP.</a:t>
            </a:r>
          </a:p>
          <a:p>
            <a:r>
              <a:rPr lang="uk-UA" sz="1400" b="1" dirty="0" smtClean="0"/>
              <a:t>Взагалі </a:t>
            </a:r>
            <a:r>
              <a:rPr lang="uk-UA" sz="1400" b="1" dirty="0"/>
              <a:t>якщо вже бути гранично точним, то </a:t>
            </a:r>
            <a:r>
              <a:rPr lang="en-US" sz="1400" b="1" dirty="0" err="1"/>
              <a:t>EnLight</a:t>
            </a:r>
            <a:r>
              <a:rPr lang="en-US" sz="1400" b="1" dirty="0"/>
              <a:t> 256 - </a:t>
            </a:r>
            <a:r>
              <a:rPr lang="uk-UA" sz="1400" b="1" dirty="0"/>
              <a:t>це гібридний оптичний процесор - </a:t>
            </a:r>
            <a:r>
              <a:rPr lang="uk-UA" sz="1400" b="1" dirty="0" smtClean="0"/>
              <a:t>він </a:t>
            </a:r>
            <a:r>
              <a:rPr lang="uk-UA" sz="1400" b="1" dirty="0"/>
              <a:t>не весь повністю оптичний, а містить перетворювачі. Але на сьогоднішній день повністю створити оптичний комп'ютер не дуже складно, а дуже дорого. До того ж невідомо, як він працюватиме. А тут ми змінюємо тільки ядро ​​(адже все решта залишається таким самим – електричним) і отримуємо величезний приріст </a:t>
            </a:r>
            <a:r>
              <a:rPr lang="uk-UA" sz="1400" b="1" dirty="0" err="1"/>
              <a:t>продуктивності.Ядро</a:t>
            </a:r>
            <a:r>
              <a:rPr lang="uk-UA" sz="1400" b="1" dirty="0"/>
              <a:t> цього процесора – оптичне, а вхідна та вихідна інформація подається в електронному вигляді. Ядро складається з 256 </a:t>
            </a:r>
            <a:r>
              <a:rPr lang="en-US" sz="1400" b="1" dirty="0"/>
              <a:t>VCSEL-</a:t>
            </a:r>
            <a:r>
              <a:rPr lang="uk-UA" sz="1400" b="1" dirty="0"/>
              <a:t>лазерів, просторового модулятора світла, набору лінз та приймачів. Продуктивність процесора становить 8 трильйонів операцій за секунду: за один такт (8 нс) процесор множить 256-байтний квант на матрицю 256 </a:t>
            </a:r>
            <a:r>
              <a:rPr lang="en-US" sz="1400" b="1" dirty="0"/>
              <a:t>x 256.</a:t>
            </a:r>
            <a:endParaRPr lang="" sz="1400" b="1"/>
          </a:p>
        </p:txBody>
      </p:sp>
      <p:pic>
        <p:nvPicPr>
          <p:cNvPr id="8" name="Рисунок 7" descr="https://img-lib.wm-help.net/3314514511/i_238.jpg"/>
          <p:cNvPicPr/>
          <p:nvPr/>
        </p:nvPicPr>
        <p:blipFill>
          <a:blip r:embed="rId2">
            <a:extLst>
              <a:ext uri="{28A0092B-C50C-407E-A947-70E740481C1C}">
                <a14:useLocalDpi xmlns:a14="http://schemas.microsoft.com/office/drawing/2010/main" val="0"/>
              </a:ext>
            </a:extLst>
          </a:blip>
          <a:srcRect/>
          <a:stretch>
            <a:fillRect/>
          </a:stretch>
        </p:blipFill>
        <p:spPr bwMode="auto">
          <a:xfrm>
            <a:off x="1255769" y="4149080"/>
            <a:ext cx="2886075" cy="1943100"/>
          </a:xfrm>
          <a:prstGeom prst="rect">
            <a:avLst/>
          </a:prstGeom>
          <a:noFill/>
          <a:ln>
            <a:noFill/>
          </a:ln>
        </p:spPr>
      </p:pic>
      <p:pic>
        <p:nvPicPr>
          <p:cNvPr id="9" name="Рисунок 8" descr="Производительность процессора составляет 8 триллионов операций в секунду: за один такт (8 нс) процессор обрабатывает матрицу 256х256"/>
          <p:cNvPicPr/>
          <p:nvPr/>
        </p:nvPicPr>
        <p:blipFill>
          <a:blip r:embed="rId3">
            <a:extLst>
              <a:ext uri="{28A0092B-C50C-407E-A947-70E740481C1C}">
                <a14:useLocalDpi xmlns:a14="http://schemas.microsoft.com/office/drawing/2010/main" val="0"/>
              </a:ext>
            </a:extLst>
          </a:blip>
          <a:srcRect/>
          <a:stretch>
            <a:fillRect/>
          </a:stretch>
        </p:blipFill>
        <p:spPr bwMode="auto">
          <a:xfrm>
            <a:off x="5127125" y="3872667"/>
            <a:ext cx="2540057" cy="2329686"/>
          </a:xfrm>
          <a:prstGeom prst="rect">
            <a:avLst/>
          </a:prstGeom>
          <a:noFill/>
          <a:ln>
            <a:noFill/>
          </a:ln>
        </p:spPr>
      </p:pic>
    </p:spTree>
    <p:extLst>
      <p:ext uri="{BB962C8B-B14F-4D97-AF65-F5344CB8AC3E}">
        <p14:creationId xmlns:p14="http://schemas.microsoft.com/office/powerpoint/2010/main" val="258906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908720"/>
            <a:ext cx="8064896" cy="3539430"/>
          </a:xfrm>
          <a:prstGeom prst="rect">
            <a:avLst/>
          </a:prstGeom>
          <a:noFill/>
        </p:spPr>
        <p:txBody>
          <a:bodyPr wrap="square" rtlCol="0">
            <a:spAutoFit/>
          </a:bodyPr>
          <a:lstStyle/>
          <a:p>
            <a:r>
              <a:rPr lang="ru-RU" sz="1400" dirty="0" err="1"/>
              <a:t>Завдяки</a:t>
            </a:r>
            <a:r>
              <a:rPr lang="ru-RU" sz="1400" dirty="0"/>
              <a:t> </a:t>
            </a:r>
            <a:r>
              <a:rPr lang="ru-RU" sz="1400" dirty="0" err="1"/>
              <a:t>синергії</a:t>
            </a:r>
            <a:r>
              <a:rPr lang="ru-RU" sz="1400" dirty="0"/>
              <a:t> </a:t>
            </a:r>
            <a:r>
              <a:rPr lang="ru-RU" sz="1400" dirty="0" err="1"/>
              <a:t>суперпозиції</a:t>
            </a:r>
            <a:r>
              <a:rPr lang="ru-RU" sz="1400" dirty="0"/>
              <a:t> </a:t>
            </a:r>
            <a:r>
              <a:rPr lang="ru-RU" sz="1400" dirty="0" err="1"/>
              <a:t>кубітів</a:t>
            </a:r>
            <a:r>
              <a:rPr lang="ru-RU" sz="1400" dirty="0"/>
              <a:t> і </a:t>
            </a:r>
            <a:r>
              <a:rPr lang="ru-RU" sz="1400" dirty="0" err="1"/>
              <a:t>керованих</a:t>
            </a:r>
            <a:r>
              <a:rPr lang="ru-RU" sz="1400" dirty="0"/>
              <a:t> </a:t>
            </a:r>
            <a:r>
              <a:rPr lang="ru-RU" sz="1400" dirty="0" err="1"/>
              <a:t>трансформацій</a:t>
            </a:r>
            <a:r>
              <a:rPr lang="ru-RU" sz="1400" dirty="0"/>
              <a:t> </a:t>
            </a:r>
            <a:r>
              <a:rPr lang="ru-RU" sz="1400" dirty="0" err="1"/>
              <a:t>квантових</a:t>
            </a:r>
            <a:r>
              <a:rPr lang="ru-RU" sz="1400" dirty="0"/>
              <a:t> </a:t>
            </a:r>
            <a:r>
              <a:rPr lang="ru-RU" sz="1400" dirty="0" err="1"/>
              <a:t>гейтів</a:t>
            </a:r>
            <a:r>
              <a:rPr lang="ru-RU" sz="1400" dirty="0"/>
              <a:t> </a:t>
            </a:r>
            <a:r>
              <a:rPr lang="ru-RU" sz="1400" dirty="0" err="1"/>
              <a:t>вдається</a:t>
            </a:r>
            <a:r>
              <a:rPr lang="ru-RU" sz="1400" dirty="0"/>
              <a:t> </a:t>
            </a:r>
            <a:r>
              <a:rPr lang="ru-RU" sz="1400" dirty="0" err="1"/>
              <a:t>будувати</a:t>
            </a:r>
            <a:r>
              <a:rPr lang="ru-RU" sz="1400" dirty="0"/>
              <a:t> </a:t>
            </a:r>
            <a:r>
              <a:rPr lang="ru-RU" sz="1400" dirty="0" err="1"/>
              <a:t>квантові</a:t>
            </a:r>
            <a:r>
              <a:rPr lang="ru-RU" sz="1400" dirty="0"/>
              <a:t> </a:t>
            </a:r>
            <a:r>
              <a:rPr lang="ru-RU" sz="1400" dirty="0" err="1"/>
              <a:t>алгоритми</a:t>
            </a:r>
            <a:r>
              <a:rPr lang="ru-RU" sz="1400" dirty="0"/>
              <a:t>, </a:t>
            </a:r>
            <a:r>
              <a:rPr lang="ru-RU" sz="1400" dirty="0" err="1"/>
              <a:t>здатні</a:t>
            </a:r>
            <a:r>
              <a:rPr lang="ru-RU" sz="1400" dirty="0"/>
              <a:t> </a:t>
            </a:r>
            <a:r>
              <a:rPr lang="ru-RU" sz="1400" dirty="0" err="1"/>
              <a:t>виконувати</a:t>
            </a:r>
            <a:r>
              <a:rPr lang="ru-RU" sz="1400" dirty="0"/>
              <a:t> низку </a:t>
            </a:r>
            <a:r>
              <a:rPr lang="ru-RU" sz="1400" dirty="0" err="1"/>
              <a:t>специфічних</a:t>
            </a:r>
            <a:r>
              <a:rPr lang="ru-RU" sz="1400" dirty="0"/>
              <a:t> </a:t>
            </a:r>
            <a:r>
              <a:rPr lang="ru-RU" sz="1400" dirty="0" err="1"/>
              <a:t>завдань</a:t>
            </a:r>
            <a:r>
              <a:rPr lang="ru-RU" sz="1400" dirty="0"/>
              <a:t> </a:t>
            </a:r>
            <a:r>
              <a:rPr lang="ru-RU" sz="1400" dirty="0" err="1"/>
              <a:t>набагато</a:t>
            </a:r>
            <a:r>
              <a:rPr lang="ru-RU" sz="1400" dirty="0"/>
              <a:t> </a:t>
            </a:r>
            <a:r>
              <a:rPr lang="ru-RU" sz="1400" dirty="0" err="1"/>
              <a:t>швидше</a:t>
            </a:r>
            <a:r>
              <a:rPr lang="ru-RU" sz="1400" dirty="0"/>
              <a:t> за </a:t>
            </a:r>
            <a:r>
              <a:rPr lang="ru-RU" sz="1400" dirty="0" err="1"/>
              <a:t>класичні</a:t>
            </a:r>
            <a:r>
              <a:rPr lang="ru-RU" sz="1400" dirty="0"/>
              <a:t> </a:t>
            </a:r>
            <a:r>
              <a:rPr lang="ru-RU" sz="1400" dirty="0" err="1"/>
              <a:t>машини</a:t>
            </a:r>
            <a:r>
              <a:rPr lang="ru-RU" sz="1400" dirty="0"/>
              <a:t>. Прикладами є алгоритм </a:t>
            </a:r>
            <a:r>
              <a:rPr lang="ru-RU" sz="1400" dirty="0" err="1"/>
              <a:t>Шора</a:t>
            </a:r>
            <a:r>
              <a:rPr lang="ru-RU" sz="1400" dirty="0"/>
              <a:t> для </a:t>
            </a:r>
            <a:r>
              <a:rPr lang="ru-RU" sz="1400" dirty="0" err="1"/>
              <a:t>розкладу</a:t>
            </a:r>
            <a:r>
              <a:rPr lang="ru-RU" sz="1400" dirty="0"/>
              <a:t> великих чисел на </a:t>
            </a:r>
            <a:r>
              <a:rPr lang="ru-RU" sz="1400" dirty="0" err="1"/>
              <a:t>прості</a:t>
            </a:r>
            <a:r>
              <a:rPr lang="ru-RU" sz="1400" dirty="0"/>
              <a:t> </a:t>
            </a:r>
            <a:r>
              <a:rPr lang="ru-RU" sz="1400" dirty="0" err="1"/>
              <a:t>множники</a:t>
            </a:r>
            <a:r>
              <a:rPr lang="ru-RU" sz="1400" dirty="0"/>
              <a:t> та алгоритм </a:t>
            </a:r>
            <a:r>
              <a:rPr lang="ru-RU" sz="1400" dirty="0" err="1"/>
              <a:t>Гровера</a:t>
            </a:r>
            <a:r>
              <a:rPr lang="ru-RU" sz="1400" dirty="0"/>
              <a:t> для </a:t>
            </a:r>
            <a:r>
              <a:rPr lang="ru-RU" sz="1400" dirty="0" err="1"/>
              <a:t>пришвидшеного</a:t>
            </a:r>
            <a:r>
              <a:rPr lang="ru-RU" sz="1400" dirty="0"/>
              <a:t> </a:t>
            </a:r>
            <a:r>
              <a:rPr lang="ru-RU" sz="1400" dirty="0" err="1"/>
              <a:t>пошуку</a:t>
            </a:r>
            <a:r>
              <a:rPr lang="ru-RU" sz="1400" dirty="0"/>
              <a:t> в </a:t>
            </a:r>
            <a:r>
              <a:rPr lang="ru-RU" sz="1400" dirty="0" err="1"/>
              <a:t>несортованих</a:t>
            </a:r>
            <a:r>
              <a:rPr lang="ru-RU" sz="1400" dirty="0"/>
              <a:t> базах </a:t>
            </a:r>
            <a:r>
              <a:rPr lang="ru-RU" sz="1400" dirty="0" err="1"/>
              <a:t>даних</a:t>
            </a:r>
            <a:r>
              <a:rPr lang="ru-RU" sz="1400" dirty="0"/>
              <a:t>. </a:t>
            </a:r>
            <a:r>
              <a:rPr lang="ru-RU" sz="1400" dirty="0" err="1"/>
              <a:t>Хоча</a:t>
            </a:r>
            <a:r>
              <a:rPr lang="ru-RU" sz="1400" dirty="0"/>
              <a:t> </a:t>
            </a:r>
            <a:r>
              <a:rPr lang="ru-RU" sz="1400" dirty="0" err="1"/>
              <a:t>квантові</a:t>
            </a:r>
            <a:r>
              <a:rPr lang="ru-RU" sz="1400" dirty="0"/>
              <a:t> </a:t>
            </a:r>
            <a:r>
              <a:rPr lang="ru-RU" sz="1400" dirty="0" err="1"/>
              <a:t>обчислення</a:t>
            </a:r>
            <a:r>
              <a:rPr lang="ru-RU" sz="1400" dirty="0"/>
              <a:t> </a:t>
            </a:r>
            <a:r>
              <a:rPr lang="ru-RU" sz="1400" dirty="0" err="1"/>
              <a:t>ще</a:t>
            </a:r>
            <a:r>
              <a:rPr lang="ru-RU" sz="1400" dirty="0"/>
              <a:t> </a:t>
            </a:r>
            <a:r>
              <a:rPr lang="ru-RU" sz="1400" dirty="0" err="1"/>
              <a:t>перебувають</a:t>
            </a:r>
            <a:r>
              <a:rPr lang="ru-RU" sz="1400" dirty="0"/>
              <a:t> у </a:t>
            </a:r>
            <a:r>
              <a:rPr lang="ru-RU" sz="1400" dirty="0" err="1"/>
              <a:t>стадії</a:t>
            </a:r>
            <a:r>
              <a:rPr lang="ru-RU" sz="1400" dirty="0"/>
              <a:t> активного </a:t>
            </a:r>
            <a:r>
              <a:rPr lang="ru-RU" sz="1400" dirty="0" err="1"/>
              <a:t>розвитку</a:t>
            </a:r>
            <a:r>
              <a:rPr lang="ru-RU" sz="1400" dirty="0"/>
              <a:t>, </a:t>
            </a:r>
            <a:r>
              <a:rPr lang="ru-RU" sz="1400" dirty="0" err="1"/>
              <a:t>успіхи</a:t>
            </a:r>
            <a:r>
              <a:rPr lang="ru-RU" sz="1400" dirty="0"/>
              <a:t> в </a:t>
            </a:r>
            <a:r>
              <a:rPr lang="ru-RU" sz="1400" dirty="0" err="1"/>
              <a:t>побудові</a:t>
            </a:r>
            <a:r>
              <a:rPr lang="ru-RU" sz="1400" dirty="0"/>
              <a:t> </a:t>
            </a:r>
            <a:r>
              <a:rPr lang="ru-RU" sz="1400" dirty="0" err="1"/>
              <a:t>багатокубітних</a:t>
            </a:r>
            <a:r>
              <a:rPr lang="ru-RU" sz="1400" dirty="0"/>
              <a:t> </a:t>
            </a:r>
            <a:r>
              <a:rPr lang="ru-RU" sz="1400" dirty="0" err="1"/>
              <a:t>пристроїв</a:t>
            </a:r>
            <a:r>
              <a:rPr lang="ru-RU" sz="1400" dirty="0"/>
              <a:t> </a:t>
            </a:r>
            <a:r>
              <a:rPr lang="ru-RU" sz="1400" dirty="0" err="1"/>
              <a:t>свідчать</a:t>
            </a:r>
            <a:r>
              <a:rPr lang="ru-RU" sz="1400" dirty="0"/>
              <a:t> про </a:t>
            </a:r>
            <a:r>
              <a:rPr lang="ru-RU" sz="1400" dirty="0" err="1"/>
              <a:t>наближення</a:t>
            </a:r>
            <a:r>
              <a:rPr lang="ru-RU" sz="1400" dirty="0"/>
              <a:t> </a:t>
            </a:r>
            <a:r>
              <a:rPr lang="ru-RU" sz="1400" dirty="0" err="1"/>
              <a:t>нової</a:t>
            </a:r>
            <a:r>
              <a:rPr lang="ru-RU" sz="1400" dirty="0"/>
              <a:t> </a:t>
            </a:r>
            <a:r>
              <a:rPr lang="ru-RU" sz="1400" dirty="0" err="1"/>
              <a:t>ери</a:t>
            </a:r>
            <a:r>
              <a:rPr lang="ru-RU" sz="1400" dirty="0"/>
              <a:t> в </a:t>
            </a:r>
            <a:r>
              <a:rPr lang="ru-RU" sz="1400" dirty="0" err="1"/>
              <a:t>обчислювальній</a:t>
            </a:r>
            <a:r>
              <a:rPr lang="ru-RU" sz="1400" dirty="0"/>
              <a:t> </a:t>
            </a:r>
            <a:r>
              <a:rPr lang="ru-RU" sz="1400" dirty="0" err="1"/>
              <a:t>техніці</a:t>
            </a:r>
            <a:r>
              <a:rPr lang="ru-RU" sz="1400" dirty="0"/>
              <a:t>, коли </a:t>
            </a:r>
            <a:r>
              <a:rPr lang="ru-RU" sz="1400" b="1" dirty="0" err="1"/>
              <a:t>квантові</a:t>
            </a:r>
            <a:r>
              <a:rPr lang="ru-RU" sz="1400" b="1" dirty="0"/>
              <a:t> </a:t>
            </a:r>
            <a:r>
              <a:rPr lang="ru-RU" sz="1400" b="1" dirty="0" err="1"/>
              <a:t>логічні</a:t>
            </a:r>
            <a:r>
              <a:rPr lang="ru-RU" sz="1400" b="1" dirty="0"/>
              <a:t> </a:t>
            </a:r>
            <a:r>
              <a:rPr lang="ru-RU" sz="1400" b="1" dirty="0" err="1"/>
              <a:t>елементи</a:t>
            </a:r>
            <a:r>
              <a:rPr lang="ru-RU" sz="1400" dirty="0"/>
              <a:t> </a:t>
            </a:r>
            <a:r>
              <a:rPr lang="ru-RU" sz="1400" dirty="0" err="1"/>
              <a:t>стануть</a:t>
            </a:r>
            <a:r>
              <a:rPr lang="ru-RU" sz="1400" dirty="0"/>
              <a:t> базою для </a:t>
            </a:r>
            <a:r>
              <a:rPr lang="ru-RU" sz="1400" dirty="0" err="1"/>
              <a:t>суперкомп’ютерів</a:t>
            </a:r>
            <a:r>
              <a:rPr lang="ru-RU" sz="1400" dirty="0"/>
              <a:t> </a:t>
            </a:r>
            <a:r>
              <a:rPr lang="ru-RU" sz="1400" dirty="0" err="1"/>
              <a:t>наступного</a:t>
            </a:r>
            <a:r>
              <a:rPr lang="ru-RU" sz="1400" dirty="0"/>
              <a:t> </a:t>
            </a:r>
            <a:r>
              <a:rPr lang="ru-RU" sz="1400" dirty="0" err="1"/>
              <a:t>покоління</a:t>
            </a:r>
            <a:r>
              <a:rPr lang="ru-RU" sz="1400" dirty="0"/>
              <a:t>.</a:t>
            </a:r>
          </a:p>
          <a:p>
            <a:endParaRPr lang="ru-RU" sz="1400" dirty="0"/>
          </a:p>
          <a:p>
            <a:pPr algn="ctr"/>
            <a:r>
              <a:rPr lang="ru-RU" sz="1400" b="1" dirty="0" err="1"/>
              <a:t>Квантові</a:t>
            </a:r>
            <a:r>
              <a:rPr lang="ru-RU" sz="1400" b="1" dirty="0"/>
              <a:t> </a:t>
            </a:r>
            <a:r>
              <a:rPr lang="ru-RU" sz="1400" b="1" dirty="0" err="1"/>
              <a:t>алгоритми</a:t>
            </a:r>
            <a:r>
              <a:rPr lang="ru-RU" sz="1400" b="1" dirty="0"/>
              <a:t>: </a:t>
            </a:r>
            <a:r>
              <a:rPr lang="ru-RU" sz="1400" b="1" dirty="0" err="1"/>
              <a:t>революційні</a:t>
            </a:r>
            <a:r>
              <a:rPr lang="ru-RU" sz="1400" b="1" dirty="0"/>
              <a:t> </a:t>
            </a:r>
            <a:r>
              <a:rPr lang="ru-RU" sz="1400" b="1" dirty="0" err="1"/>
              <a:t>підходи</a:t>
            </a:r>
            <a:r>
              <a:rPr lang="ru-RU" sz="1400" b="1" dirty="0"/>
              <a:t> до </a:t>
            </a:r>
            <a:r>
              <a:rPr lang="ru-RU" sz="1400" b="1" dirty="0" err="1"/>
              <a:t>обчислень</a:t>
            </a:r>
            <a:endParaRPr lang="ru-RU" sz="1400" b="1" dirty="0"/>
          </a:p>
          <a:p>
            <a:endParaRPr lang="ru-RU" sz="1400" dirty="0"/>
          </a:p>
          <a:p>
            <a:r>
              <a:rPr lang="ru-RU" sz="1400" dirty="0" err="1"/>
              <a:t>Квантові</a:t>
            </a:r>
            <a:r>
              <a:rPr lang="ru-RU" sz="1400" dirty="0"/>
              <a:t> </a:t>
            </a:r>
            <a:r>
              <a:rPr lang="ru-RU" sz="1400" dirty="0" err="1"/>
              <a:t>комп’ютери</a:t>
            </a:r>
            <a:r>
              <a:rPr lang="ru-RU" sz="1400" dirty="0"/>
              <a:t> </a:t>
            </a:r>
            <a:r>
              <a:rPr lang="ru-RU" sz="1400" dirty="0" err="1"/>
              <a:t>здобули</a:t>
            </a:r>
            <a:r>
              <a:rPr lang="ru-RU" sz="1400" dirty="0"/>
              <a:t> </a:t>
            </a:r>
            <a:r>
              <a:rPr lang="ru-RU" sz="1400" b="1" dirty="0" err="1"/>
              <a:t>світову</a:t>
            </a:r>
            <a:r>
              <a:rPr lang="ru-RU" sz="1400" b="1" dirty="0"/>
              <a:t> </a:t>
            </a:r>
            <a:r>
              <a:rPr lang="ru-RU" sz="1400" b="1" dirty="0" err="1"/>
              <a:t>популярність</a:t>
            </a:r>
            <a:r>
              <a:rPr lang="ru-RU" sz="1400" dirty="0"/>
              <a:t> </a:t>
            </a:r>
            <a:r>
              <a:rPr lang="ru-RU" sz="1400" dirty="0" err="1"/>
              <a:t>завдяки</a:t>
            </a:r>
            <a:r>
              <a:rPr lang="ru-RU" sz="1400" dirty="0"/>
              <a:t> </a:t>
            </a:r>
            <a:r>
              <a:rPr lang="ru-RU" sz="1400" dirty="0" err="1"/>
              <a:t>розробці</a:t>
            </a:r>
            <a:r>
              <a:rPr lang="ru-RU" sz="1400" dirty="0"/>
              <a:t> </a:t>
            </a:r>
            <a:r>
              <a:rPr lang="ru-RU" sz="1400" dirty="0" err="1"/>
              <a:t>кількох</a:t>
            </a:r>
            <a:r>
              <a:rPr lang="ru-RU" sz="1400" dirty="0"/>
              <a:t> </a:t>
            </a:r>
            <a:r>
              <a:rPr lang="ru-RU" sz="1400" i="1" dirty="0" err="1"/>
              <a:t>революційних</a:t>
            </a:r>
            <a:r>
              <a:rPr lang="ru-RU" sz="1400" i="1" dirty="0"/>
              <a:t> </a:t>
            </a:r>
            <a:r>
              <a:rPr lang="ru-RU" sz="1400" i="1" dirty="0" err="1"/>
              <a:t>алгоритмів</a:t>
            </a:r>
            <a:r>
              <a:rPr lang="ru-RU" sz="1400" dirty="0"/>
              <a:t>, </a:t>
            </a:r>
            <a:r>
              <a:rPr lang="ru-RU" sz="1400" dirty="0" err="1"/>
              <a:t>що</a:t>
            </a:r>
            <a:r>
              <a:rPr lang="ru-RU" sz="1400" dirty="0"/>
              <a:t> </a:t>
            </a:r>
            <a:r>
              <a:rPr lang="ru-RU" sz="1400" dirty="0" err="1"/>
              <a:t>здатні</a:t>
            </a:r>
            <a:r>
              <a:rPr lang="ru-RU" sz="1400" dirty="0"/>
              <a:t> </a:t>
            </a:r>
            <a:r>
              <a:rPr lang="ru-RU" sz="1400" dirty="0" err="1"/>
              <a:t>розв’язувати</a:t>
            </a:r>
            <a:r>
              <a:rPr lang="ru-RU" sz="1400" dirty="0"/>
              <a:t> </a:t>
            </a:r>
            <a:r>
              <a:rPr lang="ru-RU" sz="1400" dirty="0" err="1"/>
              <a:t>задачі</a:t>
            </a:r>
            <a:r>
              <a:rPr lang="ru-RU" sz="1400" dirty="0"/>
              <a:t>, </a:t>
            </a:r>
            <a:r>
              <a:rPr lang="ru-RU" sz="1400" dirty="0" err="1"/>
              <a:t>непосильні</a:t>
            </a:r>
            <a:r>
              <a:rPr lang="ru-RU" sz="1400" dirty="0"/>
              <a:t> для </a:t>
            </a:r>
            <a:r>
              <a:rPr lang="ru-RU" sz="1400" dirty="0" err="1"/>
              <a:t>класичних</a:t>
            </a:r>
            <a:r>
              <a:rPr lang="ru-RU" sz="1400" dirty="0"/>
              <a:t> машин у </a:t>
            </a:r>
            <a:r>
              <a:rPr lang="ru-RU" sz="1400" dirty="0" err="1"/>
              <a:t>прийнятний</a:t>
            </a:r>
            <a:r>
              <a:rPr lang="ru-RU" sz="1400" dirty="0"/>
              <a:t> час. </a:t>
            </a:r>
            <a:r>
              <a:rPr lang="ru-RU" sz="1400" dirty="0" err="1"/>
              <a:t>Хоча</a:t>
            </a:r>
            <a:r>
              <a:rPr lang="ru-RU" sz="1400" dirty="0"/>
              <a:t> </a:t>
            </a:r>
            <a:r>
              <a:rPr lang="ru-RU" sz="1400" dirty="0" err="1"/>
              <a:t>ці</a:t>
            </a:r>
            <a:r>
              <a:rPr lang="ru-RU" sz="1400" dirty="0"/>
              <a:t> </a:t>
            </a:r>
            <a:r>
              <a:rPr lang="ru-RU" sz="1400" dirty="0" err="1"/>
              <a:t>обчислювальні</a:t>
            </a:r>
            <a:r>
              <a:rPr lang="ru-RU" sz="1400" dirty="0"/>
              <a:t> </a:t>
            </a:r>
            <a:r>
              <a:rPr lang="ru-RU" sz="1400" dirty="0" err="1"/>
              <a:t>схеми</a:t>
            </a:r>
            <a:r>
              <a:rPr lang="ru-RU" sz="1400" dirty="0"/>
              <a:t> не </a:t>
            </a:r>
            <a:r>
              <a:rPr lang="ru-RU" sz="1400" dirty="0" err="1"/>
              <a:t>прискорюють</a:t>
            </a:r>
            <a:r>
              <a:rPr lang="ru-RU" sz="1400" dirty="0"/>
              <a:t> </a:t>
            </a:r>
            <a:r>
              <a:rPr lang="ru-RU" sz="1400" i="1" dirty="0"/>
              <a:t>будь-</a:t>
            </a:r>
            <a:r>
              <a:rPr lang="ru-RU" sz="1400" i="1" dirty="0" err="1"/>
              <a:t>які</a:t>
            </a:r>
            <a:r>
              <a:rPr lang="ru-RU" sz="1400" dirty="0"/>
              <a:t> </a:t>
            </a:r>
            <a:r>
              <a:rPr lang="ru-RU" sz="1400" dirty="0" err="1"/>
              <a:t>види</a:t>
            </a:r>
            <a:r>
              <a:rPr lang="ru-RU" sz="1400" dirty="0"/>
              <a:t> задач, у </a:t>
            </a:r>
            <a:r>
              <a:rPr lang="ru-RU" sz="1400" dirty="0" err="1"/>
              <a:t>низці</a:t>
            </a:r>
            <a:r>
              <a:rPr lang="ru-RU" sz="1400" dirty="0"/>
              <a:t> </a:t>
            </a:r>
            <a:r>
              <a:rPr lang="ru-RU" sz="1400" dirty="0" err="1"/>
              <a:t>конкретних</a:t>
            </a:r>
            <a:r>
              <a:rPr lang="ru-RU" sz="1400" dirty="0"/>
              <a:t> </a:t>
            </a:r>
            <a:r>
              <a:rPr lang="ru-RU" sz="1400" dirty="0" err="1"/>
              <a:t>випадків</a:t>
            </a:r>
            <a:r>
              <a:rPr lang="ru-RU" sz="1400" dirty="0"/>
              <a:t> вони </a:t>
            </a:r>
            <a:r>
              <a:rPr lang="ru-RU" sz="1400" dirty="0" err="1"/>
              <a:t>забезпечують</a:t>
            </a:r>
            <a:r>
              <a:rPr lang="ru-RU" sz="1400" dirty="0"/>
              <a:t> </a:t>
            </a:r>
            <a:r>
              <a:rPr lang="ru-RU" sz="1400" b="1" dirty="0" err="1"/>
              <a:t>космічний</a:t>
            </a:r>
            <a:r>
              <a:rPr lang="ru-RU" sz="1400" dirty="0"/>
              <a:t> </a:t>
            </a:r>
            <a:r>
              <a:rPr lang="ru-RU" sz="1400" dirty="0" err="1"/>
              <a:t>виграш</a:t>
            </a:r>
            <a:r>
              <a:rPr lang="ru-RU" sz="1400" dirty="0"/>
              <a:t> у </a:t>
            </a:r>
            <a:r>
              <a:rPr lang="ru-RU" sz="1400" dirty="0" err="1"/>
              <a:t>продуктивності</a:t>
            </a:r>
            <a:r>
              <a:rPr lang="ru-RU" sz="1400" dirty="0"/>
              <a:t> [3]. </a:t>
            </a:r>
            <a:r>
              <a:rPr lang="ru-RU" sz="1400" dirty="0" err="1"/>
              <a:t>Найвідомішими</a:t>
            </a:r>
            <a:r>
              <a:rPr lang="ru-RU" sz="1400" dirty="0"/>
              <a:t> прикладами є </a:t>
            </a:r>
            <a:r>
              <a:rPr lang="ru-RU" sz="1400" b="1" dirty="0"/>
              <a:t>алгоритм </a:t>
            </a:r>
            <a:r>
              <a:rPr lang="ru-RU" sz="1400" b="1" dirty="0" err="1"/>
              <a:t>Шора</a:t>
            </a:r>
            <a:r>
              <a:rPr lang="ru-RU" sz="1400" dirty="0"/>
              <a:t> та </a:t>
            </a:r>
            <a:r>
              <a:rPr lang="ru-RU" sz="1400" b="1" dirty="0"/>
              <a:t>алгоритм </a:t>
            </a:r>
            <a:r>
              <a:rPr lang="ru-RU" sz="1400" b="1" dirty="0" err="1" smtClean="0"/>
              <a:t>Гровера</a:t>
            </a:r>
            <a:endParaRPr lang="ru-RU" sz="1400" b="1" dirty="0"/>
          </a:p>
          <a:p>
            <a:endParaRPr lang="ru-RU" sz="1400" b="1" dirty="0"/>
          </a:p>
        </p:txBody>
      </p:sp>
    </p:spTree>
    <p:extLst>
      <p:ext uri="{BB962C8B-B14F-4D97-AF65-F5344CB8AC3E}">
        <p14:creationId xmlns:p14="http://schemas.microsoft.com/office/powerpoint/2010/main" val="202541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908720"/>
            <a:ext cx="8064896" cy="3108543"/>
          </a:xfrm>
          <a:prstGeom prst="rect">
            <a:avLst/>
          </a:prstGeom>
          <a:noFill/>
        </p:spPr>
        <p:txBody>
          <a:bodyPr wrap="square" rtlCol="0">
            <a:spAutoFit/>
          </a:bodyPr>
          <a:lstStyle/>
          <a:p>
            <a:pPr algn="ctr"/>
            <a:r>
              <a:rPr lang="ru-RU" sz="1400" b="1" i="1" dirty="0"/>
              <a:t>Алгоритм </a:t>
            </a:r>
            <a:r>
              <a:rPr lang="ru-RU" sz="1400" b="1" i="1" dirty="0" err="1" smtClean="0"/>
              <a:t>Шора</a:t>
            </a:r>
            <a:endParaRPr lang="ru-RU" sz="1400" dirty="0"/>
          </a:p>
          <a:p>
            <a:r>
              <a:rPr lang="ru-RU" sz="1400" dirty="0" err="1"/>
              <a:t>Однією</a:t>
            </a:r>
            <a:r>
              <a:rPr lang="ru-RU" sz="1400" dirty="0"/>
              <a:t> з </a:t>
            </a:r>
            <a:r>
              <a:rPr lang="ru-RU" sz="1400" dirty="0" err="1"/>
              <a:t>найгучніших</a:t>
            </a:r>
            <a:r>
              <a:rPr lang="ru-RU" sz="1400" dirty="0"/>
              <a:t> </a:t>
            </a:r>
            <a:r>
              <a:rPr lang="ru-RU" sz="1400" dirty="0" err="1"/>
              <a:t>подій</a:t>
            </a:r>
            <a:r>
              <a:rPr lang="ru-RU" sz="1400" dirty="0"/>
              <a:t> у </a:t>
            </a:r>
            <a:r>
              <a:rPr lang="ru-RU" sz="1400" dirty="0" err="1"/>
              <a:t>сфері</a:t>
            </a:r>
            <a:r>
              <a:rPr lang="ru-RU" sz="1400" dirty="0"/>
              <a:t> </a:t>
            </a:r>
            <a:r>
              <a:rPr lang="ru-RU" sz="1400" dirty="0" err="1"/>
              <a:t>квантових</a:t>
            </a:r>
            <a:r>
              <a:rPr lang="ru-RU" sz="1400" dirty="0"/>
              <a:t> </a:t>
            </a:r>
            <a:r>
              <a:rPr lang="ru-RU" sz="1400" dirty="0" err="1"/>
              <a:t>обчислень</a:t>
            </a:r>
            <a:r>
              <a:rPr lang="ru-RU" sz="1400" dirty="0"/>
              <a:t> стала </a:t>
            </a:r>
            <a:r>
              <a:rPr lang="ru-RU" sz="1400" dirty="0" err="1"/>
              <a:t>публікація</a:t>
            </a:r>
            <a:r>
              <a:rPr lang="ru-RU" sz="1400" dirty="0"/>
              <a:t> </a:t>
            </a:r>
            <a:r>
              <a:rPr lang="ru-RU" sz="1400" b="1" dirty="0" err="1"/>
              <a:t>Пітера</a:t>
            </a:r>
            <a:r>
              <a:rPr lang="ru-RU" sz="1400" b="1" dirty="0"/>
              <a:t> </a:t>
            </a:r>
            <a:r>
              <a:rPr lang="ru-RU" sz="1400" b="1" dirty="0" err="1"/>
              <a:t>Шора</a:t>
            </a:r>
            <a:r>
              <a:rPr lang="ru-RU" sz="1400" dirty="0"/>
              <a:t> (</a:t>
            </a:r>
            <a:r>
              <a:rPr lang="en-US" sz="1400" dirty="0"/>
              <a:t>Peter </a:t>
            </a:r>
            <a:r>
              <a:rPr lang="en-US" sz="1400" dirty="0" err="1"/>
              <a:t>Shor</a:t>
            </a:r>
            <a:r>
              <a:rPr lang="en-US" sz="1400" dirty="0"/>
              <a:t>) </a:t>
            </a:r>
            <a:r>
              <a:rPr lang="ru-RU" sz="1400" dirty="0"/>
              <a:t>у 1994 </a:t>
            </a:r>
            <a:r>
              <a:rPr lang="ru-RU" sz="1400" dirty="0" err="1"/>
              <a:t>році</a:t>
            </a:r>
            <a:r>
              <a:rPr lang="ru-RU" sz="1400" dirty="0"/>
              <a:t> </a:t>
            </a:r>
            <a:r>
              <a:rPr lang="ru-RU" sz="1400" dirty="0" err="1"/>
              <a:t>щодо</a:t>
            </a:r>
            <a:r>
              <a:rPr lang="ru-RU" sz="1400" dirty="0"/>
              <a:t> методу </a:t>
            </a:r>
            <a:r>
              <a:rPr lang="ru-RU" sz="1400" dirty="0" err="1"/>
              <a:t>швидкої</a:t>
            </a:r>
            <a:r>
              <a:rPr lang="ru-RU" sz="1400" dirty="0"/>
              <a:t> </a:t>
            </a:r>
            <a:r>
              <a:rPr lang="ru-RU" sz="1400" dirty="0" err="1"/>
              <a:t>факторизації</a:t>
            </a:r>
            <a:r>
              <a:rPr lang="ru-RU" sz="1400" dirty="0"/>
              <a:t> великих чисел за </a:t>
            </a:r>
            <a:r>
              <a:rPr lang="ru-RU" sz="1400" dirty="0" err="1"/>
              <a:t>допомогою</a:t>
            </a:r>
            <a:r>
              <a:rPr lang="ru-RU" sz="1400" dirty="0"/>
              <a:t> квантового </a:t>
            </a:r>
            <a:r>
              <a:rPr lang="ru-RU" sz="1400" dirty="0" err="1"/>
              <a:t>комп’ютера</a:t>
            </a:r>
            <a:r>
              <a:rPr lang="ru-RU" sz="1400" dirty="0"/>
              <a:t> [2]. </a:t>
            </a:r>
            <a:r>
              <a:rPr lang="ru-RU" sz="1400" dirty="0" err="1"/>
              <a:t>Якщо</a:t>
            </a:r>
            <a:r>
              <a:rPr lang="ru-RU" sz="1400" dirty="0"/>
              <a:t> </a:t>
            </a:r>
            <a:r>
              <a:rPr lang="ru-RU" sz="1400" dirty="0" err="1"/>
              <a:t>класичні</a:t>
            </a:r>
            <a:r>
              <a:rPr lang="ru-RU" sz="1400" dirty="0"/>
              <a:t> </a:t>
            </a:r>
            <a:r>
              <a:rPr lang="ru-RU" sz="1400" dirty="0" err="1"/>
              <a:t>алгоритми</a:t>
            </a:r>
            <a:r>
              <a:rPr lang="ru-RU" sz="1400" dirty="0"/>
              <a:t> </a:t>
            </a:r>
            <a:r>
              <a:rPr lang="ru-RU" sz="1400" dirty="0" err="1"/>
              <a:t>потребують</a:t>
            </a:r>
            <a:r>
              <a:rPr lang="ru-RU" sz="1400" dirty="0"/>
              <a:t> </a:t>
            </a:r>
            <a:r>
              <a:rPr lang="ru-RU" sz="1400" dirty="0" err="1"/>
              <a:t>експоненційної</a:t>
            </a:r>
            <a:r>
              <a:rPr lang="ru-RU" sz="1400" dirty="0"/>
              <a:t> </a:t>
            </a:r>
            <a:r>
              <a:rPr lang="ru-RU" sz="1400" dirty="0" err="1"/>
              <a:t>кількості</a:t>
            </a:r>
            <a:r>
              <a:rPr lang="ru-RU" sz="1400" dirty="0"/>
              <a:t> </a:t>
            </a:r>
            <a:r>
              <a:rPr lang="ru-RU" sz="1400" dirty="0" err="1"/>
              <a:t>операцій</a:t>
            </a:r>
            <a:r>
              <a:rPr lang="ru-RU" sz="1400" dirty="0"/>
              <a:t> для </a:t>
            </a:r>
            <a:r>
              <a:rPr lang="ru-RU" sz="1400" dirty="0" err="1"/>
              <a:t>розкладу</a:t>
            </a:r>
            <a:r>
              <a:rPr lang="ru-RU" sz="1400" dirty="0"/>
              <a:t> </a:t>
            </a:r>
            <a:r>
              <a:rPr lang="ru-RU" sz="1400" dirty="0" err="1"/>
              <a:t>цілого</a:t>
            </a:r>
            <a:r>
              <a:rPr lang="ru-RU" sz="1400" dirty="0"/>
              <a:t> числа на </a:t>
            </a:r>
            <a:r>
              <a:rPr lang="ru-RU" sz="1400" dirty="0" err="1"/>
              <a:t>прості</a:t>
            </a:r>
            <a:r>
              <a:rPr lang="ru-RU" sz="1400" dirty="0"/>
              <a:t> </a:t>
            </a:r>
            <a:r>
              <a:rPr lang="ru-RU" sz="1400" dirty="0" err="1"/>
              <a:t>множники</a:t>
            </a:r>
            <a:r>
              <a:rPr lang="ru-RU" sz="1400" dirty="0"/>
              <a:t>, то </a:t>
            </a:r>
            <a:r>
              <a:rPr lang="ru-RU" sz="1400" b="1" dirty="0"/>
              <a:t>алгоритм </a:t>
            </a:r>
            <a:r>
              <a:rPr lang="ru-RU" sz="1400" b="1" dirty="0" err="1"/>
              <a:t>Шора</a:t>
            </a:r>
            <a:r>
              <a:rPr lang="ru-RU" sz="1400" dirty="0"/>
              <a:t> </a:t>
            </a:r>
            <a:r>
              <a:rPr lang="ru-RU" sz="1400" dirty="0" err="1"/>
              <a:t>робить</a:t>
            </a:r>
            <a:r>
              <a:rPr lang="ru-RU" sz="1400" dirty="0"/>
              <a:t> </a:t>
            </a:r>
            <a:r>
              <a:rPr lang="ru-RU" sz="1400" dirty="0" err="1"/>
              <a:t>це</a:t>
            </a:r>
            <a:r>
              <a:rPr lang="ru-RU" sz="1400" dirty="0"/>
              <a:t> за час, </a:t>
            </a:r>
            <a:r>
              <a:rPr lang="ru-RU" sz="1400" dirty="0" err="1"/>
              <a:t>який</a:t>
            </a:r>
            <a:r>
              <a:rPr lang="ru-RU" sz="1400" dirty="0"/>
              <a:t> </a:t>
            </a:r>
            <a:r>
              <a:rPr lang="ru-RU" sz="1400" dirty="0" err="1"/>
              <a:t>зростає</a:t>
            </a:r>
            <a:r>
              <a:rPr lang="ru-RU" sz="1400" dirty="0"/>
              <a:t> </a:t>
            </a:r>
            <a:r>
              <a:rPr lang="ru-RU" sz="1400" b="1" dirty="0" err="1"/>
              <a:t>поліноміально</a:t>
            </a:r>
            <a:r>
              <a:rPr lang="ru-RU" sz="1400" dirty="0"/>
              <a:t> </a:t>
            </a:r>
            <a:r>
              <a:rPr lang="ru-RU" sz="1400" dirty="0" err="1"/>
              <a:t>залежно</a:t>
            </a:r>
            <a:r>
              <a:rPr lang="ru-RU" sz="1400" dirty="0"/>
              <a:t> </a:t>
            </a:r>
            <a:r>
              <a:rPr lang="ru-RU" sz="1400" dirty="0" err="1"/>
              <a:t>від</a:t>
            </a:r>
            <a:r>
              <a:rPr lang="ru-RU" sz="1400" dirty="0"/>
              <a:t> </a:t>
            </a:r>
            <a:r>
              <a:rPr lang="ru-RU" sz="1400" dirty="0" err="1"/>
              <a:t>кількості</a:t>
            </a:r>
            <a:r>
              <a:rPr lang="ru-RU" sz="1400" dirty="0"/>
              <a:t> </a:t>
            </a:r>
            <a:r>
              <a:rPr lang="ru-RU" sz="1400" dirty="0" err="1"/>
              <a:t>бітів</a:t>
            </a:r>
            <a:r>
              <a:rPr lang="ru-RU" sz="1400" dirty="0"/>
              <a:t> у </a:t>
            </a:r>
            <a:r>
              <a:rPr lang="ru-RU" sz="1400" dirty="0" err="1"/>
              <a:t>числі</a:t>
            </a:r>
            <a:r>
              <a:rPr lang="ru-RU" sz="1400" b="1" dirty="0" err="1" smtClean="0"/>
              <a:t>Квантові</a:t>
            </a:r>
            <a:r>
              <a:rPr lang="ru-RU" sz="1400" b="1" dirty="0" smtClean="0"/>
              <a:t> </a:t>
            </a:r>
            <a:r>
              <a:rPr lang="ru-RU" sz="1400" b="1" dirty="0" err="1"/>
              <a:t>алгоритми</a:t>
            </a:r>
            <a:r>
              <a:rPr lang="ru-RU" sz="1400" b="1" dirty="0"/>
              <a:t>: </a:t>
            </a:r>
            <a:r>
              <a:rPr lang="ru-RU" sz="1400" b="1" dirty="0" err="1"/>
              <a:t>революційні</a:t>
            </a:r>
            <a:r>
              <a:rPr lang="ru-RU" sz="1400" b="1" dirty="0"/>
              <a:t> </a:t>
            </a:r>
            <a:r>
              <a:rPr lang="ru-RU" sz="1400" b="1" dirty="0" err="1"/>
              <a:t>підходи</a:t>
            </a:r>
            <a:r>
              <a:rPr lang="ru-RU" sz="1400" b="1" dirty="0"/>
              <a:t> до </a:t>
            </a:r>
            <a:r>
              <a:rPr lang="ru-RU" sz="1400" b="1" dirty="0" err="1"/>
              <a:t>обчислень</a:t>
            </a:r>
            <a:endParaRPr lang="ru-RU" sz="1400" b="1" dirty="0"/>
          </a:p>
          <a:p>
            <a:endParaRPr lang="ru-RU" sz="1400" dirty="0"/>
          </a:p>
          <a:p>
            <a:r>
              <a:rPr lang="ru-RU" sz="1400" dirty="0"/>
              <a:t>Через </a:t>
            </a:r>
            <a:r>
              <a:rPr lang="ru-RU" sz="1400" dirty="0" err="1"/>
              <a:t>це</a:t>
            </a:r>
            <a:r>
              <a:rPr lang="ru-RU" sz="1400" dirty="0"/>
              <a:t> </a:t>
            </a:r>
            <a:r>
              <a:rPr lang="ru-RU" sz="1400" dirty="0" err="1"/>
              <a:t>квантова</a:t>
            </a:r>
            <a:r>
              <a:rPr lang="ru-RU" sz="1400" dirty="0"/>
              <a:t> </a:t>
            </a:r>
            <a:r>
              <a:rPr lang="ru-RU" sz="1400" dirty="0" err="1"/>
              <a:t>факторизація</a:t>
            </a:r>
            <a:r>
              <a:rPr lang="ru-RU" sz="1400" dirty="0"/>
              <a:t> </a:t>
            </a:r>
            <a:r>
              <a:rPr lang="ru-RU" sz="1400" dirty="0" err="1"/>
              <a:t>може</a:t>
            </a:r>
            <a:r>
              <a:rPr lang="ru-RU" sz="1400" dirty="0"/>
              <a:t> </a:t>
            </a:r>
            <a:r>
              <a:rPr lang="ru-RU" sz="1400" dirty="0" err="1"/>
              <a:t>поставити</a:t>
            </a:r>
            <a:r>
              <a:rPr lang="ru-RU" sz="1400" dirty="0"/>
              <a:t> </a:t>
            </a:r>
            <a:r>
              <a:rPr lang="ru-RU" sz="1400" dirty="0" err="1"/>
              <a:t>під</a:t>
            </a:r>
            <a:r>
              <a:rPr lang="ru-RU" sz="1400" dirty="0"/>
              <a:t> </a:t>
            </a:r>
            <a:r>
              <a:rPr lang="ru-RU" sz="1400" dirty="0" err="1"/>
              <a:t>загрозу</a:t>
            </a:r>
            <a:r>
              <a:rPr lang="ru-RU" sz="1400" dirty="0"/>
              <a:t> </a:t>
            </a:r>
            <a:r>
              <a:rPr lang="ru-RU" sz="1400" b="1" dirty="0" err="1"/>
              <a:t>сучасні</a:t>
            </a:r>
            <a:r>
              <a:rPr lang="ru-RU" sz="1400" b="1" dirty="0"/>
              <a:t> </a:t>
            </a:r>
            <a:r>
              <a:rPr lang="ru-RU" sz="1400" b="1" dirty="0" err="1"/>
              <a:t>криптографічні</a:t>
            </a:r>
            <a:r>
              <a:rPr lang="ru-RU" sz="1400" b="1" dirty="0"/>
              <a:t> </a:t>
            </a:r>
            <a:r>
              <a:rPr lang="ru-RU" sz="1400" b="1" dirty="0" err="1"/>
              <a:t>протоколи</a:t>
            </a:r>
            <a:r>
              <a:rPr lang="ru-RU" sz="1400" dirty="0"/>
              <a:t>, </a:t>
            </a:r>
            <a:r>
              <a:rPr lang="ru-RU" sz="1400" dirty="0" err="1"/>
              <a:t>зокрема</a:t>
            </a:r>
            <a:r>
              <a:rPr lang="ru-RU" sz="1400" dirty="0"/>
              <a:t> </a:t>
            </a:r>
            <a:r>
              <a:rPr lang="en-US" sz="1400" dirty="0"/>
              <a:t>RSA </a:t>
            </a:r>
            <a:r>
              <a:rPr lang="ru-RU" sz="1400" dirty="0"/>
              <a:t>та </a:t>
            </a:r>
            <a:r>
              <a:rPr lang="ru-RU" sz="1400" dirty="0" err="1"/>
              <a:t>інші</a:t>
            </a:r>
            <a:r>
              <a:rPr lang="ru-RU" sz="1400" dirty="0"/>
              <a:t> </a:t>
            </a:r>
            <a:r>
              <a:rPr lang="ru-RU" sz="1400" dirty="0" err="1"/>
              <a:t>методи</a:t>
            </a:r>
            <a:r>
              <a:rPr lang="ru-RU" sz="1400" dirty="0"/>
              <a:t> </a:t>
            </a:r>
            <a:r>
              <a:rPr lang="ru-RU" sz="1400" dirty="0" err="1"/>
              <a:t>шифрування</a:t>
            </a:r>
            <a:r>
              <a:rPr lang="ru-RU" sz="1400" dirty="0"/>
              <a:t>, </a:t>
            </a:r>
            <a:r>
              <a:rPr lang="ru-RU" sz="1400" dirty="0" err="1"/>
              <a:t>що</a:t>
            </a:r>
            <a:r>
              <a:rPr lang="ru-RU" sz="1400" dirty="0"/>
              <a:t> </a:t>
            </a:r>
            <a:r>
              <a:rPr lang="ru-RU" sz="1400" dirty="0" err="1"/>
              <a:t>базуються</a:t>
            </a:r>
            <a:r>
              <a:rPr lang="ru-RU" sz="1400" dirty="0"/>
              <a:t> на </a:t>
            </a:r>
            <a:r>
              <a:rPr lang="ru-RU" sz="1400" dirty="0" err="1"/>
              <a:t>складності</a:t>
            </a:r>
            <a:r>
              <a:rPr lang="ru-RU" sz="1400" dirty="0"/>
              <a:t> </a:t>
            </a:r>
            <a:r>
              <a:rPr lang="ru-RU" sz="1400" dirty="0" err="1"/>
              <a:t>розкладання</a:t>
            </a:r>
            <a:r>
              <a:rPr lang="ru-RU" sz="1400" dirty="0"/>
              <a:t> великих чисел на </a:t>
            </a:r>
            <a:r>
              <a:rPr lang="ru-RU" sz="1400" dirty="0" err="1"/>
              <a:t>множники</a:t>
            </a:r>
            <a:r>
              <a:rPr lang="ru-RU" sz="1400" dirty="0"/>
              <a:t>. </a:t>
            </a:r>
            <a:r>
              <a:rPr lang="ru-RU" sz="1400" dirty="0" err="1"/>
              <a:t>Багато</a:t>
            </a:r>
            <a:r>
              <a:rPr lang="ru-RU" sz="1400" dirty="0"/>
              <a:t> </a:t>
            </a:r>
            <a:r>
              <a:rPr lang="ru-RU" sz="1400" dirty="0" err="1"/>
              <a:t>науковців</a:t>
            </a:r>
            <a:r>
              <a:rPr lang="ru-RU" sz="1400" dirty="0"/>
              <a:t> та </a:t>
            </a:r>
            <a:r>
              <a:rPr lang="ru-RU" sz="1400" dirty="0" err="1"/>
              <a:t>спеціалістів</a:t>
            </a:r>
            <a:r>
              <a:rPr lang="ru-RU" sz="1400" dirty="0"/>
              <a:t> з </a:t>
            </a:r>
            <a:r>
              <a:rPr lang="ru-RU" sz="1400" dirty="0" err="1"/>
              <a:t>безпеки</a:t>
            </a:r>
            <a:r>
              <a:rPr lang="ru-RU" sz="1400" dirty="0"/>
              <a:t> </a:t>
            </a:r>
            <a:r>
              <a:rPr lang="ru-RU" sz="1400" dirty="0" err="1"/>
              <a:t>вже</a:t>
            </a:r>
            <a:r>
              <a:rPr lang="ru-RU" sz="1400" dirty="0"/>
              <a:t> </a:t>
            </a:r>
            <a:r>
              <a:rPr lang="ru-RU" sz="1400" dirty="0" err="1"/>
              <a:t>сьогодні</a:t>
            </a:r>
            <a:r>
              <a:rPr lang="ru-RU" sz="1400" dirty="0"/>
              <a:t> </a:t>
            </a:r>
            <a:r>
              <a:rPr lang="ru-RU" sz="1400" dirty="0" err="1"/>
              <a:t>працюють</a:t>
            </a:r>
            <a:r>
              <a:rPr lang="ru-RU" sz="1400" dirty="0"/>
              <a:t> над </a:t>
            </a:r>
            <a:r>
              <a:rPr lang="ru-RU" sz="1400" b="1" dirty="0" err="1"/>
              <a:t>постквантовою</a:t>
            </a:r>
            <a:r>
              <a:rPr lang="ru-RU" sz="1400" b="1" dirty="0"/>
              <a:t> </a:t>
            </a:r>
            <a:r>
              <a:rPr lang="ru-RU" sz="1400" b="1" dirty="0" err="1"/>
              <a:t>криптографією</a:t>
            </a:r>
            <a:r>
              <a:rPr lang="ru-RU" sz="1400" dirty="0"/>
              <a:t>, яка </a:t>
            </a:r>
            <a:r>
              <a:rPr lang="ru-RU" sz="1400" dirty="0" err="1"/>
              <a:t>має</a:t>
            </a:r>
            <a:r>
              <a:rPr lang="ru-RU" sz="1400" dirty="0"/>
              <a:t> </a:t>
            </a:r>
            <a:r>
              <a:rPr lang="ru-RU" sz="1400" dirty="0" err="1"/>
              <a:t>залишатися</a:t>
            </a:r>
            <a:r>
              <a:rPr lang="ru-RU" sz="1400" dirty="0"/>
              <a:t> </a:t>
            </a:r>
            <a:r>
              <a:rPr lang="ru-RU" sz="1400" dirty="0" err="1"/>
              <a:t>надійною</a:t>
            </a:r>
            <a:r>
              <a:rPr lang="ru-RU" sz="1400" dirty="0"/>
              <a:t> </a:t>
            </a:r>
            <a:r>
              <a:rPr lang="ru-RU" sz="1400" dirty="0" err="1"/>
              <a:t>навіть</a:t>
            </a:r>
            <a:r>
              <a:rPr lang="ru-RU" sz="1400" dirty="0"/>
              <a:t> за </a:t>
            </a:r>
            <a:r>
              <a:rPr lang="ru-RU" sz="1400" dirty="0" err="1"/>
              <a:t>наявності</a:t>
            </a:r>
            <a:r>
              <a:rPr lang="ru-RU" sz="1400" dirty="0"/>
              <a:t> </a:t>
            </a:r>
            <a:r>
              <a:rPr lang="ru-RU" sz="1400" dirty="0" err="1"/>
              <a:t>працездатного</a:t>
            </a:r>
            <a:r>
              <a:rPr lang="ru-RU" sz="1400" dirty="0"/>
              <a:t> квантового </a:t>
            </a:r>
            <a:r>
              <a:rPr lang="ru-RU" sz="1400" dirty="0" err="1"/>
              <a:t>комп’ютера</a:t>
            </a:r>
            <a:r>
              <a:rPr lang="ru-RU" sz="1400" dirty="0"/>
              <a:t> </a:t>
            </a:r>
            <a:r>
              <a:rPr lang="ru-RU" sz="1400" dirty="0" err="1"/>
              <a:t>достатньої</a:t>
            </a:r>
            <a:r>
              <a:rPr lang="ru-RU" sz="1400" dirty="0"/>
              <a:t> </a:t>
            </a:r>
            <a:r>
              <a:rPr lang="ru-RU" sz="1400" dirty="0" err="1"/>
              <a:t>потужності</a:t>
            </a:r>
            <a:r>
              <a:rPr lang="ru-RU" sz="1400" dirty="0"/>
              <a:t>.</a:t>
            </a:r>
          </a:p>
          <a:p>
            <a:endParaRPr lang="ru-RU" sz="1400" b="1"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015450"/>
            <a:ext cx="1656184" cy="1428750"/>
          </a:xfrm>
          <a:prstGeom prst="rect">
            <a:avLst/>
          </a:prstGeom>
          <a:noFill/>
          <a:ln>
            <a:noFill/>
          </a:ln>
        </p:spPr>
      </p:pic>
    </p:spTree>
    <p:extLst>
      <p:ext uri="{BB962C8B-B14F-4D97-AF65-F5344CB8AC3E}">
        <p14:creationId xmlns:p14="http://schemas.microsoft.com/office/powerpoint/2010/main" val="27785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46856" y="116632"/>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107504" y="404664"/>
            <a:ext cx="8064896" cy="5693866"/>
          </a:xfrm>
          <a:prstGeom prst="rect">
            <a:avLst/>
          </a:prstGeom>
          <a:noFill/>
        </p:spPr>
        <p:txBody>
          <a:bodyPr wrap="square" rtlCol="0">
            <a:spAutoFit/>
          </a:bodyPr>
          <a:lstStyle/>
          <a:p>
            <a:pPr algn="ctr"/>
            <a:r>
              <a:rPr lang="ru-RU" sz="1400" b="1" i="1" dirty="0"/>
              <a:t>Алгоритм </a:t>
            </a:r>
            <a:r>
              <a:rPr lang="ru-RU" sz="1400" b="1" i="1" dirty="0" err="1"/>
              <a:t>Гровера</a:t>
            </a:r>
            <a:endParaRPr lang="ru-RU" sz="1400" b="1" i="1" dirty="0"/>
          </a:p>
          <a:p>
            <a:endParaRPr lang="ru-RU" sz="1400" dirty="0"/>
          </a:p>
          <a:p>
            <a:r>
              <a:rPr lang="ru-RU" sz="1400" dirty="0" err="1"/>
              <a:t>Іншим</a:t>
            </a:r>
            <a:r>
              <a:rPr lang="ru-RU" sz="1400" dirty="0"/>
              <a:t> </a:t>
            </a:r>
            <a:r>
              <a:rPr lang="ru-RU" sz="1400" dirty="0" err="1"/>
              <a:t>ключовим</a:t>
            </a:r>
            <a:r>
              <a:rPr lang="ru-RU" sz="1400" dirty="0"/>
              <a:t> </a:t>
            </a:r>
            <a:r>
              <a:rPr lang="ru-RU" sz="1400" dirty="0" err="1"/>
              <a:t>винаходом</a:t>
            </a:r>
            <a:r>
              <a:rPr lang="ru-RU" sz="1400" dirty="0"/>
              <a:t> став </a:t>
            </a:r>
            <a:r>
              <a:rPr lang="ru-RU" sz="1400" b="1" dirty="0"/>
              <a:t>алгоритм </a:t>
            </a:r>
            <a:r>
              <a:rPr lang="ru-RU" sz="1400" b="1" dirty="0" err="1"/>
              <a:t>Гровера</a:t>
            </a:r>
            <a:r>
              <a:rPr lang="ru-RU" sz="1400" dirty="0"/>
              <a:t> (</a:t>
            </a:r>
            <a:r>
              <a:rPr lang="en-US" sz="1400" dirty="0" err="1"/>
              <a:t>Lov</a:t>
            </a:r>
            <a:r>
              <a:rPr lang="en-US" sz="1400" dirty="0"/>
              <a:t> Grover, 1996) [5], </a:t>
            </a:r>
            <a:r>
              <a:rPr lang="ru-RU" sz="1400" dirty="0" err="1"/>
              <a:t>призначений</a:t>
            </a:r>
            <a:r>
              <a:rPr lang="ru-RU" sz="1400" dirty="0"/>
              <a:t> для </a:t>
            </a:r>
            <a:r>
              <a:rPr lang="ru-RU" sz="1400" dirty="0" err="1"/>
              <a:t>пошуку</a:t>
            </a:r>
            <a:r>
              <a:rPr lang="ru-RU" sz="1400" dirty="0"/>
              <a:t> </a:t>
            </a:r>
            <a:r>
              <a:rPr lang="ru-RU" sz="1400" dirty="0" err="1"/>
              <a:t>елемента</a:t>
            </a:r>
            <a:r>
              <a:rPr lang="ru-RU" sz="1400" dirty="0"/>
              <a:t> в </a:t>
            </a:r>
            <a:r>
              <a:rPr lang="ru-RU" sz="1400" dirty="0" err="1"/>
              <a:t>невідсортованій</a:t>
            </a:r>
            <a:r>
              <a:rPr lang="ru-RU" sz="1400" dirty="0"/>
              <a:t> </a:t>
            </a:r>
            <a:r>
              <a:rPr lang="ru-RU" sz="1400" dirty="0" err="1"/>
              <a:t>базі</a:t>
            </a:r>
            <a:r>
              <a:rPr lang="ru-RU" sz="1400" dirty="0"/>
              <a:t> </a:t>
            </a:r>
            <a:r>
              <a:rPr lang="ru-RU" sz="1400" dirty="0" err="1"/>
              <a:t>даних</a:t>
            </a:r>
            <a:r>
              <a:rPr lang="ru-RU" sz="1400" dirty="0"/>
              <a:t> </a:t>
            </a:r>
            <a:r>
              <a:rPr lang="ru-RU" sz="1400" dirty="0" err="1"/>
              <a:t>зі</a:t>
            </a:r>
            <a:r>
              <a:rPr lang="ru-RU" sz="1400" dirty="0"/>
              <a:t> </a:t>
            </a:r>
            <a:r>
              <a:rPr lang="ru-RU" sz="1400" dirty="0" err="1"/>
              <a:t>швидкістю</a:t>
            </a:r>
            <a:r>
              <a:rPr lang="ru-RU" sz="1400" dirty="0"/>
              <a:t>, </a:t>
            </a:r>
            <a:r>
              <a:rPr lang="ru-RU" sz="1400" dirty="0" err="1"/>
              <a:t>що</a:t>
            </a:r>
            <a:r>
              <a:rPr lang="ru-RU" sz="1400" dirty="0"/>
              <a:t> </a:t>
            </a:r>
            <a:r>
              <a:rPr lang="ru-RU" sz="1400" dirty="0" err="1"/>
              <a:t>перевищує</a:t>
            </a:r>
            <a:r>
              <a:rPr lang="ru-RU" sz="1400" dirty="0"/>
              <a:t> </a:t>
            </a:r>
            <a:r>
              <a:rPr lang="ru-RU" sz="1400" b="1" dirty="0" err="1"/>
              <a:t>класичний</a:t>
            </a:r>
            <a:r>
              <a:rPr lang="ru-RU" sz="1400" b="1" dirty="0"/>
              <a:t> </a:t>
            </a:r>
            <a:r>
              <a:rPr lang="ru-RU" sz="1400" b="1" dirty="0" err="1"/>
              <a:t>пошук</a:t>
            </a:r>
            <a:r>
              <a:rPr lang="ru-RU" sz="1400" dirty="0"/>
              <a:t>. </a:t>
            </a:r>
            <a:r>
              <a:rPr lang="ru-RU" sz="1400" dirty="0" err="1"/>
              <a:t>Якщо</a:t>
            </a:r>
            <a:r>
              <a:rPr lang="ru-RU" sz="1400" dirty="0"/>
              <a:t> для </a:t>
            </a:r>
            <a:r>
              <a:rPr lang="ru-RU" sz="1400" dirty="0" err="1"/>
              <a:t>послідовного</a:t>
            </a:r>
            <a:r>
              <a:rPr lang="ru-RU" sz="1400" dirty="0"/>
              <a:t> перегляду </a:t>
            </a:r>
            <a:r>
              <a:rPr lang="ru-RU" sz="1400" dirty="0" err="1"/>
              <a:t>величезної</a:t>
            </a:r>
            <a:r>
              <a:rPr lang="ru-RU" sz="1400" dirty="0"/>
              <a:t> </a:t>
            </a:r>
            <a:r>
              <a:rPr lang="ru-RU" sz="1400" dirty="0" err="1"/>
              <a:t>кількості</a:t>
            </a:r>
            <a:r>
              <a:rPr lang="ru-RU" sz="1400" dirty="0"/>
              <a:t> </a:t>
            </a:r>
            <a:r>
              <a:rPr lang="ru-RU" sz="1400" dirty="0" err="1"/>
              <a:t>даних</a:t>
            </a:r>
            <a:r>
              <a:rPr lang="ru-RU" sz="1400" dirty="0"/>
              <a:t> (</a:t>
            </a:r>
            <a:r>
              <a:rPr lang="ru-RU" sz="1400" dirty="0" err="1"/>
              <a:t>наприклад</a:t>
            </a:r>
            <a:r>
              <a:rPr lang="ru-RU" sz="1400" dirty="0"/>
              <a:t>, </a:t>
            </a:r>
            <a:r>
              <a:rPr lang="ru-RU" sz="1400" dirty="0" err="1"/>
              <a:t>мільярд</a:t>
            </a:r>
            <a:r>
              <a:rPr lang="ru-RU" sz="1400" dirty="0"/>
              <a:t> </a:t>
            </a:r>
            <a:r>
              <a:rPr lang="ru-RU" sz="1400" dirty="0" err="1"/>
              <a:t>записів</a:t>
            </a:r>
            <a:r>
              <a:rPr lang="ru-RU" sz="1400" dirty="0"/>
              <a:t> у </a:t>
            </a:r>
            <a:r>
              <a:rPr lang="ru-RU" sz="1400" dirty="0" err="1"/>
              <a:t>базі</a:t>
            </a:r>
            <a:r>
              <a:rPr lang="ru-RU" sz="1400" dirty="0"/>
              <a:t> </a:t>
            </a:r>
            <a:r>
              <a:rPr lang="ru-RU" sz="1400" dirty="0" err="1"/>
              <a:t>телефонних</a:t>
            </a:r>
            <a:r>
              <a:rPr lang="ru-RU" sz="1400" dirty="0"/>
              <a:t> </a:t>
            </a:r>
            <a:r>
              <a:rPr lang="ru-RU" sz="1400" dirty="0" err="1"/>
              <a:t>номерів</a:t>
            </a:r>
            <a:r>
              <a:rPr lang="ru-RU" sz="1400" dirty="0"/>
              <a:t>) </a:t>
            </a:r>
            <a:r>
              <a:rPr lang="ru-RU" sz="1400" dirty="0" err="1"/>
              <a:t>зазвичай</a:t>
            </a:r>
            <a:r>
              <a:rPr lang="ru-RU" sz="1400" dirty="0"/>
              <a:t> </a:t>
            </a:r>
            <a:r>
              <a:rPr lang="ru-RU" sz="1400" dirty="0" err="1"/>
              <a:t>потрібно</a:t>
            </a:r>
            <a:r>
              <a:rPr lang="ru-RU" sz="1400" dirty="0"/>
              <a:t> </a:t>
            </a:r>
            <a:r>
              <a:rPr lang="ru-RU" sz="1400" dirty="0" err="1"/>
              <a:t>послідовно</a:t>
            </a:r>
            <a:r>
              <a:rPr lang="ru-RU" sz="1400" dirty="0"/>
              <a:t> </a:t>
            </a:r>
            <a:r>
              <a:rPr lang="ru-RU" sz="1400" dirty="0" err="1"/>
              <a:t>перевірити</a:t>
            </a:r>
            <a:r>
              <a:rPr lang="ru-RU" sz="1400" dirty="0"/>
              <a:t> </a:t>
            </a:r>
            <a:r>
              <a:rPr lang="ru-RU" sz="1400" dirty="0" err="1"/>
              <a:t>кожен</a:t>
            </a:r>
            <a:r>
              <a:rPr lang="ru-RU" sz="1400" dirty="0"/>
              <a:t> </a:t>
            </a:r>
            <a:r>
              <a:rPr lang="ru-RU" sz="1400" dirty="0" err="1"/>
              <a:t>запис</a:t>
            </a:r>
            <a:r>
              <a:rPr lang="ru-RU" sz="1400" dirty="0"/>
              <a:t>, то </a:t>
            </a:r>
            <a:r>
              <a:rPr lang="ru-RU" sz="1400" dirty="0" err="1"/>
              <a:t>квантовий</a:t>
            </a:r>
            <a:r>
              <a:rPr lang="ru-RU" sz="1400" dirty="0"/>
              <a:t> метод </a:t>
            </a:r>
            <a:r>
              <a:rPr lang="ru-RU" sz="1400" dirty="0" err="1"/>
              <a:t>Гровера</a:t>
            </a:r>
            <a:r>
              <a:rPr lang="ru-RU" sz="1400" dirty="0"/>
              <a:t> </a:t>
            </a:r>
            <a:r>
              <a:rPr lang="ru-RU" sz="1400" dirty="0" err="1"/>
              <a:t>дає</a:t>
            </a:r>
            <a:r>
              <a:rPr lang="ru-RU" sz="1400" dirty="0"/>
              <a:t> </a:t>
            </a:r>
            <a:r>
              <a:rPr lang="ru-RU" sz="1400" dirty="0" err="1"/>
              <a:t>змогу</a:t>
            </a:r>
            <a:r>
              <a:rPr lang="ru-RU" sz="1400" dirty="0"/>
              <a:t> </a:t>
            </a:r>
            <a:r>
              <a:rPr lang="ru-RU" sz="1400" b="1" dirty="0" err="1"/>
              <a:t>скоротити</a:t>
            </a:r>
            <a:r>
              <a:rPr lang="ru-RU" sz="1400" dirty="0"/>
              <a:t> час </a:t>
            </a:r>
            <a:r>
              <a:rPr lang="ru-RU" sz="1400" dirty="0" err="1"/>
              <a:t>пошуку</a:t>
            </a:r>
            <a:r>
              <a:rPr lang="ru-RU" sz="1400" dirty="0"/>
              <a:t> </a:t>
            </a:r>
            <a:r>
              <a:rPr lang="ru-RU" sz="1400" i="1" dirty="0"/>
              <a:t>з </a:t>
            </a:r>
            <a:r>
              <a:rPr lang="ru-RU" sz="1400" i="1" dirty="0" err="1"/>
              <a:t>кількох</a:t>
            </a:r>
            <a:r>
              <a:rPr lang="ru-RU" sz="1400" i="1" dirty="0"/>
              <a:t> </a:t>
            </a:r>
            <a:r>
              <a:rPr lang="ru-RU" sz="1400" i="1" dirty="0" err="1"/>
              <a:t>сотень</a:t>
            </a:r>
            <a:r>
              <a:rPr lang="ru-RU" sz="1400" i="1" dirty="0"/>
              <a:t> </a:t>
            </a:r>
            <a:r>
              <a:rPr lang="ru-RU" sz="1400" i="1" dirty="0" err="1"/>
              <a:t>мільйонів</a:t>
            </a:r>
            <a:r>
              <a:rPr lang="ru-RU" sz="1400" i="1" dirty="0"/>
              <a:t> </a:t>
            </a:r>
            <a:r>
              <a:rPr lang="ru-RU" sz="1400" i="1" dirty="0" err="1"/>
              <a:t>перевірок</a:t>
            </a:r>
            <a:r>
              <a:rPr lang="ru-RU" sz="1400" i="1" dirty="0"/>
              <a:t> до </a:t>
            </a:r>
            <a:r>
              <a:rPr lang="ru-RU" sz="1400" i="1" dirty="0" err="1"/>
              <a:t>лише</a:t>
            </a:r>
            <a:r>
              <a:rPr lang="ru-RU" sz="1400" i="1" dirty="0"/>
              <a:t> </a:t>
            </a:r>
            <a:r>
              <a:rPr lang="ru-RU" sz="1400" i="1" dirty="0" err="1"/>
              <a:t>десятків</a:t>
            </a:r>
            <a:r>
              <a:rPr lang="ru-RU" sz="1400" i="1" dirty="0"/>
              <a:t> </a:t>
            </a:r>
            <a:r>
              <a:rPr lang="ru-RU" sz="1400" i="1" dirty="0" err="1"/>
              <a:t>тисяч</a:t>
            </a:r>
            <a:r>
              <a:rPr lang="ru-RU" sz="1400" dirty="0"/>
              <a:t>. </a:t>
            </a:r>
            <a:r>
              <a:rPr lang="ru-RU" sz="1400" dirty="0" err="1"/>
              <a:t>Уявіть</a:t>
            </a:r>
            <a:r>
              <a:rPr lang="ru-RU" sz="1400" dirty="0"/>
              <a:t>, </a:t>
            </a:r>
            <a:r>
              <a:rPr lang="ru-RU" sz="1400" dirty="0" err="1"/>
              <a:t>що</a:t>
            </a:r>
            <a:r>
              <a:rPr lang="ru-RU" sz="1400" dirty="0"/>
              <a:t> вам </a:t>
            </a:r>
            <a:r>
              <a:rPr lang="ru-RU" sz="1400" dirty="0" err="1"/>
              <a:t>необхідно</a:t>
            </a:r>
            <a:r>
              <a:rPr lang="ru-RU" sz="1400" dirty="0"/>
              <a:t> </a:t>
            </a:r>
            <a:r>
              <a:rPr lang="ru-RU" sz="1400" dirty="0" err="1"/>
              <a:t>знайти</a:t>
            </a:r>
            <a:r>
              <a:rPr lang="ru-RU" sz="1400" dirty="0"/>
              <a:t> один </a:t>
            </a:r>
            <a:r>
              <a:rPr lang="ru-RU" sz="1400" dirty="0" err="1"/>
              <a:t>єдиний</a:t>
            </a:r>
            <a:r>
              <a:rPr lang="ru-RU" sz="1400" dirty="0"/>
              <a:t> номер </a:t>
            </a:r>
            <a:r>
              <a:rPr lang="ru-RU" sz="1400" dirty="0" err="1"/>
              <a:t>серед</a:t>
            </a:r>
            <a:r>
              <a:rPr lang="ru-RU" sz="1400" dirty="0"/>
              <a:t> </a:t>
            </a:r>
            <a:r>
              <a:rPr lang="ru-RU" sz="1400" dirty="0" err="1"/>
              <a:t>мільйона</a:t>
            </a:r>
            <a:r>
              <a:rPr lang="ru-RU" sz="1400" dirty="0"/>
              <a:t>: </a:t>
            </a:r>
            <a:r>
              <a:rPr lang="ru-RU" sz="1400" dirty="0" err="1"/>
              <a:t>класичний</a:t>
            </a:r>
            <a:r>
              <a:rPr lang="ru-RU" sz="1400" dirty="0"/>
              <a:t> алгоритм </a:t>
            </a:r>
            <a:r>
              <a:rPr lang="ru-RU" sz="1400" dirty="0" err="1"/>
              <a:t>може</a:t>
            </a:r>
            <a:r>
              <a:rPr lang="ru-RU" sz="1400" dirty="0"/>
              <a:t> </a:t>
            </a:r>
            <a:r>
              <a:rPr lang="ru-RU" sz="1400" dirty="0" err="1"/>
              <a:t>споживати</a:t>
            </a:r>
            <a:r>
              <a:rPr lang="ru-RU" sz="1400" dirty="0"/>
              <a:t> </a:t>
            </a:r>
            <a:r>
              <a:rPr lang="ru-RU" sz="1400" dirty="0" err="1"/>
              <a:t>добу</a:t>
            </a:r>
            <a:r>
              <a:rPr lang="ru-RU" sz="1400" dirty="0"/>
              <a:t> на </a:t>
            </a:r>
            <a:r>
              <a:rPr lang="ru-RU" sz="1400" dirty="0" err="1"/>
              <a:t>ретельний</a:t>
            </a:r>
            <a:r>
              <a:rPr lang="ru-RU" sz="1400" dirty="0"/>
              <a:t> </a:t>
            </a:r>
            <a:r>
              <a:rPr lang="ru-RU" sz="1400" dirty="0" err="1"/>
              <a:t>послідовний</a:t>
            </a:r>
            <a:r>
              <a:rPr lang="ru-RU" sz="1400" dirty="0"/>
              <a:t> перегляд, </a:t>
            </a:r>
            <a:r>
              <a:rPr lang="ru-RU" sz="1400" dirty="0" err="1"/>
              <a:t>тоді</a:t>
            </a:r>
            <a:r>
              <a:rPr lang="ru-RU" sz="1400" dirty="0"/>
              <a:t> як </a:t>
            </a:r>
            <a:r>
              <a:rPr lang="ru-RU" sz="1400" i="1" dirty="0" err="1"/>
              <a:t>квантовий</a:t>
            </a:r>
            <a:r>
              <a:rPr lang="ru-RU" sz="1400" dirty="0"/>
              <a:t> алгоритм </a:t>
            </a:r>
            <a:r>
              <a:rPr lang="ru-RU" sz="1400" dirty="0" err="1"/>
              <a:t>реалізує</a:t>
            </a:r>
            <a:r>
              <a:rPr lang="ru-RU" sz="1400" dirty="0"/>
              <a:t> “</a:t>
            </a:r>
            <a:r>
              <a:rPr lang="ru-RU" sz="1400" dirty="0" err="1"/>
              <a:t>паралельний</a:t>
            </a:r>
            <a:r>
              <a:rPr lang="ru-RU" sz="1400" dirty="0"/>
              <a:t>” </a:t>
            </a:r>
            <a:r>
              <a:rPr lang="ru-RU" sz="1400" dirty="0" err="1"/>
              <a:t>пошук</a:t>
            </a:r>
            <a:r>
              <a:rPr lang="ru-RU" sz="1400" dirty="0"/>
              <a:t> через </a:t>
            </a:r>
            <a:r>
              <a:rPr lang="ru-RU" sz="1400" dirty="0" err="1"/>
              <a:t>суперпозицію</a:t>
            </a:r>
            <a:r>
              <a:rPr lang="ru-RU" sz="1400" dirty="0"/>
              <a:t> </a:t>
            </a:r>
            <a:r>
              <a:rPr lang="ru-RU" sz="1400" dirty="0" err="1"/>
              <a:t>кубітів</a:t>
            </a:r>
            <a:r>
              <a:rPr lang="ru-RU" sz="1400" dirty="0"/>
              <a:t> і </a:t>
            </a:r>
            <a:r>
              <a:rPr lang="ru-RU" sz="1400" dirty="0" err="1"/>
              <a:t>суттєво</a:t>
            </a:r>
            <a:r>
              <a:rPr lang="ru-RU" sz="1400" dirty="0"/>
              <a:t> </a:t>
            </a:r>
            <a:r>
              <a:rPr lang="ru-RU" sz="1400" dirty="0" err="1"/>
              <a:t>зменшує</a:t>
            </a:r>
            <a:r>
              <a:rPr lang="ru-RU" sz="1400" dirty="0"/>
              <a:t> </a:t>
            </a:r>
            <a:r>
              <a:rPr lang="ru-RU" sz="1400" dirty="0" err="1"/>
              <a:t>кількість</a:t>
            </a:r>
            <a:r>
              <a:rPr lang="ru-RU" sz="1400" dirty="0"/>
              <a:t> </a:t>
            </a:r>
            <a:r>
              <a:rPr lang="ru-RU" sz="1400" dirty="0" err="1"/>
              <a:t>необхідних</a:t>
            </a:r>
            <a:r>
              <a:rPr lang="ru-RU" sz="1400" dirty="0"/>
              <a:t> </a:t>
            </a:r>
            <a:r>
              <a:rPr lang="ru-RU" sz="1400" dirty="0" err="1"/>
              <a:t>операцій</a:t>
            </a:r>
            <a:r>
              <a:rPr lang="ru-RU" sz="1400" dirty="0"/>
              <a:t>.</a:t>
            </a:r>
          </a:p>
          <a:p>
            <a:endParaRPr lang="ru-RU" sz="1400" dirty="0" smtClean="0"/>
          </a:p>
          <a:p>
            <a:r>
              <a:rPr lang="ru-RU" sz="1400" dirty="0" err="1" smtClean="0"/>
              <a:t>Цей</a:t>
            </a:r>
            <a:r>
              <a:rPr lang="ru-RU" sz="1400" dirty="0" smtClean="0"/>
              <a:t> </a:t>
            </a:r>
            <a:r>
              <a:rPr lang="ru-RU" sz="1400" dirty="0" err="1"/>
              <a:t>самий</a:t>
            </a:r>
            <a:r>
              <a:rPr lang="ru-RU" sz="1400" dirty="0"/>
              <a:t> принцип </a:t>
            </a:r>
            <a:r>
              <a:rPr lang="ru-RU" sz="1400" dirty="0" err="1"/>
              <a:t>можна</a:t>
            </a:r>
            <a:r>
              <a:rPr lang="ru-RU" sz="1400" dirty="0"/>
              <a:t> </a:t>
            </a:r>
            <a:r>
              <a:rPr lang="ru-RU" sz="1400" dirty="0" err="1"/>
              <a:t>використати</a:t>
            </a:r>
            <a:r>
              <a:rPr lang="ru-RU" sz="1400" dirty="0"/>
              <a:t> й </a:t>
            </a:r>
            <a:r>
              <a:rPr lang="ru-RU" sz="1400" dirty="0" err="1"/>
              <a:t>під</a:t>
            </a:r>
            <a:r>
              <a:rPr lang="ru-RU" sz="1400" dirty="0"/>
              <a:t> час </a:t>
            </a:r>
            <a:r>
              <a:rPr lang="ru-RU" sz="1400" dirty="0" err="1"/>
              <a:t>аналізу</a:t>
            </a:r>
            <a:r>
              <a:rPr lang="ru-RU" sz="1400" dirty="0"/>
              <a:t> </a:t>
            </a:r>
            <a:r>
              <a:rPr lang="ru-RU" sz="1400" dirty="0" err="1"/>
              <a:t>текстових</a:t>
            </a:r>
            <a:r>
              <a:rPr lang="ru-RU" sz="1400" dirty="0"/>
              <a:t> </a:t>
            </a:r>
            <a:r>
              <a:rPr lang="ru-RU" sz="1400" dirty="0" err="1"/>
              <a:t>колекцій</a:t>
            </a:r>
            <a:r>
              <a:rPr lang="ru-RU" sz="1400" dirty="0"/>
              <a:t>: </a:t>
            </a:r>
            <a:r>
              <a:rPr lang="ru-RU" sz="1400" dirty="0" err="1"/>
              <a:t>скажімо</a:t>
            </a:r>
            <a:r>
              <a:rPr lang="ru-RU" sz="1400" dirty="0"/>
              <a:t>, </a:t>
            </a:r>
            <a:r>
              <a:rPr lang="ru-RU" sz="1400" dirty="0" err="1"/>
              <a:t>якщо</a:t>
            </a:r>
            <a:r>
              <a:rPr lang="ru-RU" sz="1400" dirty="0"/>
              <a:t> треба </a:t>
            </a:r>
            <a:r>
              <a:rPr lang="ru-RU" sz="1400" dirty="0" err="1"/>
              <a:t>виявити</a:t>
            </a:r>
            <a:r>
              <a:rPr lang="ru-RU" sz="1400" dirty="0"/>
              <a:t> </a:t>
            </a:r>
            <a:r>
              <a:rPr lang="ru-RU" sz="1400" dirty="0" err="1"/>
              <a:t>єдине</a:t>
            </a:r>
            <a:r>
              <a:rPr lang="ru-RU" sz="1400" dirty="0"/>
              <a:t> </a:t>
            </a:r>
            <a:r>
              <a:rPr lang="ru-RU" sz="1400" dirty="0" err="1"/>
              <a:t>ключове</a:t>
            </a:r>
            <a:r>
              <a:rPr lang="ru-RU" sz="1400" dirty="0"/>
              <a:t> слово </a:t>
            </a:r>
            <a:r>
              <a:rPr lang="ru-RU" sz="1400" dirty="0" err="1"/>
              <a:t>або</a:t>
            </a:r>
            <a:r>
              <a:rPr lang="ru-RU" sz="1400" dirty="0"/>
              <a:t> </a:t>
            </a:r>
            <a:r>
              <a:rPr lang="ru-RU" sz="1400" dirty="0" err="1"/>
              <a:t>речення</a:t>
            </a:r>
            <a:r>
              <a:rPr lang="ru-RU" sz="1400" dirty="0"/>
              <a:t> у сотнях </a:t>
            </a:r>
            <a:r>
              <a:rPr lang="ru-RU" sz="1400" dirty="0" err="1"/>
              <a:t>гігабайтів</a:t>
            </a:r>
            <a:r>
              <a:rPr lang="ru-RU" sz="1400" dirty="0"/>
              <a:t> </a:t>
            </a:r>
            <a:r>
              <a:rPr lang="ru-RU" sz="1400" dirty="0" err="1"/>
              <a:t>даних</a:t>
            </a:r>
            <a:r>
              <a:rPr lang="ru-RU" sz="1400" dirty="0"/>
              <a:t>. </a:t>
            </a:r>
            <a:r>
              <a:rPr lang="ru-RU" sz="1400" dirty="0" err="1"/>
              <a:t>Класичний</a:t>
            </a:r>
            <a:r>
              <a:rPr lang="ru-RU" sz="1400" dirty="0"/>
              <a:t> метод </a:t>
            </a:r>
            <a:r>
              <a:rPr lang="ru-RU" sz="1400" dirty="0" err="1"/>
              <a:t>вилучив</a:t>
            </a:r>
            <a:r>
              <a:rPr lang="ru-RU" sz="1400" dirty="0"/>
              <a:t> </a:t>
            </a:r>
            <a:r>
              <a:rPr lang="ru-RU" sz="1400" dirty="0" err="1"/>
              <a:t>би</a:t>
            </a:r>
            <a:r>
              <a:rPr lang="ru-RU" sz="1400" dirty="0"/>
              <a:t> </a:t>
            </a:r>
            <a:r>
              <a:rPr lang="ru-RU" sz="1400" dirty="0" err="1"/>
              <a:t>величезну</a:t>
            </a:r>
            <a:r>
              <a:rPr lang="ru-RU" sz="1400" dirty="0"/>
              <a:t> </a:t>
            </a:r>
            <a:r>
              <a:rPr lang="ru-RU" sz="1400" dirty="0" err="1"/>
              <a:t>кількість</a:t>
            </a:r>
            <a:r>
              <a:rPr lang="ru-RU" sz="1400" dirty="0"/>
              <a:t> </a:t>
            </a:r>
            <a:r>
              <a:rPr lang="ru-RU" sz="1400" dirty="0" err="1"/>
              <a:t>файлів</a:t>
            </a:r>
            <a:r>
              <a:rPr lang="ru-RU" sz="1400" dirty="0"/>
              <a:t> для детального перегляду, </a:t>
            </a:r>
            <a:r>
              <a:rPr lang="ru-RU" sz="1400" dirty="0" err="1"/>
              <a:t>тоді</a:t>
            </a:r>
            <a:r>
              <a:rPr lang="ru-RU" sz="1400" dirty="0"/>
              <a:t> як алгоритм </a:t>
            </a:r>
            <a:r>
              <a:rPr lang="ru-RU" sz="1400" dirty="0" err="1"/>
              <a:t>Гровера</a:t>
            </a:r>
            <a:r>
              <a:rPr lang="ru-RU" sz="1400" dirty="0"/>
              <a:t> “</a:t>
            </a:r>
            <a:r>
              <a:rPr lang="ru-RU" sz="1400" dirty="0" err="1"/>
              <a:t>перемножує</a:t>
            </a:r>
            <a:r>
              <a:rPr lang="ru-RU" sz="1400" dirty="0"/>
              <a:t>” </a:t>
            </a:r>
            <a:r>
              <a:rPr lang="ru-RU" sz="1400" dirty="0" err="1"/>
              <a:t>квантові</a:t>
            </a:r>
            <a:r>
              <a:rPr lang="ru-RU" sz="1400" dirty="0"/>
              <a:t> </a:t>
            </a:r>
            <a:r>
              <a:rPr lang="ru-RU" sz="1400" dirty="0" err="1"/>
              <a:t>стани</a:t>
            </a:r>
            <a:r>
              <a:rPr lang="ru-RU" sz="1400" dirty="0"/>
              <a:t>, </a:t>
            </a:r>
            <a:r>
              <a:rPr lang="ru-RU" sz="1400" dirty="0" err="1"/>
              <a:t>швидко</a:t>
            </a:r>
            <a:r>
              <a:rPr lang="ru-RU" sz="1400" dirty="0"/>
              <a:t> </a:t>
            </a:r>
            <a:r>
              <a:rPr lang="ru-RU" sz="1400" b="1" dirty="0" err="1"/>
              <a:t>відсіюючи</a:t>
            </a:r>
            <a:r>
              <a:rPr lang="ru-RU" sz="1400" dirty="0"/>
              <a:t> </a:t>
            </a:r>
            <a:r>
              <a:rPr lang="ru-RU" sz="1400" dirty="0" err="1"/>
              <a:t>непотрібні</a:t>
            </a:r>
            <a:r>
              <a:rPr lang="ru-RU" sz="1400" dirty="0"/>
              <a:t> </a:t>
            </a:r>
            <a:r>
              <a:rPr lang="ru-RU" sz="1400" dirty="0" err="1"/>
              <a:t>результати</a:t>
            </a:r>
            <a:r>
              <a:rPr lang="ru-RU" sz="1400" dirty="0"/>
              <a:t> та </a:t>
            </a:r>
            <a:r>
              <a:rPr lang="ru-RU" sz="1400" dirty="0" err="1"/>
              <a:t>залишаючи</a:t>
            </a:r>
            <a:r>
              <a:rPr lang="ru-RU" sz="1400" dirty="0"/>
              <a:t> </a:t>
            </a:r>
            <a:r>
              <a:rPr lang="ru-RU" sz="1400" dirty="0" err="1"/>
              <a:t>лише</a:t>
            </a:r>
            <a:r>
              <a:rPr lang="ru-RU" sz="1400" dirty="0"/>
              <a:t> </a:t>
            </a:r>
            <a:r>
              <a:rPr lang="ru-RU" sz="1400" dirty="0" err="1"/>
              <a:t>ті</a:t>
            </a:r>
            <a:r>
              <a:rPr lang="ru-RU" sz="1400" dirty="0"/>
              <a:t>, </a:t>
            </a:r>
            <a:r>
              <a:rPr lang="ru-RU" sz="1400" dirty="0" err="1"/>
              <a:t>що</a:t>
            </a:r>
            <a:r>
              <a:rPr lang="ru-RU" sz="1400" dirty="0"/>
              <a:t> </a:t>
            </a:r>
            <a:r>
              <a:rPr lang="ru-RU" sz="1400" dirty="0" err="1"/>
              <a:t>збігаються</a:t>
            </a:r>
            <a:r>
              <a:rPr lang="ru-RU" sz="1400" dirty="0"/>
              <a:t> з </a:t>
            </a:r>
            <a:r>
              <a:rPr lang="ru-RU" sz="1400" dirty="0" err="1"/>
              <a:t>пошуковим</a:t>
            </a:r>
            <a:r>
              <a:rPr lang="ru-RU" sz="1400" dirty="0"/>
              <a:t> </a:t>
            </a:r>
            <a:r>
              <a:rPr lang="ru-RU" sz="1400" dirty="0" err="1"/>
              <a:t>критерієм</a:t>
            </a:r>
            <a:r>
              <a:rPr lang="ru-RU" sz="1400" dirty="0"/>
              <a:t>. </a:t>
            </a:r>
            <a:r>
              <a:rPr lang="ru-RU" sz="1400" dirty="0" err="1"/>
              <a:t>Завдяки</a:t>
            </a:r>
            <a:r>
              <a:rPr lang="ru-RU" sz="1400" dirty="0"/>
              <a:t> </a:t>
            </a:r>
            <a:r>
              <a:rPr lang="ru-RU" sz="1400" dirty="0" err="1"/>
              <a:t>цьому</a:t>
            </a:r>
            <a:r>
              <a:rPr lang="ru-RU" sz="1400" dirty="0"/>
              <a:t>, </a:t>
            </a:r>
            <a:r>
              <a:rPr lang="ru-RU" sz="1400" dirty="0" err="1"/>
              <a:t>навіть</a:t>
            </a:r>
            <a:r>
              <a:rPr lang="ru-RU" sz="1400" dirty="0"/>
              <a:t> </a:t>
            </a:r>
            <a:r>
              <a:rPr lang="ru-RU" sz="1400" dirty="0" err="1"/>
              <a:t>якщо</a:t>
            </a:r>
            <a:r>
              <a:rPr lang="ru-RU" sz="1400" dirty="0"/>
              <a:t> </a:t>
            </a:r>
            <a:r>
              <a:rPr lang="ru-RU" sz="1400" dirty="0" err="1"/>
              <a:t>виграш</a:t>
            </a:r>
            <a:r>
              <a:rPr lang="ru-RU" sz="1400" dirty="0"/>
              <a:t> не </a:t>
            </a:r>
            <a:r>
              <a:rPr lang="ru-RU" sz="1400" dirty="0" err="1"/>
              <a:t>такий</a:t>
            </a:r>
            <a:r>
              <a:rPr lang="ru-RU" sz="1400" dirty="0"/>
              <a:t> </a:t>
            </a:r>
            <a:r>
              <a:rPr lang="ru-RU" sz="1400" dirty="0" err="1"/>
              <a:t>приголомшливий</a:t>
            </a:r>
            <a:r>
              <a:rPr lang="ru-RU" sz="1400" dirty="0"/>
              <a:t>, як у </a:t>
            </a:r>
            <a:r>
              <a:rPr lang="ru-RU" sz="1400" dirty="0" err="1"/>
              <a:t>випадку</a:t>
            </a:r>
            <a:r>
              <a:rPr lang="ru-RU" sz="1400" dirty="0"/>
              <a:t> з алгоритмом </a:t>
            </a:r>
            <a:r>
              <a:rPr lang="ru-RU" sz="1400" dirty="0" err="1"/>
              <a:t>Шора</a:t>
            </a:r>
            <a:r>
              <a:rPr lang="ru-RU" sz="1400" dirty="0"/>
              <a:t>, </a:t>
            </a:r>
            <a:r>
              <a:rPr lang="ru-RU" sz="1400" dirty="0" err="1"/>
              <a:t>він</a:t>
            </a:r>
            <a:r>
              <a:rPr lang="ru-RU" sz="1400" dirty="0"/>
              <a:t> усе одно </a:t>
            </a:r>
            <a:r>
              <a:rPr lang="ru-RU" sz="1400" dirty="0" err="1"/>
              <a:t>забезпечує</a:t>
            </a:r>
            <a:r>
              <a:rPr lang="ru-RU" sz="1400" dirty="0"/>
              <a:t> </a:t>
            </a:r>
            <a:r>
              <a:rPr lang="ru-RU" sz="1400" dirty="0" err="1"/>
              <a:t>величезний</a:t>
            </a:r>
            <a:r>
              <a:rPr lang="ru-RU" sz="1400" dirty="0"/>
              <a:t> </a:t>
            </a:r>
            <a:r>
              <a:rPr lang="ru-RU" sz="1400" dirty="0" err="1"/>
              <a:t>поступ</a:t>
            </a:r>
            <a:r>
              <a:rPr lang="ru-RU" sz="1400" dirty="0"/>
              <a:t> у </a:t>
            </a:r>
            <a:r>
              <a:rPr lang="ru-RU" sz="1400" dirty="0" err="1"/>
              <a:t>квантовій</a:t>
            </a:r>
            <a:r>
              <a:rPr lang="ru-RU" sz="1400" dirty="0"/>
              <a:t> </a:t>
            </a:r>
            <a:r>
              <a:rPr lang="ru-RU" sz="1400" dirty="0" err="1"/>
              <a:t>інформатиці</a:t>
            </a:r>
            <a:r>
              <a:rPr lang="ru-RU" sz="1400" dirty="0"/>
              <a:t>.</a:t>
            </a:r>
          </a:p>
          <a:p>
            <a:r>
              <a:rPr lang="ru-RU" sz="1400" b="1" dirty="0" err="1"/>
              <a:t>Типові</a:t>
            </a:r>
            <a:r>
              <a:rPr lang="ru-RU" sz="1400" b="1" dirty="0"/>
              <a:t> </a:t>
            </a:r>
            <a:r>
              <a:rPr lang="ru-RU" sz="1400" b="1" dirty="0" err="1"/>
              <a:t>приклади</a:t>
            </a:r>
            <a:r>
              <a:rPr lang="ru-RU" sz="1400" b="1" dirty="0"/>
              <a:t> </a:t>
            </a:r>
            <a:r>
              <a:rPr lang="ru-RU" sz="1400" b="1" dirty="0" err="1"/>
              <a:t>застосування</a:t>
            </a:r>
            <a:r>
              <a:rPr lang="ru-RU" sz="1400" dirty="0"/>
              <a:t> квантового </a:t>
            </a:r>
            <a:r>
              <a:rPr lang="ru-RU" sz="1400" dirty="0" err="1"/>
              <a:t>пошуку</a:t>
            </a:r>
            <a:r>
              <a:rPr lang="ru-RU" sz="1400" dirty="0"/>
              <a:t> </a:t>
            </a:r>
            <a:r>
              <a:rPr lang="ru-RU" sz="1400" dirty="0" err="1"/>
              <a:t>варіюються</a:t>
            </a:r>
            <a:r>
              <a:rPr lang="ru-RU" sz="1400" dirty="0"/>
              <a:t> </a:t>
            </a:r>
            <a:r>
              <a:rPr lang="ru-RU" sz="1400" dirty="0" err="1"/>
              <a:t>від</a:t>
            </a:r>
            <a:r>
              <a:rPr lang="ru-RU" sz="1400" dirty="0"/>
              <a:t> </a:t>
            </a:r>
            <a:r>
              <a:rPr lang="ru-RU" sz="1400" dirty="0" err="1"/>
              <a:t>виявлення</a:t>
            </a:r>
            <a:r>
              <a:rPr lang="ru-RU" sz="1400" dirty="0"/>
              <a:t> </a:t>
            </a:r>
            <a:r>
              <a:rPr lang="ru-RU" sz="1400" dirty="0" err="1"/>
              <a:t>підозрілих</a:t>
            </a:r>
            <a:r>
              <a:rPr lang="ru-RU" sz="1400" dirty="0"/>
              <a:t> </a:t>
            </a:r>
            <a:r>
              <a:rPr lang="ru-RU" sz="1400" dirty="0" err="1"/>
              <a:t>транзакцій</a:t>
            </a:r>
            <a:r>
              <a:rPr lang="ru-RU" sz="1400" dirty="0"/>
              <a:t> у </a:t>
            </a:r>
            <a:r>
              <a:rPr lang="ru-RU" sz="1400" dirty="0" err="1"/>
              <a:t>фінансових</a:t>
            </a:r>
            <a:r>
              <a:rPr lang="ru-RU" sz="1400" dirty="0"/>
              <a:t> потоках (де </a:t>
            </a:r>
            <a:r>
              <a:rPr lang="ru-RU" sz="1400" dirty="0" err="1"/>
              <a:t>бази</a:t>
            </a:r>
            <a:r>
              <a:rPr lang="ru-RU" sz="1400" dirty="0"/>
              <a:t> </a:t>
            </a:r>
            <a:r>
              <a:rPr lang="ru-RU" sz="1400" dirty="0" err="1"/>
              <a:t>можуть</a:t>
            </a:r>
            <a:r>
              <a:rPr lang="ru-RU" sz="1400" dirty="0"/>
              <a:t> </a:t>
            </a:r>
            <a:r>
              <a:rPr lang="ru-RU" sz="1400" dirty="0" err="1"/>
              <a:t>містити</a:t>
            </a:r>
            <a:r>
              <a:rPr lang="ru-RU" sz="1400" dirty="0"/>
              <a:t> </a:t>
            </a:r>
            <a:r>
              <a:rPr lang="ru-RU" sz="1400" dirty="0" err="1"/>
              <a:t>мільйони</a:t>
            </a:r>
            <a:r>
              <a:rPr lang="ru-RU" sz="1400" dirty="0"/>
              <a:t> </a:t>
            </a:r>
            <a:r>
              <a:rPr lang="ru-RU" sz="1400" dirty="0" err="1"/>
              <a:t>записів</a:t>
            </a:r>
            <a:r>
              <a:rPr lang="ru-RU" sz="1400" dirty="0"/>
              <a:t>) до </a:t>
            </a:r>
            <a:r>
              <a:rPr lang="ru-RU" sz="1400" dirty="0" err="1"/>
              <a:t>ефективного</a:t>
            </a:r>
            <a:r>
              <a:rPr lang="ru-RU" sz="1400" dirty="0"/>
              <a:t> </a:t>
            </a:r>
            <a:r>
              <a:rPr lang="ru-RU" sz="1400" dirty="0" err="1"/>
              <a:t>розпізнавання</a:t>
            </a:r>
            <a:r>
              <a:rPr lang="ru-RU" sz="1400" dirty="0"/>
              <a:t> </a:t>
            </a:r>
            <a:r>
              <a:rPr lang="ru-RU" sz="1400" dirty="0" err="1"/>
              <a:t>патернів</a:t>
            </a:r>
            <a:r>
              <a:rPr lang="ru-RU" sz="1400" dirty="0"/>
              <a:t> у </a:t>
            </a:r>
            <a:r>
              <a:rPr lang="ru-RU" sz="1400" dirty="0" err="1"/>
              <a:t>біометричних</a:t>
            </a:r>
            <a:r>
              <a:rPr lang="ru-RU" sz="1400" dirty="0"/>
              <a:t> </a:t>
            </a:r>
            <a:r>
              <a:rPr lang="ru-RU" sz="1400" dirty="0" err="1"/>
              <a:t>даних</a:t>
            </a:r>
            <a:r>
              <a:rPr lang="ru-RU" sz="1400" dirty="0"/>
              <a:t> </a:t>
            </a:r>
            <a:r>
              <a:rPr lang="ru-RU" sz="1400" dirty="0" err="1"/>
              <a:t>чи</a:t>
            </a:r>
            <a:r>
              <a:rPr lang="ru-RU" sz="1400" dirty="0"/>
              <a:t> </a:t>
            </a:r>
            <a:r>
              <a:rPr lang="ru-RU" sz="1400" dirty="0" err="1"/>
              <a:t>пошуку</a:t>
            </a:r>
            <a:r>
              <a:rPr lang="ru-RU" sz="1400" dirty="0"/>
              <a:t> </a:t>
            </a:r>
            <a:r>
              <a:rPr lang="ru-RU" sz="1400" dirty="0" err="1"/>
              <a:t>колізій</a:t>
            </a:r>
            <a:r>
              <a:rPr lang="ru-RU" sz="1400" dirty="0"/>
              <a:t> у </a:t>
            </a:r>
            <a:r>
              <a:rPr lang="ru-RU" sz="1400" dirty="0" err="1"/>
              <a:t>криптографічних</a:t>
            </a:r>
            <a:r>
              <a:rPr lang="ru-RU" sz="1400" dirty="0"/>
              <a:t> </a:t>
            </a:r>
            <a:r>
              <a:rPr lang="ru-RU" sz="1400" dirty="0" err="1"/>
              <a:t>геш-функціях</a:t>
            </a:r>
            <a:r>
              <a:rPr lang="ru-RU" sz="1400" dirty="0"/>
              <a:t>. </a:t>
            </a:r>
            <a:r>
              <a:rPr lang="ru-RU" sz="1400" dirty="0" err="1"/>
              <a:t>Останнє</a:t>
            </a:r>
            <a:r>
              <a:rPr lang="ru-RU" sz="1400" dirty="0"/>
              <a:t> </a:t>
            </a:r>
            <a:r>
              <a:rPr lang="ru-RU" sz="1400" dirty="0" err="1"/>
              <a:t>має</a:t>
            </a:r>
            <a:r>
              <a:rPr lang="ru-RU" sz="1400" dirty="0"/>
              <a:t> </a:t>
            </a:r>
            <a:r>
              <a:rPr lang="ru-RU" sz="1400" dirty="0" err="1"/>
              <a:t>визначальне</a:t>
            </a:r>
            <a:r>
              <a:rPr lang="ru-RU" sz="1400" dirty="0"/>
              <a:t> </a:t>
            </a:r>
            <a:r>
              <a:rPr lang="ru-RU" sz="1400" dirty="0" err="1"/>
              <a:t>значення</a:t>
            </a:r>
            <a:r>
              <a:rPr lang="ru-RU" sz="1400" dirty="0"/>
              <a:t> для </a:t>
            </a:r>
            <a:r>
              <a:rPr lang="ru-RU" sz="1400" b="1" dirty="0" err="1"/>
              <a:t>інформаційної</a:t>
            </a:r>
            <a:r>
              <a:rPr lang="ru-RU" sz="1400" b="1" dirty="0"/>
              <a:t> </a:t>
            </a:r>
            <a:r>
              <a:rPr lang="ru-RU" sz="1400" b="1" dirty="0" err="1"/>
              <a:t>безпеки</a:t>
            </a:r>
            <a:r>
              <a:rPr lang="ru-RU" sz="1400" dirty="0"/>
              <a:t>, </a:t>
            </a:r>
            <a:r>
              <a:rPr lang="ru-RU" sz="1400" dirty="0" err="1"/>
              <a:t>оскільки</a:t>
            </a:r>
            <a:r>
              <a:rPr lang="ru-RU" sz="1400" dirty="0"/>
              <a:t> </a:t>
            </a:r>
            <a:r>
              <a:rPr lang="ru-RU" sz="1400" dirty="0" err="1"/>
              <a:t>дає</a:t>
            </a:r>
            <a:r>
              <a:rPr lang="ru-RU" sz="1400" dirty="0"/>
              <a:t> </a:t>
            </a:r>
            <a:r>
              <a:rPr lang="ru-RU" sz="1400" dirty="0" err="1"/>
              <a:t>змогу</a:t>
            </a:r>
            <a:r>
              <a:rPr lang="ru-RU" sz="1400" dirty="0"/>
              <a:t> </a:t>
            </a:r>
            <a:r>
              <a:rPr lang="ru-RU" sz="1400" dirty="0" err="1"/>
              <a:t>тестувати</a:t>
            </a:r>
            <a:r>
              <a:rPr lang="ru-RU" sz="1400" dirty="0"/>
              <a:t> </a:t>
            </a:r>
            <a:r>
              <a:rPr lang="ru-RU" sz="1400" dirty="0" err="1"/>
              <a:t>надійність</a:t>
            </a:r>
            <a:r>
              <a:rPr lang="ru-RU" sz="1400" dirty="0"/>
              <a:t> </a:t>
            </a:r>
            <a:r>
              <a:rPr lang="ru-RU" sz="1400" dirty="0" err="1"/>
              <a:t>шифрувальних</a:t>
            </a:r>
            <a:r>
              <a:rPr lang="ru-RU" sz="1400" dirty="0"/>
              <a:t> </a:t>
            </a:r>
            <a:r>
              <a:rPr lang="ru-RU" sz="1400" dirty="0" err="1"/>
              <a:t>алгоритмів</a:t>
            </a:r>
            <a:r>
              <a:rPr lang="ru-RU" sz="1400" dirty="0"/>
              <a:t> та систем </a:t>
            </a:r>
            <a:r>
              <a:rPr lang="ru-RU" sz="1400" dirty="0" err="1"/>
              <a:t>автентифікації</a:t>
            </a:r>
            <a:r>
              <a:rPr lang="ru-RU" sz="1400" dirty="0"/>
              <a:t> на </a:t>
            </a:r>
            <a:r>
              <a:rPr lang="ru-RU" sz="1400" dirty="0" err="1"/>
              <a:t>рівні</a:t>
            </a:r>
            <a:r>
              <a:rPr lang="ru-RU" sz="1400" dirty="0"/>
              <a:t>, </a:t>
            </a:r>
            <a:r>
              <a:rPr lang="ru-RU" sz="1400" dirty="0" err="1"/>
              <a:t>недосяжному</a:t>
            </a:r>
            <a:r>
              <a:rPr lang="ru-RU" sz="1400" dirty="0"/>
              <a:t> для </a:t>
            </a:r>
            <a:r>
              <a:rPr lang="ru-RU" sz="1400" dirty="0" err="1"/>
              <a:t>класичних</a:t>
            </a:r>
            <a:r>
              <a:rPr lang="ru-RU" sz="1400" dirty="0"/>
              <a:t> </a:t>
            </a:r>
            <a:r>
              <a:rPr lang="ru-RU" sz="1400" dirty="0" err="1"/>
              <a:t>суперкомп’ютерів</a:t>
            </a:r>
            <a:r>
              <a:rPr lang="ru-RU" sz="1400" dirty="0"/>
              <a:t>.</a:t>
            </a:r>
          </a:p>
          <a:p>
            <a:endParaRPr lang="ru-RU" sz="1400" b="1" dirty="0"/>
          </a:p>
        </p:txBody>
      </p:sp>
      <p:pic>
        <p:nvPicPr>
          <p:cNvPr id="4" name="Рисунок 3" descr="Лов Кумар Гровер"/>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5909268"/>
            <a:ext cx="1116124" cy="774037"/>
          </a:xfrm>
          <a:prstGeom prst="rect">
            <a:avLst/>
          </a:prstGeom>
          <a:noFill/>
          <a:ln>
            <a:noFill/>
          </a:ln>
        </p:spPr>
      </p:pic>
      <p:sp>
        <p:nvSpPr>
          <p:cNvPr id="3" name="TextBox 2"/>
          <p:cNvSpPr txBox="1"/>
          <p:nvPr/>
        </p:nvSpPr>
        <p:spPr>
          <a:xfrm>
            <a:off x="6804248" y="6098530"/>
            <a:ext cx="1800200" cy="584775"/>
          </a:xfrm>
          <a:prstGeom prst="rect">
            <a:avLst/>
          </a:prstGeom>
          <a:noFill/>
        </p:spPr>
        <p:txBody>
          <a:bodyPr wrap="square" rtlCol="0">
            <a:spAutoFit/>
          </a:bodyPr>
          <a:lstStyle/>
          <a:p>
            <a:r>
              <a:rPr lang="ru-RU" sz="1400" dirty="0"/>
              <a:t>Лов </a:t>
            </a:r>
            <a:r>
              <a:rPr lang="ru-RU" sz="1400" dirty="0" err="1"/>
              <a:t>Кумар</a:t>
            </a:r>
            <a:r>
              <a:rPr lang="ru-RU" sz="1400" dirty="0"/>
              <a:t> </a:t>
            </a:r>
            <a:r>
              <a:rPr lang="ru-RU" sz="1400" dirty="0" err="1"/>
              <a:t>Гровер</a:t>
            </a:r>
            <a:endParaRPr lang="ru-RU" sz="1400" dirty="0"/>
          </a:p>
          <a:p>
            <a:endParaRPr lang=""/>
          </a:p>
        </p:txBody>
      </p:sp>
    </p:spTree>
    <p:extLst>
      <p:ext uri="{BB962C8B-B14F-4D97-AF65-F5344CB8AC3E}">
        <p14:creationId xmlns:p14="http://schemas.microsoft.com/office/powerpoint/2010/main" val="27785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5056" y="2882"/>
            <a:ext cx="8229600" cy="346075"/>
          </a:xfrm>
        </p:spPr>
        <p:txBody>
          <a:bodyPr/>
          <a:lstStyle/>
          <a:p>
            <a:r>
              <a:rPr lang="uk-UA" altLang="" sz="2000" dirty="0"/>
              <a:t>Прилади та пристрої ї інтегральної оптики</a:t>
            </a:r>
            <a:endParaRPr lang="ru-RU" altLang=""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199" y="3212976"/>
            <a:ext cx="61341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8680"/>
            <a:ext cx="63531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62007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51" y="980728"/>
            <a:ext cx="625792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2960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30738" y="116632"/>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395536" y="548680"/>
            <a:ext cx="8640960" cy="6140142"/>
          </a:xfrm>
          <a:prstGeom prst="rect">
            <a:avLst/>
          </a:prstGeom>
          <a:noFill/>
        </p:spPr>
        <p:txBody>
          <a:bodyPr wrap="square" rtlCol="0">
            <a:spAutoFit/>
          </a:bodyPr>
          <a:lstStyle/>
          <a:p>
            <a:pPr algn="ctr"/>
            <a:r>
              <a:rPr lang="ru-RU" sz="1400" b="1" i="1" dirty="0" err="1"/>
              <a:t>Обмеження</a:t>
            </a:r>
            <a:r>
              <a:rPr lang="ru-RU" sz="1400" b="1" i="1" dirty="0"/>
              <a:t> та </a:t>
            </a:r>
            <a:r>
              <a:rPr lang="ru-RU" sz="1400" b="1" i="1" dirty="0" err="1"/>
              <a:t>перспективи</a:t>
            </a:r>
            <a:r>
              <a:rPr lang="ru-RU" sz="1400" b="1" i="1" dirty="0"/>
              <a:t> </a:t>
            </a:r>
            <a:r>
              <a:rPr lang="ru-RU" sz="1400" b="1" i="1" dirty="0" err="1"/>
              <a:t>квантових</a:t>
            </a:r>
            <a:r>
              <a:rPr lang="ru-RU" sz="1400" b="1" i="1" dirty="0"/>
              <a:t> </a:t>
            </a:r>
            <a:r>
              <a:rPr lang="ru-RU" sz="1400" b="1" i="1" dirty="0" err="1"/>
              <a:t>обчислень</a:t>
            </a:r>
            <a:endParaRPr lang="ru-RU" sz="1400" b="1" i="1" dirty="0"/>
          </a:p>
          <a:p>
            <a:endParaRPr lang="ru-RU" sz="1400" dirty="0"/>
          </a:p>
          <a:p>
            <a:r>
              <a:rPr lang="ru-RU" sz="1300" dirty="0" err="1"/>
              <a:t>Квантові</a:t>
            </a:r>
            <a:r>
              <a:rPr lang="ru-RU" sz="1300" dirty="0"/>
              <a:t> </a:t>
            </a:r>
            <a:r>
              <a:rPr lang="ru-RU" sz="1300" dirty="0" err="1"/>
              <a:t>комп’ютери</a:t>
            </a:r>
            <a:r>
              <a:rPr lang="ru-RU" sz="1300" dirty="0"/>
              <a:t> </a:t>
            </a:r>
            <a:r>
              <a:rPr lang="ru-RU" sz="1300" dirty="0" err="1"/>
              <a:t>демонструють</a:t>
            </a:r>
            <a:r>
              <a:rPr lang="ru-RU" sz="1300" dirty="0"/>
              <a:t> </a:t>
            </a:r>
            <a:r>
              <a:rPr lang="ru-RU" sz="1300" dirty="0" err="1"/>
              <a:t>вражаючі</a:t>
            </a:r>
            <a:r>
              <a:rPr lang="ru-RU" sz="1300" dirty="0"/>
              <a:t> </a:t>
            </a:r>
            <a:r>
              <a:rPr lang="ru-RU" sz="1300" dirty="0" err="1"/>
              <a:t>успіхи</a:t>
            </a:r>
            <a:r>
              <a:rPr lang="ru-RU" sz="1300" dirty="0"/>
              <a:t> в </a:t>
            </a:r>
            <a:r>
              <a:rPr lang="ru-RU" sz="1300" dirty="0" err="1"/>
              <a:t>окремих</a:t>
            </a:r>
            <a:r>
              <a:rPr lang="ru-RU" sz="1300" dirty="0"/>
              <a:t> задачах, </a:t>
            </a:r>
            <a:r>
              <a:rPr lang="ru-RU" sz="1300" dirty="0" err="1"/>
              <a:t>проте</a:t>
            </a:r>
            <a:r>
              <a:rPr lang="ru-RU" sz="1300" dirty="0"/>
              <a:t> </a:t>
            </a:r>
            <a:r>
              <a:rPr lang="ru-RU" sz="1300" b="1" dirty="0"/>
              <a:t>не є </a:t>
            </a:r>
            <a:r>
              <a:rPr lang="ru-RU" sz="1300" b="1" dirty="0" err="1"/>
              <a:t>універсально</a:t>
            </a:r>
            <a:r>
              <a:rPr lang="ru-RU" sz="1300" b="1" dirty="0"/>
              <a:t> </a:t>
            </a:r>
            <a:r>
              <a:rPr lang="ru-RU" sz="1300" b="1" dirty="0" err="1"/>
              <a:t>швидшими</a:t>
            </a:r>
            <a:r>
              <a:rPr lang="ru-RU" sz="1300" dirty="0"/>
              <a:t> за </a:t>
            </a:r>
            <a:r>
              <a:rPr lang="ru-RU" sz="1300" dirty="0" err="1"/>
              <a:t>класичні</a:t>
            </a:r>
            <a:r>
              <a:rPr lang="ru-RU" sz="1300" dirty="0"/>
              <a:t> </a:t>
            </a:r>
            <a:r>
              <a:rPr lang="ru-RU" sz="1300" dirty="0" err="1"/>
              <a:t>обчислювальні</a:t>
            </a:r>
            <a:r>
              <a:rPr lang="ru-RU" sz="1300" dirty="0"/>
              <a:t> </a:t>
            </a:r>
            <a:r>
              <a:rPr lang="ru-RU" sz="1300" dirty="0" err="1"/>
              <a:t>системи</a:t>
            </a:r>
            <a:r>
              <a:rPr lang="ru-RU" sz="1300" dirty="0"/>
              <a:t> в </a:t>
            </a:r>
            <a:r>
              <a:rPr lang="ru-RU" sz="1300" dirty="0" err="1"/>
              <a:t>усіх</a:t>
            </a:r>
            <a:r>
              <a:rPr lang="ru-RU" sz="1300" dirty="0"/>
              <a:t> </a:t>
            </a:r>
            <a:r>
              <a:rPr lang="ru-RU" sz="1300" dirty="0" err="1"/>
              <a:t>можливих</a:t>
            </a:r>
            <a:r>
              <a:rPr lang="ru-RU" sz="1300" dirty="0"/>
              <a:t> </a:t>
            </a:r>
            <a:r>
              <a:rPr lang="ru-RU" sz="1300" dirty="0" err="1"/>
              <a:t>сценаріях</a:t>
            </a:r>
            <a:r>
              <a:rPr lang="ru-RU" sz="1300" dirty="0"/>
              <a:t> [1]. Зараз </a:t>
            </a:r>
            <a:r>
              <a:rPr lang="ru-RU" sz="1300" dirty="0" err="1"/>
              <a:t>існує</a:t>
            </a:r>
            <a:r>
              <a:rPr lang="ru-RU" sz="1300" dirty="0"/>
              <a:t> </a:t>
            </a:r>
            <a:r>
              <a:rPr lang="ru-RU" sz="1300" dirty="0" err="1"/>
              <a:t>лише</a:t>
            </a:r>
            <a:r>
              <a:rPr lang="ru-RU" sz="1300" dirty="0"/>
              <a:t> </a:t>
            </a:r>
            <a:r>
              <a:rPr lang="ru-RU" sz="1300" dirty="0" err="1"/>
              <a:t>обмежений</a:t>
            </a:r>
            <a:r>
              <a:rPr lang="ru-RU" sz="1300" dirty="0"/>
              <a:t>, </a:t>
            </a:r>
            <a:r>
              <a:rPr lang="ru-RU" sz="1300" dirty="0" err="1"/>
              <a:t>хоча</a:t>
            </a:r>
            <a:r>
              <a:rPr lang="ru-RU" sz="1300" dirty="0"/>
              <a:t> й </a:t>
            </a:r>
            <a:r>
              <a:rPr lang="ru-RU" sz="1300" dirty="0" err="1"/>
              <a:t>дуже</a:t>
            </a:r>
            <a:r>
              <a:rPr lang="ru-RU" sz="1300" dirty="0"/>
              <a:t> </a:t>
            </a:r>
            <a:r>
              <a:rPr lang="ru-RU" sz="1300" dirty="0" err="1"/>
              <a:t>важливий</a:t>
            </a:r>
            <a:r>
              <a:rPr lang="ru-RU" sz="1300" dirty="0"/>
              <a:t> </a:t>
            </a:r>
            <a:r>
              <a:rPr lang="ru-RU" sz="1300" dirty="0" err="1"/>
              <a:t>перелік</a:t>
            </a:r>
            <a:r>
              <a:rPr lang="ru-RU" sz="1300" dirty="0"/>
              <a:t> </a:t>
            </a:r>
            <a:r>
              <a:rPr lang="ru-RU" sz="1300" dirty="0" err="1"/>
              <a:t>завдань</a:t>
            </a:r>
            <a:r>
              <a:rPr lang="ru-RU" sz="1300" dirty="0"/>
              <a:t> (</a:t>
            </a:r>
            <a:r>
              <a:rPr lang="ru-RU" sz="1300" dirty="0" err="1"/>
              <a:t>наприклад</a:t>
            </a:r>
            <a:r>
              <a:rPr lang="ru-RU" sz="1300" dirty="0"/>
              <a:t>, </a:t>
            </a:r>
            <a:r>
              <a:rPr lang="ru-RU" sz="1300" dirty="0" err="1"/>
              <a:t>факторизація</a:t>
            </a:r>
            <a:r>
              <a:rPr lang="ru-RU" sz="1300" dirty="0"/>
              <a:t> великих чисел </a:t>
            </a:r>
            <a:r>
              <a:rPr lang="ru-RU" sz="1300" dirty="0" err="1"/>
              <a:t>або</a:t>
            </a:r>
            <a:r>
              <a:rPr lang="ru-RU" sz="1300" dirty="0"/>
              <a:t> </a:t>
            </a:r>
            <a:r>
              <a:rPr lang="ru-RU" sz="1300" dirty="0" err="1"/>
              <a:t>пришвидшений</a:t>
            </a:r>
            <a:r>
              <a:rPr lang="ru-RU" sz="1300" dirty="0"/>
              <a:t> </a:t>
            </a:r>
            <a:r>
              <a:rPr lang="ru-RU" sz="1300" dirty="0" err="1"/>
              <a:t>пошук</a:t>
            </a:r>
            <a:r>
              <a:rPr lang="ru-RU" sz="1300" dirty="0"/>
              <a:t> у </a:t>
            </a:r>
            <a:r>
              <a:rPr lang="ru-RU" sz="1300" dirty="0" err="1"/>
              <a:t>невідсортованих</a:t>
            </a:r>
            <a:r>
              <a:rPr lang="ru-RU" sz="1300" dirty="0"/>
              <a:t> базах </a:t>
            </a:r>
            <a:r>
              <a:rPr lang="ru-RU" sz="1300" dirty="0" err="1"/>
              <a:t>даних</a:t>
            </a:r>
            <a:r>
              <a:rPr lang="ru-RU" sz="1300" dirty="0"/>
              <a:t> [2][5]), де </a:t>
            </a:r>
            <a:r>
              <a:rPr lang="ru-RU" sz="1300" dirty="0" err="1"/>
              <a:t>квантові</a:t>
            </a:r>
            <a:r>
              <a:rPr lang="ru-RU" sz="1300" dirty="0"/>
              <a:t> </a:t>
            </a:r>
            <a:r>
              <a:rPr lang="ru-RU" sz="1300" dirty="0" err="1"/>
              <a:t>методи</a:t>
            </a:r>
            <a:r>
              <a:rPr lang="ru-RU" sz="1300" dirty="0"/>
              <a:t> </a:t>
            </a:r>
            <a:r>
              <a:rPr lang="ru-RU" sz="1300" dirty="0" err="1"/>
              <a:t>дають</a:t>
            </a:r>
            <a:r>
              <a:rPr lang="ru-RU" sz="1300" dirty="0"/>
              <a:t> </a:t>
            </a:r>
            <a:r>
              <a:rPr lang="ru-RU" sz="1300" b="1" dirty="0" err="1"/>
              <a:t>експоненційний</a:t>
            </a:r>
            <a:r>
              <a:rPr lang="ru-RU" sz="1300" dirty="0"/>
              <a:t> </a:t>
            </a:r>
            <a:r>
              <a:rPr lang="ru-RU" sz="1300" dirty="0" err="1"/>
              <a:t>чи</a:t>
            </a:r>
            <a:r>
              <a:rPr lang="ru-RU" sz="1300" dirty="0"/>
              <a:t>, </a:t>
            </a:r>
            <a:r>
              <a:rPr lang="ru-RU" sz="1300" dirty="0" err="1"/>
              <a:t>принаймні</a:t>
            </a:r>
            <a:r>
              <a:rPr lang="ru-RU" sz="1300" dirty="0"/>
              <a:t>, </a:t>
            </a:r>
            <a:r>
              <a:rPr lang="ru-RU" sz="1300" b="1" dirty="0" err="1"/>
              <a:t>поліноміальний</a:t>
            </a:r>
            <a:r>
              <a:rPr lang="ru-RU" sz="1300" dirty="0"/>
              <a:t> </a:t>
            </a:r>
            <a:r>
              <a:rPr lang="ru-RU" sz="1300" dirty="0" err="1"/>
              <a:t>виграш</a:t>
            </a:r>
            <a:r>
              <a:rPr lang="ru-RU" sz="1300" dirty="0"/>
              <a:t>. </a:t>
            </a:r>
            <a:r>
              <a:rPr lang="ru-RU" sz="1300" dirty="0" err="1"/>
              <a:t>Однак</a:t>
            </a:r>
            <a:r>
              <a:rPr lang="ru-RU" sz="1300" dirty="0"/>
              <a:t> </a:t>
            </a:r>
            <a:r>
              <a:rPr lang="ru-RU" sz="1300" dirty="0" err="1"/>
              <a:t>інші</a:t>
            </a:r>
            <a:r>
              <a:rPr lang="ru-RU" sz="1300" dirty="0"/>
              <a:t> </a:t>
            </a:r>
            <a:r>
              <a:rPr lang="ru-RU" sz="1300" dirty="0" err="1"/>
              <a:t>задачі</a:t>
            </a:r>
            <a:r>
              <a:rPr lang="ru-RU" sz="1300" dirty="0"/>
              <a:t> </a:t>
            </a:r>
            <a:r>
              <a:rPr lang="ru-RU" sz="1300" dirty="0" err="1"/>
              <a:t>можуть</a:t>
            </a:r>
            <a:r>
              <a:rPr lang="ru-RU" sz="1300" dirty="0"/>
              <a:t> </a:t>
            </a:r>
            <a:r>
              <a:rPr lang="ru-RU" sz="1300" dirty="0" err="1"/>
              <a:t>залишитися</a:t>
            </a:r>
            <a:r>
              <a:rPr lang="ru-RU" sz="1300" dirty="0"/>
              <a:t> </a:t>
            </a:r>
            <a:r>
              <a:rPr lang="ru-RU" sz="1300" dirty="0" err="1"/>
              <a:t>більш</a:t>
            </a:r>
            <a:r>
              <a:rPr lang="ru-RU" sz="1300" dirty="0"/>
              <a:t> </a:t>
            </a:r>
            <a:r>
              <a:rPr lang="ru-RU" sz="1300" dirty="0" err="1"/>
              <a:t>придатними</a:t>
            </a:r>
            <a:r>
              <a:rPr lang="ru-RU" sz="1300" dirty="0"/>
              <a:t> для </a:t>
            </a:r>
            <a:r>
              <a:rPr lang="ru-RU" sz="1300" dirty="0" err="1"/>
              <a:t>класичних</a:t>
            </a:r>
            <a:r>
              <a:rPr lang="ru-RU" sz="1300" dirty="0"/>
              <a:t> </a:t>
            </a:r>
            <a:r>
              <a:rPr lang="ru-RU" sz="1300" dirty="0" err="1"/>
              <a:t>алгоритмів</a:t>
            </a:r>
            <a:r>
              <a:rPr lang="ru-RU" sz="1300" dirty="0"/>
              <a:t>, особливо коли </a:t>
            </a:r>
            <a:r>
              <a:rPr lang="ru-RU" sz="1300" dirty="0" err="1"/>
              <a:t>враховувати</a:t>
            </a:r>
            <a:r>
              <a:rPr lang="ru-RU" sz="1300" dirty="0"/>
              <a:t> </a:t>
            </a:r>
            <a:r>
              <a:rPr lang="ru-RU" sz="1300" dirty="0" err="1"/>
              <a:t>обмеження</a:t>
            </a:r>
            <a:r>
              <a:rPr lang="ru-RU" sz="1300" dirty="0"/>
              <a:t> </a:t>
            </a:r>
            <a:r>
              <a:rPr lang="ru-RU" sz="1300" dirty="0" err="1"/>
              <a:t>поточної</a:t>
            </a:r>
            <a:r>
              <a:rPr lang="ru-RU" sz="1300" dirty="0"/>
              <a:t> </a:t>
            </a:r>
            <a:r>
              <a:rPr lang="ru-RU" sz="1300" dirty="0" err="1"/>
              <a:t>апаратної</a:t>
            </a:r>
            <a:r>
              <a:rPr lang="ru-RU" sz="1300" dirty="0"/>
              <a:t> </a:t>
            </a:r>
            <a:r>
              <a:rPr lang="ru-RU" sz="1300" dirty="0" err="1"/>
              <a:t>бази</a:t>
            </a:r>
            <a:r>
              <a:rPr lang="ru-RU" sz="1300" dirty="0"/>
              <a:t> </a:t>
            </a:r>
            <a:r>
              <a:rPr lang="ru-RU" sz="1300" dirty="0" err="1"/>
              <a:t>квантових</a:t>
            </a:r>
            <a:r>
              <a:rPr lang="ru-RU" sz="1300" dirty="0"/>
              <a:t> </a:t>
            </a:r>
            <a:r>
              <a:rPr lang="ru-RU" sz="1300" dirty="0" err="1"/>
              <a:t>процесорів</a:t>
            </a:r>
            <a:r>
              <a:rPr lang="ru-RU" sz="1300" dirty="0"/>
              <a:t> [3][4</a:t>
            </a:r>
            <a:r>
              <a:rPr lang="ru-RU" sz="1300" dirty="0" smtClean="0"/>
              <a:t>].</a:t>
            </a:r>
            <a:endParaRPr lang="ru-RU" sz="1300" dirty="0"/>
          </a:p>
          <a:p>
            <a:r>
              <a:rPr lang="ru-RU" sz="1300" dirty="0" err="1"/>
              <a:t>Однією</a:t>
            </a:r>
            <a:r>
              <a:rPr lang="ru-RU" sz="1300" dirty="0"/>
              <a:t> з </a:t>
            </a:r>
            <a:r>
              <a:rPr lang="ru-RU" sz="1300" dirty="0" err="1"/>
              <a:t>найбільших</a:t>
            </a:r>
            <a:r>
              <a:rPr lang="ru-RU" sz="1300" dirty="0"/>
              <a:t> проблем </a:t>
            </a:r>
            <a:r>
              <a:rPr lang="ru-RU" sz="1300" dirty="0" err="1"/>
              <a:t>залишається</a:t>
            </a:r>
            <a:r>
              <a:rPr lang="ru-RU" sz="1300" dirty="0"/>
              <a:t> </a:t>
            </a:r>
            <a:r>
              <a:rPr lang="ru-RU" sz="1300" b="1" dirty="0" err="1"/>
              <a:t>декогеренція</a:t>
            </a:r>
            <a:r>
              <a:rPr lang="ru-RU" sz="1300" dirty="0"/>
              <a:t>. </a:t>
            </a:r>
            <a:r>
              <a:rPr lang="ru-RU" sz="1300" dirty="0" err="1"/>
              <a:t>Кубіти</a:t>
            </a:r>
            <a:r>
              <a:rPr lang="ru-RU" sz="1300" dirty="0"/>
              <a:t> </a:t>
            </a:r>
            <a:r>
              <a:rPr lang="ru-RU" sz="1300" dirty="0" err="1"/>
              <a:t>дуже</a:t>
            </a:r>
            <a:r>
              <a:rPr lang="ru-RU" sz="1300" dirty="0"/>
              <a:t> </a:t>
            </a:r>
            <a:r>
              <a:rPr lang="ru-RU" sz="1300" dirty="0" err="1"/>
              <a:t>чутливі</a:t>
            </a:r>
            <a:r>
              <a:rPr lang="ru-RU" sz="1300" dirty="0"/>
              <a:t> до шуму з </a:t>
            </a:r>
            <a:r>
              <a:rPr lang="ru-RU" sz="1300" dirty="0" err="1"/>
              <a:t>оточення</a:t>
            </a:r>
            <a:r>
              <a:rPr lang="ru-RU" sz="1300" dirty="0"/>
              <a:t> — </a:t>
            </a:r>
            <a:r>
              <a:rPr lang="ru-RU" sz="1300" dirty="0" err="1"/>
              <a:t>коливань</a:t>
            </a:r>
            <a:r>
              <a:rPr lang="ru-RU" sz="1300" dirty="0"/>
              <a:t> </a:t>
            </a:r>
            <a:r>
              <a:rPr lang="ru-RU" sz="1300" dirty="0" err="1"/>
              <a:t>температури</a:t>
            </a:r>
            <a:r>
              <a:rPr lang="ru-RU" sz="1300" dirty="0"/>
              <a:t>, </a:t>
            </a:r>
            <a:r>
              <a:rPr lang="ru-RU" sz="1300" dirty="0" err="1"/>
              <a:t>електромагнітних</a:t>
            </a:r>
            <a:r>
              <a:rPr lang="ru-RU" sz="1300" dirty="0"/>
              <a:t> </a:t>
            </a:r>
            <a:r>
              <a:rPr lang="ru-RU" sz="1300" dirty="0" err="1"/>
              <a:t>полів</a:t>
            </a:r>
            <a:r>
              <a:rPr lang="ru-RU" sz="1300" dirty="0"/>
              <a:t>, </a:t>
            </a:r>
            <a:r>
              <a:rPr lang="ru-RU" sz="1300" dirty="0" err="1"/>
              <a:t>радіації</a:t>
            </a:r>
            <a:r>
              <a:rPr lang="ru-RU" sz="1300" dirty="0"/>
              <a:t> </a:t>
            </a:r>
            <a:r>
              <a:rPr lang="ru-RU" sz="1300" dirty="0" err="1"/>
              <a:t>тощо</a:t>
            </a:r>
            <a:r>
              <a:rPr lang="ru-RU" sz="1300" dirty="0"/>
              <a:t> [1]. </a:t>
            </a:r>
            <a:r>
              <a:rPr lang="ru-RU" sz="1300" dirty="0" err="1"/>
              <a:t>Ці</a:t>
            </a:r>
            <a:r>
              <a:rPr lang="ru-RU" sz="1300" dirty="0"/>
              <a:t> “</a:t>
            </a:r>
            <a:r>
              <a:rPr lang="ru-RU" sz="1300" dirty="0" err="1"/>
              <a:t>перешкоди</a:t>
            </a:r>
            <a:r>
              <a:rPr lang="ru-RU" sz="1300" dirty="0"/>
              <a:t>” </a:t>
            </a:r>
            <a:r>
              <a:rPr lang="ru-RU" sz="1300" dirty="0" err="1"/>
              <a:t>можуть</a:t>
            </a:r>
            <a:r>
              <a:rPr lang="ru-RU" sz="1300" dirty="0"/>
              <a:t> </a:t>
            </a:r>
            <a:r>
              <a:rPr lang="ru-RU" sz="1300" dirty="0" err="1"/>
              <a:t>швидко</a:t>
            </a:r>
            <a:r>
              <a:rPr lang="ru-RU" sz="1300" dirty="0"/>
              <a:t> </a:t>
            </a:r>
            <a:r>
              <a:rPr lang="ru-RU" sz="1300" dirty="0" err="1"/>
              <a:t>порушити</a:t>
            </a:r>
            <a:r>
              <a:rPr lang="ru-RU" sz="1300" dirty="0"/>
              <a:t> </a:t>
            </a:r>
            <a:r>
              <a:rPr lang="ru-RU" sz="1300" dirty="0" err="1"/>
              <a:t>делікатний</a:t>
            </a:r>
            <a:r>
              <a:rPr lang="ru-RU" sz="1300" dirty="0"/>
              <a:t> </a:t>
            </a:r>
            <a:r>
              <a:rPr lang="ru-RU" sz="1300" dirty="0" err="1"/>
              <a:t>квантовий</a:t>
            </a:r>
            <a:r>
              <a:rPr lang="ru-RU" sz="1300" dirty="0"/>
              <a:t> стан, </a:t>
            </a:r>
            <a:r>
              <a:rPr lang="ru-RU" sz="1300" dirty="0" err="1"/>
              <a:t>зруйнувавши</a:t>
            </a:r>
            <a:r>
              <a:rPr lang="ru-RU" sz="1300" dirty="0"/>
              <a:t> </a:t>
            </a:r>
            <a:r>
              <a:rPr lang="ru-RU" sz="1300" dirty="0" err="1"/>
              <a:t>суперпозицію</a:t>
            </a:r>
            <a:r>
              <a:rPr lang="ru-RU" sz="1300" dirty="0"/>
              <a:t> </a:t>
            </a:r>
            <a:r>
              <a:rPr lang="ru-RU" sz="1300" dirty="0" err="1"/>
              <a:t>або</a:t>
            </a:r>
            <a:r>
              <a:rPr lang="ru-RU" sz="1300" dirty="0"/>
              <a:t> </a:t>
            </a:r>
            <a:r>
              <a:rPr lang="ru-RU" sz="1300" dirty="0" err="1"/>
              <a:t>заплутаність</a:t>
            </a:r>
            <a:r>
              <a:rPr lang="ru-RU" sz="1300" dirty="0"/>
              <a:t> </a:t>
            </a:r>
            <a:r>
              <a:rPr lang="ru-RU" sz="1300" dirty="0" err="1"/>
              <a:t>ще</a:t>
            </a:r>
            <a:r>
              <a:rPr lang="ru-RU" sz="1300" dirty="0"/>
              <a:t> до </a:t>
            </a:r>
            <a:r>
              <a:rPr lang="ru-RU" sz="1300" dirty="0" err="1"/>
              <a:t>завершення</a:t>
            </a:r>
            <a:r>
              <a:rPr lang="ru-RU" sz="1300" dirty="0"/>
              <a:t> </a:t>
            </a:r>
            <a:r>
              <a:rPr lang="ru-RU" sz="1300" dirty="0" err="1"/>
              <a:t>обчислень</a:t>
            </a:r>
            <a:r>
              <a:rPr lang="ru-RU" sz="1300" dirty="0"/>
              <a:t>. Через </a:t>
            </a:r>
            <a:r>
              <a:rPr lang="ru-RU" sz="1300" dirty="0" err="1"/>
              <a:t>це</a:t>
            </a:r>
            <a:r>
              <a:rPr lang="ru-RU" sz="1300" dirty="0"/>
              <a:t> </a:t>
            </a:r>
            <a:r>
              <a:rPr lang="ru-RU" sz="1300" dirty="0" err="1"/>
              <a:t>інженери</a:t>
            </a:r>
            <a:r>
              <a:rPr lang="ru-RU" sz="1300" dirty="0"/>
              <a:t> </a:t>
            </a:r>
            <a:r>
              <a:rPr lang="ru-RU" sz="1300" dirty="0" err="1"/>
              <a:t>змушені</a:t>
            </a:r>
            <a:r>
              <a:rPr lang="ru-RU" sz="1300" dirty="0"/>
              <a:t> </a:t>
            </a:r>
            <a:r>
              <a:rPr lang="ru-RU" sz="1300" dirty="0" err="1"/>
              <a:t>працювати</a:t>
            </a:r>
            <a:r>
              <a:rPr lang="ru-RU" sz="1300" dirty="0"/>
              <a:t> за умов </a:t>
            </a:r>
            <a:r>
              <a:rPr lang="ru-RU" sz="1300" dirty="0" err="1"/>
              <a:t>наднизьких</a:t>
            </a:r>
            <a:r>
              <a:rPr lang="ru-RU" sz="1300" dirty="0"/>
              <a:t> температур (</a:t>
            </a:r>
            <a:r>
              <a:rPr lang="ru-RU" sz="1300" dirty="0" err="1"/>
              <a:t>близько</a:t>
            </a:r>
            <a:r>
              <a:rPr lang="ru-RU" sz="1300" dirty="0"/>
              <a:t> до абсолютного нуля), у </a:t>
            </a:r>
            <a:r>
              <a:rPr lang="ru-RU" sz="1300" dirty="0" err="1"/>
              <a:t>вакуумі</a:t>
            </a:r>
            <a:r>
              <a:rPr lang="ru-RU" sz="1300" dirty="0"/>
              <a:t> </a:t>
            </a:r>
            <a:r>
              <a:rPr lang="ru-RU" sz="1300" dirty="0" err="1"/>
              <a:t>або</a:t>
            </a:r>
            <a:r>
              <a:rPr lang="ru-RU" sz="1300" dirty="0"/>
              <a:t> </a:t>
            </a:r>
            <a:r>
              <a:rPr lang="ru-RU" sz="1300" dirty="0" err="1"/>
              <a:t>зі</a:t>
            </a:r>
            <a:r>
              <a:rPr lang="ru-RU" sz="1300" dirty="0"/>
              <a:t> </a:t>
            </a:r>
            <a:r>
              <a:rPr lang="ru-RU" sz="1300" dirty="0" err="1"/>
              <a:t>складними</a:t>
            </a:r>
            <a:r>
              <a:rPr lang="ru-RU" sz="1300" dirty="0"/>
              <a:t> системами </a:t>
            </a:r>
            <a:r>
              <a:rPr lang="ru-RU" sz="1300" dirty="0" err="1"/>
              <a:t>екранування</a:t>
            </a:r>
            <a:r>
              <a:rPr lang="ru-RU" sz="1300" dirty="0"/>
              <a:t>, </a:t>
            </a:r>
            <a:r>
              <a:rPr lang="ru-RU" sz="1300" dirty="0" err="1"/>
              <a:t>що</a:t>
            </a:r>
            <a:r>
              <a:rPr lang="ru-RU" sz="1300" dirty="0"/>
              <a:t> </a:t>
            </a:r>
            <a:r>
              <a:rPr lang="ru-RU" sz="1300" dirty="0" err="1"/>
              <a:t>різко</a:t>
            </a:r>
            <a:r>
              <a:rPr lang="ru-RU" sz="1300" dirty="0"/>
              <a:t> </a:t>
            </a:r>
            <a:r>
              <a:rPr lang="ru-RU" sz="1300" dirty="0" err="1"/>
              <a:t>підвищує</a:t>
            </a:r>
            <a:r>
              <a:rPr lang="ru-RU" sz="1300" dirty="0"/>
              <a:t> </a:t>
            </a:r>
            <a:r>
              <a:rPr lang="ru-RU" sz="1300" dirty="0" err="1"/>
              <a:t>вартість</a:t>
            </a:r>
            <a:r>
              <a:rPr lang="ru-RU" sz="1300" dirty="0"/>
              <a:t> і </a:t>
            </a:r>
            <a:r>
              <a:rPr lang="ru-RU" sz="1300" dirty="0" err="1"/>
              <a:t>складність</a:t>
            </a:r>
            <a:r>
              <a:rPr lang="ru-RU" sz="1300" dirty="0"/>
              <a:t> </a:t>
            </a:r>
            <a:r>
              <a:rPr lang="ru-RU" sz="1300" dirty="0" err="1"/>
              <a:t>обладнання</a:t>
            </a:r>
            <a:r>
              <a:rPr lang="ru-RU" sz="1300" dirty="0" smtClean="0"/>
              <a:t>.</a:t>
            </a:r>
            <a:endParaRPr lang="ru-RU" sz="1300" dirty="0"/>
          </a:p>
          <a:p>
            <a:r>
              <a:rPr lang="ru-RU" sz="1300" dirty="0" err="1"/>
              <a:t>Ще</a:t>
            </a:r>
            <a:r>
              <a:rPr lang="ru-RU" sz="1300" dirty="0"/>
              <a:t> один </a:t>
            </a:r>
            <a:r>
              <a:rPr lang="ru-RU" sz="1300" dirty="0" err="1"/>
              <a:t>виклик</a:t>
            </a:r>
            <a:r>
              <a:rPr lang="ru-RU" sz="1300" dirty="0"/>
              <a:t> — </a:t>
            </a:r>
            <a:r>
              <a:rPr lang="ru-RU" sz="1300" b="1" dirty="0" err="1"/>
              <a:t>масштабування</a:t>
            </a:r>
            <a:r>
              <a:rPr lang="ru-RU" sz="1300" dirty="0"/>
              <a:t>. </a:t>
            </a:r>
            <a:r>
              <a:rPr lang="ru-RU" sz="1300" dirty="0" err="1"/>
              <a:t>Сучасні</a:t>
            </a:r>
            <a:r>
              <a:rPr lang="ru-RU" sz="1300" dirty="0"/>
              <a:t> </a:t>
            </a:r>
            <a:r>
              <a:rPr lang="ru-RU" sz="1300" dirty="0" err="1"/>
              <a:t>квантові</a:t>
            </a:r>
            <a:r>
              <a:rPr lang="ru-RU" sz="1300" dirty="0"/>
              <a:t> </a:t>
            </a:r>
            <a:r>
              <a:rPr lang="ru-RU" sz="1300" dirty="0" err="1"/>
              <a:t>процесори</a:t>
            </a:r>
            <a:r>
              <a:rPr lang="ru-RU" sz="1300" dirty="0"/>
              <a:t> </a:t>
            </a:r>
            <a:r>
              <a:rPr lang="ru-RU" sz="1300" dirty="0" err="1"/>
              <a:t>налічують</a:t>
            </a:r>
            <a:r>
              <a:rPr lang="ru-RU" sz="1300" dirty="0"/>
              <a:t> десятки </a:t>
            </a:r>
            <a:r>
              <a:rPr lang="ru-RU" sz="1300" dirty="0" err="1"/>
              <a:t>чи</a:t>
            </a:r>
            <a:r>
              <a:rPr lang="ru-RU" sz="1300" dirty="0"/>
              <a:t> </a:t>
            </a:r>
            <a:r>
              <a:rPr lang="ru-RU" sz="1300" dirty="0" err="1"/>
              <a:t>сотні</a:t>
            </a:r>
            <a:r>
              <a:rPr lang="ru-RU" sz="1300" dirty="0"/>
              <a:t> </a:t>
            </a:r>
            <a:r>
              <a:rPr lang="ru-RU" sz="1300" dirty="0" err="1"/>
              <a:t>кубітів</a:t>
            </a:r>
            <a:r>
              <a:rPr lang="ru-RU" sz="1300" dirty="0"/>
              <a:t>, </a:t>
            </a:r>
            <a:r>
              <a:rPr lang="ru-RU" sz="1300" dirty="0" err="1"/>
              <a:t>однак</a:t>
            </a:r>
            <a:r>
              <a:rPr lang="ru-RU" sz="1300" dirty="0"/>
              <a:t> для </a:t>
            </a:r>
            <a:r>
              <a:rPr lang="ru-RU" sz="1300" dirty="0" err="1"/>
              <a:t>справжніх</a:t>
            </a:r>
            <a:r>
              <a:rPr lang="ru-RU" sz="1300" dirty="0"/>
              <a:t> </a:t>
            </a:r>
            <a:r>
              <a:rPr lang="ru-RU" sz="1300" dirty="0" err="1"/>
              <a:t>промислових</a:t>
            </a:r>
            <a:r>
              <a:rPr lang="ru-RU" sz="1300" dirty="0"/>
              <a:t> </a:t>
            </a:r>
            <a:r>
              <a:rPr lang="ru-RU" sz="1300" dirty="0" err="1"/>
              <a:t>застосувань</a:t>
            </a:r>
            <a:r>
              <a:rPr lang="ru-RU" sz="1300" dirty="0"/>
              <a:t> </a:t>
            </a:r>
            <a:r>
              <a:rPr lang="ru-RU" sz="1300" dirty="0" err="1"/>
              <a:t>знадобляться</a:t>
            </a:r>
            <a:r>
              <a:rPr lang="ru-RU" sz="1300" dirty="0"/>
              <a:t> </a:t>
            </a:r>
            <a:r>
              <a:rPr lang="ru-RU" sz="1300" dirty="0" err="1"/>
              <a:t>машини</a:t>
            </a:r>
            <a:r>
              <a:rPr lang="ru-RU" sz="1300" dirty="0"/>
              <a:t> з </a:t>
            </a:r>
            <a:r>
              <a:rPr lang="ru-RU" sz="1300" dirty="0" err="1"/>
              <a:t>тисячами</a:t>
            </a:r>
            <a:r>
              <a:rPr lang="ru-RU" sz="1300" dirty="0"/>
              <a:t> й </a:t>
            </a:r>
            <a:r>
              <a:rPr lang="ru-RU" sz="1300" dirty="0" err="1"/>
              <a:t>навіть</a:t>
            </a:r>
            <a:r>
              <a:rPr lang="ru-RU" sz="1300" dirty="0"/>
              <a:t> </a:t>
            </a:r>
            <a:r>
              <a:rPr lang="ru-RU" sz="1300" dirty="0" err="1"/>
              <a:t>мільйонами</a:t>
            </a:r>
            <a:r>
              <a:rPr lang="ru-RU" sz="1300" dirty="0"/>
              <a:t> </a:t>
            </a:r>
            <a:r>
              <a:rPr lang="ru-RU" sz="1300" dirty="0" err="1"/>
              <a:t>кубітів</a:t>
            </a:r>
            <a:r>
              <a:rPr lang="ru-RU" sz="1300" dirty="0"/>
              <a:t>. </a:t>
            </a:r>
            <a:r>
              <a:rPr lang="ru-RU" sz="1300" dirty="0" err="1"/>
              <a:t>Поки</a:t>
            </a:r>
            <a:r>
              <a:rPr lang="ru-RU" sz="1300" dirty="0"/>
              <a:t> </a:t>
            </a:r>
            <a:r>
              <a:rPr lang="ru-RU" sz="1300" dirty="0" err="1"/>
              <a:t>що</a:t>
            </a:r>
            <a:r>
              <a:rPr lang="ru-RU" sz="1300" dirty="0"/>
              <a:t> </a:t>
            </a:r>
            <a:r>
              <a:rPr lang="ru-RU" sz="1300" dirty="0" err="1"/>
              <a:t>немає</a:t>
            </a:r>
            <a:r>
              <a:rPr lang="ru-RU" sz="1300" dirty="0"/>
              <a:t> </a:t>
            </a:r>
            <a:r>
              <a:rPr lang="ru-RU" sz="1300" dirty="0" err="1"/>
              <a:t>єдиної</a:t>
            </a:r>
            <a:r>
              <a:rPr lang="ru-RU" sz="1300" dirty="0"/>
              <a:t> </a:t>
            </a:r>
            <a:r>
              <a:rPr lang="ru-RU" sz="1300" dirty="0" err="1"/>
              <a:t>оптимальної</a:t>
            </a:r>
            <a:r>
              <a:rPr lang="ru-RU" sz="1300" dirty="0"/>
              <a:t> </a:t>
            </a:r>
            <a:r>
              <a:rPr lang="ru-RU" sz="1300" dirty="0" err="1"/>
              <a:t>технології</a:t>
            </a:r>
            <a:r>
              <a:rPr lang="ru-RU" sz="1300" dirty="0"/>
              <a:t> для </a:t>
            </a:r>
            <a:r>
              <a:rPr lang="ru-RU" sz="1300" dirty="0" err="1"/>
              <a:t>побудови</a:t>
            </a:r>
            <a:r>
              <a:rPr lang="ru-RU" sz="1300" dirty="0"/>
              <a:t> таких систем: </a:t>
            </a:r>
            <a:r>
              <a:rPr lang="ru-RU" sz="1300" dirty="0" err="1"/>
              <a:t>надпровідникові</a:t>
            </a:r>
            <a:r>
              <a:rPr lang="ru-RU" sz="1300" dirty="0"/>
              <a:t> </a:t>
            </a:r>
            <a:r>
              <a:rPr lang="ru-RU" sz="1300" dirty="0" err="1"/>
              <a:t>контури</a:t>
            </a:r>
            <a:r>
              <a:rPr lang="ru-RU" sz="1300" dirty="0"/>
              <a:t>, </a:t>
            </a:r>
            <a:r>
              <a:rPr lang="ru-RU" sz="1300" dirty="0" err="1"/>
              <a:t>йонні</a:t>
            </a:r>
            <a:r>
              <a:rPr lang="ru-RU" sz="1300" dirty="0"/>
              <a:t> </a:t>
            </a:r>
            <a:r>
              <a:rPr lang="ru-RU" sz="1300" dirty="0" err="1"/>
              <a:t>пастки</a:t>
            </a:r>
            <a:r>
              <a:rPr lang="ru-RU" sz="1300" dirty="0"/>
              <a:t>, </a:t>
            </a:r>
            <a:r>
              <a:rPr lang="ru-RU" sz="1300" dirty="0" err="1"/>
              <a:t>фотонні</a:t>
            </a:r>
            <a:r>
              <a:rPr lang="ru-RU" sz="1300" dirty="0"/>
              <a:t> </a:t>
            </a:r>
            <a:r>
              <a:rPr lang="ru-RU" sz="1300" dirty="0" err="1"/>
              <a:t>чипи</a:t>
            </a:r>
            <a:r>
              <a:rPr lang="ru-RU" sz="1300" dirty="0"/>
              <a:t> та </a:t>
            </a:r>
            <a:r>
              <a:rPr lang="ru-RU" sz="1300" dirty="0" err="1"/>
              <a:t>інші</a:t>
            </a:r>
            <a:r>
              <a:rPr lang="ru-RU" sz="1300" dirty="0"/>
              <a:t> </a:t>
            </a:r>
            <a:r>
              <a:rPr lang="ru-RU" sz="1300" dirty="0" err="1"/>
              <a:t>платформи</a:t>
            </a:r>
            <a:r>
              <a:rPr lang="ru-RU" sz="1300" dirty="0"/>
              <a:t> </a:t>
            </a:r>
            <a:r>
              <a:rPr lang="ru-RU" sz="1300" dirty="0" err="1"/>
              <a:t>конкурують</a:t>
            </a:r>
            <a:r>
              <a:rPr lang="ru-RU" sz="1300" dirty="0"/>
              <a:t> </a:t>
            </a:r>
            <a:r>
              <a:rPr lang="ru-RU" sz="1300" dirty="0" err="1"/>
              <a:t>між</a:t>
            </a:r>
            <a:r>
              <a:rPr lang="ru-RU" sz="1300" dirty="0"/>
              <a:t> собою, але </a:t>
            </a:r>
            <a:r>
              <a:rPr lang="ru-RU" sz="1300" dirty="0" err="1"/>
              <a:t>кожна</a:t>
            </a:r>
            <a:r>
              <a:rPr lang="ru-RU" sz="1300" dirty="0"/>
              <a:t> з них </a:t>
            </a:r>
            <a:r>
              <a:rPr lang="ru-RU" sz="1300" dirty="0" err="1"/>
              <a:t>має</a:t>
            </a:r>
            <a:r>
              <a:rPr lang="ru-RU" sz="1300" dirty="0"/>
              <a:t> </a:t>
            </a:r>
            <a:r>
              <a:rPr lang="ru-RU" sz="1300" dirty="0" err="1"/>
              <a:t>свої</a:t>
            </a:r>
            <a:r>
              <a:rPr lang="ru-RU" sz="1300" dirty="0"/>
              <a:t> </a:t>
            </a:r>
            <a:r>
              <a:rPr lang="ru-RU" sz="1300" dirty="0" err="1"/>
              <a:t>переваги</a:t>
            </a:r>
            <a:r>
              <a:rPr lang="ru-RU" sz="1300" dirty="0"/>
              <a:t> й </a:t>
            </a:r>
            <a:r>
              <a:rPr lang="ru-RU" sz="1300" dirty="0" err="1"/>
              <a:t>недоліки</a:t>
            </a:r>
            <a:r>
              <a:rPr lang="ru-RU" sz="1300" dirty="0"/>
              <a:t> [3</a:t>
            </a:r>
            <a:r>
              <a:rPr lang="ru-RU" sz="1300" dirty="0" smtClean="0"/>
              <a:t>].</a:t>
            </a:r>
            <a:endParaRPr lang="ru-RU" sz="1300" dirty="0"/>
          </a:p>
          <a:p>
            <a:r>
              <a:rPr lang="ru-RU" sz="1300" dirty="0" err="1"/>
              <a:t>Важливу</a:t>
            </a:r>
            <a:r>
              <a:rPr lang="ru-RU" sz="1300" dirty="0"/>
              <a:t> роль у </a:t>
            </a:r>
            <a:r>
              <a:rPr lang="ru-RU" sz="1300" dirty="0" err="1"/>
              <a:t>цьому</a:t>
            </a:r>
            <a:r>
              <a:rPr lang="ru-RU" sz="1300" dirty="0"/>
              <a:t> </a:t>
            </a:r>
            <a:r>
              <a:rPr lang="ru-RU" sz="1300" dirty="0" err="1"/>
              <a:t>процесі</a:t>
            </a:r>
            <a:r>
              <a:rPr lang="ru-RU" sz="1300" dirty="0"/>
              <a:t> </a:t>
            </a:r>
            <a:r>
              <a:rPr lang="ru-RU" sz="1300" dirty="0" err="1"/>
              <a:t>відіграє</a:t>
            </a:r>
            <a:r>
              <a:rPr lang="ru-RU" sz="1300" dirty="0"/>
              <a:t> </a:t>
            </a:r>
            <a:r>
              <a:rPr lang="ru-RU" sz="1300" b="1" dirty="0" err="1"/>
              <a:t>квантова</a:t>
            </a:r>
            <a:r>
              <a:rPr lang="ru-RU" sz="1300" b="1" dirty="0"/>
              <a:t> </a:t>
            </a:r>
            <a:r>
              <a:rPr lang="ru-RU" sz="1300" b="1" dirty="0" err="1"/>
              <a:t>корекція</a:t>
            </a:r>
            <a:r>
              <a:rPr lang="ru-RU" sz="1300" b="1" dirty="0"/>
              <a:t> </a:t>
            </a:r>
            <a:r>
              <a:rPr lang="ru-RU" sz="1300" b="1" dirty="0" err="1"/>
              <a:t>помилок</a:t>
            </a:r>
            <a:r>
              <a:rPr lang="ru-RU" sz="1300" dirty="0"/>
              <a:t>. </a:t>
            </a:r>
            <a:r>
              <a:rPr lang="ru-RU" sz="1300" dirty="0" err="1"/>
              <a:t>Оскільки</a:t>
            </a:r>
            <a:r>
              <a:rPr lang="ru-RU" sz="1300" dirty="0"/>
              <a:t> </a:t>
            </a:r>
            <a:r>
              <a:rPr lang="ru-RU" sz="1300" dirty="0" err="1"/>
              <a:t>кубіти</a:t>
            </a:r>
            <a:r>
              <a:rPr lang="ru-RU" sz="1300" dirty="0"/>
              <a:t> “</a:t>
            </a:r>
            <a:r>
              <a:rPr lang="ru-RU" sz="1300" dirty="0" err="1"/>
              <a:t>ламаються</a:t>
            </a:r>
            <a:r>
              <a:rPr lang="ru-RU" sz="1300" dirty="0"/>
              <a:t>” через шум та </a:t>
            </a:r>
            <a:r>
              <a:rPr lang="ru-RU" sz="1300" dirty="0" err="1"/>
              <a:t>нестабільність</a:t>
            </a:r>
            <a:r>
              <a:rPr lang="ru-RU" sz="1300" dirty="0"/>
              <a:t>, </a:t>
            </a:r>
            <a:r>
              <a:rPr lang="ru-RU" sz="1300" dirty="0" err="1"/>
              <a:t>потрібні</a:t>
            </a:r>
            <a:r>
              <a:rPr lang="ru-RU" sz="1300" dirty="0"/>
              <a:t> </a:t>
            </a:r>
            <a:r>
              <a:rPr lang="ru-RU" sz="1300" dirty="0" err="1"/>
              <a:t>додаткові</a:t>
            </a:r>
            <a:r>
              <a:rPr lang="ru-RU" sz="1300" dirty="0"/>
              <a:t> (так </a:t>
            </a:r>
            <a:r>
              <a:rPr lang="ru-RU" sz="1300" dirty="0" err="1"/>
              <a:t>звані</a:t>
            </a:r>
            <a:r>
              <a:rPr lang="ru-RU" sz="1300" dirty="0"/>
              <a:t> “</a:t>
            </a:r>
            <a:r>
              <a:rPr lang="ru-RU" sz="1300" dirty="0" err="1"/>
              <a:t>логічні</a:t>
            </a:r>
            <a:r>
              <a:rPr lang="ru-RU" sz="1300" dirty="0"/>
              <a:t>”) </a:t>
            </a:r>
            <a:r>
              <a:rPr lang="ru-RU" sz="1300" dirty="0" err="1"/>
              <a:t>кубіти</a:t>
            </a:r>
            <a:r>
              <a:rPr lang="ru-RU" sz="1300" dirty="0"/>
              <a:t>, </a:t>
            </a:r>
            <a:r>
              <a:rPr lang="ru-RU" sz="1300" dirty="0" err="1"/>
              <a:t>які</a:t>
            </a:r>
            <a:r>
              <a:rPr lang="ru-RU" sz="1300" dirty="0"/>
              <a:t> б </a:t>
            </a:r>
            <a:r>
              <a:rPr lang="ru-RU" sz="1300" dirty="0" err="1"/>
              <a:t>зберігали</a:t>
            </a:r>
            <a:r>
              <a:rPr lang="ru-RU" sz="1300" dirty="0"/>
              <a:t> </a:t>
            </a:r>
            <a:r>
              <a:rPr lang="ru-RU" sz="1300" dirty="0" err="1"/>
              <a:t>інформацію</a:t>
            </a:r>
            <a:r>
              <a:rPr lang="ru-RU" sz="1300" dirty="0"/>
              <a:t> й </a:t>
            </a:r>
            <a:r>
              <a:rPr lang="ru-RU" sz="1300" dirty="0" err="1"/>
              <a:t>компенсували</a:t>
            </a:r>
            <a:r>
              <a:rPr lang="ru-RU" sz="1300" dirty="0"/>
              <a:t> </a:t>
            </a:r>
            <a:r>
              <a:rPr lang="ru-RU" sz="1300" dirty="0" err="1"/>
              <a:t>помилки</a:t>
            </a:r>
            <a:r>
              <a:rPr lang="ru-RU" sz="1300" dirty="0"/>
              <a:t> </a:t>
            </a:r>
            <a:r>
              <a:rPr lang="ru-RU" sz="1300" dirty="0" err="1"/>
              <a:t>під</a:t>
            </a:r>
            <a:r>
              <a:rPr lang="ru-RU" sz="1300" dirty="0"/>
              <a:t> час </a:t>
            </a:r>
            <a:r>
              <a:rPr lang="ru-RU" sz="1300" dirty="0" err="1"/>
              <a:t>обчислень</a:t>
            </a:r>
            <a:r>
              <a:rPr lang="ru-RU" sz="1300" dirty="0"/>
              <a:t> [1][4]. </a:t>
            </a:r>
            <a:r>
              <a:rPr lang="ru-RU" sz="1300" dirty="0" err="1"/>
              <a:t>Це</a:t>
            </a:r>
            <a:r>
              <a:rPr lang="ru-RU" sz="1300" dirty="0"/>
              <a:t> </a:t>
            </a:r>
            <a:r>
              <a:rPr lang="ru-RU" sz="1300" dirty="0" err="1"/>
              <a:t>суттєво</a:t>
            </a:r>
            <a:r>
              <a:rPr lang="ru-RU" sz="1300" dirty="0"/>
              <a:t> </a:t>
            </a:r>
            <a:r>
              <a:rPr lang="ru-RU" sz="1300" dirty="0" err="1"/>
              <a:t>збільшує</a:t>
            </a:r>
            <a:r>
              <a:rPr lang="ru-RU" sz="1300" dirty="0"/>
              <a:t> </a:t>
            </a:r>
            <a:r>
              <a:rPr lang="ru-RU" sz="1300" dirty="0" err="1"/>
              <a:t>загальну</a:t>
            </a:r>
            <a:r>
              <a:rPr lang="ru-RU" sz="1300" dirty="0"/>
              <a:t> </a:t>
            </a:r>
            <a:r>
              <a:rPr lang="ru-RU" sz="1300" dirty="0" err="1"/>
              <a:t>кількість</a:t>
            </a:r>
            <a:r>
              <a:rPr lang="ru-RU" sz="1300" dirty="0"/>
              <a:t> </a:t>
            </a:r>
            <a:r>
              <a:rPr lang="ru-RU" sz="1300" dirty="0" err="1"/>
              <a:t>фізичних</a:t>
            </a:r>
            <a:r>
              <a:rPr lang="ru-RU" sz="1300" dirty="0"/>
              <a:t> </a:t>
            </a:r>
            <a:r>
              <a:rPr lang="ru-RU" sz="1300" dirty="0" err="1"/>
              <a:t>кубітів</a:t>
            </a:r>
            <a:r>
              <a:rPr lang="ru-RU" sz="1300" dirty="0"/>
              <a:t>, </a:t>
            </a:r>
            <a:r>
              <a:rPr lang="ru-RU" sz="1300" dirty="0" err="1"/>
              <a:t>необхідних</a:t>
            </a:r>
            <a:r>
              <a:rPr lang="ru-RU" sz="1300" dirty="0"/>
              <a:t> для </a:t>
            </a:r>
            <a:r>
              <a:rPr lang="ru-RU" sz="1300" dirty="0" err="1"/>
              <a:t>реалізації</a:t>
            </a:r>
            <a:r>
              <a:rPr lang="ru-RU" sz="1300" dirty="0"/>
              <a:t> </a:t>
            </a:r>
            <a:r>
              <a:rPr lang="ru-RU" sz="1300" dirty="0" err="1"/>
              <a:t>складних</a:t>
            </a:r>
            <a:r>
              <a:rPr lang="ru-RU" sz="1300" dirty="0"/>
              <a:t> </a:t>
            </a:r>
            <a:r>
              <a:rPr lang="ru-RU" sz="1300" dirty="0" err="1"/>
              <a:t>алгоритмів</a:t>
            </a:r>
            <a:r>
              <a:rPr lang="ru-RU" sz="1300" dirty="0" smtClean="0"/>
              <a:t>.</a:t>
            </a:r>
            <a:endParaRPr lang="ru-RU" sz="1300" dirty="0"/>
          </a:p>
          <a:p>
            <a:r>
              <a:rPr lang="ru-RU" sz="1300" dirty="0" err="1"/>
              <a:t>Незважаючи</a:t>
            </a:r>
            <a:r>
              <a:rPr lang="ru-RU" sz="1300" dirty="0"/>
              <a:t> на </a:t>
            </a:r>
            <a:r>
              <a:rPr lang="ru-RU" sz="1300" dirty="0" err="1"/>
              <a:t>ці</a:t>
            </a:r>
            <a:r>
              <a:rPr lang="ru-RU" sz="1300" dirty="0"/>
              <a:t> </a:t>
            </a:r>
            <a:r>
              <a:rPr lang="ru-RU" sz="1300" dirty="0" err="1"/>
              <a:t>труднощі</a:t>
            </a:r>
            <a:r>
              <a:rPr lang="ru-RU" sz="1300" dirty="0"/>
              <a:t>, </a:t>
            </a:r>
            <a:r>
              <a:rPr lang="ru-RU" sz="1300" dirty="0" err="1"/>
              <a:t>перспективи</a:t>
            </a:r>
            <a:r>
              <a:rPr lang="ru-RU" sz="1300" dirty="0"/>
              <a:t> </a:t>
            </a:r>
            <a:r>
              <a:rPr lang="ru-RU" sz="1300" dirty="0" err="1"/>
              <a:t>квантових</a:t>
            </a:r>
            <a:r>
              <a:rPr lang="ru-RU" sz="1300" dirty="0"/>
              <a:t> </a:t>
            </a:r>
            <a:r>
              <a:rPr lang="ru-RU" sz="1300" dirty="0" err="1"/>
              <a:t>обчислень</a:t>
            </a:r>
            <a:r>
              <a:rPr lang="ru-RU" sz="1300" dirty="0"/>
              <a:t> </a:t>
            </a:r>
            <a:r>
              <a:rPr lang="ru-RU" sz="1300" dirty="0" err="1"/>
              <a:t>надзвичайно</a:t>
            </a:r>
            <a:r>
              <a:rPr lang="ru-RU" sz="1300" dirty="0"/>
              <a:t> </a:t>
            </a:r>
            <a:r>
              <a:rPr lang="ru-RU" sz="1300" b="1" dirty="0" err="1"/>
              <a:t>амбітні</a:t>
            </a:r>
            <a:r>
              <a:rPr lang="ru-RU" sz="1300" dirty="0"/>
              <a:t>. </a:t>
            </a:r>
            <a:r>
              <a:rPr lang="ru-RU" sz="1300" dirty="0" err="1"/>
              <a:t>Стрімкі</a:t>
            </a:r>
            <a:r>
              <a:rPr lang="ru-RU" sz="1300" dirty="0"/>
              <a:t> </a:t>
            </a:r>
            <a:r>
              <a:rPr lang="ru-RU" sz="1300" dirty="0" err="1"/>
              <a:t>інвестиції</a:t>
            </a:r>
            <a:r>
              <a:rPr lang="ru-RU" sz="1300" dirty="0"/>
              <a:t> з боку великих </a:t>
            </a:r>
            <a:r>
              <a:rPr lang="en-US" sz="1300" dirty="0"/>
              <a:t>IT-</a:t>
            </a:r>
            <a:r>
              <a:rPr lang="ru-RU" sz="1300" dirty="0" err="1"/>
              <a:t>корпорацій</a:t>
            </a:r>
            <a:r>
              <a:rPr lang="ru-RU" sz="1300" dirty="0"/>
              <a:t> та </a:t>
            </a:r>
            <a:r>
              <a:rPr lang="ru-RU" sz="1300" dirty="0" err="1"/>
              <a:t>університетських</a:t>
            </a:r>
            <a:r>
              <a:rPr lang="ru-RU" sz="1300" dirty="0"/>
              <a:t> </a:t>
            </a:r>
            <a:r>
              <a:rPr lang="ru-RU" sz="1300" dirty="0" err="1"/>
              <a:t>дослідницьких</a:t>
            </a:r>
            <a:r>
              <a:rPr lang="ru-RU" sz="1300" dirty="0"/>
              <a:t> </a:t>
            </a:r>
            <a:r>
              <a:rPr lang="ru-RU" sz="1300" dirty="0" err="1"/>
              <a:t>центрів</a:t>
            </a:r>
            <a:r>
              <a:rPr lang="ru-RU" sz="1300" dirty="0"/>
              <a:t> </a:t>
            </a:r>
            <a:r>
              <a:rPr lang="ru-RU" sz="1300" dirty="0" err="1"/>
              <a:t>прискорюють</a:t>
            </a:r>
            <a:r>
              <a:rPr lang="ru-RU" sz="1300" dirty="0"/>
              <a:t> </a:t>
            </a:r>
            <a:r>
              <a:rPr lang="ru-RU" sz="1300" dirty="0" err="1"/>
              <a:t>розробку</a:t>
            </a:r>
            <a:r>
              <a:rPr lang="ru-RU" sz="1300" dirty="0"/>
              <a:t> “квантового </a:t>
            </a:r>
            <a:r>
              <a:rPr lang="ru-RU" sz="1300" dirty="0" err="1"/>
              <a:t>заліза</a:t>
            </a:r>
            <a:r>
              <a:rPr lang="ru-RU" sz="1300" dirty="0"/>
              <a:t>” (</a:t>
            </a:r>
            <a:r>
              <a:rPr lang="en-US" sz="1300" dirty="0"/>
              <a:t>hardware) [3]. </a:t>
            </a:r>
            <a:r>
              <a:rPr lang="ru-RU" sz="1300" dirty="0" err="1"/>
              <a:t>Науковці</a:t>
            </a:r>
            <a:r>
              <a:rPr lang="ru-RU" sz="1300" dirty="0"/>
              <a:t> </a:t>
            </a:r>
            <a:r>
              <a:rPr lang="ru-RU" sz="1300" dirty="0" err="1"/>
              <a:t>щодня</a:t>
            </a:r>
            <a:r>
              <a:rPr lang="ru-RU" sz="1300" dirty="0"/>
              <a:t> </a:t>
            </a:r>
            <a:r>
              <a:rPr lang="ru-RU" sz="1300" dirty="0" err="1"/>
              <a:t>пропонують</a:t>
            </a:r>
            <a:r>
              <a:rPr lang="ru-RU" sz="1300" dirty="0"/>
              <a:t> </a:t>
            </a:r>
            <a:r>
              <a:rPr lang="ru-RU" sz="1300" b="1" dirty="0" err="1"/>
              <a:t>нові</a:t>
            </a:r>
            <a:r>
              <a:rPr lang="ru-RU" sz="1300" b="1" dirty="0"/>
              <a:t> </a:t>
            </a:r>
            <a:r>
              <a:rPr lang="ru-RU" sz="1300" b="1" dirty="0" err="1"/>
              <a:t>підходи</a:t>
            </a:r>
            <a:r>
              <a:rPr lang="ru-RU" sz="1300" dirty="0"/>
              <a:t> до </a:t>
            </a:r>
            <a:r>
              <a:rPr lang="ru-RU" sz="1300" dirty="0" err="1"/>
              <a:t>стабілізації</a:t>
            </a:r>
            <a:r>
              <a:rPr lang="ru-RU" sz="1300" dirty="0"/>
              <a:t> </a:t>
            </a:r>
            <a:r>
              <a:rPr lang="ru-RU" sz="1300" dirty="0" err="1"/>
              <a:t>кубітів</a:t>
            </a:r>
            <a:r>
              <a:rPr lang="ru-RU" sz="1300" dirty="0"/>
              <a:t>, </a:t>
            </a:r>
            <a:r>
              <a:rPr lang="ru-RU" sz="1300" dirty="0" err="1"/>
              <a:t>винаходять</a:t>
            </a:r>
            <a:r>
              <a:rPr lang="ru-RU" sz="1300" dirty="0"/>
              <a:t> </a:t>
            </a:r>
            <a:r>
              <a:rPr lang="ru-RU" sz="1300" dirty="0" err="1"/>
              <a:t>ефективніші</a:t>
            </a:r>
            <a:r>
              <a:rPr lang="ru-RU" sz="1300" dirty="0"/>
              <a:t> </a:t>
            </a:r>
            <a:r>
              <a:rPr lang="ru-RU" sz="1300" dirty="0" err="1"/>
              <a:t>протоколи</a:t>
            </a:r>
            <a:r>
              <a:rPr lang="ru-RU" sz="1300" dirty="0"/>
              <a:t> </a:t>
            </a:r>
            <a:r>
              <a:rPr lang="ru-RU" sz="1300" dirty="0" err="1"/>
              <a:t>корекції</a:t>
            </a:r>
            <a:r>
              <a:rPr lang="ru-RU" sz="1300" dirty="0"/>
              <a:t> </a:t>
            </a:r>
            <a:r>
              <a:rPr lang="ru-RU" sz="1300" dirty="0" err="1"/>
              <a:t>помилок</a:t>
            </a:r>
            <a:r>
              <a:rPr lang="ru-RU" sz="1300" dirty="0"/>
              <a:t> і </a:t>
            </a:r>
            <a:r>
              <a:rPr lang="ru-RU" sz="1300" dirty="0" err="1"/>
              <a:t>навіть</a:t>
            </a:r>
            <a:r>
              <a:rPr lang="ru-RU" sz="1300" dirty="0"/>
              <a:t> </a:t>
            </a:r>
            <a:r>
              <a:rPr lang="ru-RU" sz="1300" dirty="0" err="1"/>
              <a:t>створюють</a:t>
            </a:r>
            <a:r>
              <a:rPr lang="ru-RU" sz="1300" dirty="0"/>
              <a:t> </a:t>
            </a:r>
            <a:r>
              <a:rPr lang="ru-RU" sz="1300" b="1" dirty="0" err="1"/>
              <a:t>гібридні</a:t>
            </a:r>
            <a:r>
              <a:rPr lang="ru-RU" sz="1300" dirty="0" err="1"/>
              <a:t>схеми</a:t>
            </a:r>
            <a:r>
              <a:rPr lang="ru-RU" sz="1300" dirty="0"/>
              <a:t>, </a:t>
            </a:r>
            <a:r>
              <a:rPr lang="ru-RU" sz="1300" dirty="0" err="1"/>
              <a:t>що</a:t>
            </a:r>
            <a:r>
              <a:rPr lang="ru-RU" sz="1300" dirty="0"/>
              <a:t> </a:t>
            </a:r>
            <a:r>
              <a:rPr lang="ru-RU" sz="1300" dirty="0" err="1"/>
              <a:t>поєднують</a:t>
            </a:r>
            <a:r>
              <a:rPr lang="ru-RU" sz="1300" dirty="0"/>
              <a:t> </a:t>
            </a:r>
            <a:r>
              <a:rPr lang="ru-RU" sz="1300" dirty="0" err="1"/>
              <a:t>квантові</a:t>
            </a:r>
            <a:r>
              <a:rPr lang="ru-RU" sz="1300" dirty="0"/>
              <a:t> та </a:t>
            </a:r>
            <a:r>
              <a:rPr lang="ru-RU" sz="1300" dirty="0" err="1"/>
              <a:t>класичні</a:t>
            </a:r>
            <a:r>
              <a:rPr lang="ru-RU" sz="1300" dirty="0"/>
              <a:t> </a:t>
            </a:r>
            <a:r>
              <a:rPr lang="ru-RU" sz="1300" dirty="0" err="1"/>
              <a:t>обчислення</a:t>
            </a:r>
            <a:r>
              <a:rPr lang="ru-RU" sz="1300" dirty="0"/>
              <a:t> в </a:t>
            </a:r>
            <a:r>
              <a:rPr lang="ru-RU" sz="1300" dirty="0" err="1"/>
              <a:t>єдиному</a:t>
            </a:r>
            <a:r>
              <a:rPr lang="ru-RU" sz="1300" dirty="0"/>
              <a:t> </a:t>
            </a:r>
            <a:r>
              <a:rPr lang="ru-RU" sz="1300" dirty="0" err="1"/>
              <a:t>середовищі</a:t>
            </a:r>
            <a:r>
              <a:rPr lang="ru-RU" sz="1300" dirty="0"/>
              <a:t> [4]. </a:t>
            </a:r>
            <a:r>
              <a:rPr lang="ru-RU" sz="1300" dirty="0" err="1"/>
              <a:t>Окрім</a:t>
            </a:r>
            <a:r>
              <a:rPr lang="ru-RU" sz="1300" dirty="0"/>
              <a:t> того, </a:t>
            </a:r>
            <a:r>
              <a:rPr lang="ru-RU" sz="1300" dirty="0" err="1"/>
              <a:t>зростає</a:t>
            </a:r>
            <a:r>
              <a:rPr lang="ru-RU" sz="1300" dirty="0"/>
              <a:t> </a:t>
            </a:r>
            <a:r>
              <a:rPr lang="ru-RU" sz="1300" dirty="0" err="1"/>
              <a:t>кількість</a:t>
            </a:r>
            <a:r>
              <a:rPr lang="ru-RU" sz="1300" dirty="0"/>
              <a:t> </a:t>
            </a:r>
            <a:r>
              <a:rPr lang="ru-RU" sz="1300" dirty="0" err="1"/>
              <a:t>теоретичних</a:t>
            </a:r>
            <a:r>
              <a:rPr lang="ru-RU" sz="1300" dirty="0"/>
              <a:t> </a:t>
            </a:r>
            <a:r>
              <a:rPr lang="ru-RU" sz="1300" dirty="0" err="1"/>
              <a:t>досліджень</a:t>
            </a:r>
            <a:r>
              <a:rPr lang="ru-RU" sz="1300" dirty="0"/>
              <a:t>, </a:t>
            </a:r>
            <a:r>
              <a:rPr lang="ru-RU" sz="1300" dirty="0" err="1"/>
              <a:t>які</a:t>
            </a:r>
            <a:r>
              <a:rPr lang="ru-RU" sz="1300" dirty="0"/>
              <a:t> </a:t>
            </a:r>
            <a:r>
              <a:rPr lang="ru-RU" sz="1300" dirty="0" err="1"/>
              <a:t>можуть</a:t>
            </a:r>
            <a:r>
              <a:rPr lang="ru-RU" sz="1300" dirty="0"/>
              <a:t> </a:t>
            </a:r>
            <a:r>
              <a:rPr lang="ru-RU" sz="1300" dirty="0" err="1"/>
              <a:t>відкрити</a:t>
            </a:r>
            <a:r>
              <a:rPr lang="ru-RU" sz="1300" dirty="0"/>
              <a:t> </a:t>
            </a:r>
            <a:r>
              <a:rPr lang="ru-RU" sz="1300" dirty="0" err="1"/>
              <a:t>двері</a:t>
            </a:r>
            <a:r>
              <a:rPr lang="ru-RU" sz="1300" dirty="0"/>
              <a:t> до </a:t>
            </a:r>
            <a:r>
              <a:rPr lang="ru-RU" sz="1300" b="1" dirty="0" err="1"/>
              <a:t>ще</a:t>
            </a:r>
            <a:r>
              <a:rPr lang="ru-RU" sz="1300" b="1" dirty="0"/>
              <a:t> </a:t>
            </a:r>
            <a:r>
              <a:rPr lang="ru-RU" sz="1300" b="1" dirty="0" err="1"/>
              <a:t>невідомих</a:t>
            </a:r>
            <a:r>
              <a:rPr lang="ru-RU" sz="1300" b="1" dirty="0"/>
              <a:t> </a:t>
            </a:r>
            <a:r>
              <a:rPr lang="ru-RU" sz="1300" b="1" dirty="0" err="1"/>
              <a:t>алгоритмів</a:t>
            </a:r>
            <a:r>
              <a:rPr lang="ru-RU" sz="1300" dirty="0"/>
              <a:t> — так само, як </a:t>
            </a:r>
            <a:r>
              <a:rPr lang="ru-RU" sz="1300" dirty="0" err="1"/>
              <a:t>свого</a:t>
            </a:r>
            <a:r>
              <a:rPr lang="ru-RU" sz="1300" dirty="0"/>
              <a:t> часу алгоритм </a:t>
            </a:r>
            <a:r>
              <a:rPr lang="ru-RU" sz="1300" dirty="0" err="1"/>
              <a:t>Шора</a:t>
            </a:r>
            <a:r>
              <a:rPr lang="ru-RU" sz="1300" dirty="0"/>
              <a:t> перевернув </a:t>
            </a:r>
            <a:r>
              <a:rPr lang="ru-RU" sz="1300" dirty="0" err="1"/>
              <a:t>уявлення</a:t>
            </a:r>
            <a:r>
              <a:rPr lang="ru-RU" sz="1300" dirty="0"/>
              <a:t> про </a:t>
            </a:r>
            <a:r>
              <a:rPr lang="ru-RU" sz="1300" dirty="0" err="1"/>
              <a:t>криптографію</a:t>
            </a:r>
            <a:r>
              <a:rPr lang="ru-RU" sz="1300" dirty="0"/>
              <a:t> [2].</a:t>
            </a:r>
          </a:p>
          <a:p>
            <a:endParaRPr lang="" sz="1300"/>
          </a:p>
        </p:txBody>
      </p:sp>
    </p:spTree>
    <p:extLst>
      <p:ext uri="{BB962C8B-B14F-4D97-AF65-F5344CB8AC3E}">
        <p14:creationId xmlns:p14="http://schemas.microsoft.com/office/powerpoint/2010/main" val="1282466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836712"/>
            <a:ext cx="7848872" cy="5016758"/>
          </a:xfrm>
          <a:prstGeom prst="rect">
            <a:avLst/>
          </a:prstGeom>
          <a:noFill/>
        </p:spPr>
        <p:txBody>
          <a:bodyPr wrap="square" rtlCol="0">
            <a:spAutoFit/>
          </a:bodyPr>
          <a:lstStyle/>
          <a:p>
            <a:r>
              <a:rPr lang="ru-RU" sz="1400" dirty="0"/>
              <a:t>Головна </a:t>
            </a:r>
            <a:r>
              <a:rPr lang="ru-RU" sz="1400" b="1" dirty="0" err="1"/>
              <a:t>принада</a:t>
            </a:r>
            <a:r>
              <a:rPr lang="ru-RU" sz="1400" b="1" dirty="0"/>
              <a:t> </a:t>
            </a:r>
            <a:r>
              <a:rPr lang="ru-RU" sz="1400" b="1" dirty="0" err="1"/>
              <a:t>квантових</a:t>
            </a:r>
            <a:r>
              <a:rPr lang="ru-RU" sz="1400" b="1" dirty="0"/>
              <a:t> </a:t>
            </a:r>
            <a:r>
              <a:rPr lang="ru-RU" sz="1400" b="1" dirty="0" err="1"/>
              <a:t>алгоритмів</a:t>
            </a:r>
            <a:r>
              <a:rPr lang="ru-RU" sz="1400" dirty="0"/>
              <a:t> </a:t>
            </a:r>
            <a:r>
              <a:rPr lang="ru-RU" sz="1400" dirty="0" err="1"/>
              <a:t>полягає</a:t>
            </a:r>
            <a:r>
              <a:rPr lang="ru-RU" sz="1400" dirty="0"/>
              <a:t> в тому, </a:t>
            </a:r>
            <a:r>
              <a:rPr lang="ru-RU" sz="1400" dirty="0" err="1"/>
              <a:t>що</a:t>
            </a:r>
            <a:r>
              <a:rPr lang="ru-RU" sz="1400" dirty="0"/>
              <a:t> </a:t>
            </a:r>
            <a:r>
              <a:rPr lang="ru-RU" sz="1400" dirty="0" err="1"/>
              <a:t>кубіти</a:t>
            </a:r>
            <a:r>
              <a:rPr lang="ru-RU" sz="1400" dirty="0"/>
              <a:t> </a:t>
            </a:r>
            <a:r>
              <a:rPr lang="ru-RU" sz="1400" dirty="0" err="1"/>
              <a:t>завдяки</a:t>
            </a:r>
            <a:r>
              <a:rPr lang="ru-RU" sz="1400" dirty="0"/>
              <a:t> </a:t>
            </a:r>
            <a:r>
              <a:rPr lang="ru-RU" sz="1400" dirty="0" err="1"/>
              <a:t>суперпозиції</a:t>
            </a:r>
            <a:r>
              <a:rPr lang="ru-RU" sz="1400" dirty="0"/>
              <a:t> та </a:t>
            </a:r>
            <a:r>
              <a:rPr lang="ru-RU" sz="1400" dirty="0" err="1"/>
              <a:t>заплутаності</a:t>
            </a:r>
            <a:r>
              <a:rPr lang="ru-RU" sz="1400" dirty="0"/>
              <a:t> </a:t>
            </a:r>
            <a:r>
              <a:rPr lang="ru-RU" sz="1400" dirty="0" err="1"/>
              <a:t>здатні</a:t>
            </a:r>
            <a:r>
              <a:rPr lang="ru-RU" sz="1400" dirty="0"/>
              <a:t> “</a:t>
            </a:r>
            <a:r>
              <a:rPr lang="ru-RU" sz="1400" dirty="0" err="1"/>
              <a:t>паралельно</a:t>
            </a:r>
            <a:r>
              <a:rPr lang="ru-RU" sz="1400" dirty="0"/>
              <a:t>” </a:t>
            </a:r>
            <a:r>
              <a:rPr lang="ru-RU" sz="1400" dirty="0" err="1"/>
              <a:t>опрацьовувати</a:t>
            </a:r>
            <a:r>
              <a:rPr lang="ru-RU" sz="1400" dirty="0"/>
              <a:t> </a:t>
            </a:r>
            <a:r>
              <a:rPr lang="ru-RU" sz="1400" dirty="0" err="1"/>
              <a:t>численні</a:t>
            </a:r>
            <a:r>
              <a:rPr lang="ru-RU" sz="1400" dirty="0"/>
              <a:t> </a:t>
            </a:r>
            <a:r>
              <a:rPr lang="ru-RU" sz="1400" dirty="0" err="1"/>
              <a:t>можливі</a:t>
            </a:r>
            <a:r>
              <a:rPr lang="ru-RU" sz="1400" dirty="0"/>
              <a:t> </a:t>
            </a:r>
            <a:r>
              <a:rPr lang="ru-RU" sz="1400" dirty="0" err="1"/>
              <a:t>стани</a:t>
            </a:r>
            <a:r>
              <a:rPr lang="ru-RU" sz="1400" dirty="0"/>
              <a:t>, </a:t>
            </a:r>
            <a:r>
              <a:rPr lang="ru-RU" sz="1400" dirty="0" err="1"/>
              <a:t>перевершуючи</a:t>
            </a:r>
            <a:r>
              <a:rPr lang="ru-RU" sz="1400" dirty="0"/>
              <a:t> </a:t>
            </a:r>
            <a:r>
              <a:rPr lang="ru-RU" sz="1400" dirty="0" err="1"/>
              <a:t>класичні</a:t>
            </a:r>
            <a:r>
              <a:rPr lang="ru-RU" sz="1400" dirty="0"/>
              <a:t> </a:t>
            </a:r>
            <a:r>
              <a:rPr lang="ru-RU" sz="1400" dirty="0" err="1"/>
              <a:t>машини</a:t>
            </a:r>
            <a:r>
              <a:rPr lang="ru-RU" sz="1400" dirty="0"/>
              <a:t> у </a:t>
            </a:r>
            <a:r>
              <a:rPr lang="ru-RU" sz="1400" dirty="0" err="1"/>
              <a:t>певних</a:t>
            </a:r>
            <a:r>
              <a:rPr lang="ru-RU" sz="1400" dirty="0"/>
              <a:t> </a:t>
            </a:r>
            <a:r>
              <a:rPr lang="ru-RU" sz="1400" dirty="0" err="1"/>
              <a:t>сценаріях</a:t>
            </a:r>
            <a:r>
              <a:rPr lang="ru-RU" sz="1400" dirty="0"/>
              <a:t> [1]. </a:t>
            </a:r>
            <a:r>
              <a:rPr lang="ru-RU" sz="1400" dirty="0" err="1"/>
              <a:t>Саме</a:t>
            </a:r>
            <a:r>
              <a:rPr lang="ru-RU" sz="1400" dirty="0"/>
              <a:t> тому </a:t>
            </a:r>
            <a:r>
              <a:rPr lang="ru-RU" sz="1400" dirty="0" err="1"/>
              <a:t>постійно</a:t>
            </a:r>
            <a:r>
              <a:rPr lang="ru-RU" sz="1400" dirty="0"/>
              <a:t> </a:t>
            </a:r>
            <a:r>
              <a:rPr lang="ru-RU" sz="1400" dirty="0" err="1"/>
              <a:t>зростає</a:t>
            </a:r>
            <a:r>
              <a:rPr lang="ru-RU" sz="1400" dirty="0"/>
              <a:t> </a:t>
            </a:r>
            <a:r>
              <a:rPr lang="ru-RU" sz="1400" dirty="0" err="1"/>
              <a:t>інтерес</a:t>
            </a:r>
            <a:r>
              <a:rPr lang="ru-RU" sz="1400" dirty="0"/>
              <a:t> до </a:t>
            </a:r>
            <a:r>
              <a:rPr lang="ru-RU" sz="1400" dirty="0" err="1"/>
              <a:t>розробки</a:t>
            </a:r>
            <a:r>
              <a:rPr lang="ru-RU" sz="1400" dirty="0"/>
              <a:t> </a:t>
            </a:r>
            <a:r>
              <a:rPr lang="ru-RU" sz="1400" dirty="0" err="1"/>
              <a:t>спеціалізованого</a:t>
            </a:r>
            <a:r>
              <a:rPr lang="ru-RU" sz="1400" dirty="0"/>
              <a:t> </a:t>
            </a:r>
            <a:r>
              <a:rPr lang="ru-RU" sz="1400" dirty="0" err="1"/>
              <a:t>програмного</a:t>
            </a:r>
            <a:r>
              <a:rPr lang="ru-RU" sz="1400" dirty="0"/>
              <a:t> </a:t>
            </a:r>
            <a:r>
              <a:rPr lang="ru-RU" sz="1400" dirty="0" err="1"/>
              <a:t>забезпечення</a:t>
            </a:r>
            <a:r>
              <a:rPr lang="ru-RU" sz="1400" dirty="0"/>
              <a:t>, </a:t>
            </a:r>
            <a:r>
              <a:rPr lang="ru-RU" sz="1400" dirty="0" err="1"/>
              <a:t>орієнтованого</a:t>
            </a:r>
            <a:r>
              <a:rPr lang="ru-RU" sz="1400" dirty="0"/>
              <a:t> на </a:t>
            </a:r>
            <a:r>
              <a:rPr lang="ru-RU" sz="1400" dirty="0" err="1"/>
              <a:t>обробку</a:t>
            </a:r>
            <a:r>
              <a:rPr lang="ru-RU" sz="1400" dirty="0"/>
              <a:t> великих </a:t>
            </a:r>
            <a:r>
              <a:rPr lang="ru-RU" sz="1400" dirty="0" err="1"/>
              <a:t>даних</a:t>
            </a:r>
            <a:r>
              <a:rPr lang="ru-RU" sz="1400" dirty="0"/>
              <a:t>, </a:t>
            </a:r>
            <a:r>
              <a:rPr lang="ru-RU" sz="1400" dirty="0" err="1"/>
              <a:t>моделювання</a:t>
            </a:r>
            <a:r>
              <a:rPr lang="ru-RU" sz="1400" dirty="0"/>
              <a:t> молекул і </a:t>
            </a:r>
            <a:r>
              <a:rPr lang="ru-RU" sz="1400" dirty="0" err="1"/>
              <a:t>матеріалів</a:t>
            </a:r>
            <a:r>
              <a:rPr lang="ru-RU" sz="1400" dirty="0"/>
              <a:t>, а </a:t>
            </a:r>
            <a:r>
              <a:rPr lang="ru-RU" sz="1400" dirty="0" err="1"/>
              <a:t>також</a:t>
            </a:r>
            <a:r>
              <a:rPr lang="ru-RU" sz="1400" dirty="0"/>
              <a:t> </a:t>
            </a:r>
            <a:r>
              <a:rPr lang="ru-RU" sz="1400" dirty="0" err="1"/>
              <a:t>розв’язання</a:t>
            </a:r>
            <a:r>
              <a:rPr lang="ru-RU" sz="1400" dirty="0"/>
              <a:t> </a:t>
            </a:r>
            <a:r>
              <a:rPr lang="ru-RU" sz="1400" dirty="0" err="1"/>
              <a:t>оптимізаційних</a:t>
            </a:r>
            <a:r>
              <a:rPr lang="ru-RU" sz="1400" dirty="0"/>
              <a:t> </a:t>
            </a:r>
            <a:r>
              <a:rPr lang="ru-RU" sz="1400" dirty="0" err="1"/>
              <a:t>завдань</a:t>
            </a:r>
            <a:r>
              <a:rPr lang="ru-RU" sz="1400" dirty="0"/>
              <a:t> </a:t>
            </a:r>
            <a:r>
              <a:rPr lang="ru-RU" sz="1400" dirty="0" err="1"/>
              <a:t>із</a:t>
            </a:r>
            <a:r>
              <a:rPr lang="ru-RU" sz="1400" dirty="0"/>
              <a:t> </a:t>
            </a:r>
            <a:r>
              <a:rPr lang="ru-RU" sz="1400" dirty="0" err="1"/>
              <a:t>різних</a:t>
            </a:r>
            <a:r>
              <a:rPr lang="ru-RU" sz="1400" dirty="0"/>
              <a:t> </a:t>
            </a:r>
            <a:r>
              <a:rPr lang="ru-RU" sz="1400" dirty="0" err="1"/>
              <a:t>галузей</a:t>
            </a:r>
            <a:r>
              <a:rPr lang="ru-RU" sz="1400" dirty="0"/>
              <a:t> — </a:t>
            </a:r>
            <a:r>
              <a:rPr lang="ru-RU" sz="1400" dirty="0" err="1"/>
              <a:t>від</a:t>
            </a:r>
            <a:r>
              <a:rPr lang="ru-RU" sz="1400" dirty="0"/>
              <a:t> </a:t>
            </a:r>
            <a:r>
              <a:rPr lang="ru-RU" sz="1400" dirty="0" err="1"/>
              <a:t>фінансів</a:t>
            </a:r>
            <a:r>
              <a:rPr lang="ru-RU" sz="1400" dirty="0"/>
              <a:t> до </a:t>
            </a:r>
            <a:r>
              <a:rPr lang="ru-RU" sz="1400" dirty="0" err="1"/>
              <a:t>логістики</a:t>
            </a:r>
            <a:r>
              <a:rPr lang="ru-RU" sz="1400" dirty="0"/>
              <a:t> [3]. Коли ж </a:t>
            </a:r>
            <a:r>
              <a:rPr lang="ru-RU" sz="1400" dirty="0" err="1"/>
              <a:t>багатокубітні</a:t>
            </a:r>
            <a:r>
              <a:rPr lang="ru-RU" sz="1400" dirty="0"/>
              <a:t> </a:t>
            </a:r>
            <a:r>
              <a:rPr lang="ru-RU" sz="1400" dirty="0" err="1"/>
              <a:t>системи</a:t>
            </a:r>
            <a:r>
              <a:rPr lang="ru-RU" sz="1400" dirty="0"/>
              <a:t> </a:t>
            </a:r>
            <a:r>
              <a:rPr lang="ru-RU" sz="1400" dirty="0" err="1"/>
              <a:t>стануть</a:t>
            </a:r>
            <a:r>
              <a:rPr lang="ru-RU" sz="1400" dirty="0"/>
              <a:t> </a:t>
            </a:r>
            <a:r>
              <a:rPr lang="ru-RU" sz="1400" b="1" dirty="0" err="1"/>
              <a:t>стабільнішими</a:t>
            </a:r>
            <a:r>
              <a:rPr lang="ru-RU" sz="1400" dirty="0"/>
              <a:t>, </a:t>
            </a:r>
            <a:r>
              <a:rPr lang="ru-RU" sz="1400" dirty="0" err="1"/>
              <a:t>менш</a:t>
            </a:r>
            <a:r>
              <a:rPr lang="ru-RU" sz="1400" dirty="0"/>
              <a:t> </a:t>
            </a:r>
            <a:r>
              <a:rPr lang="ru-RU" sz="1400" dirty="0" err="1"/>
              <a:t>витратними</a:t>
            </a:r>
            <a:r>
              <a:rPr lang="ru-RU" sz="1400" dirty="0"/>
              <a:t> у </a:t>
            </a:r>
            <a:r>
              <a:rPr lang="ru-RU" sz="1400" dirty="0" err="1"/>
              <a:t>використанні</a:t>
            </a:r>
            <a:r>
              <a:rPr lang="ru-RU" sz="1400" dirty="0"/>
              <a:t> й </a:t>
            </a:r>
            <a:r>
              <a:rPr lang="ru-RU" sz="1400" dirty="0" err="1"/>
              <a:t>доступними</a:t>
            </a:r>
            <a:r>
              <a:rPr lang="ru-RU" sz="1400" dirty="0"/>
              <a:t> для </a:t>
            </a:r>
            <a:r>
              <a:rPr lang="ru-RU" sz="1400" dirty="0" err="1"/>
              <a:t>масового</a:t>
            </a:r>
            <a:r>
              <a:rPr lang="ru-RU" sz="1400" dirty="0"/>
              <a:t> сектора, ми </a:t>
            </a:r>
            <a:r>
              <a:rPr lang="ru-RU" sz="1400" dirty="0" err="1"/>
              <a:t>зможемо</a:t>
            </a:r>
            <a:r>
              <a:rPr lang="ru-RU" sz="1400" dirty="0"/>
              <a:t> </a:t>
            </a:r>
            <a:r>
              <a:rPr lang="ru-RU" sz="1400" b="1" dirty="0" err="1"/>
              <a:t>повною</a:t>
            </a:r>
            <a:r>
              <a:rPr lang="ru-RU" sz="1400" b="1" dirty="0"/>
              <a:t> </a:t>
            </a:r>
            <a:r>
              <a:rPr lang="ru-RU" sz="1400" b="1" dirty="0" err="1"/>
              <a:t>мірою</a:t>
            </a:r>
            <a:r>
              <a:rPr lang="ru-RU" sz="1400" dirty="0"/>
              <a:t> </a:t>
            </a:r>
            <a:r>
              <a:rPr lang="ru-RU" sz="1400" dirty="0" err="1"/>
              <a:t>розкрити</a:t>
            </a:r>
            <a:r>
              <a:rPr lang="ru-RU" sz="1400" dirty="0"/>
              <a:t> весь </a:t>
            </a:r>
            <a:r>
              <a:rPr lang="ru-RU" sz="1400" dirty="0" err="1"/>
              <a:t>потенціал</a:t>
            </a:r>
            <a:r>
              <a:rPr lang="ru-RU" sz="1400" dirty="0"/>
              <a:t> </a:t>
            </a:r>
            <a:r>
              <a:rPr lang="ru-RU" sz="1400" dirty="0" err="1"/>
              <a:t>квантових</a:t>
            </a:r>
            <a:r>
              <a:rPr lang="ru-RU" sz="1400" dirty="0"/>
              <a:t> </a:t>
            </a:r>
            <a:r>
              <a:rPr lang="ru-RU" sz="1400" dirty="0" err="1"/>
              <a:t>обчислень</a:t>
            </a:r>
            <a:r>
              <a:rPr lang="ru-RU" sz="1400" dirty="0"/>
              <a:t> і, </a:t>
            </a:r>
            <a:r>
              <a:rPr lang="ru-RU" sz="1400" dirty="0" err="1"/>
              <a:t>ймовірно</a:t>
            </a:r>
            <a:r>
              <a:rPr lang="ru-RU" sz="1400" dirty="0"/>
              <a:t>, </a:t>
            </a:r>
            <a:r>
              <a:rPr lang="ru-RU" sz="1400" dirty="0" err="1"/>
              <a:t>спостерігатимемо</a:t>
            </a:r>
            <a:r>
              <a:rPr lang="ru-RU" sz="1400" dirty="0"/>
              <a:t> </a:t>
            </a:r>
            <a:r>
              <a:rPr lang="ru-RU" sz="1400" dirty="0" err="1"/>
              <a:t>нову</a:t>
            </a:r>
            <a:r>
              <a:rPr lang="ru-RU" sz="1400" dirty="0"/>
              <a:t> </a:t>
            </a:r>
            <a:r>
              <a:rPr lang="ru-RU" sz="1400" dirty="0" err="1"/>
              <a:t>технологічну</a:t>
            </a:r>
            <a:r>
              <a:rPr lang="ru-RU" sz="1400" dirty="0"/>
              <a:t> </a:t>
            </a:r>
            <a:r>
              <a:rPr lang="ru-RU" sz="1400" dirty="0" err="1"/>
              <a:t>революцію</a:t>
            </a:r>
            <a:r>
              <a:rPr lang="ru-RU" sz="1400" dirty="0"/>
              <a:t>.</a:t>
            </a:r>
          </a:p>
          <a:p>
            <a:endParaRPr lang="ru-RU" dirty="0" smtClean="0"/>
          </a:p>
          <a:p>
            <a:pPr algn="ctr"/>
            <a:r>
              <a:rPr lang="ru-RU" sz="1400" b="1" dirty="0" err="1" smtClean="0"/>
              <a:t>Перспективи</a:t>
            </a:r>
            <a:r>
              <a:rPr lang="ru-RU" sz="1400" b="1" dirty="0" smtClean="0"/>
              <a:t> </a:t>
            </a:r>
            <a:r>
              <a:rPr lang="ru-RU" sz="1400" b="1" dirty="0" err="1"/>
              <a:t>розвитку</a:t>
            </a:r>
            <a:r>
              <a:rPr lang="ru-RU" sz="1400" b="1" dirty="0"/>
              <a:t> </a:t>
            </a:r>
            <a:r>
              <a:rPr lang="ru-RU" sz="1400" b="1" dirty="0" err="1"/>
              <a:t>квантових</a:t>
            </a:r>
            <a:r>
              <a:rPr lang="ru-RU" sz="1400" b="1" dirty="0"/>
              <a:t> </a:t>
            </a:r>
            <a:r>
              <a:rPr lang="ru-RU" sz="1400" b="1" dirty="0" err="1" smtClean="0"/>
              <a:t>обчислень</a:t>
            </a:r>
            <a:endParaRPr lang="ru-RU" sz="1400" b="1" dirty="0" smtClean="0"/>
          </a:p>
          <a:p>
            <a:endParaRPr lang="ru-RU" sz="1400" dirty="0"/>
          </a:p>
          <a:p>
            <a:r>
              <a:rPr lang="ru-RU" sz="1400" dirty="0" err="1"/>
              <a:t>Інтерес</a:t>
            </a:r>
            <a:r>
              <a:rPr lang="ru-RU" sz="1400" dirty="0"/>
              <a:t> до </a:t>
            </a:r>
            <a:r>
              <a:rPr lang="ru-RU" sz="1400" dirty="0" err="1"/>
              <a:t>квантових</a:t>
            </a:r>
            <a:r>
              <a:rPr lang="ru-RU" sz="1400" dirty="0"/>
              <a:t> </a:t>
            </a:r>
            <a:r>
              <a:rPr lang="ru-RU" sz="1400" dirty="0" err="1"/>
              <a:t>комп’ютерів</a:t>
            </a:r>
            <a:r>
              <a:rPr lang="ru-RU" sz="1400" dirty="0"/>
              <a:t> </a:t>
            </a:r>
            <a:r>
              <a:rPr lang="ru-RU" sz="1400" dirty="0" err="1"/>
              <a:t>зростає</a:t>
            </a:r>
            <a:r>
              <a:rPr lang="ru-RU" sz="1400" dirty="0"/>
              <a:t> </a:t>
            </a:r>
            <a:r>
              <a:rPr lang="ru-RU" sz="1400" dirty="0" err="1"/>
              <a:t>надзвичайно</a:t>
            </a:r>
            <a:r>
              <a:rPr lang="ru-RU" sz="1400" dirty="0"/>
              <a:t> </a:t>
            </a:r>
            <a:r>
              <a:rPr lang="ru-RU" sz="1400" dirty="0" err="1"/>
              <a:t>швидкими</a:t>
            </a:r>
            <a:r>
              <a:rPr lang="ru-RU" sz="1400" dirty="0"/>
              <a:t> темпами. </a:t>
            </a:r>
            <a:r>
              <a:rPr lang="ru-RU" sz="1400" dirty="0" err="1"/>
              <a:t>Великі</a:t>
            </a:r>
            <a:r>
              <a:rPr lang="ru-RU" sz="1400" dirty="0"/>
              <a:t> </a:t>
            </a:r>
            <a:r>
              <a:rPr lang="ru-RU" sz="1400" dirty="0" err="1"/>
              <a:t>корпорації</a:t>
            </a:r>
            <a:r>
              <a:rPr lang="ru-RU" sz="1400" dirty="0"/>
              <a:t>, </a:t>
            </a:r>
            <a:r>
              <a:rPr lang="ru-RU" sz="1400" dirty="0" err="1"/>
              <a:t>науково-дослідні</a:t>
            </a:r>
            <a:r>
              <a:rPr lang="ru-RU" sz="1400" dirty="0"/>
              <a:t> установи та уряди </a:t>
            </a:r>
            <a:r>
              <a:rPr lang="ru-RU" sz="1400" dirty="0" err="1"/>
              <a:t>різних</a:t>
            </a:r>
            <a:r>
              <a:rPr lang="ru-RU" sz="1400" dirty="0"/>
              <a:t> </a:t>
            </a:r>
            <a:r>
              <a:rPr lang="ru-RU" sz="1400" dirty="0" err="1"/>
              <a:t>країн</a:t>
            </a:r>
            <a:r>
              <a:rPr lang="ru-RU" sz="1400" dirty="0"/>
              <a:t> </a:t>
            </a:r>
            <a:r>
              <a:rPr lang="ru-RU" sz="1400" dirty="0" err="1"/>
              <a:t>інвестують</a:t>
            </a:r>
            <a:r>
              <a:rPr lang="ru-RU" sz="1400" dirty="0"/>
              <a:t> </a:t>
            </a:r>
            <a:r>
              <a:rPr lang="ru-RU" sz="1400" b="1" dirty="0" err="1"/>
              <a:t>колосальні</a:t>
            </a:r>
            <a:r>
              <a:rPr lang="ru-RU" sz="1400" dirty="0"/>
              <a:t> </a:t>
            </a:r>
            <a:r>
              <a:rPr lang="ru-RU" sz="1400" dirty="0" err="1"/>
              <a:t>суми</a:t>
            </a:r>
            <a:r>
              <a:rPr lang="ru-RU" sz="1400" dirty="0"/>
              <a:t> в </a:t>
            </a:r>
            <a:r>
              <a:rPr lang="ru-RU" sz="1400" dirty="0" err="1"/>
              <a:t>розробку</a:t>
            </a:r>
            <a:r>
              <a:rPr lang="ru-RU" sz="1400" dirty="0"/>
              <a:t> </a:t>
            </a:r>
            <a:r>
              <a:rPr lang="ru-RU" sz="1400" dirty="0" err="1"/>
              <a:t>відповідного</a:t>
            </a:r>
            <a:r>
              <a:rPr lang="ru-RU" sz="1400" dirty="0"/>
              <a:t> “квантового </a:t>
            </a:r>
            <a:r>
              <a:rPr lang="ru-RU" sz="1400" dirty="0" err="1"/>
              <a:t>заліза</a:t>
            </a:r>
            <a:r>
              <a:rPr lang="ru-RU" sz="1400" dirty="0"/>
              <a:t>” (</a:t>
            </a:r>
            <a:r>
              <a:rPr lang="en-US" sz="1400" dirty="0"/>
              <a:t>hardware) </a:t>
            </a:r>
            <a:r>
              <a:rPr lang="ru-RU" sz="1400" dirty="0"/>
              <a:t>та </a:t>
            </a:r>
            <a:r>
              <a:rPr lang="ru-RU" sz="1400" dirty="0" err="1"/>
              <a:t>алгоритмів</a:t>
            </a:r>
            <a:r>
              <a:rPr lang="ru-RU" sz="1400" dirty="0"/>
              <a:t>, </a:t>
            </a:r>
            <a:r>
              <a:rPr lang="ru-RU" sz="1400" dirty="0" err="1"/>
              <a:t>сподіваючись</a:t>
            </a:r>
            <a:r>
              <a:rPr lang="ru-RU" sz="1400" dirty="0"/>
              <a:t> на </a:t>
            </a:r>
            <a:r>
              <a:rPr lang="ru-RU" sz="1400" b="1" dirty="0" err="1"/>
              <a:t>прорив</a:t>
            </a:r>
            <a:r>
              <a:rPr lang="ru-RU" sz="1400" dirty="0"/>
              <a:t> у </a:t>
            </a:r>
            <a:r>
              <a:rPr lang="ru-RU" sz="1400" dirty="0" err="1"/>
              <a:t>продуктивності</a:t>
            </a:r>
            <a:r>
              <a:rPr lang="ru-RU" sz="1400" dirty="0"/>
              <a:t> </a:t>
            </a:r>
            <a:r>
              <a:rPr lang="ru-RU" sz="1400" dirty="0" err="1"/>
              <a:t>вже</a:t>
            </a:r>
            <a:r>
              <a:rPr lang="ru-RU" sz="1400" dirty="0"/>
              <a:t> </a:t>
            </a:r>
            <a:r>
              <a:rPr lang="ru-RU" sz="1400" dirty="0" err="1"/>
              <a:t>найближчим</a:t>
            </a:r>
            <a:r>
              <a:rPr lang="ru-RU" sz="1400" dirty="0"/>
              <a:t> часом. За </a:t>
            </a:r>
            <a:r>
              <a:rPr lang="ru-RU" sz="1400" dirty="0" err="1"/>
              <a:t>оцінками</a:t>
            </a:r>
            <a:r>
              <a:rPr lang="ru-RU" sz="1400" dirty="0"/>
              <a:t> </a:t>
            </a:r>
            <a:r>
              <a:rPr lang="en-US" sz="1400" b="1" dirty="0"/>
              <a:t>International Roadmap for Devices and Systems</a:t>
            </a:r>
            <a:r>
              <a:rPr lang="en-US" sz="1400" dirty="0"/>
              <a:t>, </a:t>
            </a:r>
            <a:r>
              <a:rPr lang="ru-RU" sz="1400" dirty="0" err="1"/>
              <a:t>досягнення</a:t>
            </a:r>
            <a:r>
              <a:rPr lang="ru-RU" sz="1400" dirty="0"/>
              <a:t> </a:t>
            </a:r>
            <a:r>
              <a:rPr lang="ru-RU" sz="1400" i="1" dirty="0" err="1"/>
              <a:t>квантової</a:t>
            </a:r>
            <a:r>
              <a:rPr lang="ru-RU" sz="1400" i="1" dirty="0"/>
              <a:t> </a:t>
            </a:r>
            <a:r>
              <a:rPr lang="ru-RU" sz="1400" i="1" dirty="0" err="1"/>
              <a:t>переваги</a:t>
            </a:r>
            <a:r>
              <a:rPr lang="ru-RU" sz="1400" dirty="0"/>
              <a:t> (</a:t>
            </a:r>
            <a:r>
              <a:rPr lang="en-US" sz="1400" dirty="0"/>
              <a:t>quantum advantage) — </a:t>
            </a:r>
            <a:r>
              <a:rPr lang="ru-RU" sz="1400" dirty="0"/>
              <a:t>коли </a:t>
            </a:r>
            <a:r>
              <a:rPr lang="ru-RU" sz="1400" dirty="0" err="1"/>
              <a:t>квантові</a:t>
            </a:r>
            <a:r>
              <a:rPr lang="ru-RU" sz="1400" dirty="0"/>
              <a:t> </a:t>
            </a:r>
            <a:r>
              <a:rPr lang="ru-RU" sz="1400" dirty="0" err="1"/>
              <a:t>машини</a:t>
            </a:r>
            <a:r>
              <a:rPr lang="ru-RU" sz="1400" dirty="0"/>
              <a:t> </a:t>
            </a:r>
            <a:r>
              <a:rPr lang="ru-RU" sz="1400" dirty="0" err="1"/>
              <a:t>матимуть</a:t>
            </a:r>
            <a:r>
              <a:rPr lang="ru-RU" sz="1400" dirty="0"/>
              <a:t> </a:t>
            </a:r>
            <a:r>
              <a:rPr lang="ru-RU" sz="1400" dirty="0" err="1"/>
              <a:t>змогу</a:t>
            </a:r>
            <a:r>
              <a:rPr lang="ru-RU" sz="1400" dirty="0"/>
              <a:t> </a:t>
            </a:r>
            <a:r>
              <a:rPr lang="ru-RU" sz="1400" dirty="0" err="1"/>
              <a:t>ефективніше</a:t>
            </a:r>
            <a:r>
              <a:rPr lang="ru-RU" sz="1400" dirty="0"/>
              <a:t> </a:t>
            </a:r>
            <a:r>
              <a:rPr lang="ru-RU" sz="1400" dirty="0" err="1"/>
              <a:t>розв’язувати</a:t>
            </a:r>
            <a:r>
              <a:rPr lang="ru-RU" sz="1400" dirty="0"/>
              <a:t> </a:t>
            </a:r>
            <a:r>
              <a:rPr lang="ru-RU" sz="1400" dirty="0" err="1"/>
              <a:t>практичні</a:t>
            </a:r>
            <a:r>
              <a:rPr lang="ru-RU" sz="1400" dirty="0"/>
              <a:t> </a:t>
            </a:r>
            <a:r>
              <a:rPr lang="ru-RU" sz="1400" dirty="0" err="1"/>
              <a:t>завдання</a:t>
            </a:r>
            <a:r>
              <a:rPr lang="ru-RU" sz="1400" dirty="0"/>
              <a:t>, </a:t>
            </a:r>
            <a:r>
              <a:rPr lang="ru-RU" sz="1400" dirty="0" err="1"/>
              <a:t>ніж</a:t>
            </a:r>
            <a:r>
              <a:rPr lang="ru-RU" sz="1400" dirty="0"/>
              <a:t> </a:t>
            </a:r>
            <a:r>
              <a:rPr lang="ru-RU" sz="1400" dirty="0" err="1"/>
              <a:t>класичні</a:t>
            </a:r>
            <a:r>
              <a:rPr lang="ru-RU" sz="1400" dirty="0"/>
              <a:t> </a:t>
            </a:r>
            <a:r>
              <a:rPr lang="ru-RU" sz="1400" dirty="0" err="1"/>
              <a:t>суперкомп’ютери</a:t>
            </a:r>
            <a:r>
              <a:rPr lang="ru-RU" sz="1400" dirty="0"/>
              <a:t> — </a:t>
            </a:r>
            <a:r>
              <a:rPr lang="ru-RU" sz="1400" dirty="0" err="1"/>
              <a:t>очікується</a:t>
            </a:r>
            <a:r>
              <a:rPr lang="ru-RU" sz="1400" dirty="0"/>
              <a:t> </a:t>
            </a:r>
            <a:r>
              <a:rPr lang="ru-RU" sz="1400" dirty="0" err="1"/>
              <a:t>протягом</a:t>
            </a:r>
            <a:r>
              <a:rPr lang="ru-RU" sz="1400" dirty="0"/>
              <a:t> </a:t>
            </a:r>
            <a:r>
              <a:rPr lang="ru-RU" sz="1400" dirty="0" err="1"/>
              <a:t>найближчих</a:t>
            </a:r>
            <a:r>
              <a:rPr lang="ru-RU" sz="1400" dirty="0"/>
              <a:t> </a:t>
            </a:r>
            <a:r>
              <a:rPr lang="ru-RU" sz="1400" dirty="0" err="1"/>
              <a:t>десятиліть</a:t>
            </a:r>
            <a:r>
              <a:rPr lang="ru-RU" sz="1400" dirty="0"/>
              <a:t> [5]. </a:t>
            </a:r>
            <a:r>
              <a:rPr lang="ru-RU" sz="1400" dirty="0" err="1"/>
              <a:t>Це</a:t>
            </a:r>
            <a:r>
              <a:rPr lang="ru-RU" sz="1400" dirty="0"/>
              <a:t> </a:t>
            </a:r>
            <a:r>
              <a:rPr lang="ru-RU" sz="1400" dirty="0" err="1"/>
              <a:t>означає</a:t>
            </a:r>
            <a:r>
              <a:rPr lang="ru-RU" sz="1400" dirty="0"/>
              <a:t>, </a:t>
            </a:r>
            <a:r>
              <a:rPr lang="ru-RU" sz="1400" dirty="0" err="1"/>
              <a:t>що</a:t>
            </a:r>
            <a:r>
              <a:rPr lang="ru-RU" sz="1400" dirty="0"/>
              <a:t> ми </a:t>
            </a:r>
            <a:r>
              <a:rPr lang="ru-RU" sz="1400" dirty="0" err="1"/>
              <a:t>можемо</a:t>
            </a:r>
            <a:r>
              <a:rPr lang="ru-RU" sz="1400" dirty="0"/>
              <a:t> </a:t>
            </a:r>
            <a:r>
              <a:rPr lang="ru-RU" sz="1400" dirty="0" err="1"/>
              <a:t>побачити</a:t>
            </a:r>
            <a:r>
              <a:rPr lang="ru-RU" sz="1400" dirty="0"/>
              <a:t> </a:t>
            </a:r>
            <a:r>
              <a:rPr lang="ru-RU" sz="1400" dirty="0" err="1"/>
              <a:t>перші</a:t>
            </a:r>
            <a:r>
              <a:rPr lang="ru-RU" sz="1400" dirty="0"/>
              <a:t> </a:t>
            </a:r>
            <a:r>
              <a:rPr lang="ru-RU" sz="1400" dirty="0" err="1"/>
              <a:t>масштабовані</a:t>
            </a:r>
            <a:r>
              <a:rPr lang="ru-RU" sz="1400" dirty="0"/>
              <a:t> </a:t>
            </a:r>
            <a:r>
              <a:rPr lang="ru-RU" sz="1400" dirty="0" err="1"/>
              <a:t>квантові</a:t>
            </a:r>
            <a:r>
              <a:rPr lang="ru-RU" sz="1400" dirty="0"/>
              <a:t> </a:t>
            </a:r>
            <a:r>
              <a:rPr lang="ru-RU" sz="1400" dirty="0" err="1"/>
              <a:t>системи</a:t>
            </a:r>
            <a:r>
              <a:rPr lang="ru-RU" sz="1400" dirty="0"/>
              <a:t>, </a:t>
            </a:r>
            <a:r>
              <a:rPr lang="ru-RU" sz="1400" dirty="0" err="1"/>
              <a:t>які</a:t>
            </a:r>
            <a:r>
              <a:rPr lang="ru-RU" sz="1400" dirty="0"/>
              <a:t> </a:t>
            </a:r>
            <a:r>
              <a:rPr lang="ru-RU" sz="1400" dirty="0" err="1"/>
              <a:t>перевершуватимуть</a:t>
            </a:r>
            <a:r>
              <a:rPr lang="ru-RU" sz="1400" dirty="0"/>
              <a:t> </a:t>
            </a:r>
            <a:r>
              <a:rPr lang="ru-RU" sz="1400" dirty="0" err="1"/>
              <a:t>найпотужніші</a:t>
            </a:r>
            <a:r>
              <a:rPr lang="ru-RU" sz="1400" dirty="0"/>
              <a:t> </a:t>
            </a:r>
            <a:r>
              <a:rPr lang="ru-RU" sz="1400" dirty="0" err="1"/>
              <a:t>класичні</a:t>
            </a:r>
            <a:r>
              <a:rPr lang="ru-RU" sz="1400" dirty="0"/>
              <a:t> </a:t>
            </a:r>
            <a:r>
              <a:rPr lang="ru-RU" sz="1400" dirty="0" err="1"/>
              <a:t>суперкомп’ютери</a:t>
            </a:r>
            <a:r>
              <a:rPr lang="ru-RU" sz="1400" dirty="0"/>
              <a:t> у </a:t>
            </a:r>
            <a:r>
              <a:rPr lang="ru-RU" sz="1400" dirty="0" err="1"/>
              <a:t>розв’язанні</a:t>
            </a:r>
            <a:r>
              <a:rPr lang="ru-RU" sz="1400" dirty="0"/>
              <a:t> </a:t>
            </a:r>
            <a:r>
              <a:rPr lang="ru-RU" sz="1400" dirty="0" err="1"/>
              <a:t>конкретних</a:t>
            </a:r>
            <a:r>
              <a:rPr lang="ru-RU" sz="1400" dirty="0"/>
              <a:t> задач.</a:t>
            </a:r>
          </a:p>
          <a:p>
            <a:endParaRPr lang="" sz="1400"/>
          </a:p>
        </p:txBody>
      </p:sp>
    </p:spTree>
    <p:extLst>
      <p:ext uri="{BB962C8B-B14F-4D97-AF65-F5344CB8AC3E}">
        <p14:creationId xmlns:p14="http://schemas.microsoft.com/office/powerpoint/2010/main" val="1492633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619975" y="801897"/>
            <a:ext cx="2514600" cy="4229100"/>
          </a:xfrm>
          <a:prstGeom prst="rect">
            <a:avLst/>
          </a:prstGeom>
          <a:noFill/>
          <a:ln>
            <a:noFill/>
          </a:ln>
        </p:spPr>
      </p:pic>
      <p:sp>
        <p:nvSpPr>
          <p:cNvPr id="2" name="TextBox 1"/>
          <p:cNvSpPr txBox="1"/>
          <p:nvPr/>
        </p:nvSpPr>
        <p:spPr>
          <a:xfrm>
            <a:off x="0" y="5343159"/>
            <a:ext cx="4248472" cy="646331"/>
          </a:xfrm>
          <a:prstGeom prst="rect">
            <a:avLst/>
          </a:prstGeom>
          <a:noFill/>
        </p:spPr>
        <p:txBody>
          <a:bodyPr wrap="square" rtlCol="0">
            <a:spAutoFit/>
          </a:bodyPr>
          <a:lstStyle/>
          <a:p>
            <a:r>
              <a:rPr lang="ru-RU" sz="1400" dirty="0" err="1"/>
              <a:t>Квантовий</a:t>
            </a:r>
            <a:r>
              <a:rPr lang="ru-RU" sz="1400" dirty="0"/>
              <a:t> </a:t>
            </a:r>
            <a:r>
              <a:rPr lang="ru-RU" sz="1400" dirty="0" err="1"/>
              <a:t>комп'ютер</a:t>
            </a:r>
            <a:r>
              <a:rPr lang="ru-RU" sz="1400" dirty="0"/>
              <a:t> </a:t>
            </a:r>
            <a:r>
              <a:rPr lang="en-US" sz="1400" dirty="0"/>
              <a:t>IBM Quantum System </a:t>
            </a:r>
            <a:r>
              <a:rPr lang="en-US" dirty="0"/>
              <a:t>One</a:t>
            </a:r>
          </a:p>
          <a:p>
            <a:endParaRPr lang="" dirty="0"/>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037228" y="980728"/>
            <a:ext cx="3501390" cy="3162300"/>
          </a:xfrm>
          <a:prstGeom prst="rect">
            <a:avLst/>
          </a:prstGeom>
          <a:noFill/>
          <a:ln>
            <a:noFill/>
          </a:ln>
        </p:spPr>
      </p:pic>
      <p:sp>
        <p:nvSpPr>
          <p:cNvPr id="4" name="TextBox 3"/>
          <p:cNvSpPr txBox="1"/>
          <p:nvPr/>
        </p:nvSpPr>
        <p:spPr>
          <a:xfrm>
            <a:off x="5347763" y="4284013"/>
            <a:ext cx="2880320" cy="584775"/>
          </a:xfrm>
          <a:prstGeom prst="rect">
            <a:avLst/>
          </a:prstGeom>
          <a:noFill/>
        </p:spPr>
        <p:txBody>
          <a:bodyPr wrap="square" rtlCol="0">
            <a:spAutoFit/>
          </a:bodyPr>
          <a:lstStyle/>
          <a:p>
            <a:r>
              <a:rPr lang="ru-RU" sz="1400" dirty="0" err="1"/>
              <a:t>Квантовий</a:t>
            </a:r>
            <a:r>
              <a:rPr lang="ru-RU" sz="1400" dirty="0"/>
              <a:t> </a:t>
            </a:r>
            <a:r>
              <a:rPr lang="ru-RU" sz="1400" dirty="0" err="1"/>
              <a:t>компʼютер</a:t>
            </a:r>
            <a:r>
              <a:rPr lang="ru-RU" sz="1400" dirty="0"/>
              <a:t> </a:t>
            </a:r>
            <a:r>
              <a:rPr lang="en-US" sz="1400" dirty="0"/>
              <a:t>Google</a:t>
            </a:r>
          </a:p>
          <a:p>
            <a:endParaRPr lang=""/>
          </a:p>
        </p:txBody>
      </p:sp>
    </p:spTree>
    <p:extLst>
      <p:ext uri="{BB962C8B-B14F-4D97-AF65-F5344CB8AC3E}">
        <p14:creationId xmlns:p14="http://schemas.microsoft.com/office/powerpoint/2010/main" val="149263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Rectangle 8"/>
          <p:cNvSpPr>
            <a:spLocks noGrp="1" noChangeArrowheads="1"/>
          </p:cNvSpPr>
          <p:nvPr>
            <p:ph type="title"/>
          </p:nvPr>
        </p:nvSpPr>
        <p:spPr>
          <a:xfrm>
            <a:off x="457200" y="274638"/>
            <a:ext cx="8229600" cy="633412"/>
          </a:xfrm>
          <a:noFill/>
          <a:ln/>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2" name="TextBox 1"/>
          <p:cNvSpPr txBox="1"/>
          <p:nvPr/>
        </p:nvSpPr>
        <p:spPr>
          <a:xfrm>
            <a:off x="1358993" y="1484784"/>
            <a:ext cx="7056784" cy="3970318"/>
          </a:xfrm>
          <a:prstGeom prst="rect">
            <a:avLst/>
          </a:prstGeom>
          <a:noFill/>
        </p:spPr>
        <p:txBody>
          <a:bodyPr wrap="square" rtlCol="0">
            <a:spAutoFit/>
          </a:bodyPr>
          <a:lstStyle/>
          <a:p>
            <a:r>
              <a:rPr lang="uk-UA" sz="1400" b="1" dirty="0"/>
              <a:t>Т</a:t>
            </a:r>
            <a:r>
              <a:rPr lang="uk-UA" sz="1400" b="1" dirty="0" smtClean="0"/>
              <a:t>ехнологія </a:t>
            </a:r>
            <a:r>
              <a:rPr lang="uk-UA" sz="1400" b="1" dirty="0" err="1" smtClean="0"/>
              <a:t>Lenslet</a:t>
            </a:r>
            <a:r>
              <a:rPr lang="uk-UA" sz="1400" b="1" dirty="0"/>
              <a:t> </a:t>
            </a:r>
            <a:r>
              <a:rPr lang="uk-UA" sz="1400" b="1" dirty="0" smtClean="0"/>
              <a:t>використовує </a:t>
            </a:r>
            <a:r>
              <a:rPr lang="uk-UA" sz="1400" b="1" dirty="0"/>
              <a:t>оптичне ядро, а вхідна та вихідна інформації подаються в електронному вигляді. </a:t>
            </a:r>
            <a:r>
              <a:rPr lang="uk-UA" sz="1400" b="1" dirty="0" smtClean="0"/>
              <a:t>Оптична </a:t>
            </a:r>
            <a:r>
              <a:rPr lang="uk-UA" sz="1400" b="1" dirty="0"/>
              <a:t>матриця VMM (Vector-Matrix </a:t>
            </a:r>
            <a:r>
              <a:rPr lang="uk-UA" sz="1400" b="1" dirty="0" err="1"/>
              <a:t>Multiplication</a:t>
            </a:r>
            <a:r>
              <a:rPr lang="uk-UA" sz="1400" b="1" dirty="0"/>
              <a:t>) – ядро </a:t>
            </a:r>
            <a:r>
              <a:rPr lang="uk-UA" sz="1400" b="1" dirty="0" err="1"/>
              <a:t>​​процесора</a:t>
            </a:r>
            <a:r>
              <a:rPr lang="uk-UA" sz="1400" b="1" dirty="0"/>
              <a:t> – конвертує електричну інформацію у світло, потім здійснює необхідні перетворення цієї інформації (обчислювальні операції), спрямовуючи світло через програмовану внутрішню </a:t>
            </a:r>
            <a:r>
              <a:rPr lang="uk-UA" sz="1400" b="1" dirty="0" err="1" smtClean="0"/>
              <a:t>оптику.Світло</a:t>
            </a:r>
            <a:r>
              <a:rPr lang="uk-UA" sz="1400" b="1" dirty="0"/>
              <a:t>, що з'являється на виході, </a:t>
            </a:r>
            <a:r>
              <a:rPr lang="uk-UA" sz="1400" b="1" dirty="0" smtClean="0"/>
              <a:t>фіксується </a:t>
            </a:r>
            <a:r>
              <a:rPr lang="uk-UA" sz="1400" b="1" dirty="0"/>
              <a:t>безліччю датчиків і перетворюється на електричний сигнал</a:t>
            </a:r>
            <a:r>
              <a:rPr lang="uk-UA" sz="1400" b="1" dirty="0" smtClean="0"/>
              <a:t>.</a:t>
            </a:r>
          </a:p>
          <a:p>
            <a:r>
              <a:rPr lang="uk-UA" sz="1400" b="1" dirty="0" smtClean="0"/>
              <a:t>VMM </a:t>
            </a:r>
            <a:r>
              <a:rPr lang="uk-UA" sz="1400" b="1" dirty="0"/>
              <a:t>складається з трьох основних елементів</a:t>
            </a:r>
            <a:r>
              <a:rPr lang="uk-UA" sz="1400" b="1" dirty="0" smtClean="0"/>
              <a:t>:</a:t>
            </a:r>
          </a:p>
          <a:p>
            <a:r>
              <a:rPr lang="uk-UA" sz="1400" b="1" dirty="0" smtClean="0"/>
              <a:t>• </a:t>
            </a:r>
            <a:r>
              <a:rPr lang="uk-UA" sz="1400" b="1" dirty="0"/>
              <a:t>N некогерентних лазерів, які представляють вектор, що складається з елементів N, кожен елемент – це 8 біт</a:t>
            </a:r>
            <a:r>
              <a:rPr lang="uk-UA" sz="1400" b="1" dirty="0" smtClean="0"/>
              <a:t>;</a:t>
            </a:r>
          </a:p>
          <a:p>
            <a:r>
              <a:rPr lang="uk-UA" sz="1400" b="1" dirty="0" smtClean="0"/>
              <a:t>• </a:t>
            </a:r>
            <a:r>
              <a:rPr lang="uk-UA" sz="1400" b="1" dirty="0"/>
              <a:t>просторового модулятора </a:t>
            </a:r>
            <a:r>
              <a:rPr lang="uk-UA" sz="1400" b="1" dirty="0" err="1"/>
              <a:t>Multiple</a:t>
            </a:r>
            <a:r>
              <a:rPr lang="uk-UA" sz="1400" b="1" dirty="0"/>
              <a:t> </a:t>
            </a:r>
            <a:r>
              <a:rPr lang="uk-UA" sz="1400" b="1" dirty="0" err="1"/>
              <a:t>Quantum</a:t>
            </a:r>
            <a:r>
              <a:rPr lang="uk-UA" sz="1400" b="1" dirty="0"/>
              <a:t> </a:t>
            </a:r>
            <a:r>
              <a:rPr lang="uk-UA" sz="1400" b="1" dirty="0" err="1"/>
              <a:t>Well</a:t>
            </a:r>
            <a:r>
              <a:rPr lang="uk-UA" sz="1400" b="1" dirty="0"/>
              <a:t> (MQW), що складається з N x N </a:t>
            </a:r>
            <a:r>
              <a:rPr lang="uk-UA" sz="1400" b="1" dirty="0" err="1" smtClean="0"/>
              <a:t>піксельних</a:t>
            </a:r>
            <a:r>
              <a:rPr lang="uk-UA" sz="1400" b="1" dirty="0" smtClean="0"/>
              <a:t> модуляторів</a:t>
            </a:r>
            <a:r>
              <a:rPr lang="uk-UA" sz="1400" b="1" dirty="0"/>
              <a:t>, розміщених на одному </a:t>
            </a:r>
            <a:r>
              <a:rPr lang="uk-UA" sz="1400" b="1" dirty="0" err="1" smtClean="0"/>
              <a:t>чіпі</a:t>
            </a:r>
            <a:r>
              <a:rPr lang="uk-UA" sz="1400" b="1" dirty="0" smtClean="0"/>
              <a:t>;</a:t>
            </a:r>
          </a:p>
          <a:p>
            <a:r>
              <a:rPr lang="uk-UA" sz="1400" b="1" dirty="0" smtClean="0"/>
              <a:t>• </a:t>
            </a:r>
            <a:r>
              <a:rPr lang="uk-UA" sz="1400" b="1" dirty="0"/>
              <a:t>ряду N детекторів світла, які інтегровані в масив </a:t>
            </a:r>
            <a:r>
              <a:rPr lang="uk-UA" sz="1400" b="1" dirty="0" err="1"/>
              <a:t>аналого-світлового</a:t>
            </a:r>
            <a:r>
              <a:rPr lang="uk-UA" sz="1400" b="1" dirty="0"/>
              <a:t> перетворення (</a:t>
            </a:r>
            <a:r>
              <a:rPr lang="uk-UA" sz="1400" b="1" dirty="0" err="1"/>
              <a:t>Analog</a:t>
            </a:r>
            <a:r>
              <a:rPr lang="uk-UA" sz="1400" b="1" dirty="0"/>
              <a:t> </a:t>
            </a:r>
            <a:r>
              <a:rPr lang="uk-UA" sz="1400" b="1" dirty="0" err="1"/>
              <a:t>to</a:t>
            </a:r>
            <a:r>
              <a:rPr lang="uk-UA" sz="1400" b="1" dirty="0"/>
              <a:t> </a:t>
            </a:r>
            <a:r>
              <a:rPr lang="uk-UA" sz="1400" b="1" dirty="0" err="1"/>
              <a:t>Digital</a:t>
            </a:r>
            <a:r>
              <a:rPr lang="uk-UA" sz="1400" b="1" dirty="0"/>
              <a:t> </a:t>
            </a:r>
            <a:r>
              <a:rPr lang="uk-UA" sz="1400" b="1" dirty="0" err="1"/>
              <a:t>Converters</a:t>
            </a:r>
            <a:r>
              <a:rPr lang="uk-UA" sz="1400" b="1" dirty="0"/>
              <a:t>, ADC). Детектори встановлені так, щоб отримувати промені від матриці модулятора. Виведення стовпчика детектора – це вектор-результат</a:t>
            </a:r>
            <a:r>
              <a:rPr lang="uk-UA" sz="1400" b="1" dirty="0" smtClean="0"/>
              <a:t>. Кожен </a:t>
            </a:r>
            <a:r>
              <a:rPr lang="uk-UA" sz="1400" b="1" dirty="0"/>
              <a:t>елемент вхідного вектора проектується на стовпець матриці. Кожен ряд матриці проектується на один детектор у векторі результату (вивода).</a:t>
            </a:r>
            <a:endParaRPr lang="" sz="14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536" y="16737"/>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403385" y="548680"/>
            <a:ext cx="8424936" cy="6447919"/>
          </a:xfrm>
          <a:prstGeom prst="rect">
            <a:avLst/>
          </a:prstGeom>
          <a:noFill/>
        </p:spPr>
        <p:txBody>
          <a:bodyPr wrap="square" rtlCol="0">
            <a:spAutoFit/>
          </a:bodyPr>
          <a:lstStyle/>
          <a:p>
            <a:pPr algn="ctr"/>
            <a:r>
              <a:rPr lang="ru-RU" sz="1300" b="1" i="1" dirty="0" err="1"/>
              <a:t>Криптографія</a:t>
            </a:r>
            <a:r>
              <a:rPr lang="ru-RU" sz="1300" b="1" i="1" dirty="0"/>
              <a:t> та </a:t>
            </a:r>
            <a:r>
              <a:rPr lang="ru-RU" sz="1300" b="1" i="1" dirty="0" err="1" smtClean="0"/>
              <a:t>безпека</a:t>
            </a:r>
            <a:endParaRPr lang="ru-RU" sz="1300" b="1" dirty="0"/>
          </a:p>
          <a:p>
            <a:r>
              <a:rPr lang="ru-RU" sz="1300" dirty="0" err="1"/>
              <a:t>Однією</a:t>
            </a:r>
            <a:r>
              <a:rPr lang="ru-RU" sz="1300" dirty="0"/>
              <a:t> з </a:t>
            </a:r>
            <a:r>
              <a:rPr lang="ru-RU" sz="1300" dirty="0" err="1"/>
              <a:t>ключових</a:t>
            </a:r>
            <a:r>
              <a:rPr lang="ru-RU" sz="1300" dirty="0"/>
              <a:t> сфер </a:t>
            </a:r>
            <a:r>
              <a:rPr lang="ru-RU" sz="1300" dirty="0" err="1"/>
              <a:t>застосування</a:t>
            </a:r>
            <a:r>
              <a:rPr lang="ru-RU" sz="1300" dirty="0"/>
              <a:t> </a:t>
            </a:r>
            <a:r>
              <a:rPr lang="ru-RU" sz="1300" dirty="0" err="1"/>
              <a:t>квантових</a:t>
            </a:r>
            <a:r>
              <a:rPr lang="ru-RU" sz="1300" dirty="0"/>
              <a:t> </a:t>
            </a:r>
            <a:r>
              <a:rPr lang="ru-RU" sz="1300" dirty="0" err="1"/>
              <a:t>обчислень</a:t>
            </a:r>
            <a:r>
              <a:rPr lang="ru-RU" sz="1300" dirty="0"/>
              <a:t> є </a:t>
            </a:r>
            <a:r>
              <a:rPr lang="ru-RU" sz="1300" b="1" dirty="0" err="1"/>
              <a:t>криптографія</a:t>
            </a:r>
            <a:r>
              <a:rPr lang="ru-RU" sz="1300" dirty="0"/>
              <a:t>. </a:t>
            </a:r>
            <a:r>
              <a:rPr lang="ru-RU" sz="1300" dirty="0" err="1"/>
              <a:t>Завдяки</a:t>
            </a:r>
            <a:r>
              <a:rPr lang="ru-RU" sz="1300" dirty="0"/>
              <a:t> алгоритму </a:t>
            </a:r>
            <a:r>
              <a:rPr lang="ru-RU" sz="1300" dirty="0" err="1"/>
              <a:t>Шора</a:t>
            </a:r>
            <a:r>
              <a:rPr lang="ru-RU" sz="1300" dirty="0"/>
              <a:t> [2], </a:t>
            </a:r>
            <a:r>
              <a:rPr lang="ru-RU" sz="1300" dirty="0" err="1"/>
              <a:t>який</a:t>
            </a:r>
            <a:r>
              <a:rPr lang="ru-RU" sz="1300" dirty="0"/>
              <a:t> </a:t>
            </a:r>
            <a:r>
              <a:rPr lang="ru-RU" sz="1300" dirty="0" err="1"/>
              <a:t>може</a:t>
            </a:r>
            <a:r>
              <a:rPr lang="ru-RU" sz="1300" dirty="0"/>
              <a:t> </a:t>
            </a:r>
            <a:r>
              <a:rPr lang="ru-RU" sz="1300" dirty="0" err="1"/>
              <a:t>розкладати</a:t>
            </a:r>
            <a:r>
              <a:rPr lang="ru-RU" sz="1300" dirty="0"/>
              <a:t> </a:t>
            </a:r>
            <a:r>
              <a:rPr lang="ru-RU" sz="1300" dirty="0" err="1"/>
              <a:t>великі</a:t>
            </a:r>
            <a:r>
              <a:rPr lang="ru-RU" sz="1300" dirty="0"/>
              <a:t> числа на </a:t>
            </a:r>
            <a:r>
              <a:rPr lang="ru-RU" sz="1300" dirty="0" err="1"/>
              <a:t>прості</a:t>
            </a:r>
            <a:r>
              <a:rPr lang="ru-RU" sz="1300" dirty="0"/>
              <a:t> </a:t>
            </a:r>
            <a:r>
              <a:rPr lang="ru-RU" sz="1300" dirty="0" err="1"/>
              <a:t>множники</a:t>
            </a:r>
            <a:r>
              <a:rPr lang="ru-RU" sz="1300" dirty="0"/>
              <a:t> </a:t>
            </a:r>
            <a:r>
              <a:rPr lang="ru-RU" sz="1300" dirty="0" err="1"/>
              <a:t>набагато</a:t>
            </a:r>
            <a:r>
              <a:rPr lang="ru-RU" sz="1300" dirty="0"/>
              <a:t> </a:t>
            </a:r>
            <a:r>
              <a:rPr lang="ru-RU" sz="1300" dirty="0" err="1"/>
              <a:t>швидше</a:t>
            </a:r>
            <a:r>
              <a:rPr lang="ru-RU" sz="1300" dirty="0"/>
              <a:t> за </a:t>
            </a:r>
            <a:r>
              <a:rPr lang="ru-RU" sz="1300" dirty="0" err="1"/>
              <a:t>класичні</a:t>
            </a:r>
            <a:r>
              <a:rPr lang="ru-RU" sz="1300" dirty="0"/>
              <a:t> </a:t>
            </a:r>
            <a:r>
              <a:rPr lang="ru-RU" sz="1300" dirty="0" err="1"/>
              <a:t>алгоритми</a:t>
            </a:r>
            <a:r>
              <a:rPr lang="ru-RU" sz="1300" dirty="0"/>
              <a:t>, </a:t>
            </a:r>
            <a:r>
              <a:rPr lang="ru-RU" sz="1300" dirty="0" err="1"/>
              <a:t>існуючі</a:t>
            </a:r>
            <a:r>
              <a:rPr lang="ru-RU" sz="1300" dirty="0"/>
              <a:t> </a:t>
            </a:r>
            <a:r>
              <a:rPr lang="ru-RU" sz="1300" dirty="0" err="1"/>
              <a:t>методи</a:t>
            </a:r>
            <a:r>
              <a:rPr lang="ru-RU" sz="1300" dirty="0"/>
              <a:t> </a:t>
            </a:r>
            <a:r>
              <a:rPr lang="ru-RU" sz="1300" dirty="0" err="1"/>
              <a:t>шифрування</a:t>
            </a:r>
            <a:r>
              <a:rPr lang="ru-RU" sz="1300" dirty="0"/>
              <a:t> (</a:t>
            </a:r>
            <a:r>
              <a:rPr lang="en-US" sz="1300" dirty="0"/>
              <a:t>RSA, ECC </a:t>
            </a:r>
            <a:r>
              <a:rPr lang="ru-RU" sz="1300" dirty="0" err="1"/>
              <a:t>тощо</a:t>
            </a:r>
            <a:r>
              <a:rPr lang="ru-RU" sz="1300" dirty="0"/>
              <a:t>) </a:t>
            </a:r>
            <a:r>
              <a:rPr lang="ru-RU" sz="1300" dirty="0" err="1"/>
              <a:t>стають</a:t>
            </a:r>
            <a:r>
              <a:rPr lang="ru-RU" sz="1300" dirty="0"/>
              <a:t> </a:t>
            </a:r>
            <a:r>
              <a:rPr lang="ru-RU" sz="1300" dirty="0" err="1"/>
              <a:t>вразливими</a:t>
            </a:r>
            <a:r>
              <a:rPr lang="ru-RU" sz="1300" dirty="0"/>
              <a:t>. </a:t>
            </a:r>
            <a:r>
              <a:rPr lang="ru-RU" sz="1300" dirty="0" err="1"/>
              <a:t>Саме</a:t>
            </a:r>
            <a:r>
              <a:rPr lang="ru-RU" sz="1300" dirty="0"/>
              <a:t> тому </a:t>
            </a:r>
            <a:r>
              <a:rPr lang="ru-RU" sz="1300" dirty="0" err="1"/>
              <a:t>провідні</a:t>
            </a:r>
            <a:r>
              <a:rPr lang="ru-RU" sz="1300" dirty="0"/>
              <a:t> </a:t>
            </a:r>
            <a:r>
              <a:rPr lang="ru-RU" sz="1300" dirty="0" err="1"/>
              <a:t>наукові</a:t>
            </a:r>
            <a:r>
              <a:rPr lang="ru-RU" sz="1300" dirty="0"/>
              <a:t> </a:t>
            </a:r>
            <a:r>
              <a:rPr lang="ru-RU" sz="1300" dirty="0" err="1"/>
              <a:t>центри</a:t>
            </a:r>
            <a:r>
              <a:rPr lang="ru-RU" sz="1300" dirty="0"/>
              <a:t> та </a:t>
            </a:r>
            <a:r>
              <a:rPr lang="ru-RU" sz="1300" dirty="0" err="1"/>
              <a:t>спеціалісти</a:t>
            </a:r>
            <a:r>
              <a:rPr lang="ru-RU" sz="1300" dirty="0"/>
              <a:t> з </a:t>
            </a:r>
            <a:r>
              <a:rPr lang="ru-RU" sz="1300" dirty="0" err="1"/>
              <a:t>інформаційної</a:t>
            </a:r>
            <a:r>
              <a:rPr lang="ru-RU" sz="1300" dirty="0"/>
              <a:t> </a:t>
            </a:r>
            <a:r>
              <a:rPr lang="ru-RU" sz="1300" dirty="0" err="1"/>
              <a:t>безпеки</a:t>
            </a:r>
            <a:r>
              <a:rPr lang="ru-RU" sz="1300" dirty="0"/>
              <a:t> </a:t>
            </a:r>
            <a:r>
              <a:rPr lang="ru-RU" sz="1300" dirty="0" err="1"/>
              <a:t>розробляють</a:t>
            </a:r>
            <a:r>
              <a:rPr lang="ru-RU" sz="1300" dirty="0"/>
              <a:t> </a:t>
            </a:r>
            <a:r>
              <a:rPr lang="ru-RU" sz="1300" dirty="0" err="1"/>
              <a:t>протоколи</a:t>
            </a:r>
            <a:r>
              <a:rPr lang="ru-RU" sz="1300" dirty="0"/>
              <a:t> </a:t>
            </a:r>
            <a:r>
              <a:rPr lang="ru-RU" sz="1300" b="1" dirty="0" err="1"/>
              <a:t>постквантової</a:t>
            </a:r>
            <a:r>
              <a:rPr lang="ru-RU" sz="1300" b="1" dirty="0"/>
              <a:t> </a:t>
            </a:r>
            <a:r>
              <a:rPr lang="ru-RU" sz="1300" b="1" dirty="0" err="1"/>
              <a:t>криптографії</a:t>
            </a:r>
            <a:r>
              <a:rPr lang="ru-RU" sz="1300" dirty="0"/>
              <a:t>, </a:t>
            </a:r>
            <a:r>
              <a:rPr lang="ru-RU" sz="1300" dirty="0" err="1"/>
              <a:t>здатні</a:t>
            </a:r>
            <a:r>
              <a:rPr lang="ru-RU" sz="1300" dirty="0"/>
              <a:t> </a:t>
            </a:r>
            <a:r>
              <a:rPr lang="ru-RU" sz="1300" dirty="0" err="1"/>
              <a:t>протистояти</a:t>
            </a:r>
            <a:r>
              <a:rPr lang="ru-RU" sz="1300" dirty="0"/>
              <a:t> атакам </a:t>
            </a:r>
            <a:r>
              <a:rPr lang="ru-RU" sz="1300" dirty="0" err="1"/>
              <a:t>квантових</a:t>
            </a:r>
            <a:r>
              <a:rPr lang="ru-RU" sz="1300" dirty="0"/>
              <a:t> </a:t>
            </a:r>
            <a:r>
              <a:rPr lang="ru-RU" sz="1300" dirty="0" err="1"/>
              <a:t>комп’ютерів</a:t>
            </a:r>
            <a:r>
              <a:rPr lang="ru-RU" sz="1300" dirty="0"/>
              <a:t> [1]. У </a:t>
            </a:r>
            <a:r>
              <a:rPr lang="ru-RU" sz="1300" dirty="0" err="1"/>
              <a:t>майбутньому</a:t>
            </a:r>
            <a:r>
              <a:rPr lang="ru-RU" sz="1300" dirty="0"/>
              <a:t> </a:t>
            </a:r>
            <a:r>
              <a:rPr lang="ru-RU" sz="1300" dirty="0" err="1"/>
              <a:t>передбачається</a:t>
            </a:r>
            <a:r>
              <a:rPr lang="ru-RU" sz="1300" dirty="0"/>
              <a:t> </a:t>
            </a:r>
            <a:r>
              <a:rPr lang="ru-RU" sz="1300" dirty="0" err="1"/>
              <a:t>активне</a:t>
            </a:r>
            <a:r>
              <a:rPr lang="ru-RU" sz="1300" dirty="0"/>
              <a:t> </a:t>
            </a:r>
            <a:r>
              <a:rPr lang="ru-RU" sz="1300" dirty="0" err="1"/>
              <a:t>впровадження</a:t>
            </a:r>
            <a:r>
              <a:rPr lang="ru-RU" sz="1300" dirty="0"/>
              <a:t> </a:t>
            </a:r>
            <a:r>
              <a:rPr lang="ru-RU" sz="1300" dirty="0" err="1"/>
              <a:t>квантових</a:t>
            </a:r>
            <a:r>
              <a:rPr lang="ru-RU" sz="1300" dirty="0"/>
              <a:t> </a:t>
            </a:r>
            <a:r>
              <a:rPr lang="ru-RU" sz="1300" dirty="0" err="1"/>
              <a:t>ключових</a:t>
            </a:r>
            <a:r>
              <a:rPr lang="ru-RU" sz="1300" dirty="0"/>
              <a:t> </a:t>
            </a:r>
            <a:r>
              <a:rPr lang="ru-RU" sz="1300" dirty="0" err="1"/>
              <a:t>розподілів</a:t>
            </a:r>
            <a:r>
              <a:rPr lang="ru-RU" sz="1300" dirty="0"/>
              <a:t> (</a:t>
            </a:r>
            <a:r>
              <a:rPr lang="en-US" sz="1300" dirty="0"/>
              <a:t>QKD), </a:t>
            </a:r>
            <a:r>
              <a:rPr lang="ru-RU" sz="1300" dirty="0" err="1"/>
              <a:t>які</a:t>
            </a:r>
            <a:r>
              <a:rPr lang="ru-RU" sz="1300" dirty="0"/>
              <a:t> </a:t>
            </a:r>
            <a:r>
              <a:rPr lang="ru-RU" sz="1300" dirty="0" err="1"/>
              <a:t>гарантують</a:t>
            </a:r>
            <a:r>
              <a:rPr lang="ru-RU" sz="1300" dirty="0"/>
              <a:t> </a:t>
            </a:r>
            <a:r>
              <a:rPr lang="ru-RU" sz="1300" dirty="0" err="1"/>
              <a:t>стійкість</a:t>
            </a:r>
            <a:r>
              <a:rPr lang="ru-RU" sz="1300" dirty="0"/>
              <a:t> каналу </a:t>
            </a:r>
            <a:r>
              <a:rPr lang="ru-RU" sz="1300" dirty="0" err="1"/>
              <a:t>зв’язку</a:t>
            </a:r>
            <a:r>
              <a:rPr lang="ru-RU" sz="1300" dirty="0"/>
              <a:t> за </a:t>
            </a:r>
            <a:r>
              <a:rPr lang="ru-RU" sz="1300" dirty="0" err="1"/>
              <a:t>рахунок</a:t>
            </a:r>
            <a:r>
              <a:rPr lang="ru-RU" sz="1300" dirty="0"/>
              <a:t> </a:t>
            </a:r>
            <a:r>
              <a:rPr lang="ru-RU" sz="1300" dirty="0" err="1"/>
              <a:t>законів</a:t>
            </a:r>
            <a:r>
              <a:rPr lang="ru-RU" sz="1300" dirty="0"/>
              <a:t> </a:t>
            </a:r>
            <a:r>
              <a:rPr lang="ru-RU" sz="1300" dirty="0" err="1"/>
              <a:t>квантової</a:t>
            </a:r>
            <a:r>
              <a:rPr lang="ru-RU" sz="1300" dirty="0"/>
              <a:t> </a:t>
            </a:r>
            <a:r>
              <a:rPr lang="ru-RU" sz="1300" dirty="0" err="1"/>
              <a:t>механіки</a:t>
            </a:r>
            <a:r>
              <a:rPr lang="ru-RU" sz="1300" dirty="0"/>
              <a:t>.</a:t>
            </a:r>
          </a:p>
          <a:p>
            <a:r>
              <a:rPr lang="ru-RU" sz="1300" dirty="0" err="1"/>
              <a:t>Розвиток</a:t>
            </a:r>
            <a:r>
              <a:rPr lang="ru-RU" sz="1300" dirty="0"/>
              <a:t> </a:t>
            </a:r>
            <a:r>
              <a:rPr lang="ru-RU" sz="1300" dirty="0" err="1"/>
              <a:t>квантових</a:t>
            </a:r>
            <a:r>
              <a:rPr lang="ru-RU" sz="1300" dirty="0"/>
              <a:t> </a:t>
            </a:r>
            <a:r>
              <a:rPr lang="ru-RU" sz="1300" dirty="0" err="1"/>
              <a:t>обчислень</a:t>
            </a:r>
            <a:r>
              <a:rPr lang="ru-RU" sz="1300" dirty="0"/>
              <a:t> </a:t>
            </a:r>
            <a:r>
              <a:rPr lang="ru-RU" sz="1300" dirty="0" err="1"/>
              <a:t>може</a:t>
            </a:r>
            <a:r>
              <a:rPr lang="ru-RU" sz="1300" dirty="0"/>
              <a:t> </a:t>
            </a:r>
            <a:r>
              <a:rPr lang="ru-RU" sz="1300" dirty="0" err="1"/>
              <a:t>суттєво</a:t>
            </a:r>
            <a:r>
              <a:rPr lang="ru-RU" sz="1300" dirty="0"/>
              <a:t> </a:t>
            </a:r>
            <a:r>
              <a:rPr lang="ru-RU" sz="1300" dirty="0" err="1"/>
              <a:t>вплинути</a:t>
            </a:r>
            <a:r>
              <a:rPr lang="ru-RU" sz="1300" dirty="0"/>
              <a:t> на </a:t>
            </a:r>
            <a:r>
              <a:rPr lang="ru-RU" sz="1300" dirty="0" err="1"/>
              <a:t>криптографію</a:t>
            </a:r>
            <a:r>
              <a:rPr lang="ru-RU" sz="1300" dirty="0"/>
              <a:t> у </a:t>
            </a:r>
            <a:r>
              <a:rPr lang="ru-RU" sz="1300" dirty="0" err="1"/>
              <a:t>майбутньому</a:t>
            </a:r>
            <a:endParaRPr lang="ru-RU" sz="1300" dirty="0"/>
          </a:p>
          <a:p>
            <a:r>
              <a:rPr lang="ru-RU" sz="1300" i="1" dirty="0" err="1"/>
              <a:t>Штучний</a:t>
            </a:r>
            <a:r>
              <a:rPr lang="ru-RU" sz="1300" i="1" dirty="0"/>
              <a:t> </a:t>
            </a:r>
            <a:r>
              <a:rPr lang="ru-RU" sz="1300" i="1" dirty="0" err="1"/>
              <a:t>інтелект</a:t>
            </a:r>
            <a:r>
              <a:rPr lang="ru-RU" sz="1300" i="1" dirty="0"/>
              <a:t> та </a:t>
            </a:r>
            <a:r>
              <a:rPr lang="ru-RU" sz="1300" i="1" dirty="0" err="1"/>
              <a:t>машинне</a:t>
            </a:r>
            <a:r>
              <a:rPr lang="ru-RU" sz="1300" i="1" dirty="0"/>
              <a:t> </a:t>
            </a:r>
            <a:r>
              <a:rPr lang="ru-RU" sz="1300" i="1" dirty="0" err="1"/>
              <a:t>навчання</a:t>
            </a:r>
            <a:endParaRPr lang="ru-RU" sz="1300" b="1" i="1" dirty="0"/>
          </a:p>
          <a:p>
            <a:endParaRPr lang="ru-RU" sz="1300" dirty="0"/>
          </a:p>
          <a:p>
            <a:r>
              <a:rPr lang="ru-RU" sz="1300" dirty="0" err="1"/>
              <a:t>Ще</a:t>
            </a:r>
            <a:r>
              <a:rPr lang="ru-RU" sz="1300" dirty="0"/>
              <a:t> одна </a:t>
            </a:r>
            <a:r>
              <a:rPr lang="ru-RU" sz="1300" dirty="0" err="1"/>
              <a:t>галузь</a:t>
            </a:r>
            <a:r>
              <a:rPr lang="ru-RU" sz="1300" dirty="0"/>
              <a:t>, де </a:t>
            </a:r>
            <a:r>
              <a:rPr lang="ru-RU" sz="1300" b="1" dirty="0" err="1"/>
              <a:t>квантові</a:t>
            </a:r>
            <a:r>
              <a:rPr lang="ru-RU" sz="1300" b="1" dirty="0"/>
              <a:t> </a:t>
            </a:r>
            <a:r>
              <a:rPr lang="ru-RU" sz="1300" b="1" dirty="0" err="1"/>
              <a:t>обчислення</a:t>
            </a:r>
            <a:r>
              <a:rPr lang="ru-RU" sz="1300" dirty="0"/>
              <a:t> </a:t>
            </a:r>
            <a:r>
              <a:rPr lang="ru-RU" sz="1300" dirty="0" err="1"/>
              <a:t>можуть</a:t>
            </a:r>
            <a:r>
              <a:rPr lang="ru-RU" sz="1300" dirty="0"/>
              <a:t> </a:t>
            </a:r>
            <a:r>
              <a:rPr lang="ru-RU" sz="1300" dirty="0" err="1"/>
              <a:t>зіграти</a:t>
            </a:r>
            <a:r>
              <a:rPr lang="ru-RU" sz="1300" dirty="0"/>
              <a:t> </a:t>
            </a:r>
            <a:r>
              <a:rPr lang="ru-RU" sz="1300" dirty="0" err="1"/>
              <a:t>вирішальну</a:t>
            </a:r>
            <a:r>
              <a:rPr lang="ru-RU" sz="1300" dirty="0"/>
              <a:t> роль, — </a:t>
            </a:r>
            <a:r>
              <a:rPr lang="ru-RU" sz="1300" dirty="0" err="1"/>
              <a:t>це</a:t>
            </a:r>
            <a:r>
              <a:rPr lang="ru-RU" sz="1300" dirty="0"/>
              <a:t> </a:t>
            </a:r>
            <a:r>
              <a:rPr lang="ru-RU" sz="1300" b="1" dirty="0" err="1"/>
              <a:t>штучний</a:t>
            </a:r>
            <a:r>
              <a:rPr lang="ru-RU" sz="1300" b="1" dirty="0"/>
              <a:t> </a:t>
            </a:r>
            <a:r>
              <a:rPr lang="ru-RU" sz="1300" b="1" dirty="0" err="1"/>
              <a:t>інтелект</a:t>
            </a:r>
            <a:r>
              <a:rPr lang="ru-RU" sz="1300" dirty="0"/>
              <a:t> (</a:t>
            </a:r>
            <a:r>
              <a:rPr lang="en-US" sz="1300" dirty="0"/>
              <a:t>AI) </a:t>
            </a:r>
            <a:r>
              <a:rPr lang="ru-RU" sz="1300" dirty="0"/>
              <a:t>і </a:t>
            </a:r>
            <a:r>
              <a:rPr lang="ru-RU" sz="1300" dirty="0" err="1"/>
              <a:t>машинне</a:t>
            </a:r>
            <a:r>
              <a:rPr lang="ru-RU" sz="1300" dirty="0"/>
              <a:t> </a:t>
            </a:r>
            <a:r>
              <a:rPr lang="ru-RU" sz="1300" dirty="0" err="1"/>
              <a:t>навчання</a:t>
            </a:r>
            <a:r>
              <a:rPr lang="ru-RU" sz="1300" dirty="0"/>
              <a:t> (</a:t>
            </a:r>
            <a:r>
              <a:rPr lang="en-US" sz="1300" dirty="0"/>
              <a:t>ML). </a:t>
            </a:r>
            <a:r>
              <a:rPr lang="ru-RU" sz="1300" dirty="0" err="1"/>
              <a:t>Завдяки</a:t>
            </a:r>
            <a:r>
              <a:rPr lang="ru-RU" sz="1300" dirty="0"/>
              <a:t> </a:t>
            </a:r>
            <a:r>
              <a:rPr lang="ru-RU" sz="1300" dirty="0" err="1"/>
              <a:t>здатності</a:t>
            </a:r>
            <a:r>
              <a:rPr lang="ru-RU" sz="1300" dirty="0"/>
              <a:t> </a:t>
            </a:r>
            <a:r>
              <a:rPr lang="ru-RU" sz="1300" dirty="0" err="1"/>
              <a:t>кубітів</a:t>
            </a:r>
            <a:r>
              <a:rPr lang="ru-RU" sz="1300" dirty="0"/>
              <a:t> </a:t>
            </a:r>
            <a:r>
              <a:rPr lang="ru-RU" sz="1300" dirty="0" err="1"/>
              <a:t>перебувати</a:t>
            </a:r>
            <a:r>
              <a:rPr lang="ru-RU" sz="1300" dirty="0"/>
              <a:t> у </a:t>
            </a:r>
            <a:r>
              <a:rPr lang="ru-RU" sz="1300" dirty="0" err="1"/>
              <a:t>суперпозиції</a:t>
            </a:r>
            <a:r>
              <a:rPr lang="ru-RU" sz="1300" dirty="0"/>
              <a:t> та </a:t>
            </a:r>
            <a:r>
              <a:rPr lang="ru-RU" sz="1300" dirty="0" err="1"/>
              <a:t>заплутаності</a:t>
            </a:r>
            <a:r>
              <a:rPr lang="ru-RU" sz="1300" dirty="0"/>
              <a:t>, </a:t>
            </a:r>
            <a:r>
              <a:rPr lang="ru-RU" sz="1300" dirty="0" err="1"/>
              <a:t>певні</a:t>
            </a:r>
            <a:r>
              <a:rPr lang="ru-RU" sz="1300" dirty="0"/>
              <a:t> </a:t>
            </a:r>
            <a:r>
              <a:rPr lang="ru-RU" sz="1300" dirty="0" err="1"/>
              <a:t>алгоритми</a:t>
            </a:r>
            <a:r>
              <a:rPr lang="ru-RU" sz="1300" dirty="0"/>
              <a:t> (</a:t>
            </a:r>
            <a:r>
              <a:rPr lang="ru-RU" sz="1300" dirty="0" err="1"/>
              <a:t>наприклад</a:t>
            </a:r>
            <a:r>
              <a:rPr lang="ru-RU" sz="1300" dirty="0"/>
              <a:t>, </a:t>
            </a:r>
            <a:r>
              <a:rPr lang="ru-RU" sz="1300" dirty="0" err="1"/>
              <a:t>пошуку</a:t>
            </a:r>
            <a:r>
              <a:rPr lang="ru-RU" sz="1300" dirty="0"/>
              <a:t> </a:t>
            </a:r>
            <a:r>
              <a:rPr lang="ru-RU" sz="1300" dirty="0" err="1"/>
              <a:t>оптимальних</a:t>
            </a:r>
            <a:r>
              <a:rPr lang="ru-RU" sz="1300" dirty="0"/>
              <a:t> </a:t>
            </a:r>
            <a:r>
              <a:rPr lang="ru-RU" sz="1300" dirty="0" err="1"/>
              <a:t>параметрів</a:t>
            </a:r>
            <a:r>
              <a:rPr lang="ru-RU" sz="1300" dirty="0"/>
              <a:t> </a:t>
            </a:r>
            <a:r>
              <a:rPr lang="ru-RU" sz="1300" dirty="0" err="1"/>
              <a:t>нейронних</a:t>
            </a:r>
            <a:r>
              <a:rPr lang="ru-RU" sz="1300" dirty="0"/>
              <a:t> мереж) </a:t>
            </a:r>
            <a:r>
              <a:rPr lang="ru-RU" sz="1300" dirty="0" err="1"/>
              <a:t>можуть</a:t>
            </a:r>
            <a:r>
              <a:rPr lang="ru-RU" sz="1300" dirty="0"/>
              <a:t> </a:t>
            </a:r>
            <a:r>
              <a:rPr lang="ru-RU" sz="1300" dirty="0" err="1"/>
              <a:t>значно</a:t>
            </a:r>
            <a:r>
              <a:rPr lang="ru-RU" sz="1300" dirty="0"/>
              <a:t> </a:t>
            </a:r>
            <a:r>
              <a:rPr lang="ru-RU" sz="1300" dirty="0" err="1"/>
              <a:t>прискоритися</a:t>
            </a:r>
            <a:r>
              <a:rPr lang="ru-RU" sz="1300" dirty="0"/>
              <a:t>. </a:t>
            </a:r>
            <a:r>
              <a:rPr lang="ru-RU" sz="1300" dirty="0" err="1"/>
              <a:t>Хоча</a:t>
            </a:r>
            <a:r>
              <a:rPr lang="ru-RU" sz="1300" dirty="0"/>
              <a:t> </a:t>
            </a:r>
            <a:r>
              <a:rPr lang="ru-RU" sz="1300" dirty="0" err="1"/>
              <a:t>дослідження</a:t>
            </a:r>
            <a:r>
              <a:rPr lang="ru-RU" sz="1300" dirty="0"/>
              <a:t> </a:t>
            </a:r>
            <a:r>
              <a:rPr lang="ru-RU" sz="1300" dirty="0" err="1"/>
              <a:t>перебувають</a:t>
            </a:r>
            <a:r>
              <a:rPr lang="ru-RU" sz="1300" dirty="0"/>
              <a:t> на </a:t>
            </a:r>
            <a:r>
              <a:rPr lang="ru-RU" sz="1300" dirty="0" err="1"/>
              <a:t>початковій</a:t>
            </a:r>
            <a:r>
              <a:rPr lang="ru-RU" sz="1300" dirty="0"/>
              <a:t> </a:t>
            </a:r>
            <a:r>
              <a:rPr lang="ru-RU" sz="1300" dirty="0" err="1"/>
              <a:t>стадії</a:t>
            </a:r>
            <a:r>
              <a:rPr lang="ru-RU" sz="1300" dirty="0"/>
              <a:t>, </a:t>
            </a:r>
            <a:r>
              <a:rPr lang="ru-RU" sz="1300" dirty="0" err="1"/>
              <a:t>перші</a:t>
            </a:r>
            <a:r>
              <a:rPr lang="ru-RU" sz="1300" dirty="0"/>
              <a:t> </a:t>
            </a:r>
            <a:r>
              <a:rPr lang="ru-RU" sz="1300" dirty="0" err="1"/>
              <a:t>експерименти</a:t>
            </a:r>
            <a:r>
              <a:rPr lang="ru-RU" sz="1300" dirty="0"/>
              <a:t>, </a:t>
            </a:r>
            <a:r>
              <a:rPr lang="ru-RU" sz="1300" dirty="0" err="1"/>
              <a:t>проведені</a:t>
            </a:r>
            <a:r>
              <a:rPr lang="ru-RU" sz="1300" dirty="0"/>
              <a:t> на </a:t>
            </a:r>
            <a:r>
              <a:rPr lang="ru-RU" sz="1300" dirty="0" err="1"/>
              <a:t>квантових</a:t>
            </a:r>
            <a:r>
              <a:rPr lang="ru-RU" sz="1300" dirty="0"/>
              <a:t> </a:t>
            </a:r>
            <a:r>
              <a:rPr lang="ru-RU" sz="1300" dirty="0" err="1"/>
              <a:t>пристроях</a:t>
            </a:r>
            <a:r>
              <a:rPr lang="ru-RU" sz="1300" dirty="0"/>
              <a:t> </a:t>
            </a:r>
            <a:r>
              <a:rPr lang="ru-RU" sz="1300" dirty="0" err="1"/>
              <a:t>із</a:t>
            </a:r>
            <a:r>
              <a:rPr lang="ru-RU" sz="1300" dirty="0"/>
              <a:t> невеликою </a:t>
            </a:r>
            <a:r>
              <a:rPr lang="ru-RU" sz="1300" dirty="0" err="1"/>
              <a:t>кількістю</a:t>
            </a:r>
            <a:r>
              <a:rPr lang="ru-RU" sz="1300" dirty="0"/>
              <a:t> </a:t>
            </a:r>
            <a:r>
              <a:rPr lang="ru-RU" sz="1300" dirty="0" err="1"/>
              <a:t>кубітів</a:t>
            </a:r>
            <a:r>
              <a:rPr lang="ru-RU" sz="1300" dirty="0"/>
              <a:t>, </a:t>
            </a:r>
            <a:r>
              <a:rPr lang="ru-RU" sz="1300" dirty="0" err="1"/>
              <a:t>підтверджують</a:t>
            </a:r>
            <a:r>
              <a:rPr lang="ru-RU" sz="1300" dirty="0"/>
              <a:t>, </a:t>
            </a:r>
            <a:r>
              <a:rPr lang="ru-RU" sz="1300" dirty="0" err="1"/>
              <a:t>що</a:t>
            </a:r>
            <a:r>
              <a:rPr lang="ru-RU" sz="1300" dirty="0"/>
              <a:t> </a:t>
            </a:r>
            <a:r>
              <a:rPr lang="ru-RU" sz="1300" dirty="0" err="1"/>
              <a:t>потенційне</a:t>
            </a:r>
            <a:r>
              <a:rPr lang="ru-RU" sz="1300" dirty="0"/>
              <a:t> </a:t>
            </a:r>
            <a:r>
              <a:rPr lang="ru-RU" sz="1300" dirty="0" err="1"/>
              <a:t>пришвидшення</a:t>
            </a:r>
            <a:r>
              <a:rPr lang="ru-RU" sz="1300" dirty="0"/>
              <a:t> в задачах </a:t>
            </a:r>
            <a:r>
              <a:rPr lang="ru-RU" sz="1300" dirty="0" err="1"/>
              <a:t>класифікації</a:t>
            </a:r>
            <a:r>
              <a:rPr lang="ru-RU" sz="1300" dirty="0"/>
              <a:t>, </a:t>
            </a:r>
            <a:r>
              <a:rPr lang="ru-RU" sz="1300" dirty="0" err="1"/>
              <a:t>кластеризації</a:t>
            </a:r>
            <a:r>
              <a:rPr lang="ru-RU" sz="1300" dirty="0"/>
              <a:t> та </a:t>
            </a:r>
            <a:r>
              <a:rPr lang="ru-RU" sz="1300" dirty="0" err="1"/>
              <a:t>оптимізації</a:t>
            </a:r>
            <a:r>
              <a:rPr lang="ru-RU" sz="1300" dirty="0"/>
              <a:t> </a:t>
            </a:r>
            <a:r>
              <a:rPr lang="ru-RU" sz="1300" dirty="0" err="1"/>
              <a:t>може</a:t>
            </a:r>
            <a:r>
              <a:rPr lang="ru-RU" sz="1300" dirty="0"/>
              <a:t> бути </a:t>
            </a:r>
            <a:r>
              <a:rPr lang="ru-RU" sz="1300" b="1" dirty="0" err="1"/>
              <a:t>суттєвим</a:t>
            </a:r>
            <a:r>
              <a:rPr lang="ru-RU" sz="1300" dirty="0"/>
              <a:t> [3].</a:t>
            </a:r>
          </a:p>
          <a:p>
            <a:endParaRPr lang="ru-RU" sz="1300" dirty="0" smtClean="0"/>
          </a:p>
          <a:p>
            <a:pPr algn="ctr"/>
            <a:r>
              <a:rPr lang="ru-RU" sz="1300" b="1" i="1" dirty="0" err="1"/>
              <a:t>Матеріалознавство</a:t>
            </a:r>
            <a:r>
              <a:rPr lang="ru-RU" sz="1300" b="1" i="1" dirty="0"/>
              <a:t> та </a:t>
            </a:r>
            <a:r>
              <a:rPr lang="ru-RU" sz="1300" b="1" i="1" dirty="0" err="1"/>
              <a:t>розробка</a:t>
            </a:r>
            <a:r>
              <a:rPr lang="ru-RU" sz="1300" b="1" i="1" dirty="0"/>
              <a:t> </a:t>
            </a:r>
            <a:r>
              <a:rPr lang="ru-RU" sz="1300" b="1" i="1" dirty="0" err="1"/>
              <a:t>ліків</a:t>
            </a:r>
            <a:endParaRPr lang="ru-RU" sz="1300" b="1" i="1" dirty="0"/>
          </a:p>
          <a:p>
            <a:endParaRPr lang="ru-RU" sz="1300" dirty="0"/>
          </a:p>
          <a:p>
            <a:r>
              <a:rPr lang="ru-RU" sz="1300" dirty="0" err="1"/>
              <a:t>Квантові</a:t>
            </a:r>
            <a:r>
              <a:rPr lang="ru-RU" sz="1300" dirty="0"/>
              <a:t> </a:t>
            </a:r>
            <a:r>
              <a:rPr lang="ru-RU" sz="1300" dirty="0" err="1"/>
              <a:t>машини</a:t>
            </a:r>
            <a:r>
              <a:rPr lang="ru-RU" sz="1300" dirty="0"/>
              <a:t> </a:t>
            </a:r>
            <a:r>
              <a:rPr lang="ru-RU" sz="1300" dirty="0" err="1"/>
              <a:t>здатні</a:t>
            </a:r>
            <a:r>
              <a:rPr lang="ru-RU" sz="1300" dirty="0"/>
              <a:t> </a:t>
            </a:r>
            <a:r>
              <a:rPr lang="ru-RU" sz="1300" dirty="0" err="1"/>
              <a:t>моделювати</a:t>
            </a:r>
            <a:r>
              <a:rPr lang="ru-RU" sz="1300" dirty="0"/>
              <a:t> </a:t>
            </a:r>
            <a:r>
              <a:rPr lang="ru-RU" sz="1300" dirty="0" err="1"/>
              <a:t>складні</a:t>
            </a:r>
            <a:r>
              <a:rPr lang="ru-RU" sz="1300" dirty="0"/>
              <a:t> </a:t>
            </a:r>
            <a:r>
              <a:rPr lang="ru-RU" sz="1300" dirty="0" err="1"/>
              <a:t>молекулярні</a:t>
            </a:r>
            <a:r>
              <a:rPr lang="ru-RU" sz="1300" dirty="0"/>
              <a:t> </a:t>
            </a:r>
            <a:r>
              <a:rPr lang="ru-RU" sz="1300" dirty="0" err="1"/>
              <a:t>системи</a:t>
            </a:r>
            <a:r>
              <a:rPr lang="ru-RU" sz="1300" dirty="0"/>
              <a:t> </a:t>
            </a:r>
            <a:r>
              <a:rPr lang="ru-RU" sz="1300" dirty="0" err="1"/>
              <a:t>набагато</a:t>
            </a:r>
            <a:r>
              <a:rPr lang="ru-RU" sz="1300" dirty="0"/>
              <a:t> </a:t>
            </a:r>
            <a:r>
              <a:rPr lang="ru-RU" sz="1300" dirty="0" err="1"/>
              <a:t>точніше</a:t>
            </a:r>
            <a:r>
              <a:rPr lang="ru-RU" sz="1300" dirty="0"/>
              <a:t>, </a:t>
            </a:r>
            <a:r>
              <a:rPr lang="ru-RU" sz="1300" dirty="0" err="1"/>
              <a:t>ніж</a:t>
            </a:r>
            <a:r>
              <a:rPr lang="ru-RU" sz="1300" dirty="0"/>
              <a:t> </a:t>
            </a:r>
            <a:r>
              <a:rPr lang="ru-RU" sz="1300" dirty="0" err="1"/>
              <a:t>класичні</a:t>
            </a:r>
            <a:r>
              <a:rPr lang="ru-RU" sz="1300" dirty="0"/>
              <a:t> </a:t>
            </a:r>
            <a:r>
              <a:rPr lang="ru-RU" sz="1300" dirty="0" err="1"/>
              <a:t>комп’ютери</a:t>
            </a:r>
            <a:r>
              <a:rPr lang="ru-RU" sz="1300" dirty="0"/>
              <a:t>. </a:t>
            </a:r>
            <a:r>
              <a:rPr lang="ru-RU" sz="1300" dirty="0" err="1"/>
              <a:t>Це</a:t>
            </a:r>
            <a:r>
              <a:rPr lang="ru-RU" sz="1300" dirty="0"/>
              <a:t> </a:t>
            </a:r>
            <a:r>
              <a:rPr lang="ru-RU" sz="1300" dirty="0" err="1"/>
              <a:t>відкриває</a:t>
            </a:r>
            <a:r>
              <a:rPr lang="ru-RU" sz="1300" dirty="0"/>
              <a:t> </a:t>
            </a:r>
            <a:r>
              <a:rPr lang="ru-RU" sz="1300" dirty="0" err="1"/>
              <a:t>нові</a:t>
            </a:r>
            <a:r>
              <a:rPr lang="ru-RU" sz="1300" dirty="0"/>
              <a:t> </a:t>
            </a:r>
            <a:r>
              <a:rPr lang="ru-RU" sz="1300" dirty="0" err="1"/>
              <a:t>горизонти</a:t>
            </a:r>
            <a:r>
              <a:rPr lang="ru-RU" sz="1300" dirty="0"/>
              <a:t> для </a:t>
            </a:r>
            <a:r>
              <a:rPr lang="ru-RU" sz="1300" b="1" dirty="0" err="1"/>
              <a:t>матеріалознавства</a:t>
            </a:r>
            <a:r>
              <a:rPr lang="ru-RU" sz="1300" dirty="0"/>
              <a:t> та </a:t>
            </a:r>
            <a:r>
              <a:rPr lang="ru-RU" sz="1300" b="1" dirty="0" err="1"/>
              <a:t>розробки</a:t>
            </a:r>
            <a:r>
              <a:rPr lang="ru-RU" sz="1300" b="1" dirty="0"/>
              <a:t> </a:t>
            </a:r>
            <a:r>
              <a:rPr lang="ru-RU" sz="1300" b="1" dirty="0" err="1"/>
              <a:t>ліків</a:t>
            </a:r>
            <a:r>
              <a:rPr lang="ru-RU" sz="1300" dirty="0"/>
              <a:t>, де </a:t>
            </a:r>
            <a:r>
              <a:rPr lang="ru-RU" sz="1300" dirty="0" err="1"/>
              <a:t>визначальну</a:t>
            </a:r>
            <a:r>
              <a:rPr lang="ru-RU" sz="1300" dirty="0"/>
              <a:t> роль </a:t>
            </a:r>
            <a:r>
              <a:rPr lang="ru-RU" sz="1300" dirty="0" err="1"/>
              <a:t>відіграють</a:t>
            </a:r>
            <a:r>
              <a:rPr lang="ru-RU" sz="1300" dirty="0"/>
              <a:t> </a:t>
            </a:r>
            <a:r>
              <a:rPr lang="ru-RU" sz="1300" dirty="0" err="1"/>
              <a:t>хімічні</a:t>
            </a:r>
            <a:r>
              <a:rPr lang="ru-RU" sz="1300" dirty="0"/>
              <a:t> </a:t>
            </a:r>
            <a:r>
              <a:rPr lang="ru-RU" sz="1300" dirty="0" err="1"/>
              <a:t>реакції</a:t>
            </a:r>
            <a:r>
              <a:rPr lang="ru-RU" sz="1300" dirty="0"/>
              <a:t>, </a:t>
            </a:r>
            <a:r>
              <a:rPr lang="ru-RU" sz="1300" dirty="0" err="1"/>
              <a:t>перебіг</a:t>
            </a:r>
            <a:r>
              <a:rPr lang="ru-RU" sz="1300" dirty="0"/>
              <a:t> </a:t>
            </a:r>
            <a:r>
              <a:rPr lang="ru-RU" sz="1300" dirty="0" err="1"/>
              <a:t>яких</a:t>
            </a:r>
            <a:r>
              <a:rPr lang="ru-RU" sz="1300" dirty="0"/>
              <a:t> </a:t>
            </a:r>
            <a:r>
              <a:rPr lang="ru-RU" sz="1300" dirty="0" err="1"/>
              <a:t>важко</a:t>
            </a:r>
            <a:r>
              <a:rPr lang="ru-RU" sz="1300" dirty="0"/>
              <a:t> </a:t>
            </a:r>
            <a:r>
              <a:rPr lang="ru-RU" sz="1300" dirty="0" err="1"/>
              <a:t>змоделювати</a:t>
            </a:r>
            <a:r>
              <a:rPr lang="ru-RU" sz="1300" dirty="0"/>
              <a:t> </a:t>
            </a:r>
            <a:r>
              <a:rPr lang="ru-RU" sz="1300" dirty="0" err="1"/>
              <a:t>класичними</a:t>
            </a:r>
            <a:r>
              <a:rPr lang="ru-RU" sz="1300" dirty="0"/>
              <a:t> методами [1]. </a:t>
            </a:r>
            <a:r>
              <a:rPr lang="ru-RU" sz="1300" dirty="0" err="1"/>
              <a:t>Уявіть</a:t>
            </a:r>
            <a:r>
              <a:rPr lang="ru-RU" sz="1300" dirty="0"/>
              <a:t>, </a:t>
            </a:r>
            <a:r>
              <a:rPr lang="ru-RU" sz="1300" dirty="0" err="1"/>
              <a:t>що</a:t>
            </a:r>
            <a:r>
              <a:rPr lang="ru-RU" sz="1300" dirty="0"/>
              <a:t> </a:t>
            </a:r>
            <a:r>
              <a:rPr lang="ru-RU" sz="1300" dirty="0" err="1"/>
              <a:t>ви</a:t>
            </a:r>
            <a:r>
              <a:rPr lang="ru-RU" sz="1300" dirty="0"/>
              <a:t> </a:t>
            </a:r>
            <a:r>
              <a:rPr lang="ru-RU" sz="1300" dirty="0" err="1"/>
              <a:t>хочете</a:t>
            </a:r>
            <a:r>
              <a:rPr lang="ru-RU" sz="1300" dirty="0"/>
              <a:t> </a:t>
            </a:r>
            <a:r>
              <a:rPr lang="ru-RU" sz="1300" dirty="0" err="1"/>
              <a:t>створити</a:t>
            </a:r>
            <a:r>
              <a:rPr lang="ru-RU" sz="1300" dirty="0"/>
              <a:t> абсолютно </a:t>
            </a:r>
            <a:r>
              <a:rPr lang="ru-RU" sz="1300" dirty="0" err="1"/>
              <a:t>новий</a:t>
            </a:r>
            <a:r>
              <a:rPr lang="ru-RU" sz="1300" dirty="0"/>
              <a:t> </a:t>
            </a:r>
            <a:r>
              <a:rPr lang="ru-RU" sz="1300" dirty="0" err="1"/>
              <a:t>матеріал</a:t>
            </a:r>
            <a:r>
              <a:rPr lang="ru-RU" sz="1300" dirty="0"/>
              <a:t> </a:t>
            </a:r>
            <a:r>
              <a:rPr lang="ru-RU" sz="1300" dirty="0" err="1"/>
              <a:t>із</a:t>
            </a:r>
            <a:r>
              <a:rPr lang="ru-RU" sz="1300" dirty="0"/>
              <a:t> </a:t>
            </a:r>
            <a:r>
              <a:rPr lang="ru-RU" sz="1300" dirty="0" err="1"/>
              <a:t>заданими</a:t>
            </a:r>
            <a:r>
              <a:rPr lang="ru-RU" sz="1300" dirty="0"/>
              <a:t> </a:t>
            </a:r>
            <a:r>
              <a:rPr lang="ru-RU" sz="1300" dirty="0" err="1"/>
              <a:t>магнітними</a:t>
            </a:r>
            <a:r>
              <a:rPr lang="ru-RU" sz="1300" dirty="0"/>
              <a:t> </a:t>
            </a:r>
            <a:r>
              <a:rPr lang="ru-RU" sz="1300" dirty="0" err="1"/>
              <a:t>чи</a:t>
            </a:r>
            <a:r>
              <a:rPr lang="ru-RU" sz="1300" dirty="0"/>
              <a:t> </a:t>
            </a:r>
            <a:r>
              <a:rPr lang="ru-RU" sz="1300" dirty="0" err="1"/>
              <a:t>теплопровідними</a:t>
            </a:r>
            <a:r>
              <a:rPr lang="ru-RU" sz="1300" dirty="0"/>
              <a:t> </a:t>
            </a:r>
            <a:r>
              <a:rPr lang="ru-RU" sz="1300" dirty="0" err="1"/>
              <a:t>властивостями</a:t>
            </a:r>
            <a:r>
              <a:rPr lang="ru-RU" sz="1300" dirty="0"/>
              <a:t> — </a:t>
            </a:r>
            <a:r>
              <a:rPr lang="ru-RU" sz="1300" dirty="0" err="1"/>
              <a:t>класичні</a:t>
            </a:r>
            <a:r>
              <a:rPr lang="ru-RU" sz="1300" dirty="0"/>
              <a:t> </a:t>
            </a:r>
            <a:r>
              <a:rPr lang="ru-RU" sz="1300" dirty="0" err="1"/>
              <a:t>обчислення</a:t>
            </a:r>
            <a:r>
              <a:rPr lang="ru-RU" sz="1300" dirty="0"/>
              <a:t> </a:t>
            </a:r>
            <a:r>
              <a:rPr lang="ru-RU" sz="1300" dirty="0" err="1"/>
              <a:t>можуть</a:t>
            </a:r>
            <a:r>
              <a:rPr lang="ru-RU" sz="1300" dirty="0"/>
              <a:t> </a:t>
            </a:r>
            <a:r>
              <a:rPr lang="ru-RU" sz="1300" dirty="0" err="1"/>
              <a:t>зайняти</a:t>
            </a:r>
            <a:r>
              <a:rPr lang="ru-RU" sz="1300" dirty="0"/>
              <a:t> </a:t>
            </a:r>
            <a:r>
              <a:rPr lang="ru-RU" sz="1300" dirty="0" err="1"/>
              <a:t>місяці</a:t>
            </a:r>
            <a:r>
              <a:rPr lang="ru-RU" sz="1300" dirty="0"/>
              <a:t> </a:t>
            </a:r>
            <a:r>
              <a:rPr lang="ru-RU" sz="1300" dirty="0" err="1"/>
              <a:t>або</a:t>
            </a:r>
            <a:r>
              <a:rPr lang="ru-RU" sz="1300" dirty="0"/>
              <a:t> </a:t>
            </a:r>
            <a:r>
              <a:rPr lang="ru-RU" sz="1300" dirty="0" err="1"/>
              <a:t>навіть</a:t>
            </a:r>
            <a:r>
              <a:rPr lang="ru-RU" sz="1300" dirty="0"/>
              <a:t> роки, </a:t>
            </a:r>
            <a:r>
              <a:rPr lang="ru-RU" sz="1300" dirty="0" err="1"/>
              <a:t>тоді</a:t>
            </a:r>
            <a:r>
              <a:rPr lang="ru-RU" sz="1300" dirty="0"/>
              <a:t> як </a:t>
            </a:r>
            <a:r>
              <a:rPr lang="ru-RU" sz="1300" dirty="0" err="1"/>
              <a:t>квантові</a:t>
            </a:r>
            <a:r>
              <a:rPr lang="ru-RU" sz="1300" dirty="0"/>
              <a:t> </a:t>
            </a:r>
            <a:r>
              <a:rPr lang="ru-RU" sz="1300" dirty="0" err="1"/>
              <a:t>системи</a:t>
            </a:r>
            <a:r>
              <a:rPr lang="ru-RU" sz="1300" dirty="0"/>
              <a:t> </a:t>
            </a:r>
            <a:r>
              <a:rPr lang="ru-RU" sz="1300" dirty="0" err="1"/>
              <a:t>можуть</a:t>
            </a:r>
            <a:r>
              <a:rPr lang="ru-RU" sz="1300" dirty="0"/>
              <a:t> </a:t>
            </a:r>
            <a:r>
              <a:rPr lang="ru-RU" sz="1300" dirty="0" err="1"/>
              <a:t>спрогнозувати</a:t>
            </a:r>
            <a:r>
              <a:rPr lang="ru-RU" sz="1300" dirty="0"/>
              <a:t> </a:t>
            </a:r>
            <a:r>
              <a:rPr lang="ru-RU" sz="1300" dirty="0" err="1"/>
              <a:t>поведінку</a:t>
            </a:r>
            <a:r>
              <a:rPr lang="ru-RU" sz="1300" dirty="0"/>
              <a:t> таких </a:t>
            </a:r>
            <a:r>
              <a:rPr lang="ru-RU" sz="1300" dirty="0" err="1"/>
              <a:t>матеріалів</a:t>
            </a:r>
            <a:r>
              <a:rPr lang="ru-RU" sz="1300" dirty="0"/>
              <a:t> </a:t>
            </a:r>
            <a:r>
              <a:rPr lang="ru-RU" sz="1300" dirty="0" err="1"/>
              <a:t>значно</a:t>
            </a:r>
            <a:r>
              <a:rPr lang="ru-RU" sz="1300" dirty="0"/>
              <a:t> </a:t>
            </a:r>
            <a:r>
              <a:rPr lang="ru-RU" sz="1300" dirty="0" err="1"/>
              <a:t>швидше</a:t>
            </a:r>
            <a:r>
              <a:rPr lang="ru-RU" sz="1300" dirty="0"/>
              <a:t>. </a:t>
            </a:r>
            <a:r>
              <a:rPr lang="ru-RU" sz="1300" dirty="0" err="1"/>
              <a:t>Аналогічно</a:t>
            </a:r>
            <a:r>
              <a:rPr lang="ru-RU" sz="1300" dirty="0"/>
              <a:t> й у </a:t>
            </a:r>
            <a:r>
              <a:rPr lang="ru-RU" sz="1300" dirty="0" err="1"/>
              <a:t>фармацевтиці</a:t>
            </a:r>
            <a:r>
              <a:rPr lang="ru-RU" sz="1300" dirty="0"/>
              <a:t>: </a:t>
            </a:r>
            <a:r>
              <a:rPr lang="ru-RU" sz="1300" dirty="0" err="1"/>
              <a:t>пришвидшене</a:t>
            </a:r>
            <a:r>
              <a:rPr lang="ru-RU" sz="1300" dirty="0"/>
              <a:t> </a:t>
            </a:r>
            <a:r>
              <a:rPr lang="ru-RU" sz="1300" dirty="0" err="1"/>
              <a:t>моделювання</a:t>
            </a:r>
            <a:r>
              <a:rPr lang="ru-RU" sz="1300" dirty="0"/>
              <a:t> </a:t>
            </a:r>
            <a:r>
              <a:rPr lang="ru-RU" sz="1300" dirty="0" err="1"/>
              <a:t>біологічних</a:t>
            </a:r>
            <a:r>
              <a:rPr lang="ru-RU" sz="1300" dirty="0"/>
              <a:t> молекул на квантовому </a:t>
            </a:r>
            <a:r>
              <a:rPr lang="ru-RU" sz="1300" dirty="0" err="1"/>
              <a:t>комп’ютері</a:t>
            </a:r>
            <a:r>
              <a:rPr lang="ru-RU" sz="1300" dirty="0"/>
              <a:t> </a:t>
            </a:r>
            <a:r>
              <a:rPr lang="ru-RU" sz="1300" dirty="0" err="1"/>
              <a:t>скоротить</a:t>
            </a:r>
            <a:r>
              <a:rPr lang="ru-RU" sz="1300" dirty="0"/>
              <a:t> час і </a:t>
            </a:r>
            <a:r>
              <a:rPr lang="ru-RU" sz="1300" dirty="0" err="1"/>
              <a:t>витрати</a:t>
            </a:r>
            <a:r>
              <a:rPr lang="ru-RU" sz="1300" dirty="0"/>
              <a:t> на </a:t>
            </a:r>
            <a:r>
              <a:rPr lang="ru-RU" sz="1300" dirty="0" err="1"/>
              <a:t>розробку</a:t>
            </a:r>
            <a:r>
              <a:rPr lang="ru-RU" sz="1300" dirty="0"/>
              <a:t> </a:t>
            </a:r>
            <a:r>
              <a:rPr lang="ru-RU" sz="1300" dirty="0" err="1"/>
              <a:t>нових</a:t>
            </a:r>
            <a:r>
              <a:rPr lang="ru-RU" sz="1300" dirty="0"/>
              <a:t> </a:t>
            </a:r>
            <a:r>
              <a:rPr lang="ru-RU" sz="1300" dirty="0" err="1"/>
              <a:t>препаратів</a:t>
            </a:r>
            <a:r>
              <a:rPr lang="ru-RU" sz="1300" dirty="0" smtClean="0"/>
              <a:t>.</a:t>
            </a:r>
            <a:r>
              <a:rPr lang="ru-RU" sz="1400" dirty="0"/>
              <a:t> </a:t>
            </a:r>
            <a:r>
              <a:rPr lang="ru-RU" sz="1400" dirty="0" err="1"/>
              <a:t>Пришвидшене</a:t>
            </a:r>
            <a:r>
              <a:rPr lang="ru-RU" sz="1400" dirty="0"/>
              <a:t> </a:t>
            </a:r>
            <a:r>
              <a:rPr lang="ru-RU" sz="1400" dirty="0" err="1"/>
              <a:t>моделювання</a:t>
            </a:r>
            <a:r>
              <a:rPr lang="ru-RU" sz="1400" dirty="0"/>
              <a:t> </a:t>
            </a:r>
            <a:r>
              <a:rPr lang="ru-RU" sz="1400" dirty="0" err="1"/>
              <a:t>біологічних</a:t>
            </a:r>
            <a:r>
              <a:rPr lang="ru-RU" sz="1400" dirty="0"/>
              <a:t> молекул на квантовому </a:t>
            </a:r>
            <a:r>
              <a:rPr lang="ru-RU" sz="1400" dirty="0" err="1"/>
              <a:t>комп’ютері</a:t>
            </a:r>
            <a:r>
              <a:rPr lang="ru-RU" sz="1400" dirty="0"/>
              <a:t> </a:t>
            </a:r>
            <a:r>
              <a:rPr lang="ru-RU" sz="1400" dirty="0" err="1"/>
              <a:t>скоротить</a:t>
            </a:r>
            <a:r>
              <a:rPr lang="ru-RU" sz="1400" dirty="0"/>
              <a:t> час і </a:t>
            </a:r>
            <a:r>
              <a:rPr lang="ru-RU" sz="1400" dirty="0" err="1"/>
              <a:t>витрати</a:t>
            </a:r>
            <a:r>
              <a:rPr lang="ru-RU" sz="1400" dirty="0"/>
              <a:t> на </a:t>
            </a:r>
            <a:r>
              <a:rPr lang="ru-RU" sz="1400" dirty="0" err="1"/>
              <a:t>розробку</a:t>
            </a:r>
            <a:r>
              <a:rPr lang="ru-RU" sz="1400" dirty="0"/>
              <a:t> </a:t>
            </a:r>
            <a:r>
              <a:rPr lang="ru-RU" sz="1400" dirty="0" err="1"/>
              <a:t>нових</a:t>
            </a:r>
            <a:r>
              <a:rPr lang="ru-RU" sz="1400" dirty="0"/>
              <a:t> </a:t>
            </a:r>
            <a:r>
              <a:rPr lang="ru-RU" sz="1400" dirty="0" err="1"/>
              <a:t>препаратів</a:t>
            </a:r>
            <a:endParaRPr lang="ru-RU" sz="1400" dirty="0"/>
          </a:p>
          <a:p>
            <a:endParaRPr lang="ru-RU" sz="1300" dirty="0"/>
          </a:p>
          <a:p>
            <a:endParaRPr lang="" sz="1300"/>
          </a:p>
        </p:txBody>
      </p:sp>
    </p:spTree>
    <p:extLst>
      <p:ext uri="{BB962C8B-B14F-4D97-AF65-F5344CB8AC3E}">
        <p14:creationId xmlns:p14="http://schemas.microsoft.com/office/powerpoint/2010/main" val="1492633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467544" y="1052736"/>
            <a:ext cx="7848872" cy="4832092"/>
          </a:xfrm>
          <a:prstGeom prst="rect">
            <a:avLst/>
          </a:prstGeom>
          <a:noFill/>
        </p:spPr>
        <p:txBody>
          <a:bodyPr wrap="square" rtlCol="0">
            <a:spAutoFit/>
          </a:bodyPr>
          <a:lstStyle/>
          <a:p>
            <a:r>
              <a:rPr lang="ru-RU" sz="1400" b="1" i="1" dirty="0" err="1"/>
              <a:t>Інтеграція</a:t>
            </a:r>
            <a:r>
              <a:rPr lang="ru-RU" sz="1400" b="1" i="1" dirty="0"/>
              <a:t> з </a:t>
            </a:r>
            <a:r>
              <a:rPr lang="ru-RU" sz="1400" b="1" i="1" dirty="0" err="1"/>
              <a:t>класичними</a:t>
            </a:r>
            <a:r>
              <a:rPr lang="ru-RU" sz="1400" b="1" i="1" dirty="0"/>
              <a:t> </a:t>
            </a:r>
            <a:r>
              <a:rPr lang="ru-RU" sz="1400" b="1" i="1" dirty="0" err="1"/>
              <a:t>суперкомп’ютерами</a:t>
            </a:r>
            <a:endParaRPr lang="ru-RU" sz="1400" b="1" i="1" dirty="0"/>
          </a:p>
          <a:p>
            <a:endParaRPr lang="ru-RU" sz="1400" dirty="0"/>
          </a:p>
          <a:p>
            <a:r>
              <a:rPr lang="ru-RU" sz="1400" dirty="0" err="1"/>
              <a:t>Реалістично</a:t>
            </a:r>
            <a:r>
              <a:rPr lang="ru-RU" sz="1400" dirty="0"/>
              <a:t> </a:t>
            </a:r>
            <a:r>
              <a:rPr lang="ru-RU" sz="1400" dirty="0" err="1"/>
              <a:t>очікувати</a:t>
            </a:r>
            <a:r>
              <a:rPr lang="ru-RU" sz="1400" dirty="0"/>
              <a:t>, </a:t>
            </a:r>
            <a:r>
              <a:rPr lang="ru-RU" sz="1400" dirty="0" err="1"/>
              <a:t>що</a:t>
            </a:r>
            <a:r>
              <a:rPr lang="ru-RU" sz="1400" dirty="0"/>
              <a:t> у </a:t>
            </a:r>
            <a:r>
              <a:rPr lang="ru-RU" sz="1400" dirty="0" err="1"/>
              <a:t>найближчі</a:t>
            </a:r>
            <a:r>
              <a:rPr lang="ru-RU" sz="1400" dirty="0"/>
              <a:t> роки ми </a:t>
            </a:r>
            <a:r>
              <a:rPr lang="ru-RU" sz="1400" dirty="0" err="1"/>
              <a:t>побачимо</a:t>
            </a:r>
            <a:r>
              <a:rPr lang="ru-RU" sz="1400" dirty="0"/>
              <a:t> не </a:t>
            </a:r>
            <a:r>
              <a:rPr lang="ru-RU" sz="1400" dirty="0" err="1"/>
              <a:t>цілком</a:t>
            </a:r>
            <a:r>
              <a:rPr lang="ru-RU" sz="1400" dirty="0"/>
              <a:t> </a:t>
            </a:r>
            <a:r>
              <a:rPr lang="ru-RU" sz="1400" dirty="0" err="1"/>
              <a:t>автономні</a:t>
            </a:r>
            <a:r>
              <a:rPr lang="ru-RU" sz="1400" dirty="0"/>
              <a:t> </a:t>
            </a:r>
            <a:r>
              <a:rPr lang="ru-RU" sz="1400" dirty="0" err="1"/>
              <a:t>квантові</a:t>
            </a:r>
            <a:r>
              <a:rPr lang="ru-RU" sz="1400" dirty="0"/>
              <a:t> </a:t>
            </a:r>
            <a:r>
              <a:rPr lang="ru-RU" sz="1400" dirty="0" err="1"/>
              <a:t>машини</a:t>
            </a:r>
            <a:r>
              <a:rPr lang="ru-RU" sz="1400" dirty="0"/>
              <a:t>, а </a:t>
            </a:r>
            <a:r>
              <a:rPr lang="ru-RU" sz="1400" b="1" dirty="0" err="1"/>
              <a:t>гібридні</a:t>
            </a:r>
            <a:r>
              <a:rPr lang="ru-RU" sz="1400" dirty="0"/>
              <a:t> </a:t>
            </a:r>
            <a:r>
              <a:rPr lang="ru-RU" sz="1400" dirty="0" err="1"/>
              <a:t>обчислювальні</a:t>
            </a:r>
            <a:r>
              <a:rPr lang="ru-RU" sz="1400" dirty="0"/>
              <a:t> </a:t>
            </a:r>
            <a:r>
              <a:rPr lang="ru-RU" sz="1400" dirty="0" err="1"/>
              <a:t>системи</a:t>
            </a:r>
            <a:r>
              <a:rPr lang="ru-RU" sz="1400" dirty="0"/>
              <a:t>. У них </a:t>
            </a:r>
            <a:r>
              <a:rPr lang="ru-RU" sz="1400" dirty="0" err="1"/>
              <a:t>найвибагливіші</a:t>
            </a:r>
            <a:r>
              <a:rPr lang="ru-RU" sz="1400" dirty="0"/>
              <a:t> </a:t>
            </a:r>
            <a:r>
              <a:rPr lang="ru-RU" sz="1400" dirty="0" err="1"/>
              <a:t>квантові</a:t>
            </a:r>
            <a:r>
              <a:rPr lang="ru-RU" sz="1400" dirty="0"/>
              <a:t> </a:t>
            </a:r>
            <a:r>
              <a:rPr lang="ru-RU" sz="1400" dirty="0" err="1"/>
              <a:t>задачі</a:t>
            </a:r>
            <a:r>
              <a:rPr lang="ru-RU" sz="1400" dirty="0"/>
              <a:t> (</a:t>
            </a:r>
            <a:r>
              <a:rPr lang="ru-RU" sz="1400" dirty="0" err="1"/>
              <a:t>наприклад</a:t>
            </a:r>
            <a:r>
              <a:rPr lang="ru-RU" sz="1400" dirty="0"/>
              <a:t>, </a:t>
            </a:r>
            <a:r>
              <a:rPr lang="ru-RU" sz="1400" dirty="0" err="1"/>
              <a:t>симуляція</a:t>
            </a:r>
            <a:r>
              <a:rPr lang="ru-RU" sz="1400" dirty="0"/>
              <a:t> молекул </a:t>
            </a:r>
            <a:r>
              <a:rPr lang="ru-RU" sz="1400" dirty="0" err="1"/>
              <a:t>чи</a:t>
            </a:r>
            <a:r>
              <a:rPr lang="ru-RU" sz="1400" dirty="0"/>
              <a:t> </a:t>
            </a:r>
            <a:r>
              <a:rPr lang="ru-RU" sz="1400" dirty="0" err="1"/>
              <a:t>криптографічні</a:t>
            </a:r>
            <a:r>
              <a:rPr lang="ru-RU" sz="1400" dirty="0"/>
              <a:t> </a:t>
            </a:r>
            <a:r>
              <a:rPr lang="ru-RU" sz="1400" dirty="0" err="1"/>
              <a:t>обчислення</a:t>
            </a:r>
            <a:r>
              <a:rPr lang="ru-RU" sz="1400" dirty="0"/>
              <a:t>) </a:t>
            </a:r>
            <a:r>
              <a:rPr lang="ru-RU" sz="1400" dirty="0" err="1"/>
              <a:t>виконуватимуться</a:t>
            </a:r>
            <a:r>
              <a:rPr lang="ru-RU" sz="1400" dirty="0"/>
              <a:t> </a:t>
            </a:r>
            <a:r>
              <a:rPr lang="ru-RU" sz="1400" dirty="0" err="1"/>
              <a:t>квантовим</a:t>
            </a:r>
            <a:r>
              <a:rPr lang="ru-RU" sz="1400" dirty="0"/>
              <a:t> </a:t>
            </a:r>
            <a:r>
              <a:rPr lang="ru-RU" sz="1400" dirty="0" err="1"/>
              <a:t>процесором</a:t>
            </a:r>
            <a:r>
              <a:rPr lang="ru-RU" sz="1400" dirty="0"/>
              <a:t>, а </a:t>
            </a:r>
            <a:r>
              <a:rPr lang="ru-RU" sz="1400" dirty="0" err="1"/>
              <a:t>всі</a:t>
            </a:r>
            <a:r>
              <a:rPr lang="ru-RU" sz="1400" dirty="0"/>
              <a:t> </a:t>
            </a:r>
            <a:r>
              <a:rPr lang="ru-RU" sz="1400" dirty="0" err="1"/>
              <a:t>інші</a:t>
            </a:r>
            <a:r>
              <a:rPr lang="ru-RU" sz="1400" dirty="0"/>
              <a:t> — </a:t>
            </a:r>
            <a:r>
              <a:rPr lang="ru-RU" sz="1400" dirty="0" err="1"/>
              <a:t>класичним</a:t>
            </a:r>
            <a:r>
              <a:rPr lang="ru-RU" sz="1400" dirty="0"/>
              <a:t> </a:t>
            </a:r>
            <a:r>
              <a:rPr lang="ru-RU" sz="1400" dirty="0" err="1"/>
              <a:t>суперкомп’ютером</a:t>
            </a:r>
            <a:r>
              <a:rPr lang="ru-RU" sz="1400" dirty="0"/>
              <a:t>. </a:t>
            </a:r>
            <a:r>
              <a:rPr lang="ru-RU" sz="1400" dirty="0" err="1"/>
              <a:t>Такий</a:t>
            </a:r>
            <a:r>
              <a:rPr lang="ru-RU" sz="1400" dirty="0"/>
              <a:t> </a:t>
            </a:r>
            <a:r>
              <a:rPr lang="ru-RU" sz="1400" dirty="0" err="1"/>
              <a:t>підхід</a:t>
            </a:r>
            <a:r>
              <a:rPr lang="ru-RU" sz="1400" dirty="0"/>
              <a:t> </a:t>
            </a:r>
            <a:r>
              <a:rPr lang="ru-RU" sz="1400" dirty="0" err="1"/>
              <a:t>дає</a:t>
            </a:r>
            <a:r>
              <a:rPr lang="ru-RU" sz="1400" dirty="0"/>
              <a:t> </a:t>
            </a:r>
            <a:r>
              <a:rPr lang="ru-RU" sz="1400" dirty="0" err="1"/>
              <a:t>змогу</a:t>
            </a:r>
            <a:r>
              <a:rPr lang="ru-RU" sz="1400" dirty="0"/>
              <a:t> максимально </a:t>
            </a:r>
            <a:r>
              <a:rPr lang="ru-RU" sz="1400" dirty="0" err="1"/>
              <a:t>ефективно</a:t>
            </a:r>
            <a:r>
              <a:rPr lang="ru-RU" sz="1400" dirty="0"/>
              <a:t> </a:t>
            </a:r>
            <a:r>
              <a:rPr lang="ru-RU" sz="1400" dirty="0" err="1"/>
              <a:t>використовувати</a:t>
            </a:r>
            <a:r>
              <a:rPr lang="ru-RU" sz="1400" dirty="0"/>
              <a:t> </a:t>
            </a:r>
            <a:r>
              <a:rPr lang="ru-RU" sz="1400" dirty="0" err="1"/>
              <a:t>переваги</a:t>
            </a:r>
            <a:r>
              <a:rPr lang="ru-RU" sz="1400" dirty="0"/>
              <a:t> </a:t>
            </a:r>
            <a:r>
              <a:rPr lang="ru-RU" sz="1400" dirty="0" err="1"/>
              <a:t>обох</a:t>
            </a:r>
            <a:r>
              <a:rPr lang="ru-RU" sz="1400" dirty="0"/>
              <a:t> </a:t>
            </a:r>
            <a:r>
              <a:rPr lang="ru-RU" sz="1400" dirty="0" err="1"/>
              <a:t>технологій</a:t>
            </a:r>
            <a:r>
              <a:rPr lang="ru-RU" sz="1400" dirty="0"/>
              <a:t>. Для </a:t>
            </a:r>
            <a:r>
              <a:rPr lang="ru-RU" sz="1400" dirty="0" err="1"/>
              <a:t>організації</a:t>
            </a:r>
            <a:r>
              <a:rPr lang="ru-RU" sz="1400" dirty="0"/>
              <a:t> </a:t>
            </a:r>
            <a:r>
              <a:rPr lang="ru-RU" sz="1400" dirty="0" err="1"/>
              <a:t>складних</a:t>
            </a:r>
            <a:r>
              <a:rPr lang="ru-RU" sz="1400" dirty="0"/>
              <a:t> </a:t>
            </a:r>
            <a:r>
              <a:rPr lang="ru-RU" sz="1400" dirty="0" err="1"/>
              <a:t>обчислень</a:t>
            </a:r>
            <a:r>
              <a:rPr lang="ru-RU" sz="1400" dirty="0"/>
              <a:t> </a:t>
            </a:r>
            <a:r>
              <a:rPr lang="ru-RU" sz="1400" dirty="0" err="1"/>
              <a:t>можуть</a:t>
            </a:r>
            <a:r>
              <a:rPr lang="ru-RU" sz="1400" dirty="0"/>
              <a:t> </a:t>
            </a:r>
            <a:r>
              <a:rPr lang="ru-RU" sz="1400" dirty="0" err="1"/>
              <a:t>розроблятися</a:t>
            </a:r>
            <a:r>
              <a:rPr lang="ru-RU" sz="1400" dirty="0"/>
              <a:t> </a:t>
            </a:r>
            <a:r>
              <a:rPr lang="ru-RU" sz="1400" b="1" dirty="0" err="1"/>
              <a:t>спеціалізовані</a:t>
            </a:r>
            <a:r>
              <a:rPr lang="ru-RU" sz="1400" b="1" dirty="0"/>
              <a:t> </a:t>
            </a:r>
            <a:r>
              <a:rPr lang="ru-RU" sz="1400" b="1" dirty="0" err="1"/>
              <a:t>програмні</a:t>
            </a:r>
            <a:r>
              <a:rPr lang="ru-RU" sz="1400" b="1" dirty="0"/>
              <a:t> </a:t>
            </a:r>
            <a:r>
              <a:rPr lang="ru-RU" sz="1400" b="1" dirty="0" err="1"/>
              <a:t>середовища</a:t>
            </a:r>
            <a:r>
              <a:rPr lang="ru-RU" sz="1400" dirty="0"/>
              <a:t>, </a:t>
            </a:r>
            <a:r>
              <a:rPr lang="ru-RU" sz="1400" dirty="0" err="1"/>
              <a:t>які</a:t>
            </a:r>
            <a:r>
              <a:rPr lang="ru-RU" sz="1400" dirty="0"/>
              <a:t> автоматично </a:t>
            </a:r>
            <a:r>
              <a:rPr lang="ru-RU" sz="1400" dirty="0" err="1"/>
              <a:t>розподіляють</a:t>
            </a:r>
            <a:r>
              <a:rPr lang="ru-RU" sz="1400" dirty="0"/>
              <a:t> </a:t>
            </a:r>
            <a:r>
              <a:rPr lang="ru-RU" sz="1400" dirty="0" err="1"/>
              <a:t>завдання</a:t>
            </a:r>
            <a:r>
              <a:rPr lang="ru-RU" sz="1400" dirty="0"/>
              <a:t> </a:t>
            </a:r>
            <a:r>
              <a:rPr lang="ru-RU" sz="1400" dirty="0" err="1"/>
              <a:t>між</a:t>
            </a:r>
            <a:r>
              <a:rPr lang="ru-RU" sz="1400" dirty="0"/>
              <a:t> </a:t>
            </a:r>
            <a:r>
              <a:rPr lang="ru-RU" sz="1400" dirty="0" err="1"/>
              <a:t>квантовим</a:t>
            </a:r>
            <a:r>
              <a:rPr lang="ru-RU" sz="1400" dirty="0"/>
              <a:t> і </a:t>
            </a:r>
            <a:r>
              <a:rPr lang="ru-RU" sz="1400" dirty="0" err="1"/>
              <a:t>класичним</a:t>
            </a:r>
            <a:r>
              <a:rPr lang="ru-RU" sz="1400" dirty="0"/>
              <a:t> </a:t>
            </a:r>
            <a:r>
              <a:rPr lang="ru-RU" sz="1400" dirty="0" err="1"/>
              <a:t>процесорами</a:t>
            </a:r>
            <a:r>
              <a:rPr lang="ru-RU" sz="1400" dirty="0"/>
              <a:t> [4</a:t>
            </a:r>
            <a:r>
              <a:rPr lang="ru-RU" sz="1400" dirty="0" smtClean="0"/>
              <a:t>].</a:t>
            </a:r>
          </a:p>
          <a:p>
            <a:endParaRPr lang="ru-RU" sz="1400" dirty="0" smtClean="0"/>
          </a:p>
          <a:p>
            <a:r>
              <a:rPr lang="ru-RU" sz="1400" dirty="0" err="1" smtClean="0"/>
              <a:t>Можна</a:t>
            </a:r>
            <a:r>
              <a:rPr lang="ru-RU" sz="1400" dirty="0" smtClean="0"/>
              <a:t> </a:t>
            </a:r>
            <a:r>
              <a:rPr lang="ru-RU" sz="1400" dirty="0"/>
              <a:t>з </a:t>
            </a:r>
            <a:r>
              <a:rPr lang="ru-RU" sz="1400" dirty="0" err="1"/>
              <a:t>упевненістю</a:t>
            </a:r>
            <a:r>
              <a:rPr lang="ru-RU" sz="1400" dirty="0"/>
              <a:t> </a:t>
            </a:r>
            <a:r>
              <a:rPr lang="ru-RU" sz="1400" dirty="0" err="1"/>
              <a:t>сказати</a:t>
            </a:r>
            <a:r>
              <a:rPr lang="ru-RU" sz="1400" dirty="0"/>
              <a:t>, </a:t>
            </a:r>
            <a:r>
              <a:rPr lang="ru-RU" sz="1400" dirty="0" err="1"/>
              <a:t>що</a:t>
            </a:r>
            <a:r>
              <a:rPr lang="ru-RU" sz="1400" dirty="0"/>
              <a:t> </a:t>
            </a:r>
            <a:r>
              <a:rPr lang="ru-RU" sz="1400" b="1" dirty="0" err="1"/>
              <a:t>майбутнє</a:t>
            </a:r>
            <a:r>
              <a:rPr lang="ru-RU" sz="1400" b="1" dirty="0"/>
              <a:t> </a:t>
            </a:r>
            <a:r>
              <a:rPr lang="ru-RU" sz="1400" b="1" dirty="0" err="1"/>
              <a:t>квантових</a:t>
            </a:r>
            <a:r>
              <a:rPr lang="ru-RU" sz="1400" b="1" dirty="0"/>
              <a:t> </a:t>
            </a:r>
            <a:r>
              <a:rPr lang="ru-RU" sz="1400" b="1" dirty="0" err="1"/>
              <a:t>обчислень</a:t>
            </a:r>
            <a:r>
              <a:rPr lang="ru-RU" sz="1400" dirty="0"/>
              <a:t> </a:t>
            </a:r>
            <a:r>
              <a:rPr lang="ru-RU" sz="1400" dirty="0" err="1"/>
              <a:t>пов’язане</a:t>
            </a:r>
            <a:r>
              <a:rPr lang="ru-RU" sz="1400" dirty="0"/>
              <a:t> з </a:t>
            </a:r>
            <a:r>
              <a:rPr lang="ru-RU" sz="1400" dirty="0" err="1"/>
              <a:t>подальшим</a:t>
            </a:r>
            <a:r>
              <a:rPr lang="ru-RU" sz="1400" dirty="0"/>
              <a:t> </a:t>
            </a:r>
            <a:r>
              <a:rPr lang="ru-RU" sz="1400" dirty="0" err="1"/>
              <a:t>зменшенням</a:t>
            </a:r>
            <a:r>
              <a:rPr lang="ru-RU" sz="1400" dirty="0"/>
              <a:t> </a:t>
            </a:r>
            <a:r>
              <a:rPr lang="ru-RU" sz="1400" dirty="0" err="1"/>
              <a:t>рівня</a:t>
            </a:r>
            <a:r>
              <a:rPr lang="ru-RU" sz="1400" dirty="0"/>
              <a:t> </a:t>
            </a:r>
            <a:r>
              <a:rPr lang="ru-RU" sz="1400" dirty="0" err="1"/>
              <a:t>шумів</a:t>
            </a:r>
            <a:r>
              <a:rPr lang="ru-RU" sz="1400" dirty="0"/>
              <a:t>, </a:t>
            </a:r>
            <a:r>
              <a:rPr lang="ru-RU" sz="1400" dirty="0" err="1"/>
              <a:t>удосконаленням</a:t>
            </a:r>
            <a:r>
              <a:rPr lang="ru-RU" sz="1400" dirty="0"/>
              <a:t> </a:t>
            </a:r>
            <a:r>
              <a:rPr lang="ru-RU" sz="1400" dirty="0" err="1"/>
              <a:t>технологій</a:t>
            </a:r>
            <a:r>
              <a:rPr lang="ru-RU" sz="1400" dirty="0"/>
              <a:t> </a:t>
            </a:r>
            <a:r>
              <a:rPr lang="ru-RU" sz="1400" dirty="0" err="1"/>
              <a:t>ізоляції</a:t>
            </a:r>
            <a:r>
              <a:rPr lang="ru-RU" sz="1400" dirty="0"/>
              <a:t> </a:t>
            </a:r>
            <a:r>
              <a:rPr lang="ru-RU" sz="1400" dirty="0" err="1"/>
              <a:t>кубітів</a:t>
            </a:r>
            <a:r>
              <a:rPr lang="ru-RU" sz="1400" dirty="0"/>
              <a:t> та </a:t>
            </a:r>
            <a:r>
              <a:rPr lang="ru-RU" sz="1400" dirty="0" err="1"/>
              <a:t>впровадженням</a:t>
            </a:r>
            <a:r>
              <a:rPr lang="ru-RU" sz="1400" dirty="0"/>
              <a:t> </a:t>
            </a:r>
            <a:r>
              <a:rPr lang="ru-RU" sz="1400" dirty="0" err="1"/>
              <a:t>ефективних</a:t>
            </a:r>
            <a:r>
              <a:rPr lang="ru-RU" sz="1400" dirty="0"/>
              <a:t> </a:t>
            </a:r>
            <a:r>
              <a:rPr lang="ru-RU" sz="1400" dirty="0" err="1"/>
              <a:t>методів</a:t>
            </a:r>
            <a:r>
              <a:rPr lang="ru-RU" sz="1400" dirty="0"/>
              <a:t> </a:t>
            </a:r>
            <a:r>
              <a:rPr lang="ru-RU" sz="1400" dirty="0" err="1"/>
              <a:t>квантової</a:t>
            </a:r>
            <a:r>
              <a:rPr lang="ru-RU" sz="1400" dirty="0"/>
              <a:t> </a:t>
            </a:r>
            <a:r>
              <a:rPr lang="ru-RU" sz="1400" dirty="0" err="1"/>
              <a:t>корекції</a:t>
            </a:r>
            <a:r>
              <a:rPr lang="ru-RU" sz="1400" dirty="0"/>
              <a:t> </a:t>
            </a:r>
            <a:r>
              <a:rPr lang="ru-RU" sz="1400" dirty="0" err="1"/>
              <a:t>помилок</a:t>
            </a:r>
            <a:r>
              <a:rPr lang="ru-RU" sz="1400" dirty="0"/>
              <a:t>. </a:t>
            </a:r>
            <a:r>
              <a:rPr lang="ru-RU" sz="1400" dirty="0" err="1"/>
              <a:t>Ці</a:t>
            </a:r>
            <a:r>
              <a:rPr lang="ru-RU" sz="1400" dirty="0"/>
              <a:t> </a:t>
            </a:r>
            <a:r>
              <a:rPr lang="ru-RU" sz="1400" dirty="0" err="1"/>
              <a:t>зрушення</a:t>
            </a:r>
            <a:r>
              <a:rPr lang="ru-RU" sz="1400" dirty="0"/>
              <a:t>, у </a:t>
            </a:r>
            <a:r>
              <a:rPr lang="ru-RU" sz="1400" dirty="0" err="1"/>
              <a:t>поєднанні</a:t>
            </a:r>
            <a:r>
              <a:rPr lang="ru-RU" sz="1400" dirty="0"/>
              <a:t> </a:t>
            </a:r>
            <a:r>
              <a:rPr lang="ru-RU" sz="1400" dirty="0" err="1"/>
              <a:t>зі</a:t>
            </a:r>
            <a:r>
              <a:rPr lang="ru-RU" sz="1400" dirty="0"/>
              <a:t> </a:t>
            </a:r>
            <a:r>
              <a:rPr lang="ru-RU" sz="1400" dirty="0" err="1"/>
              <a:t>зростаючими</a:t>
            </a:r>
            <a:r>
              <a:rPr lang="ru-RU" sz="1400" dirty="0"/>
              <a:t> </a:t>
            </a:r>
            <a:r>
              <a:rPr lang="ru-RU" sz="1400" dirty="0" err="1"/>
              <a:t>інвестиціями</a:t>
            </a:r>
            <a:r>
              <a:rPr lang="ru-RU" sz="1400" dirty="0"/>
              <a:t> та </a:t>
            </a:r>
            <a:r>
              <a:rPr lang="ru-RU" sz="1400" dirty="0" err="1"/>
              <a:t>міжнародними</a:t>
            </a:r>
            <a:r>
              <a:rPr lang="ru-RU" sz="1400" dirty="0"/>
              <a:t> </a:t>
            </a:r>
            <a:r>
              <a:rPr lang="ru-RU" sz="1400" dirty="0" err="1"/>
              <a:t>коопераціями</a:t>
            </a:r>
            <a:r>
              <a:rPr lang="ru-RU" sz="1400" dirty="0"/>
              <a:t>, </a:t>
            </a:r>
            <a:r>
              <a:rPr lang="ru-RU" sz="1400" dirty="0" err="1"/>
              <a:t>дають</a:t>
            </a:r>
            <a:r>
              <a:rPr lang="ru-RU" sz="1400" dirty="0"/>
              <a:t> </a:t>
            </a:r>
            <a:r>
              <a:rPr lang="ru-RU" sz="1400" dirty="0" err="1"/>
              <a:t>змогу</a:t>
            </a:r>
            <a:r>
              <a:rPr lang="ru-RU" sz="1400" dirty="0"/>
              <a:t> </a:t>
            </a:r>
            <a:r>
              <a:rPr lang="ru-RU" sz="1400" dirty="0" err="1"/>
              <a:t>сподіватися</a:t>
            </a:r>
            <a:r>
              <a:rPr lang="ru-RU" sz="1400" dirty="0"/>
              <a:t> на </a:t>
            </a:r>
            <a:r>
              <a:rPr lang="ru-RU" sz="1400" b="1" dirty="0" err="1"/>
              <a:t>прискорений</a:t>
            </a:r>
            <a:r>
              <a:rPr lang="ru-RU" sz="1400" b="1" dirty="0"/>
              <a:t> </a:t>
            </a:r>
            <a:r>
              <a:rPr lang="ru-RU" sz="1400" b="1" dirty="0" err="1"/>
              <a:t>прорив</a:t>
            </a:r>
            <a:r>
              <a:rPr lang="ru-RU" sz="1400" dirty="0"/>
              <a:t> у </a:t>
            </a:r>
            <a:r>
              <a:rPr lang="ru-RU" sz="1400" dirty="0" err="1"/>
              <a:t>найближчі</a:t>
            </a:r>
            <a:r>
              <a:rPr lang="ru-RU" sz="1400" dirty="0"/>
              <a:t> роки. Сфер, де </a:t>
            </a:r>
            <a:r>
              <a:rPr lang="ru-RU" sz="1400" dirty="0" err="1"/>
              <a:t>потенційно</a:t>
            </a:r>
            <a:r>
              <a:rPr lang="ru-RU" sz="1400" dirty="0"/>
              <a:t> </a:t>
            </a:r>
            <a:r>
              <a:rPr lang="ru-RU" sz="1400" dirty="0" err="1"/>
              <a:t>може</a:t>
            </a:r>
            <a:r>
              <a:rPr lang="ru-RU" sz="1400" dirty="0"/>
              <a:t> бути </a:t>
            </a:r>
            <a:r>
              <a:rPr lang="ru-RU" sz="1400" dirty="0" err="1"/>
              <a:t>досягнута</a:t>
            </a:r>
            <a:r>
              <a:rPr lang="ru-RU" sz="1400" dirty="0"/>
              <a:t> </a:t>
            </a:r>
            <a:r>
              <a:rPr lang="ru-RU" sz="1400" dirty="0" err="1"/>
              <a:t>квантова</a:t>
            </a:r>
            <a:r>
              <a:rPr lang="ru-RU" sz="1400" dirty="0"/>
              <a:t> </a:t>
            </a:r>
            <a:r>
              <a:rPr lang="ru-RU" sz="1400" dirty="0" err="1"/>
              <a:t>перевага</a:t>
            </a:r>
            <a:r>
              <a:rPr lang="ru-RU" sz="1400" dirty="0"/>
              <a:t>, </a:t>
            </a:r>
            <a:r>
              <a:rPr lang="ru-RU" sz="1400" dirty="0" err="1"/>
              <a:t>стає</a:t>
            </a:r>
            <a:r>
              <a:rPr lang="ru-RU" sz="1400" dirty="0"/>
              <a:t> </a:t>
            </a:r>
            <a:r>
              <a:rPr lang="ru-RU" sz="1400" dirty="0" err="1"/>
              <a:t>дедалі</a:t>
            </a:r>
            <a:r>
              <a:rPr lang="ru-RU" sz="1400" dirty="0"/>
              <a:t> </a:t>
            </a:r>
            <a:r>
              <a:rPr lang="ru-RU" sz="1400" dirty="0" err="1"/>
              <a:t>більше</a:t>
            </a:r>
            <a:r>
              <a:rPr lang="ru-RU" sz="1400" dirty="0"/>
              <a:t> — </a:t>
            </a:r>
            <a:r>
              <a:rPr lang="ru-RU" sz="1400" dirty="0" err="1"/>
              <a:t>від</a:t>
            </a:r>
            <a:r>
              <a:rPr lang="ru-RU" sz="1400" dirty="0"/>
              <a:t> </a:t>
            </a:r>
            <a:r>
              <a:rPr lang="ru-RU" sz="1400" dirty="0" err="1"/>
              <a:t>обробки</a:t>
            </a:r>
            <a:r>
              <a:rPr lang="ru-RU" sz="1400" dirty="0"/>
              <a:t> великих </a:t>
            </a:r>
            <a:r>
              <a:rPr lang="ru-RU" sz="1400" dirty="0" err="1"/>
              <a:t>даних</a:t>
            </a:r>
            <a:r>
              <a:rPr lang="ru-RU" sz="1400" dirty="0"/>
              <a:t> у реальному </a:t>
            </a:r>
            <a:r>
              <a:rPr lang="ru-RU" sz="1400" dirty="0" err="1"/>
              <a:t>часі</a:t>
            </a:r>
            <a:r>
              <a:rPr lang="ru-RU" sz="1400" dirty="0"/>
              <a:t> до </a:t>
            </a:r>
            <a:r>
              <a:rPr lang="ru-RU" sz="1400" dirty="0" err="1"/>
              <a:t>проєктування</a:t>
            </a:r>
            <a:r>
              <a:rPr lang="ru-RU" sz="1400" dirty="0"/>
              <a:t> </a:t>
            </a:r>
            <a:r>
              <a:rPr lang="ru-RU" sz="1400" dirty="0" err="1"/>
              <a:t>складних</a:t>
            </a:r>
            <a:r>
              <a:rPr lang="ru-RU" sz="1400" dirty="0"/>
              <a:t> </a:t>
            </a:r>
            <a:r>
              <a:rPr lang="ru-RU" sz="1400" dirty="0" err="1"/>
              <a:t>хімічних</a:t>
            </a:r>
            <a:r>
              <a:rPr lang="ru-RU" sz="1400" dirty="0"/>
              <a:t> </a:t>
            </a:r>
            <a:r>
              <a:rPr lang="ru-RU" sz="1400" dirty="0" err="1"/>
              <a:t>реакцій</a:t>
            </a:r>
            <a:r>
              <a:rPr lang="ru-RU" sz="1400" dirty="0"/>
              <a:t>. Головне </a:t>
            </a:r>
            <a:r>
              <a:rPr lang="ru-RU" sz="1400" dirty="0" err="1"/>
              <a:t>завдання</a:t>
            </a:r>
            <a:r>
              <a:rPr lang="ru-RU" sz="1400" dirty="0"/>
              <a:t> </a:t>
            </a:r>
            <a:r>
              <a:rPr lang="ru-RU" sz="1400" dirty="0" err="1"/>
              <a:t>сучасних</a:t>
            </a:r>
            <a:r>
              <a:rPr lang="ru-RU" sz="1400" dirty="0"/>
              <a:t> </a:t>
            </a:r>
            <a:r>
              <a:rPr lang="ru-RU" sz="1400" dirty="0" err="1"/>
              <a:t>дослідників</a:t>
            </a:r>
            <a:r>
              <a:rPr lang="ru-RU" sz="1400" dirty="0"/>
              <a:t> і </a:t>
            </a:r>
            <a:r>
              <a:rPr lang="ru-RU" sz="1400" dirty="0" err="1"/>
              <a:t>компаній</a:t>
            </a:r>
            <a:r>
              <a:rPr lang="ru-RU" sz="1400" dirty="0"/>
              <a:t> — перейти </a:t>
            </a:r>
            <a:r>
              <a:rPr lang="ru-RU" sz="1400" dirty="0" err="1"/>
              <a:t>від</a:t>
            </a:r>
            <a:r>
              <a:rPr lang="ru-RU" sz="1400" dirty="0"/>
              <a:t> </a:t>
            </a:r>
            <a:r>
              <a:rPr lang="ru-RU" sz="1400" dirty="0" err="1"/>
              <a:t>лабораторних</a:t>
            </a:r>
            <a:r>
              <a:rPr lang="ru-RU" sz="1400" dirty="0"/>
              <a:t> </a:t>
            </a:r>
            <a:r>
              <a:rPr lang="ru-RU" sz="1400" dirty="0" err="1"/>
              <a:t>прототипів</a:t>
            </a:r>
            <a:r>
              <a:rPr lang="ru-RU" sz="1400" dirty="0"/>
              <a:t> до </a:t>
            </a:r>
            <a:r>
              <a:rPr lang="ru-RU" sz="1400" b="1" dirty="0" err="1"/>
              <a:t>стабільних</a:t>
            </a:r>
            <a:r>
              <a:rPr lang="ru-RU" sz="1400" b="1" dirty="0"/>
              <a:t> </a:t>
            </a:r>
            <a:r>
              <a:rPr lang="ru-RU" sz="1400" b="1" dirty="0" err="1"/>
              <a:t>багатокубітних</a:t>
            </a:r>
            <a:r>
              <a:rPr lang="ru-RU" sz="1400" b="1" dirty="0"/>
              <a:t> </a:t>
            </a:r>
            <a:r>
              <a:rPr lang="ru-RU" sz="1400" b="1" dirty="0" err="1"/>
              <a:t>пристроїв</a:t>
            </a:r>
            <a:r>
              <a:rPr lang="ru-RU" sz="1400" dirty="0"/>
              <a:t>, </a:t>
            </a:r>
            <a:r>
              <a:rPr lang="ru-RU" sz="1400" dirty="0" err="1"/>
              <a:t>що</a:t>
            </a:r>
            <a:r>
              <a:rPr lang="ru-RU" sz="1400" dirty="0"/>
              <a:t> </a:t>
            </a:r>
            <a:r>
              <a:rPr lang="ru-RU" sz="1400" dirty="0" err="1"/>
              <a:t>працюватимуть</a:t>
            </a:r>
            <a:r>
              <a:rPr lang="ru-RU" sz="1400" dirty="0"/>
              <a:t> </a:t>
            </a:r>
            <a:r>
              <a:rPr lang="ru-RU" sz="1400" dirty="0" err="1"/>
              <a:t>із</a:t>
            </a:r>
            <a:r>
              <a:rPr lang="ru-RU" sz="1400" dirty="0"/>
              <a:t> </a:t>
            </a:r>
            <a:r>
              <a:rPr lang="ru-RU" sz="1400" dirty="0" err="1"/>
              <a:t>мінімальною</a:t>
            </a:r>
            <a:r>
              <a:rPr lang="ru-RU" sz="1400" dirty="0"/>
              <a:t> </a:t>
            </a:r>
            <a:r>
              <a:rPr lang="ru-RU" sz="1400" dirty="0" err="1"/>
              <a:t>кількістю</a:t>
            </a:r>
            <a:r>
              <a:rPr lang="ru-RU" sz="1400" dirty="0"/>
              <a:t> </a:t>
            </a:r>
            <a:r>
              <a:rPr lang="ru-RU" sz="1400" dirty="0" err="1"/>
              <a:t>помилок</a:t>
            </a:r>
            <a:r>
              <a:rPr lang="ru-RU" sz="1400" dirty="0"/>
              <a:t> і </a:t>
            </a:r>
            <a:r>
              <a:rPr lang="ru-RU" sz="1400" dirty="0" err="1"/>
              <a:t>будуть</a:t>
            </a:r>
            <a:r>
              <a:rPr lang="ru-RU" sz="1400" dirty="0"/>
              <a:t> </a:t>
            </a:r>
            <a:r>
              <a:rPr lang="ru-RU" sz="1400" dirty="0" err="1"/>
              <a:t>зручними</a:t>
            </a:r>
            <a:r>
              <a:rPr lang="ru-RU" sz="1400" dirty="0"/>
              <a:t> для </a:t>
            </a:r>
            <a:r>
              <a:rPr lang="ru-RU" sz="1400" dirty="0" err="1"/>
              <a:t>застосування</a:t>
            </a:r>
            <a:r>
              <a:rPr lang="ru-RU" sz="1400" dirty="0"/>
              <a:t> у </a:t>
            </a:r>
            <a:r>
              <a:rPr lang="ru-RU" sz="1400" dirty="0" err="1"/>
              <a:t>промислових</a:t>
            </a:r>
            <a:r>
              <a:rPr lang="ru-RU" sz="1400" dirty="0"/>
              <a:t> масштабах.</a:t>
            </a:r>
          </a:p>
          <a:p>
            <a:endParaRPr lang="ru-RU" sz="1400" dirty="0"/>
          </a:p>
          <a:p>
            <a:endParaRPr lang="" sz="1400"/>
          </a:p>
        </p:txBody>
      </p:sp>
    </p:spTree>
    <p:extLst>
      <p:ext uri="{BB962C8B-B14F-4D97-AF65-F5344CB8AC3E}">
        <p14:creationId xmlns:p14="http://schemas.microsoft.com/office/powerpoint/2010/main" val="149263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539552" y="1124744"/>
            <a:ext cx="7416824" cy="3447098"/>
          </a:xfrm>
          <a:prstGeom prst="rect">
            <a:avLst/>
          </a:prstGeom>
          <a:noFill/>
        </p:spPr>
        <p:txBody>
          <a:bodyPr wrap="square" rtlCol="0">
            <a:spAutoFit/>
          </a:bodyPr>
          <a:lstStyle/>
          <a:p>
            <a:pPr algn="ctr"/>
            <a:r>
              <a:rPr lang="ru-RU" b="1" dirty="0" err="1"/>
              <a:t>Джерела</a:t>
            </a:r>
            <a:r>
              <a:rPr lang="ru-RU" b="1" dirty="0" smtClean="0"/>
              <a:t>:</a:t>
            </a:r>
          </a:p>
          <a:p>
            <a:pPr algn="ctr"/>
            <a:endParaRPr lang="ru-RU" b="1" dirty="0"/>
          </a:p>
          <a:p>
            <a:r>
              <a:rPr lang="ru-RU" sz="1400" b="1" dirty="0"/>
              <a:t>1. </a:t>
            </a:r>
            <a:r>
              <a:rPr lang="ru-RU" sz="1400" b="1" dirty="0" err="1"/>
              <a:t>Нільсен</a:t>
            </a:r>
            <a:r>
              <a:rPr lang="ru-RU" sz="1400" b="1" dirty="0"/>
              <a:t> М. А., </a:t>
            </a:r>
            <a:r>
              <a:rPr lang="ru-RU" sz="1400" b="1" dirty="0" err="1"/>
              <a:t>Чуанг</a:t>
            </a:r>
            <a:r>
              <a:rPr lang="ru-RU" sz="1400" b="1" dirty="0"/>
              <a:t> І. Л. </a:t>
            </a:r>
            <a:r>
              <a:rPr lang="en-US" sz="1400" b="1" i="1" dirty="0"/>
              <a:t>Quantum Computation and Quantum Information</a:t>
            </a:r>
            <a:r>
              <a:rPr lang="en-US" sz="1400" b="1" dirty="0"/>
              <a:t>. </a:t>
            </a:r>
            <a:r>
              <a:rPr lang="ru-RU" sz="1400" b="1" dirty="0"/>
              <a:t>Кембридж: </a:t>
            </a:r>
            <a:r>
              <a:rPr lang="en-US" sz="1400" b="1" dirty="0"/>
              <a:t>Cambridge University Press, 2010.</a:t>
            </a:r>
          </a:p>
          <a:p>
            <a:r>
              <a:rPr lang="en-US" sz="1400" b="1" dirty="0"/>
              <a:t>2. </a:t>
            </a:r>
            <a:r>
              <a:rPr lang="ru-RU" sz="1400" b="1" dirty="0"/>
              <a:t>Шор П. В. </a:t>
            </a:r>
            <a:r>
              <a:rPr lang="en-US" sz="1400" b="1" i="1" dirty="0"/>
              <a:t>Algorithms for quantum computation: discrete logarithms and factoring</a:t>
            </a:r>
            <a:r>
              <a:rPr lang="en-US" sz="1400" b="1" dirty="0"/>
              <a:t> // </a:t>
            </a:r>
            <a:r>
              <a:rPr lang="en-US" sz="1400" b="1" i="1" dirty="0"/>
              <a:t>Proceedings 35th Annual Symposium on Foundations of Computer Science</a:t>
            </a:r>
            <a:r>
              <a:rPr lang="en-US" sz="1400" b="1" dirty="0"/>
              <a:t>. IEEE, 1994.</a:t>
            </a:r>
          </a:p>
          <a:p>
            <a:r>
              <a:rPr lang="en-US" sz="1400" b="1" dirty="0"/>
              <a:t>3. </a:t>
            </a:r>
            <a:r>
              <a:rPr lang="ru-RU" sz="1400" b="1" dirty="0"/>
              <a:t>Фейнман Р. П. </a:t>
            </a:r>
            <a:r>
              <a:rPr lang="en-US" sz="1400" b="1" i="1" dirty="0"/>
              <a:t>Simulating Physics with Computers</a:t>
            </a:r>
            <a:r>
              <a:rPr lang="en-US" sz="1400" b="1" dirty="0"/>
              <a:t> // </a:t>
            </a:r>
            <a:r>
              <a:rPr lang="en-US" sz="1400" b="1" i="1" dirty="0"/>
              <a:t>International Journal of Theoretical Physics</a:t>
            </a:r>
            <a:r>
              <a:rPr lang="en-US" sz="1400" b="1" dirty="0"/>
              <a:t>. 1982. </a:t>
            </a:r>
            <a:r>
              <a:rPr lang="ru-RU" sz="1400" b="1" dirty="0"/>
              <a:t>Т. 21, № 6/7. С. 467–488.</a:t>
            </a:r>
          </a:p>
          <a:p>
            <a:r>
              <a:rPr lang="ru-RU" sz="1400" b="1" dirty="0"/>
              <a:t>4. </a:t>
            </a:r>
            <a:r>
              <a:rPr lang="en-US" sz="1400" b="1" dirty="0"/>
              <a:t>IBM Quantum. </a:t>
            </a:r>
            <a:r>
              <a:rPr lang="ru-RU" sz="1400" b="1" i="1" dirty="0" err="1"/>
              <a:t>Основи</a:t>
            </a:r>
            <a:r>
              <a:rPr lang="ru-RU" sz="1400" b="1" i="1" dirty="0"/>
              <a:t> </a:t>
            </a:r>
            <a:r>
              <a:rPr lang="ru-RU" sz="1400" b="1" i="1" dirty="0" err="1"/>
              <a:t>квантових</a:t>
            </a:r>
            <a:r>
              <a:rPr lang="ru-RU" sz="1400" b="1" i="1" dirty="0"/>
              <a:t> </a:t>
            </a:r>
            <a:r>
              <a:rPr lang="ru-RU" sz="1400" b="1" i="1" dirty="0" err="1"/>
              <a:t>обчислень</a:t>
            </a:r>
            <a:r>
              <a:rPr lang="ru-RU" sz="1400" b="1" dirty="0"/>
              <a:t> [</a:t>
            </a:r>
            <a:r>
              <a:rPr lang="ru-RU" sz="1400" b="1" dirty="0" err="1"/>
              <a:t>Електронний</a:t>
            </a:r>
            <a:r>
              <a:rPr lang="ru-RU" sz="1400" b="1" dirty="0"/>
              <a:t> ресурс]. </a:t>
            </a:r>
            <a:r>
              <a:rPr lang="ru-RU" sz="1400" b="1" dirty="0" err="1"/>
              <a:t>Офіційний</a:t>
            </a:r>
            <a:r>
              <a:rPr lang="ru-RU" sz="1400" b="1" dirty="0"/>
              <a:t> ресурс </a:t>
            </a:r>
            <a:r>
              <a:rPr lang="en-US" sz="1400" b="1" dirty="0"/>
              <a:t>IBM. – </a:t>
            </a:r>
            <a:r>
              <a:rPr lang="ru-RU" sz="1400" b="1" dirty="0"/>
              <a:t>Режим доступу: [</a:t>
            </a:r>
            <a:r>
              <a:rPr lang="en-US" sz="1400" b="1" u="sng" dirty="0">
                <a:hlinkClick r:id="rId2"/>
              </a:rPr>
              <a:t>https://www.ibm.com/quantum</a:t>
            </a:r>
            <a:r>
              <a:rPr lang="en-US" sz="1400" b="1" dirty="0"/>
              <a:t>].</a:t>
            </a:r>
          </a:p>
          <a:p>
            <a:r>
              <a:rPr lang="en-US" sz="1400" b="1" dirty="0"/>
              <a:t>5. </a:t>
            </a:r>
            <a:r>
              <a:rPr lang="ru-RU" sz="1400" b="1" dirty="0" err="1"/>
              <a:t>Гровер</a:t>
            </a:r>
            <a:r>
              <a:rPr lang="ru-RU" sz="1400" b="1" dirty="0"/>
              <a:t> Л. К. </a:t>
            </a:r>
            <a:r>
              <a:rPr lang="en-US" sz="1400" b="1" i="1" dirty="0"/>
              <a:t>A fast quantum mechanical algorithm for database search</a:t>
            </a:r>
            <a:r>
              <a:rPr lang="en-US" sz="1400" b="1" dirty="0"/>
              <a:t> // </a:t>
            </a:r>
            <a:r>
              <a:rPr lang="en-US" sz="1400" b="1" i="1" dirty="0"/>
              <a:t>Proceedings of the 28th Annual ACM Symposium on Theory of Computing (STOC)</a:t>
            </a:r>
            <a:r>
              <a:rPr lang="en-US" sz="1400" b="1" dirty="0"/>
              <a:t>. 1996.</a:t>
            </a:r>
          </a:p>
          <a:p>
            <a:r>
              <a:rPr lang="en-US" sz="1400" b="1" dirty="0"/>
              <a:t> </a:t>
            </a:r>
          </a:p>
        </p:txBody>
      </p:sp>
    </p:spTree>
    <p:extLst>
      <p:ext uri="{BB962C8B-B14F-4D97-AF65-F5344CB8AC3E}">
        <p14:creationId xmlns:p14="http://schemas.microsoft.com/office/powerpoint/2010/main" val="149263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404813"/>
            <a:ext cx="8229600" cy="346075"/>
          </a:xfrm>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40964" name="Rectangle 4"/>
          <p:cNvSpPr>
            <a:spLocks noChangeArrowheads="1"/>
          </p:cNvSpPr>
          <p:nvPr/>
        </p:nvSpPr>
        <p:spPr bwMode="auto">
          <a:xfrm>
            <a:off x="1636347" y="3933056"/>
            <a:ext cx="5553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Принцип роботи ядра VMM процесора </a:t>
            </a:r>
            <a:r>
              <a:rPr lang="uk-UA" altLang="" dirty="0" err="1"/>
              <a:t>Enlight</a:t>
            </a:r>
            <a:r>
              <a:rPr lang="uk-UA" altLang="" dirty="0"/>
              <a:t> 256</a:t>
            </a:r>
            <a:r>
              <a:rPr lang="ru-RU" altLang=""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710" y="836712"/>
            <a:ext cx="58483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26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Rectangle 8"/>
          <p:cNvSpPr>
            <a:spLocks noGrp="1" noChangeArrowheads="1"/>
          </p:cNvSpPr>
          <p:nvPr>
            <p:ph type="title"/>
          </p:nvPr>
        </p:nvSpPr>
        <p:spPr>
          <a:xfrm>
            <a:off x="457200" y="274638"/>
            <a:ext cx="8229600" cy="633412"/>
          </a:xfrm>
          <a:noFill/>
          <a:ln/>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7" name="TextBox 6"/>
          <p:cNvSpPr txBox="1"/>
          <p:nvPr/>
        </p:nvSpPr>
        <p:spPr>
          <a:xfrm>
            <a:off x="395536" y="908720"/>
            <a:ext cx="8424936" cy="1446550"/>
          </a:xfrm>
          <a:prstGeom prst="rect">
            <a:avLst/>
          </a:prstGeom>
          <a:noFill/>
        </p:spPr>
        <p:txBody>
          <a:bodyPr wrap="square" rtlCol="0">
            <a:spAutoFit/>
          </a:bodyPr>
          <a:lstStyle/>
          <a:p>
            <a:r>
              <a:rPr lang="uk-UA" sz="1400" b="1" dirty="0" smtClean="0"/>
              <a:t>	Програмування </a:t>
            </a:r>
            <a:r>
              <a:rPr lang="uk-UA" sz="1400" b="1" dirty="0"/>
              <a:t>оптичного цифрового сигнального процесора (</a:t>
            </a:r>
            <a:r>
              <a:rPr lang="uk-UA" sz="1400" b="1" dirty="0" err="1"/>
              <a:t>Optical</a:t>
            </a:r>
            <a:r>
              <a:rPr lang="uk-UA" sz="1400" b="1" dirty="0"/>
              <a:t> </a:t>
            </a:r>
            <a:r>
              <a:rPr lang="uk-UA" sz="1400" b="1" dirty="0" err="1"/>
              <a:t>Digital</a:t>
            </a:r>
            <a:r>
              <a:rPr lang="uk-UA" sz="1400" b="1" dirty="0"/>
              <a:t> </a:t>
            </a:r>
            <a:r>
              <a:rPr lang="uk-UA" sz="1400" b="1" dirty="0" err="1"/>
              <a:t>Signal</a:t>
            </a:r>
            <a:r>
              <a:rPr lang="uk-UA" sz="1400" b="1" dirty="0"/>
              <a:t> </a:t>
            </a:r>
            <a:r>
              <a:rPr lang="uk-UA" sz="1400" b="1" dirty="0" err="1"/>
              <a:t>Processing</a:t>
            </a:r>
            <a:r>
              <a:rPr lang="uk-UA" sz="1400" b="1" dirty="0"/>
              <a:t> </a:t>
            </a:r>
            <a:r>
              <a:rPr lang="uk-UA" sz="1400" b="1" dirty="0" err="1"/>
              <a:t>Engine</a:t>
            </a:r>
            <a:r>
              <a:rPr lang="uk-UA" sz="1400" b="1" dirty="0"/>
              <a:t>, ODSPE) полягає у зміні значень, збережених у просторовому </a:t>
            </a:r>
            <a:r>
              <a:rPr lang="uk-UA" sz="1400" b="1" dirty="0" smtClean="0"/>
              <a:t>модуляторі </a:t>
            </a:r>
            <a:r>
              <a:rPr lang="uk-UA" sz="1400" b="1" dirty="0"/>
              <a:t>(</a:t>
            </a:r>
            <a:r>
              <a:rPr lang="uk-UA" sz="1400" b="1" dirty="0" err="1"/>
              <a:t>Spatial</a:t>
            </a:r>
            <a:r>
              <a:rPr lang="uk-UA" sz="1400" b="1" dirty="0"/>
              <a:t> </a:t>
            </a:r>
            <a:r>
              <a:rPr lang="uk-UA" sz="1400" b="1" dirty="0" err="1"/>
              <a:t>Light</a:t>
            </a:r>
            <a:r>
              <a:rPr lang="uk-UA" sz="1400" b="1" dirty="0"/>
              <a:t> </a:t>
            </a:r>
            <a:r>
              <a:rPr lang="uk-UA" sz="1400" b="1" dirty="0" err="1"/>
              <a:t>Modulator</a:t>
            </a:r>
            <a:r>
              <a:rPr lang="uk-UA" sz="1400" b="1" dirty="0"/>
              <a:t>, SLM). Завантаження програми (або дані всередині програми) аналогічне заміні матриці в просторовому модуляторі. П</a:t>
            </a:r>
            <a:r>
              <a:rPr lang="uk-UA" sz="1400" b="1" dirty="0" smtClean="0"/>
              <a:t>росторовий </a:t>
            </a:r>
            <a:r>
              <a:rPr lang="uk-UA" sz="1400" b="1" dirty="0"/>
              <a:t>модулятор може поставлятися як окремий продукт, </a:t>
            </a:r>
            <a:r>
              <a:rPr lang="uk-UA" sz="1400" b="1" dirty="0" smtClean="0"/>
              <a:t>Цей </a:t>
            </a:r>
            <a:r>
              <a:rPr lang="uk-UA" sz="1400" b="1" dirty="0"/>
              <a:t>модулятор називається </a:t>
            </a:r>
            <a:r>
              <a:rPr lang="uk-UA" sz="1400" b="1" dirty="0" err="1"/>
              <a:t>Ablaze</a:t>
            </a:r>
            <a:r>
              <a:rPr lang="uk-UA" sz="1400" b="1" dirty="0"/>
              <a:t> </a:t>
            </a:r>
            <a:r>
              <a:rPr lang="uk-UA" sz="1400" b="1" dirty="0" smtClean="0"/>
              <a:t>(інформація на </a:t>
            </a:r>
            <a:r>
              <a:rPr lang="uk-UA" sz="1400" b="1" dirty="0"/>
              <a:t>сайті компанії </a:t>
            </a:r>
            <a:r>
              <a:rPr lang="uk-UA" sz="1400" b="1" dirty="0" err="1" smtClean="0"/>
              <a:t>Lenslet</a:t>
            </a:r>
            <a:r>
              <a:rPr lang="uk-UA" dirty="0" smtClean="0"/>
              <a:t>).</a:t>
            </a:r>
            <a:endParaRPr lang=""/>
          </a:p>
        </p:txBody>
      </p:sp>
      <p:pic>
        <p:nvPicPr>
          <p:cNvPr id="8" name="Рисунок 7" descr="https://img-lib.wm-help.net/3314514511/i_240.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28483"/>
            <a:ext cx="3035982" cy="3528392"/>
          </a:xfrm>
          <a:prstGeom prst="rect">
            <a:avLst/>
          </a:prstGeom>
          <a:noFill/>
          <a:ln>
            <a:noFill/>
          </a:ln>
        </p:spPr>
      </p:pic>
      <p:sp>
        <p:nvSpPr>
          <p:cNvPr id="2" name="TextBox 1"/>
          <p:cNvSpPr txBox="1"/>
          <p:nvPr/>
        </p:nvSpPr>
        <p:spPr>
          <a:xfrm>
            <a:off x="539552" y="6093296"/>
            <a:ext cx="8280920" cy="584775"/>
          </a:xfrm>
          <a:prstGeom prst="rect">
            <a:avLst/>
          </a:prstGeom>
          <a:noFill/>
        </p:spPr>
        <p:txBody>
          <a:bodyPr wrap="square" rtlCol="0">
            <a:spAutoFit/>
          </a:bodyPr>
          <a:lstStyle/>
          <a:p>
            <a:r>
              <a:rPr lang="uk-UA" sz="1400" b="1" dirty="0" smtClean="0"/>
              <a:t>Основні </a:t>
            </a:r>
            <a:r>
              <a:rPr lang="uk-UA" sz="1400" b="1" dirty="0"/>
              <a:t>сфери </a:t>
            </a:r>
            <a:r>
              <a:rPr lang="uk-UA" sz="1400" b="1" dirty="0" smtClean="0"/>
              <a:t>застосування </a:t>
            </a:r>
            <a:r>
              <a:rPr lang="uk-UA" sz="1400" b="1" dirty="0" err="1"/>
              <a:t>EnLight</a:t>
            </a:r>
            <a:r>
              <a:rPr lang="uk-UA" sz="1400" b="1" dirty="0"/>
              <a:t> 256</a:t>
            </a:r>
            <a:r>
              <a:rPr lang="uk-UA" sz="1400" b="1" dirty="0" smtClean="0"/>
              <a:t>– </a:t>
            </a:r>
            <a:r>
              <a:rPr lang="uk-UA" sz="1400" b="1" dirty="0"/>
              <a:t>це військова промисловість та обробка відео в реальному часі; обидві сфери потребують високої продуктивності</a:t>
            </a:r>
            <a:r>
              <a:rPr lang="uk-UA" dirty="0"/>
              <a:t>. </a:t>
            </a:r>
            <a:endParaRPr lang=""/>
          </a:p>
        </p:txBody>
      </p:sp>
      <p:pic>
        <p:nvPicPr>
          <p:cNvPr id="10" name="Рисунок 9" descr="https://habrastorage.org/r/w1560/getpro/habr/upload_files/9eb/42f/caf/9eb42fcaf8bb836d12f534cb1504f9bb.png"/>
          <p:cNvPicPr/>
          <p:nvPr/>
        </p:nvPicPr>
        <p:blipFill>
          <a:blip r:embed="rId3">
            <a:extLst>
              <a:ext uri="{28A0092B-C50C-407E-A947-70E740481C1C}">
                <a14:useLocalDpi xmlns:a14="http://schemas.microsoft.com/office/drawing/2010/main" val="0"/>
              </a:ext>
            </a:extLst>
          </a:blip>
          <a:srcRect/>
          <a:stretch>
            <a:fillRect/>
          </a:stretch>
        </p:blipFill>
        <p:spPr bwMode="auto">
          <a:xfrm>
            <a:off x="4573398" y="2328482"/>
            <a:ext cx="4247073" cy="3620797"/>
          </a:xfrm>
          <a:prstGeom prst="rect">
            <a:avLst/>
          </a:prstGeom>
          <a:noFill/>
          <a:ln>
            <a:noFill/>
          </a:ln>
        </p:spPr>
      </p:pic>
    </p:spTree>
    <p:extLst>
      <p:ext uri="{BB962C8B-B14F-4D97-AF65-F5344CB8AC3E}">
        <p14:creationId xmlns:p14="http://schemas.microsoft.com/office/powerpoint/2010/main" val="195714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404813"/>
            <a:ext cx="8229600" cy="346075"/>
          </a:xfrm>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2" name="TextBox 1"/>
          <p:cNvSpPr txBox="1"/>
          <p:nvPr/>
        </p:nvSpPr>
        <p:spPr>
          <a:xfrm>
            <a:off x="611560" y="908720"/>
            <a:ext cx="8136904" cy="5047536"/>
          </a:xfrm>
          <a:prstGeom prst="rect">
            <a:avLst/>
          </a:prstGeom>
          <a:noFill/>
        </p:spPr>
        <p:txBody>
          <a:bodyPr wrap="square" rtlCol="0">
            <a:spAutoFit/>
          </a:bodyPr>
          <a:lstStyle/>
          <a:p>
            <a:r>
              <a:rPr lang="uk-UA" sz="1400" b="1" dirty="0"/>
              <a:t>У 1990 році компанія </a:t>
            </a:r>
            <a:r>
              <a:rPr lang="uk-UA" sz="1400" b="1" dirty="0" err="1"/>
              <a:t>Bell</a:t>
            </a:r>
            <a:r>
              <a:rPr lang="uk-UA" sz="1400" b="1" dirty="0"/>
              <a:t> (</a:t>
            </a:r>
            <a:r>
              <a:rPr lang="uk-UA" sz="1400" b="1" dirty="0" err="1"/>
              <a:t>BellLabs</a:t>
            </a:r>
            <a:r>
              <a:rPr lang="uk-UA" sz="1400" b="1" dirty="0"/>
              <a:t>) створила макет першого оптичного комп'ютера. В основі процесора лежали двомірні матриці </a:t>
            </a:r>
            <a:r>
              <a:rPr lang="uk-UA" sz="1400" b="1" dirty="0" err="1"/>
              <a:t>бістабільних</a:t>
            </a:r>
            <a:r>
              <a:rPr lang="uk-UA" sz="1400" b="1" dirty="0"/>
              <a:t> напівпровідникових елементів з безліччю квантових </a:t>
            </a:r>
            <a:r>
              <a:rPr lang="uk-UA" sz="1400" b="1" dirty="0" err="1"/>
              <a:t>ям.Ці</a:t>
            </a:r>
            <a:r>
              <a:rPr lang="uk-UA" sz="1400" b="1" dirty="0"/>
              <a:t> елементи мали електрооптичні властивості (в англомовній літературі зустрічається абревіатура SEED – Self-Electro-Optic-Effect </a:t>
            </a:r>
            <a:r>
              <a:rPr lang="uk-UA" sz="1400" b="1" dirty="0" err="1"/>
              <a:t>Devices</a:t>
            </a:r>
            <a:r>
              <a:rPr lang="uk-UA" sz="1400" b="1" dirty="0"/>
              <a:t>). Висвітлення елементів проводилося напівпровідниковим лазером через голографічну решітку. Потужність випромінювання лазера становила 10 мВт, довжина хвилі – 850 </a:t>
            </a:r>
            <a:r>
              <a:rPr lang="uk-UA" sz="1400" b="1" dirty="0" err="1"/>
              <a:t>нм</a:t>
            </a:r>
            <a:r>
              <a:rPr lang="uk-UA" sz="1400" b="1" dirty="0"/>
              <a:t>. Світло проходило через один діод, в ланцюзі виникав струм, що, у свою чергу, призводило до падіння напруги на структурі решітки і підвищення пропускання світла через другу структуру. Сукупність елементів утворювала логічні осередки АБО-І, АБО-НЕ і т.д. Перший оптичний комп'ютер займав лише один квадратний метр. Складався він із чотирьох каскадів. На виході кожного каскаду визначався просторовий розподіл випромінювання за станом каскаду, що входить до складу рідкокристалічної маски. Управління маскою проводилося на звичайному комп'ютері. У другому поколінні оптичних комп'ютерів використовувалася векторно-матрична логіка. Друге покоління було представлено комп'ютером DOC-II (</a:t>
            </a:r>
            <a:r>
              <a:rPr lang="uk-UA" sz="1400" b="1" dirty="0" err="1"/>
              <a:t>Digital</a:t>
            </a:r>
            <a:r>
              <a:rPr lang="uk-UA" sz="1400" b="1" dirty="0"/>
              <a:t> </a:t>
            </a:r>
            <a:r>
              <a:rPr lang="uk-UA" sz="1400" b="1" dirty="0" err="1"/>
              <a:t>Optical</a:t>
            </a:r>
            <a:r>
              <a:rPr lang="uk-UA" sz="1400" b="1" dirty="0"/>
              <a:t> </a:t>
            </a:r>
            <a:r>
              <a:rPr lang="uk-UA" sz="1400" b="1" dirty="0" err="1"/>
              <a:t>Computer</a:t>
            </a:r>
            <a:r>
              <a:rPr lang="uk-UA" sz="1400" b="1" dirty="0"/>
              <a:t>)</a:t>
            </a:r>
            <a:r>
              <a:rPr lang="uk-UA" sz="1400" b="1" dirty="0" err="1"/>
              <a:t>.Потік</a:t>
            </a:r>
            <a:r>
              <a:rPr lang="uk-UA" sz="1400" b="1" dirty="0"/>
              <a:t> даних в комп'ютері DOC-II випромінювали 64 модульні лазерні діоди, довжина хвилі кожного становила 837 </a:t>
            </a:r>
            <a:r>
              <a:rPr lang="uk-UA" sz="1400" b="1" dirty="0" err="1"/>
              <a:t>нм</a:t>
            </a:r>
            <a:r>
              <a:rPr lang="uk-UA" sz="1400" b="1" dirty="0"/>
              <a:t>. Світло від кожного діода відображалося на один рядок просторового матричного модулятора, загальний розмір якого становить 64 128 елементів. Окремий елемент матриці – це не що інше, як </a:t>
            </a:r>
            <a:r>
              <a:rPr lang="uk-UA" sz="1400" b="1" dirty="0" err="1"/>
              <a:t>бреггівський</a:t>
            </a:r>
            <a:r>
              <a:rPr lang="uk-UA" sz="1400" b="1" dirty="0"/>
              <a:t> оптичний осередок (на основі </a:t>
            </a:r>
            <a:r>
              <a:rPr lang="uk-UA" sz="1400" b="1" dirty="0" err="1"/>
              <a:t>GaP</a:t>
            </a:r>
            <a:r>
              <a:rPr lang="uk-UA" sz="1400" b="1" dirty="0"/>
              <a:t>). Світло, що виходить із модулятора, потрапляє на цілу низку фотодіодів (128 штук). На фото DOC-II: у ньому 8192 допоміжні сполуки. У секунду комп'ютер може зробити 8192 перемикання, при цьому на одне перемикання витрачається 7,15 </a:t>
            </a:r>
            <a:r>
              <a:rPr lang="uk-UA" sz="1400" b="1" dirty="0" err="1"/>
              <a:t>фдж</a:t>
            </a:r>
            <a:r>
              <a:rPr lang="uk-UA" sz="1400" b="1" dirty="0"/>
              <a:t>, якщо порахувати у фотонах, це близько 3000 фотонів.</a:t>
            </a:r>
            <a:endParaRPr lang="" sz="1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404813"/>
            <a:ext cx="8229600" cy="346075"/>
          </a:xfrm>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41988" name="Rectangle 4"/>
          <p:cNvSpPr>
            <a:spLocks noChangeArrowheads="1"/>
          </p:cNvSpPr>
          <p:nvPr/>
        </p:nvSpPr>
        <p:spPr bwMode="auto">
          <a:xfrm>
            <a:off x="2123728" y="3861048"/>
            <a:ext cx="32846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Оптичний комп’ютер </a:t>
            </a:r>
            <a:r>
              <a:rPr lang="en-US" dirty="0"/>
              <a:t>DOC–II</a:t>
            </a:r>
            <a:r>
              <a:rPr lang="ru-RU" altLang="" dirty="0" smtClean="0"/>
              <a:t> </a:t>
            </a:r>
            <a:endParaRPr lang="ru-RU" altLang="" dirty="0"/>
          </a:p>
        </p:txBody>
      </p:sp>
      <p:pic>
        <p:nvPicPr>
          <p:cNvPr id="5" name="Рисунок 4" descr="https://img-lib.wm-help.net/3314514511/i_237.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5328592" cy="2880320"/>
          </a:xfrm>
          <a:prstGeom prst="rect">
            <a:avLst/>
          </a:prstGeom>
          <a:noFill/>
          <a:ln>
            <a:noFill/>
          </a:ln>
        </p:spPr>
      </p:pic>
    </p:spTree>
    <p:extLst>
      <p:ext uri="{BB962C8B-B14F-4D97-AF65-F5344CB8AC3E}">
        <p14:creationId xmlns:p14="http://schemas.microsoft.com/office/powerpoint/2010/main" val="122714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404813"/>
            <a:ext cx="8229600" cy="346075"/>
          </a:xfrm>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412875"/>
            <a:ext cx="41211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2968625" y="3246438"/>
            <a:ext cx="3208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a:t>Оптичний комп’ютер DOC-1</a:t>
            </a:r>
            <a:r>
              <a:rPr lang="ru-RU" altLang=""/>
              <a:t> </a:t>
            </a:r>
          </a:p>
        </p:txBody>
      </p:sp>
      <p:sp>
        <p:nvSpPr>
          <p:cNvPr id="2" name="TextBox 1"/>
          <p:cNvSpPr txBox="1"/>
          <p:nvPr/>
        </p:nvSpPr>
        <p:spPr>
          <a:xfrm>
            <a:off x="971600" y="3795789"/>
            <a:ext cx="7920880" cy="2031325"/>
          </a:xfrm>
          <a:prstGeom prst="rect">
            <a:avLst/>
          </a:prstGeom>
          <a:noFill/>
        </p:spPr>
        <p:txBody>
          <a:bodyPr wrap="square" rtlCol="0">
            <a:spAutoFit/>
          </a:bodyPr>
          <a:lstStyle/>
          <a:p>
            <a:r>
              <a:rPr lang="uk-UA" sz="1400" b="1" dirty="0"/>
              <a:t>У новому комп'ютері планується використовувати вхідну матрицю з вертикально розташованими лазерними діодами. Діоди з'єднуватимуться хвилеводами та звичайною оптикою, оснащеною матрицями перемикання, на основі дифракційних оптичних елементів. Вихідна система складатиметься з матриці фотодіодів, яка буде поєднана із вхідною матрицею. У модулі використовують технології CMOS, Bi-CMOS, </a:t>
            </a:r>
            <a:r>
              <a:rPr lang="uk-UA" sz="1400" b="1" dirty="0" err="1"/>
              <a:t>GaAs</a:t>
            </a:r>
            <a:r>
              <a:rPr lang="uk-UA" sz="1400" b="1" dirty="0"/>
              <a:t>, оптичні </a:t>
            </a:r>
            <a:r>
              <a:rPr lang="uk-UA" sz="1400" b="1" dirty="0" err="1"/>
              <a:t>міжз'єднання</a:t>
            </a:r>
            <a:r>
              <a:rPr lang="uk-UA" sz="1400" b="1" dirty="0"/>
              <a:t> організовані з використанням вільного поширення світлових пучків. У результаті виходить </a:t>
            </a:r>
            <a:r>
              <a:rPr lang="uk-UA" sz="1400" b="1" dirty="0" err="1"/>
              <a:t>квазічотиривимірна</a:t>
            </a:r>
            <a:r>
              <a:rPr lang="uk-UA" sz="1400" b="1" dirty="0"/>
              <a:t> структура. Вже створено дослідну систему. Вона показує швидкість 1015 операцій на секунду, причому споживає енергії всього 1 </a:t>
            </a:r>
            <a:r>
              <a:rPr lang="uk-UA" sz="1400" b="1" dirty="0" err="1"/>
              <a:t>фДж</a:t>
            </a:r>
            <a:r>
              <a:rPr lang="uk-UA" sz="1400" b="1" dirty="0"/>
              <a:t> на перемикання (порівняно із DOC-II –  7 </a:t>
            </a:r>
            <a:r>
              <a:rPr lang="uk-UA" sz="1400" b="1" dirty="0" err="1"/>
              <a:t>фДж</a:t>
            </a:r>
            <a:r>
              <a:rPr lang="uk-UA" sz="1400" b="1" dirty="0"/>
              <a:t>).</a:t>
            </a:r>
            <a:endParaRPr lang="" sz="1400" b="1"/>
          </a:p>
        </p:txBody>
      </p:sp>
    </p:spTree>
    <p:extLst>
      <p:ext uri="{BB962C8B-B14F-4D97-AF65-F5344CB8AC3E}">
        <p14:creationId xmlns:p14="http://schemas.microsoft.com/office/powerpoint/2010/main" val="122714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195" y="1844675"/>
            <a:ext cx="4249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ChangeArrowheads="1"/>
          </p:cNvSpPr>
          <p:nvPr/>
        </p:nvSpPr>
        <p:spPr bwMode="auto">
          <a:xfrm>
            <a:off x="2555875" y="4652963"/>
            <a:ext cx="3976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a:t>Iнтеграція елементів на одному чіп</a:t>
            </a:r>
            <a:r>
              <a:rPr lang="ru-RU" altLang=""/>
              <a:t> </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3609</Words>
  <Application>Microsoft Office PowerPoint</Application>
  <PresentationFormat>Экран (4:3)</PresentationFormat>
  <Paragraphs>122</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Оформление по умолчанию</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ЛАЗЕРНА ТЕХНІКА ТА ТЕХНОЛОГІЇ</dc:title>
  <dc:creator>MX</dc:creator>
  <cp:lastModifiedBy>Николай</cp:lastModifiedBy>
  <cp:revision>38</cp:revision>
  <dcterms:created xsi:type="dcterms:W3CDTF">2020-10-01T12:17:47Z</dcterms:created>
  <dcterms:modified xsi:type="dcterms:W3CDTF">2025-01-27T16:39:39Z</dcterms:modified>
</cp:coreProperties>
</file>