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0" r:id="rId1"/>
  </p:sldMasterIdLst>
  <p:sldIdLst>
    <p:sldId id="256" r:id="rId2"/>
    <p:sldId id="29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2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396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779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3426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834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400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448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096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4972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4555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28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48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34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339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585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11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66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66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948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93292" y="1462873"/>
            <a:ext cx="7224198" cy="118507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17500" indent="0">
              <a:lnSpc>
                <a:spcPts val="4680"/>
              </a:lnSpc>
            </a:pPr>
            <a:r>
              <a:rPr lang="u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Інформаційні системи в управлінні персоналом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796528" y="6611112"/>
            <a:ext cx="94488" cy="1066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850" b="1">
                <a:solidFill>
                  <a:srgbClr val="B5A788"/>
                </a:solidFill>
                <a:latin typeface="Courier New"/>
              </a:rPr>
              <a:t>і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11C896-B506-4E11-A778-67D888348F4B}"/>
              </a:ext>
            </a:extLst>
          </p:cNvPr>
          <p:cNvSpPr txBox="1"/>
          <p:nvPr/>
        </p:nvSpPr>
        <p:spPr>
          <a:xfrm>
            <a:off x="2286000" y="324433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" sz="1800" dirty="0">
                <a:solidFill>
                  <a:srgbClr val="5723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2. </a:t>
            </a:r>
            <a:endParaRPr lang="uk-U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39239" y="627888"/>
            <a:ext cx="4498305" cy="3048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83312" indent="0"/>
            <a:r>
              <a:rPr lang="u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Фази управління</a:t>
            </a:r>
          </a:p>
          <a:p>
            <a:pPr marL="83312" indent="0"/>
            <a:endParaRPr lang="uk" sz="2800" dirty="0">
              <a:solidFill>
                <a:srgbClr val="57231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3312" indent="0"/>
            <a:endParaRPr lang="uk" sz="2800" dirty="0">
              <a:solidFill>
                <a:srgbClr val="57231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3312" indent="0" algn="just"/>
            <a:r>
              <a:rPr lang="uk" sz="2400" spc="-50" dirty="0">
                <a:solidFill>
                  <a:srgbClr val="3891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   </a:t>
            </a:r>
            <a:r>
              <a:rPr lang="uk" sz="2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Планування;</a:t>
            </a:r>
          </a:p>
          <a:p>
            <a:pPr marL="83312" indent="0" algn="just"/>
            <a:r>
              <a:rPr lang="uk" sz="2400" spc="-50" dirty="0">
                <a:solidFill>
                  <a:srgbClr val="3891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   </a:t>
            </a:r>
            <a:r>
              <a:rPr lang="uk" sz="2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Організація;</a:t>
            </a:r>
          </a:p>
          <a:p>
            <a:pPr marL="83312" indent="0" algn="just"/>
            <a:r>
              <a:rPr lang="uk" sz="2400" spc="-50" dirty="0">
                <a:solidFill>
                  <a:srgbClr val="3891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   </a:t>
            </a:r>
            <a:r>
              <a:rPr lang="uk" sz="2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Мотивація;</a:t>
            </a:r>
          </a:p>
          <a:p>
            <a:pPr marL="83312" indent="0" algn="just"/>
            <a:r>
              <a:rPr lang="uk" sz="2400" spc="-50" dirty="0">
                <a:solidFill>
                  <a:srgbClr val="3891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   </a:t>
            </a:r>
            <a:r>
              <a:rPr lang="uk" sz="2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790432" y="6611112"/>
            <a:ext cx="103632" cy="13716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solidFill>
                  <a:srgbClr val="B5A788"/>
                </a:solidFill>
                <a:latin typeface="Times New Roman"/>
              </a:rPr>
              <a:t>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84470" y="845438"/>
            <a:ext cx="6668805" cy="405993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u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 управління персоналом містять:</a:t>
            </a:r>
          </a:p>
          <a:p>
            <a:pPr indent="0"/>
            <a:endParaRPr lang="uk" sz="2800" dirty="0">
              <a:solidFill>
                <a:srgbClr val="57231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/>
            <a:endParaRPr lang="uk" sz="2800" dirty="0">
              <a:solidFill>
                <a:srgbClr val="57231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" sz="2400" dirty="0">
                <a:solidFill>
                  <a:srgbClr val="1D1826"/>
                </a:solidFill>
                <a:latin typeface="Times New Roman"/>
              </a:rPr>
              <a:t>планування чисельності персоналу підприємства;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" sz="2400" dirty="0">
                <a:solidFill>
                  <a:srgbClr val="1D1826"/>
                </a:solidFill>
                <a:latin typeface="Times New Roman"/>
              </a:rPr>
              <a:t> розрахунок фонду заробітної плати персоналу;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" sz="2400" dirty="0">
                <a:solidFill>
                  <a:srgbClr val="1D1826"/>
                </a:solidFill>
                <a:latin typeface="Times New Roman"/>
              </a:rPr>
              <a:t> планування та організація навчання персоналу;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" sz="2400" dirty="0">
                <a:solidFill>
                  <a:srgbClr val="1D1826"/>
                </a:solidFill>
                <a:latin typeface="Times New Roman"/>
              </a:rPr>
              <a:t> управління кадровими переміщеннями;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" sz="2400" dirty="0">
                <a:solidFill>
                  <a:srgbClr val="1D1826"/>
                </a:solidFill>
                <a:latin typeface="Times New Roman"/>
              </a:rPr>
              <a:t> статистичний облік і звітність;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" sz="2400" dirty="0">
                <a:solidFill>
                  <a:srgbClr val="1D1826"/>
                </a:solidFill>
                <a:latin typeface="Times New Roman"/>
              </a:rPr>
              <a:t> довідки за запитом.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756904" y="6611112"/>
            <a:ext cx="173736" cy="1066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solidFill>
                  <a:srgbClr val="B5A788"/>
                </a:solidFill>
                <a:latin typeface="Times New Roman"/>
              </a:rPr>
              <a:t>10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52451" y="374904"/>
            <a:ext cx="7572374" cy="551154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57200" marR="1456436" indent="0" algn="ctr"/>
            <a:r>
              <a:rPr lang="uk" sz="2800" dirty="0">
                <a:solidFill>
                  <a:srgbClr val="5723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 системи опрацювання  даних (СОД)</a:t>
            </a:r>
          </a:p>
          <a:p>
            <a:pPr indent="850900"/>
            <a:r>
              <a:rPr lang="uk" sz="2400" dirty="0">
                <a:solidFill>
                  <a:srgbClr val="1D1826"/>
                </a:solidFill>
                <a:latin typeface="Times New Roman"/>
              </a:rPr>
              <a:t>Основна функція системи опрацювання даних – це: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" sz="2400" dirty="0">
                <a:solidFill>
                  <a:srgbClr val="1D1826"/>
                </a:solidFill>
                <a:latin typeface="Times New Roman"/>
              </a:rPr>
              <a:t>реалізація таких типових операцій опрацювання даних;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" sz="2400" dirty="0">
                <a:solidFill>
                  <a:srgbClr val="1D1826"/>
                </a:solidFill>
                <a:latin typeface="Times New Roman"/>
              </a:rPr>
              <a:t>збір, реєстрація і перенесення інформації на машинні носії;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" sz="2400" dirty="0">
                <a:solidFill>
                  <a:srgbClr val="1D1826"/>
                </a:solidFill>
                <a:latin typeface="Times New Roman"/>
              </a:rPr>
              <a:t>передача інформації в місця її збереження й опрацювання;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" sz="2400" dirty="0">
                <a:solidFill>
                  <a:srgbClr val="1D1826"/>
                </a:solidFill>
                <a:latin typeface="Times New Roman"/>
              </a:rPr>
              <a:t>уведення інформації в ЕОМ, контроль уведення та компонування інформації в пам’яті комп’ютера;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" sz="2400" dirty="0">
                <a:solidFill>
                  <a:srgbClr val="1D1826"/>
                </a:solidFill>
                <a:latin typeface="Times New Roman"/>
              </a:rPr>
              <a:t>створення і ведення внутрішньомашинної інформаційної бази;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" sz="2400" dirty="0">
                <a:solidFill>
                  <a:srgbClr val="1D1826"/>
                </a:solidFill>
                <a:latin typeface="Times New Roman"/>
              </a:rPr>
              <a:t>опрацювання інформації на ЕОМ (накопичення, сортування коригування, вибірка, арифметичне і логічне опрацювання) для вирішення функціональних задач системи (підсистеми) управління об’єктом;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763000" y="6611112"/>
            <a:ext cx="161544" cy="1066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>
              <a:spcBef>
                <a:spcPts val="7560"/>
              </a:spcBef>
            </a:pPr>
            <a:r>
              <a:rPr lang="uk" sz="850" b="1">
                <a:solidFill>
                  <a:srgbClr val="B5A788"/>
                </a:solidFill>
                <a:latin typeface="Courier New"/>
              </a:rPr>
              <a:t>її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42594" y="555879"/>
            <a:ext cx="5681472" cy="10668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u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 системи опрацювання даних СОД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18160" y="2232849"/>
            <a:ext cx="7037832" cy="271614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2304"/>
              </a:lnSpc>
              <a:spcBef>
                <a:spcPts val="630"/>
              </a:spcBef>
            </a:pPr>
            <a:r>
              <a:rPr lang="uk" sz="2400" dirty="0">
                <a:solidFill>
                  <a:srgbClr val="1D1826"/>
                </a:solidFill>
                <a:latin typeface="Times New Roman"/>
              </a:rPr>
              <a:t>Вивід інформації:</a:t>
            </a:r>
          </a:p>
          <a:p>
            <a:pPr marL="342900" indent="-342900">
              <a:lnSpc>
                <a:spcPts val="2304"/>
              </a:lnSpc>
              <a:spcBef>
                <a:spcPts val="630"/>
              </a:spcBef>
              <a:buFont typeface="Wingdings" panose="05000000000000000000" pitchFamily="2" charset="2"/>
              <a:buChar char="Ø"/>
            </a:pPr>
            <a:r>
              <a:rPr lang="uk" sz="2400" dirty="0">
                <a:solidFill>
                  <a:srgbClr val="1D1826"/>
                </a:solidFill>
                <a:latin typeface="Times New Roman"/>
              </a:rPr>
              <a:t>у вигляді табуляграм, відеограм, сигналів для прямого управління технологічними процесами, інформації для зв’язку з іншими системами;</a:t>
            </a:r>
          </a:p>
          <a:p>
            <a:pPr marL="342900" indent="-342900">
              <a:lnSpc>
                <a:spcPts val="2304"/>
              </a:lnSpc>
              <a:spcBef>
                <a:spcPts val="630"/>
              </a:spcBef>
              <a:buFont typeface="Wingdings" panose="05000000000000000000" pitchFamily="2" charset="2"/>
              <a:buChar char="Ø"/>
            </a:pPr>
            <a:r>
              <a:rPr lang="uk" sz="2400" dirty="0">
                <a:solidFill>
                  <a:srgbClr val="1D1826"/>
                </a:solidFill>
                <a:latin typeface="Times New Roman"/>
              </a:rPr>
              <a:t>організація, управління (адміністрування) обчислювальним процесом (планування, облік, контроль, аналіз реалізації ходу обчислень в обчислювальних мережах).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756904" y="6611112"/>
            <a:ext cx="170688" cy="1066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solidFill>
                  <a:srgbClr val="B5A788"/>
                </a:solidFill>
                <a:latin typeface="Times New Roman"/>
              </a:rPr>
              <a:t>12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496" y="1594104"/>
            <a:ext cx="27432" cy="60350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39240" y="649224"/>
            <a:ext cx="3297936" cy="51816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Складові СОД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9882" y="1696974"/>
            <a:ext cx="6813804" cy="346405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lIns="0" tIns="0" rIns="0" bIns="0">
            <a:noAutofit/>
          </a:bodyPr>
          <a:lstStyle/>
          <a:p>
            <a:pPr indent="825500" algn="just"/>
            <a:r>
              <a:rPr lang="uk" sz="2400" dirty="0">
                <a:solidFill>
                  <a:srgbClr val="1D1826"/>
                </a:solidFill>
                <a:latin typeface="Times New Roman"/>
              </a:rPr>
              <a:t>Практично всі системи опрацювання даних інформаційних систем незалежно від сфери їх застосування включають один і той самий набір складових (компонентів), що називаються </a:t>
            </a:r>
            <a:r>
              <a:rPr lang="uk" sz="2400" dirty="0">
                <a:latin typeface="Times New Roman"/>
              </a:rPr>
              <a:t>видами </a:t>
            </a:r>
            <a:r>
              <a:rPr lang="uk" sz="2400" dirty="0">
                <a:solidFill>
                  <a:srgbClr val="1D1826"/>
                </a:solidFill>
                <a:latin typeface="Times New Roman"/>
              </a:rPr>
              <a:t>забезпечення. </a:t>
            </a:r>
          </a:p>
          <a:p>
            <a:pPr indent="825500" algn="just"/>
            <a:r>
              <a:rPr lang="uk" sz="2400" dirty="0">
                <a:solidFill>
                  <a:srgbClr val="1D1826"/>
                </a:solidFill>
                <a:latin typeface="Times New Roman"/>
              </a:rPr>
              <a:t>Прийнято виділяти: інформаційне, програмне, технічне, </a:t>
            </a:r>
            <a:r>
              <a:rPr lang="uk" sz="2400" dirty="0">
                <a:latin typeface="Times New Roman"/>
              </a:rPr>
              <a:t>правове, лінгвістичне забезпечення.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54480" y="624840"/>
            <a:ext cx="6577584" cy="5486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Інформаційне забезпечення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87374" y="2213801"/>
            <a:ext cx="5891784" cy="322135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838200" algn="just"/>
            <a:r>
              <a:rPr lang="uk" sz="2000" b="1" i="1" dirty="0">
                <a:latin typeface="Times New Roman"/>
              </a:rPr>
              <a:t>Інформаційне забезпечення </a:t>
            </a:r>
            <a:r>
              <a:rPr lang="uk" sz="2000" b="1" i="1" dirty="0">
                <a:solidFill>
                  <a:srgbClr val="1D1826"/>
                </a:solidFill>
                <a:latin typeface="Times New Roman"/>
              </a:rPr>
              <a:t>-</a:t>
            </a:r>
            <a:r>
              <a:rPr lang="uk" sz="2000" dirty="0">
                <a:solidFill>
                  <a:srgbClr val="1D1826"/>
                </a:solidFill>
                <a:latin typeface="Times New Roman"/>
              </a:rPr>
              <a:t> це сукупність методів і засобів розміщення й організації інформації, що включають у себе системи класифікації і кодування, уніфіковані системи документації раціоналізації документообігу та форми документів, методів створення внутрішньомашинної інформаційної бази інформаційної системи. Від якості інформаційного забезпечення значною мірою залежить достовірність і якість прийнятих управлінських рішень.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756904" y="6611112"/>
            <a:ext cx="176784" cy="13411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solidFill>
                  <a:srgbClr val="B5A788"/>
                </a:solidFill>
                <a:latin typeface="Times New Roman"/>
              </a:rPr>
              <a:t>14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54480" y="627888"/>
            <a:ext cx="5934456" cy="54559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Програмне забезпечення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1896" y="2194559"/>
            <a:ext cx="6175629" cy="299656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812800" algn="just"/>
            <a:r>
              <a:rPr lang="uk" sz="2000" b="1" i="1" dirty="0">
                <a:latin typeface="Times New Roman"/>
              </a:rPr>
              <a:t>Програмне </a:t>
            </a:r>
            <a:r>
              <a:rPr lang="uk" sz="2000" b="1" i="1" dirty="0">
                <a:solidFill>
                  <a:srgbClr val="1D1826"/>
                </a:solidFill>
                <a:latin typeface="Times New Roman"/>
              </a:rPr>
              <a:t>забезпечення -</a:t>
            </a:r>
            <a:r>
              <a:rPr lang="uk" sz="2000" dirty="0">
                <a:solidFill>
                  <a:srgbClr val="1D1826"/>
                </a:solidFill>
                <a:latin typeface="Times New Roman"/>
              </a:rPr>
              <a:t> сукупність програмних засобів для створення та експлуатації СОД засобами обчислювальної техніки. До складу програмного забезпечення входять базові (загальноеистемні) та прикладні (спеціальні) програмні продукти. </a:t>
            </a:r>
            <a:r>
              <a:rPr lang="uk" sz="2000" dirty="0">
                <a:latin typeface="Times New Roman"/>
              </a:rPr>
              <a:t>Базові </a:t>
            </a:r>
            <a:r>
              <a:rPr lang="uk" sz="2000" dirty="0">
                <a:solidFill>
                  <a:srgbClr val="1D1826"/>
                </a:solidFill>
                <a:latin typeface="Times New Roman"/>
              </a:rPr>
              <a:t>програмні засоби елужать для автоматизації взаємодії людини </a:t>
            </a:r>
            <a:r>
              <a:rPr lang="uk" sz="2000" dirty="0">
                <a:solidFill>
                  <a:srgbClr val="0E2F57"/>
                </a:solidFill>
                <a:latin typeface="Times New Roman"/>
              </a:rPr>
              <a:t>і </a:t>
            </a:r>
            <a:r>
              <a:rPr lang="uk" sz="2000" dirty="0">
                <a:solidFill>
                  <a:srgbClr val="1D1826"/>
                </a:solidFill>
                <a:latin typeface="Times New Roman"/>
              </a:rPr>
              <a:t>комп’ютера, організації типових процедур опрацювання даних, контролю і діагностики функціонування технічних засобів СОД.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759952" y="6611112"/>
            <a:ext cx="167640" cy="13716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solidFill>
                  <a:srgbClr val="B5A788"/>
                </a:solidFill>
                <a:latin typeface="Times New Roman"/>
              </a:rPr>
              <a:t>15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54480" y="649224"/>
            <a:ext cx="3361944" cy="52425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Прикладне ПЗ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36701" y="1386840"/>
            <a:ext cx="5506974" cy="482193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825500" algn="just"/>
            <a:r>
              <a:rPr lang="uk" sz="2400" b="1" i="1" dirty="0">
                <a:latin typeface="Times New Roman"/>
              </a:rPr>
              <a:t>Прикладне програмне забезпечення</a:t>
            </a:r>
            <a:r>
              <a:rPr lang="uk" sz="2400" dirty="0">
                <a:latin typeface="Times New Roman"/>
              </a:rPr>
              <a:t> </a:t>
            </a:r>
            <a:r>
              <a:rPr lang="uk" sz="2400" dirty="0">
                <a:solidFill>
                  <a:srgbClr val="1D1826"/>
                </a:solidFill>
                <a:latin typeface="Times New Roman"/>
              </a:rPr>
              <a:t>представляє собою сукупність програмних продуктів, призначених для автоматизації вирішення функціональних задач інформаційної системи. Вони можуть буті розроблені як універсальні засоби (текстові редактори, електронні таблиці, системи управління базами даних) і як спеціалізовані, тобто такі, що реалізують функціональні підсистеми (бізнес -процеси) об’єктів різної природи (економічні, інженерні, технічні)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756904" y="6580632"/>
            <a:ext cx="173736" cy="13716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solidFill>
                  <a:srgbClr val="B5A788"/>
                </a:solidFill>
                <a:latin typeface="Times New Roman"/>
              </a:rPr>
              <a:t>16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35914" y="810006"/>
            <a:ext cx="5793486" cy="330479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850900" algn="just"/>
            <a:r>
              <a:rPr lang="uk" sz="2000" b="1" i="1" dirty="0">
                <a:latin typeface="Times New Roman"/>
              </a:rPr>
              <a:t>Технічне </a:t>
            </a:r>
            <a:r>
              <a:rPr lang="uk" sz="2000" b="1" i="1" dirty="0">
                <a:solidFill>
                  <a:srgbClr val="1D1826"/>
                </a:solidFill>
                <a:latin typeface="Times New Roman"/>
              </a:rPr>
              <a:t>забезпечення</a:t>
            </a:r>
            <a:r>
              <a:rPr lang="uk" sz="2000" dirty="0">
                <a:solidFill>
                  <a:srgbClr val="1D1826"/>
                </a:solidFill>
                <a:latin typeface="Times New Roman"/>
              </a:rPr>
              <a:t> представляє собою комплекс технічних засобів, що застосовуються для функціонування системи опрацювання даних, і містить у собі пристрої, за допомогою яких виконуються типові операції опрацювання даних як поза ЕОМ (периферійні технічні засоби збору, реєстрації, первинного опрацювання інформації, оргтехніка різного призначення, засоби телекомунікації і зв'язку), так і на ЕОМ різних класів.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766048" y="6611112"/>
            <a:ext cx="155448" cy="13411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solidFill>
                  <a:srgbClr val="B5A788"/>
                </a:solidFill>
                <a:latin typeface="Times New Roman"/>
              </a:rPr>
              <a:t>17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22173" y="1579894"/>
            <a:ext cx="7767447" cy="346024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r>
              <a:rPr lang="uk" sz="2000" b="1" i="1" dirty="0">
                <a:latin typeface="Times New Roman"/>
              </a:rPr>
              <a:t>Правове </a:t>
            </a:r>
            <a:r>
              <a:rPr lang="uk" sz="2000" b="1" i="1" dirty="0">
                <a:solidFill>
                  <a:srgbClr val="1D1826"/>
                </a:solidFill>
                <a:latin typeface="Times New Roman"/>
              </a:rPr>
              <a:t>забезпечення</a:t>
            </a:r>
            <a:r>
              <a:rPr lang="uk" sz="2000" dirty="0">
                <a:solidFill>
                  <a:srgbClr val="1D1826"/>
                </a:solidFill>
                <a:latin typeface="Times New Roman"/>
              </a:rPr>
              <a:t> - це сукупність правових норм, </a:t>
            </a:r>
          </a:p>
          <a:p>
            <a:r>
              <a:rPr lang="uk" sz="2000" dirty="0">
                <a:solidFill>
                  <a:srgbClr val="1D1826"/>
                </a:solidFill>
                <a:latin typeface="Times New Roman"/>
              </a:rPr>
              <a:t>що регламентують створення і функціонування інформаційної системи.</a:t>
            </a:r>
            <a:r>
              <a:rPr lang="uk" sz="2000" b="1" i="1" dirty="0">
                <a:latin typeface="Times New Roman"/>
              </a:rPr>
              <a:t> </a:t>
            </a:r>
          </a:p>
          <a:p>
            <a:r>
              <a:rPr lang="uk" sz="2000" b="1" i="1" dirty="0">
                <a:latin typeface="Times New Roman"/>
              </a:rPr>
              <a:t>Лінгвістичне </a:t>
            </a:r>
            <a:r>
              <a:rPr lang="uk" sz="2000" b="1" i="1" dirty="0">
                <a:solidFill>
                  <a:srgbClr val="1D1826"/>
                </a:solidFill>
                <a:latin typeface="Times New Roman"/>
              </a:rPr>
              <a:t>забезпечення -</a:t>
            </a:r>
            <a:r>
              <a:rPr lang="uk" sz="2000" dirty="0">
                <a:solidFill>
                  <a:srgbClr val="1D1826"/>
                </a:solidFill>
                <a:latin typeface="Times New Roman"/>
              </a:rPr>
              <a:t> це сукупність мовних засобів що </a:t>
            </a:r>
          </a:p>
          <a:p>
            <a:r>
              <a:rPr lang="uk" sz="2000" dirty="0">
                <a:solidFill>
                  <a:srgbClr val="1D1826"/>
                </a:solidFill>
                <a:latin typeface="Times New Roman"/>
              </a:rPr>
              <a:t>використовуються на різних стадіях створення та експлуатації СОД </a:t>
            </a:r>
          </a:p>
          <a:p>
            <a:r>
              <a:rPr lang="uk" sz="2000" dirty="0">
                <a:solidFill>
                  <a:srgbClr val="1D1826"/>
                </a:solidFill>
                <a:latin typeface="Times New Roman"/>
              </a:rPr>
              <a:t>для підвищення ефективності розробки й забезпечення спілкування </a:t>
            </a:r>
          </a:p>
          <a:p>
            <a:r>
              <a:rPr lang="uk" sz="2000" dirty="0">
                <a:solidFill>
                  <a:srgbClr val="1D1826"/>
                </a:solidFill>
                <a:latin typeface="Times New Roman"/>
              </a:rPr>
              <a:t>людини і ЕОМ.</a:t>
            </a:r>
            <a:r>
              <a:rPr lang="uk" sz="2000" b="1" dirty="0">
                <a:solidFill>
                  <a:srgbClr val="1D1826"/>
                </a:solidFill>
                <a:latin typeface="Times New Roman"/>
              </a:rPr>
              <a:t> </a:t>
            </a:r>
          </a:p>
          <a:p>
            <a:r>
              <a:rPr lang="uk" sz="2000" b="1" dirty="0">
                <a:solidFill>
                  <a:srgbClr val="1D1826"/>
                </a:solidFill>
                <a:latin typeface="Times New Roman"/>
              </a:rPr>
              <a:t>Ергономічне забезпечення </a:t>
            </a:r>
            <a:r>
              <a:rPr lang="uk" sz="2000" dirty="0">
                <a:solidFill>
                  <a:srgbClr val="1D1826"/>
                </a:solidFill>
                <a:latin typeface="Times New Roman"/>
              </a:rPr>
              <a:t>розглядають як сукупність методів і </a:t>
            </a:r>
          </a:p>
          <a:p>
            <a:r>
              <a:rPr lang="uk" sz="2000" dirty="0">
                <a:solidFill>
                  <a:srgbClr val="1D1826"/>
                </a:solidFill>
                <a:latin typeface="Times New Roman"/>
              </a:rPr>
              <a:t>засобів, які використовуються на різних етапах розробки та </a:t>
            </a:r>
          </a:p>
          <a:p>
            <a:r>
              <a:rPr lang="uk" sz="2000" dirty="0">
                <a:solidFill>
                  <a:srgbClr val="272231"/>
                </a:solidFill>
                <a:latin typeface="Times New Roman"/>
              </a:rPr>
              <a:t>функціонування ІС, призначене для створення оптимальних</a:t>
            </a:r>
          </a:p>
          <a:p>
            <a:r>
              <a:rPr lang="uk" sz="2000" dirty="0">
                <a:solidFill>
                  <a:srgbClr val="272231"/>
                </a:solidFill>
                <a:latin typeface="Times New Roman"/>
              </a:rPr>
              <a:t> умов </a:t>
            </a:r>
            <a:r>
              <a:rPr lang="uk" sz="2000" dirty="0">
                <a:solidFill>
                  <a:srgbClr val="1D1826"/>
                </a:solidFill>
                <a:latin typeface="Times New Roman"/>
              </a:rPr>
              <a:t>високоефективної і безпомилкової діяльності людини, </a:t>
            </a:r>
          </a:p>
          <a:p>
            <a:r>
              <a:rPr lang="uk" sz="2000" dirty="0">
                <a:solidFill>
                  <a:srgbClr val="1D1826"/>
                </a:solidFill>
                <a:latin typeface="Times New Roman"/>
              </a:rPr>
              <a:t>спрямованої на якомога швидше освоєння цієї системи.</a:t>
            </a:r>
          </a:p>
          <a:p>
            <a:endParaRPr lang="uk" sz="2000" dirty="0">
              <a:solidFill>
                <a:srgbClr val="1D1826"/>
              </a:solidFill>
              <a:latin typeface="Times New Roman"/>
            </a:endParaRPr>
          </a:p>
          <a:p>
            <a:endParaRPr lang="uk" sz="2000" dirty="0">
              <a:solidFill>
                <a:srgbClr val="1D1826"/>
              </a:solidFill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34440" y="2340864"/>
            <a:ext cx="7498080" cy="2286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2304"/>
              </a:lnSpc>
            </a:pPr>
            <a:endParaRPr lang="uk" sz="2000" dirty="0">
              <a:solidFill>
                <a:srgbClr val="1D1826"/>
              </a:solidFill>
              <a:latin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756904" y="6580632"/>
            <a:ext cx="170688" cy="13716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solidFill>
                  <a:srgbClr val="B5A788"/>
                </a:solidFill>
                <a:latin typeface="Times New Roman"/>
              </a:rPr>
              <a:t>18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337DB0A-B494-4524-8CE0-0FE539E278FD}"/>
              </a:ext>
            </a:extLst>
          </p:cNvPr>
          <p:cNvSpPr/>
          <p:nvPr/>
        </p:nvSpPr>
        <p:spPr>
          <a:xfrm>
            <a:off x="610743" y="999250"/>
            <a:ext cx="7540752" cy="11612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812800"/>
            <a:endParaRPr lang="uk" sz="2000" dirty="0">
              <a:solidFill>
                <a:srgbClr val="1D1826"/>
              </a:solidFill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266C330-0052-41BE-B9FA-759F797F73E1}"/>
              </a:ext>
            </a:extLst>
          </p:cNvPr>
          <p:cNvSpPr txBox="1"/>
          <p:nvPr/>
        </p:nvSpPr>
        <p:spPr>
          <a:xfrm>
            <a:off x="1077238" y="1235178"/>
            <a:ext cx="735277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Питання: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1.Типова структура та склад інформаційних систем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Рівні інформаційних систем в організації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Глобальне інформаційне суспільство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Поняття інформаційна технологія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Класифікація інформаційних технологій</a:t>
            </a:r>
          </a:p>
        </p:txBody>
      </p:sp>
    </p:spTree>
    <p:extLst>
      <p:ext uri="{BB962C8B-B14F-4D97-AF65-F5344CB8AC3E}">
        <p14:creationId xmlns:p14="http://schemas.microsoft.com/office/powerpoint/2010/main" val="39280180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6048" y="624840"/>
            <a:ext cx="6331077" cy="3337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08432" indent="0"/>
            <a:r>
              <a:rPr lang="u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Організаційні компоненти ІС</a:t>
            </a:r>
          </a:p>
          <a:p>
            <a:pPr indent="901700" algn="just"/>
            <a:endParaRPr lang="uk" sz="2000" dirty="0">
              <a:solidFill>
                <a:srgbClr val="1D1826"/>
              </a:solidFill>
              <a:latin typeface="Times New Roman"/>
            </a:endParaRPr>
          </a:p>
          <a:p>
            <a:pPr indent="901700" algn="just"/>
            <a:r>
              <a:rPr lang="uk" sz="2000" dirty="0">
                <a:solidFill>
                  <a:srgbClr val="1D1826"/>
                </a:solidFill>
                <a:latin typeface="Times New Roman"/>
              </a:rPr>
              <a:t>Під </a:t>
            </a:r>
            <a:r>
              <a:rPr lang="uk" sz="2000" b="1" i="1" dirty="0">
                <a:solidFill>
                  <a:srgbClr val="1D1826"/>
                </a:solidFill>
                <a:latin typeface="Times New Roman"/>
              </a:rPr>
              <a:t>організаційними компонентами </a:t>
            </a:r>
            <a:r>
              <a:rPr lang="uk" sz="2000" b="1" i="1" dirty="0">
                <a:latin typeface="Times New Roman"/>
              </a:rPr>
              <a:t>ІС</a:t>
            </a:r>
            <a:r>
              <a:rPr lang="uk" sz="2000" dirty="0">
                <a:latin typeface="Times New Roman"/>
              </a:rPr>
              <a:t> </a:t>
            </a:r>
            <a:r>
              <a:rPr lang="uk" sz="2000" dirty="0">
                <a:solidFill>
                  <a:srgbClr val="1D1826"/>
                </a:solidFill>
                <a:latin typeface="Times New Roman"/>
              </a:rPr>
              <a:t>мають на увазі сукупність методів </a:t>
            </a:r>
            <a:r>
              <a:rPr lang="uk" sz="2000" dirty="0">
                <a:solidFill>
                  <a:srgbClr val="082141"/>
                </a:solidFill>
                <a:latin typeface="Times New Roman"/>
              </a:rPr>
              <a:t>і </a:t>
            </a:r>
            <a:r>
              <a:rPr lang="uk" sz="2000" dirty="0">
                <a:solidFill>
                  <a:srgbClr val="1D1826"/>
                </a:solidFill>
                <a:latin typeface="Times New Roman"/>
              </a:rPr>
              <a:t>засобів, що дозволяють удосконалити організаційну структуру об'єктів і управлінські функції, які виконуються структурними підрозділами; визначити штатний розклад </a:t>
            </a:r>
            <a:r>
              <a:rPr lang="uk" sz="2000" dirty="0">
                <a:solidFill>
                  <a:srgbClr val="082141"/>
                </a:solidFill>
                <a:latin typeface="Times New Roman"/>
              </a:rPr>
              <a:t>і </a:t>
            </a:r>
            <a:r>
              <a:rPr lang="uk" sz="2000" dirty="0">
                <a:solidFill>
                  <a:srgbClr val="1D1826"/>
                </a:solidFill>
                <a:latin typeface="Times New Roman"/>
              </a:rPr>
              <a:t>чисельний склад кожного структурного підрозділу; розробити посадові інструкції персоналу управління в умовах функціонування СОД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763000" y="6611112"/>
            <a:ext cx="167640" cy="1066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solidFill>
                  <a:srgbClr val="B5A788"/>
                </a:solidFill>
                <a:latin typeface="Times New Roman"/>
              </a:rPr>
              <a:t>21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40536" y="48768"/>
            <a:ext cx="6465189" cy="30373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01244" indent="0" algn="just"/>
            <a:r>
              <a:rPr lang="u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Рівні інформаційних систем в</a:t>
            </a:r>
          </a:p>
          <a:p>
            <a:pPr marL="301244" indent="0" algn="just"/>
            <a:r>
              <a:rPr lang="u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</a:p>
          <a:p>
            <a:pPr indent="838200" algn="just">
              <a:lnSpc>
                <a:spcPts val="2328"/>
              </a:lnSpc>
            </a:pPr>
            <a:endParaRPr lang="uk" sz="2000" dirty="0">
              <a:solidFill>
                <a:srgbClr val="1D1826"/>
              </a:solidFill>
              <a:latin typeface="Times New Roman"/>
            </a:endParaRPr>
          </a:p>
          <a:p>
            <a:pPr indent="838200" algn="just">
              <a:lnSpc>
                <a:spcPts val="2328"/>
              </a:lnSpc>
            </a:pPr>
            <a:endParaRPr lang="uk" sz="2000" dirty="0">
              <a:solidFill>
                <a:srgbClr val="1D1826"/>
              </a:solidFill>
              <a:latin typeface="Times New Roman"/>
            </a:endParaRPr>
          </a:p>
          <a:p>
            <a:pPr indent="838200" algn="just">
              <a:lnSpc>
                <a:spcPts val="2328"/>
              </a:lnSpc>
            </a:pPr>
            <a:r>
              <a:rPr lang="uk" sz="2400" dirty="0">
                <a:solidFill>
                  <a:srgbClr val="5723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 ІС</a:t>
            </a:r>
          </a:p>
          <a:p>
            <a:pPr indent="838200" algn="just"/>
            <a:r>
              <a:rPr lang="uk" sz="2000" dirty="0">
                <a:solidFill>
                  <a:srgbClr val="1D1826"/>
                </a:solidFill>
                <a:latin typeface="Times New Roman"/>
              </a:rPr>
              <a:t>Організаційні рівні обслуговують чотири головних типи інформаційних систем: системи експлуатаційного рівня, системи рівня знань, системи управлінського рівня та стратегічні системи.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763000" y="6611112"/>
            <a:ext cx="164592" cy="1066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solidFill>
                  <a:srgbClr val="B5A788"/>
                </a:solidFill>
                <a:latin typeface="Times New Roman"/>
              </a:rPr>
              <a:t>22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1436" y="693420"/>
            <a:ext cx="6427089" cy="59176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75844" indent="0"/>
            <a:r>
              <a:rPr lang="u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експлуатаційного рівня</a:t>
            </a:r>
          </a:p>
          <a:p>
            <a:pPr indent="0" algn="just"/>
            <a:endParaRPr lang="uk" sz="2000" b="1" i="1" dirty="0">
              <a:solidFill>
                <a:srgbClr val="1D1826"/>
              </a:solidFill>
              <a:latin typeface="Times New Roman"/>
            </a:endParaRPr>
          </a:p>
          <a:p>
            <a:pPr indent="0" algn="just"/>
            <a:r>
              <a:rPr lang="uk" sz="2000" b="1" i="1" dirty="0">
                <a:solidFill>
                  <a:srgbClr val="1D1826"/>
                </a:solidFill>
                <a:latin typeface="Times New Roman"/>
              </a:rPr>
              <a:t> </a:t>
            </a:r>
            <a:r>
              <a:rPr lang="uk" sz="2400" b="1" i="1" dirty="0">
                <a:solidFill>
                  <a:srgbClr val="1D1826"/>
                </a:solidFill>
                <a:latin typeface="Times New Roman"/>
              </a:rPr>
              <a:t>Експлуатаційнийого рівень</a:t>
            </a:r>
            <a:r>
              <a:rPr lang="uk" sz="2400" dirty="0">
                <a:solidFill>
                  <a:srgbClr val="1D1826"/>
                </a:solidFill>
                <a:latin typeface="Times New Roman"/>
              </a:rPr>
              <a:t> підтримують операційних менеджерів, стежать за елементарними діями організації типу продажу, платежів, кредитування та ін. Основна мета систем на</a:t>
            </a:r>
          </a:p>
          <a:p>
            <a:pPr indent="0" algn="just"/>
            <a:r>
              <a:rPr lang="uk" sz="2400" dirty="0">
                <a:solidFill>
                  <a:srgbClr val="1D1826"/>
                </a:solidFill>
                <a:latin typeface="Times New Roman"/>
              </a:rPr>
              <a:t>цьому рівні полягає в тому, щоб відповісти на типові питання і проводити потоки трансакцій через організацію.</a:t>
            </a:r>
          </a:p>
          <a:p>
            <a:pPr marL="593344" indent="-317500"/>
            <a:r>
              <a:rPr lang="uk" sz="2400" spc="-50" dirty="0">
                <a:solidFill>
                  <a:srgbClr val="3891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uk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Трансакція</a:t>
            </a:r>
            <a:r>
              <a:rPr lang="uk" sz="2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це активна економічна взаємодія господарюючих суб'єктів, які охоплюють матеріальні, контрактні аспекти обміну і використовуються для позначення як обміну товарів, так і обміну різними видами діяльності.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766048" y="6611112"/>
            <a:ext cx="158496" cy="13716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 baseline="30000">
                <a:solidFill>
                  <a:srgbClr val="B5A788"/>
                </a:solidFill>
                <a:latin typeface="Times New Roman"/>
              </a:rPr>
              <a:t>2</a:t>
            </a:r>
            <a:r>
              <a:rPr lang="uk" sz="1100" b="1">
                <a:solidFill>
                  <a:srgbClr val="B5A788"/>
                </a:solidFill>
                <a:latin typeface="Times New Roman"/>
              </a:rPr>
              <a:t>3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39240" y="649224"/>
            <a:ext cx="4815840" cy="52425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рівня знань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90550" y="1339595"/>
            <a:ext cx="5514975" cy="364197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838200" algn="just"/>
            <a:r>
              <a:rPr lang="uk" sz="2400" b="1" i="1" dirty="0">
                <a:solidFill>
                  <a:srgbClr val="1D1826"/>
                </a:solidFill>
                <a:latin typeface="Times New Roman"/>
              </a:rPr>
              <a:t>Системи рівня знань</a:t>
            </a:r>
            <a:r>
              <a:rPr lang="uk" sz="2400" dirty="0">
                <a:solidFill>
                  <a:srgbClr val="1D1826"/>
                </a:solidFill>
                <a:latin typeface="Times New Roman"/>
              </a:rPr>
              <a:t> підтримують працівників знання й оброблювачів даних </a:t>
            </a:r>
            <a:r>
              <a:rPr lang="uk" sz="2400" dirty="0">
                <a:latin typeface="Times New Roman"/>
              </a:rPr>
              <a:t>в </a:t>
            </a:r>
            <a:r>
              <a:rPr lang="uk" sz="2400" dirty="0">
                <a:solidFill>
                  <a:srgbClr val="1D1826"/>
                </a:solidFill>
                <a:latin typeface="Times New Roman"/>
              </a:rPr>
              <a:t>організації. Мета систем рівня знань полягає в тому, щоб допомогти діловій фірмі інтегрувати нове знання в бізнес і допомагати організації керувати потоком документів. Системи рівня знань, особливо у формі робочих станцій і офісних систем, сьогодні є найбільш швидко зростаючими додатками в бізнесі.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39240" y="649224"/>
            <a:ext cx="7089648" cy="52425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управлінського рівня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97102" y="1765172"/>
            <a:ext cx="5170170" cy="396887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838200" algn="just"/>
            <a:r>
              <a:rPr lang="uk" sz="2000" b="1" i="1" dirty="0">
                <a:solidFill>
                  <a:srgbClr val="1D1826"/>
                </a:solidFill>
                <a:latin typeface="Times New Roman"/>
              </a:rPr>
              <a:t>Системи управлінського рівня</a:t>
            </a:r>
            <a:r>
              <a:rPr lang="uk" sz="2000" dirty="0">
                <a:solidFill>
                  <a:srgbClr val="1D1826"/>
                </a:solidFill>
                <a:latin typeface="Times New Roman"/>
              </a:rPr>
              <a:t> розроблені, щоб обслуговувати контроль, управління, прийняття рішень і адміністративні дії середніх менеджерів. Вони визначають, чи добре працюють об’єкти, і періодично сповіщають про це. Наприклад, система управління переміщеннями повідомляє про переміщення загальної кількості товару, рівномірність роботи торговельного відділу і відділу, що фінансує витрати для службовців у всіх філіях компанії, відзначаючи, де фактичні витрати перевищують бюджети.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496" y="1594104"/>
            <a:ext cx="27432" cy="60350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39240" y="649224"/>
            <a:ext cx="6702552" cy="52425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стратегічного рівня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9947" y="1594104"/>
            <a:ext cx="5116068" cy="23042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838200" algn="just"/>
            <a:r>
              <a:rPr lang="uk" sz="2000" b="1" i="1" dirty="0">
                <a:solidFill>
                  <a:srgbClr val="1D1826"/>
                </a:solidFill>
                <a:latin typeface="Times New Roman"/>
              </a:rPr>
              <a:t>Системи стратегічного рівня -</a:t>
            </a:r>
            <a:r>
              <a:rPr lang="uk" sz="2000" dirty="0">
                <a:solidFill>
                  <a:srgbClr val="1D1826"/>
                </a:solidFill>
                <a:latin typeface="Times New Roman"/>
              </a:rPr>
              <a:t> цс інструмент допомоги керівникам вищого рівня, що готують стратегічні дослідження і тривалі тренди у фірмі й у діловому оточенні, їхнє: основне призначення - приводити у відповідність зміни в умовах експлуатації з існуючою організаційною можливістю. Який буде рівень зайнятості через п’ять років? Які тривалі промислові фінансові тренди і де наші підйоми і спади? </a:t>
            </a:r>
            <a:r>
              <a:rPr lang="uk" sz="2000" dirty="0">
                <a:latin typeface="Times New Roman"/>
              </a:rPr>
              <a:t>Які </a:t>
            </a:r>
            <a:r>
              <a:rPr lang="uk" sz="2000" dirty="0">
                <a:solidFill>
                  <a:srgbClr val="1D1826"/>
                </a:solidFill>
                <a:latin typeface="Times New Roman"/>
              </a:rPr>
              <a:t>вироби ми повинні робити через п’ять років?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39240" y="624840"/>
            <a:ext cx="6690360" cy="5486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4620"/>
              </a:spcAft>
            </a:pPr>
            <a:r>
              <a:rPr lang="uk" sz="4200">
                <a:solidFill>
                  <a:srgbClr val="572314"/>
                </a:solidFill>
                <a:latin typeface="Corbel"/>
              </a:rPr>
              <a:t>Функціональний розподіл ІС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25296" y="1898904"/>
            <a:ext cx="7543800" cy="115214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838200" algn="just">
              <a:lnSpc>
                <a:spcPts val="2328"/>
              </a:lnSpc>
              <a:spcBef>
                <a:spcPts val="4620"/>
              </a:spcBef>
            </a:pPr>
            <a:r>
              <a:rPr lang="uk" sz="2000">
                <a:solidFill>
                  <a:srgbClr val="1D1826"/>
                </a:solidFill>
                <a:latin typeface="Times New Roman"/>
              </a:rPr>
              <a:t>Інформаційні системи можуть також бути диференційовані функціональним чином. Головні організаційні функції типу продажу, виробництва, фінансів, бухгалтерського обліку і людських ресурсів обслуговуються власними інформаційними системами.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766048" y="6611112"/>
            <a:ext cx="161544" cy="13411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 baseline="30000">
                <a:solidFill>
                  <a:srgbClr val="B5A788"/>
                </a:solidFill>
                <a:latin typeface="Times New Roman"/>
              </a:rPr>
              <a:t>2</a:t>
            </a:r>
            <a:r>
              <a:rPr lang="uk" sz="1100" b="1">
                <a:solidFill>
                  <a:srgbClr val="B5A788"/>
                </a:solidFill>
                <a:latin typeface="Times New Roman"/>
              </a:rPr>
              <a:t>7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2928" y="1316736"/>
            <a:ext cx="4242816" cy="471830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437001" y="371856"/>
            <a:ext cx="1676400" cy="46939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Рівні ІС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39696" y="1304544"/>
            <a:ext cx="2029968" cy="9814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896"/>
              </a:lnSpc>
            </a:pPr>
            <a:r>
              <a:rPr lang="uk" sz="1600" b="1">
                <a:latin typeface="Times New Roman"/>
              </a:rPr>
              <a:t>Типи інформаційних систем</a:t>
            </a:r>
          </a:p>
          <a:p>
            <a:pPr marR="88900" indent="0" algn="r">
              <a:spcAft>
                <a:spcPts val="420"/>
              </a:spcAft>
            </a:pPr>
            <a:r>
              <a:rPr lang="uk" sz="1500" b="1">
                <a:solidFill>
                  <a:srgbClr val="272231"/>
                </a:solidFill>
                <a:latin typeface="Times New Roman"/>
              </a:rPr>
              <a:t>Стратегічний</a:t>
            </a:r>
          </a:p>
          <a:p>
            <a:pPr marR="88900" indent="0" algn="r"/>
            <a:r>
              <a:rPr lang="uk" sz="1500" b="1">
                <a:solidFill>
                  <a:srgbClr val="272231"/>
                </a:solidFill>
                <a:latin typeface="Times New Roman"/>
              </a:rPr>
              <a:t>рівень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33600" y="2767584"/>
            <a:ext cx="1371600" cy="4754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>
              <a:spcAft>
                <a:spcPts val="420"/>
              </a:spcAft>
            </a:pPr>
            <a:r>
              <a:rPr lang="uk" sz="1500" b="1">
                <a:solidFill>
                  <a:srgbClr val="272231"/>
                </a:solidFill>
                <a:latin typeface="Times New Roman"/>
              </a:rPr>
              <a:t>Управлінський</a:t>
            </a:r>
          </a:p>
          <a:p>
            <a:pPr indent="0" algn="r"/>
            <a:r>
              <a:rPr lang="uk" sz="1500" b="1">
                <a:solidFill>
                  <a:srgbClr val="272231"/>
                </a:solidFill>
                <a:latin typeface="Times New Roman"/>
              </a:rPr>
              <a:t>рівень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94560" y="4059936"/>
            <a:ext cx="627888" cy="4328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Aft>
                <a:spcPts val="630"/>
              </a:spcAft>
            </a:pPr>
            <a:r>
              <a:rPr lang="uk" sz="1500" b="1">
                <a:solidFill>
                  <a:srgbClr val="1D1826"/>
                </a:solidFill>
                <a:latin typeface="Times New Roman"/>
              </a:rPr>
              <a:t>Рівень</a:t>
            </a:r>
          </a:p>
          <a:p>
            <a:pPr marL="114300" indent="0"/>
            <a:r>
              <a:rPr lang="uk" sz="1500" b="1">
                <a:solidFill>
                  <a:srgbClr val="1D1826"/>
                </a:solidFill>
                <a:latin typeface="Times New Roman"/>
              </a:rPr>
              <a:t>знань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19072" y="5111496"/>
            <a:ext cx="1578864" cy="42976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944"/>
              </a:lnSpc>
            </a:pPr>
            <a:r>
              <a:rPr lang="uk" sz="1500" b="1" dirty="0">
                <a:solidFill>
                  <a:srgbClr val="272231"/>
                </a:solidFill>
                <a:latin typeface="Times New Roman"/>
              </a:rPr>
              <a:t>Експлуатаційний рівень</a:t>
            </a:r>
            <a:endParaRPr lang="uk" sz="1500" b="1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02224" y="1280160"/>
            <a:ext cx="1792224" cy="23164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600" b="1">
                <a:latin typeface="Times New Roman"/>
              </a:rPr>
              <a:t>Групи менеджерів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602224" y="1728216"/>
            <a:ext cx="1792224" cy="4419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Aft>
                <a:spcPts val="420"/>
              </a:spcAft>
            </a:pPr>
            <a:r>
              <a:rPr lang="uk" sz="1500" b="1">
                <a:solidFill>
                  <a:srgbClr val="272231"/>
                </a:solidFill>
                <a:latin typeface="Times New Roman"/>
              </a:rPr>
              <a:t>Вище</a:t>
            </a:r>
          </a:p>
          <a:p>
            <a:pPr indent="0"/>
            <a:r>
              <a:rPr lang="uk" sz="1500" b="1">
                <a:solidFill>
                  <a:srgbClr val="272231"/>
                </a:solidFill>
                <a:latin typeface="Times New Roman"/>
              </a:rPr>
              <a:t>керівництво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888736" y="2767584"/>
            <a:ext cx="1341120" cy="2438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500" b="1">
                <a:solidFill>
                  <a:srgbClr val="272231"/>
                </a:solidFill>
                <a:latin typeface="Times New Roman"/>
              </a:rPr>
              <a:t>Середня ланка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455664" y="3925824"/>
            <a:ext cx="1225296" cy="4328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944"/>
              </a:lnSpc>
            </a:pPr>
            <a:r>
              <a:rPr lang="uk" sz="1500" b="1">
                <a:solidFill>
                  <a:srgbClr val="272231"/>
                </a:solidFill>
                <a:latin typeface="Times New Roman"/>
              </a:rPr>
              <a:t>Працівники знань </a:t>
            </a:r>
            <a:r>
              <a:rPr lang="uk" sz="1500" b="1">
                <a:solidFill>
                  <a:srgbClr val="0E2F57"/>
                </a:solidFill>
                <a:latin typeface="Times New Roman"/>
              </a:rPr>
              <a:t>і </a:t>
            </a:r>
            <a:r>
              <a:rPr lang="uk" sz="1500" b="1">
                <a:solidFill>
                  <a:srgbClr val="272231"/>
                </a:solidFill>
                <a:latin typeface="Times New Roman"/>
              </a:rPr>
              <a:t>даних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897624" y="5093208"/>
            <a:ext cx="987552" cy="19202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630"/>
              </a:spcAft>
            </a:pPr>
            <a:r>
              <a:rPr lang="uk" sz="1500" b="1">
                <a:solidFill>
                  <a:srgbClr val="272231"/>
                </a:solidFill>
                <a:latin typeface="Times New Roman"/>
              </a:rPr>
              <a:t>Операційні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903720" y="5388864"/>
            <a:ext cx="963168" cy="14325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500" b="1">
                <a:solidFill>
                  <a:srgbClr val="272231"/>
                </a:solidFill>
                <a:latin typeface="Times New Roman"/>
              </a:rPr>
              <a:t>менеджери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542288" y="6187440"/>
            <a:ext cx="6096000" cy="5669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Aft>
                <a:spcPts val="840"/>
              </a:spcAft>
            </a:pPr>
            <a:r>
              <a:rPr lang="uk" sz="1500" b="1" dirty="0">
                <a:solidFill>
                  <a:srgbClr val="272231"/>
                </a:solidFill>
                <a:latin typeface="Times New Roman"/>
              </a:rPr>
              <a:t>Продаж і маркетинг Виробництво Фінанси Людські ресурси</a:t>
            </a:r>
          </a:p>
          <a:p>
            <a:pPr marL="1536700" indent="0"/>
            <a:r>
              <a:rPr lang="uk" sz="1300" b="1" dirty="0">
                <a:solidFill>
                  <a:srgbClr val="272231"/>
                </a:solidFill>
                <a:latin typeface="Times New Roman"/>
              </a:rPr>
              <a:t>Рис. 3</a:t>
            </a:r>
            <a:r>
              <a:rPr lang="uk" sz="1300" b="1" dirty="0">
                <a:solidFill>
                  <a:srgbClr val="293955"/>
                </a:solidFill>
                <a:latin typeface="Times New Roman"/>
              </a:rPr>
              <a:t>. </a:t>
            </a:r>
            <a:r>
              <a:rPr lang="uk" sz="1300" b="1" dirty="0">
                <a:solidFill>
                  <a:srgbClr val="272231"/>
                </a:solidFill>
                <a:latin typeface="Times New Roman"/>
              </a:rPr>
              <a:t>Рівні інформаційних систем в організації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8729472" y="6577584"/>
            <a:ext cx="231648" cy="13411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solidFill>
                  <a:srgbClr val="B5A788"/>
                </a:solidFill>
                <a:latin typeface="Times New Roman"/>
              </a:rPr>
              <a:t>28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626" y="344423"/>
            <a:ext cx="6400800" cy="410375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69900" marR="1143000" indent="0"/>
            <a:r>
              <a:rPr lang="u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Глобальне інформаційне суспільство</a:t>
            </a:r>
          </a:p>
          <a:p>
            <a:pPr indent="850900" algn="just"/>
            <a:endParaRPr lang="uk" sz="2000" b="1" dirty="0">
              <a:latin typeface="Times New Roman"/>
            </a:endParaRPr>
          </a:p>
          <a:p>
            <a:pPr indent="850900" algn="just"/>
            <a:endParaRPr lang="uk" sz="2000" b="1" dirty="0">
              <a:latin typeface="Times New Roman"/>
            </a:endParaRPr>
          </a:p>
          <a:p>
            <a:pPr indent="850900" algn="just"/>
            <a:r>
              <a:rPr lang="uk" sz="2000" b="1" dirty="0">
                <a:latin typeface="Times New Roman"/>
              </a:rPr>
              <a:t>Інформаційне </a:t>
            </a:r>
            <a:r>
              <a:rPr lang="uk" sz="2000" b="1" dirty="0">
                <a:solidFill>
                  <a:srgbClr val="1D1826"/>
                </a:solidFill>
                <a:latin typeface="Times New Roman"/>
              </a:rPr>
              <a:t>суспільство </a:t>
            </a:r>
            <a:r>
              <a:rPr lang="uk" sz="2000" dirty="0">
                <a:solidFill>
                  <a:srgbClr val="1D1826"/>
                </a:solidFill>
                <a:latin typeface="Times New Roman"/>
              </a:rPr>
              <a:t>- такс суспільство, в якому забезпечені всі умови для задоволення інформаційних потреб усіх громадян, організацій і держави; більшість працюючих або зайняті виробництвом, зберіганням, переопрацюванням і реалізацією інформації, або не в змозі виконувати свої виробничі обов’язки без цих процесів.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759952" y="6611112"/>
            <a:ext cx="173736" cy="13716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 baseline="30000">
                <a:solidFill>
                  <a:srgbClr val="B5A788"/>
                </a:solidFill>
                <a:latin typeface="Times New Roman"/>
              </a:rPr>
              <a:t>2</a:t>
            </a:r>
            <a:r>
              <a:rPr lang="uk" sz="1100" b="1">
                <a:solidFill>
                  <a:srgbClr val="B5A788"/>
                </a:solidFill>
                <a:latin typeface="Times New Roman"/>
              </a:rPr>
              <a:t>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64336" y="344423"/>
            <a:ext cx="5998464" cy="427520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81000" marR="1676400" indent="0"/>
            <a:r>
              <a:rPr lang="u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Поняття інформаційна технологія</a:t>
            </a:r>
          </a:p>
          <a:p>
            <a:pPr indent="850900" algn="just">
              <a:lnSpc>
                <a:spcPts val="2328"/>
              </a:lnSpc>
            </a:pPr>
            <a:endParaRPr lang="uk" sz="2000" dirty="0">
              <a:solidFill>
                <a:srgbClr val="1D1826"/>
              </a:solidFill>
              <a:latin typeface="Times New Roman"/>
            </a:endParaRPr>
          </a:p>
          <a:p>
            <a:pPr indent="850900" algn="just">
              <a:lnSpc>
                <a:spcPts val="2328"/>
              </a:lnSpc>
            </a:pPr>
            <a:endParaRPr lang="uk" sz="2000" dirty="0">
              <a:solidFill>
                <a:srgbClr val="1D1826"/>
              </a:solidFill>
              <a:latin typeface="Times New Roman"/>
            </a:endParaRPr>
          </a:p>
          <a:p>
            <a:pPr indent="850900" algn="just"/>
            <a:r>
              <a:rPr lang="uk" sz="2000" dirty="0">
                <a:solidFill>
                  <a:srgbClr val="1D1826"/>
                </a:solidFill>
                <a:latin typeface="Times New Roman"/>
              </a:rPr>
              <a:t>Під </a:t>
            </a:r>
            <a:r>
              <a:rPr lang="uk" sz="2000" b="1" spc="-50" dirty="0">
                <a:solidFill>
                  <a:srgbClr val="1D1826"/>
                </a:solidFill>
                <a:latin typeface="Times New Roman"/>
              </a:rPr>
              <a:t>технологією </a:t>
            </a:r>
            <a:r>
              <a:rPr lang="uk" sz="2000" dirty="0">
                <a:solidFill>
                  <a:srgbClr val="1D1826"/>
                </a:solidFill>
                <a:latin typeface="Times New Roman"/>
              </a:rPr>
              <a:t>мають на увазі сукупність методів обробки, виготовлення, зміни стану, властивостей, форми сировини, матеріалу або напівфабрикату, здійснюваних у процесі виробництва продукції. Це - уміння щось робити досконало.</a:t>
            </a:r>
          </a:p>
          <a:p>
            <a:pPr indent="850900" algn="just"/>
            <a:r>
              <a:rPr lang="uk" sz="2000" b="1" dirty="0">
                <a:latin typeface="Times New Roman"/>
              </a:rPr>
              <a:t>Інформаційна технологія </a:t>
            </a:r>
            <a:r>
              <a:rPr lang="uk" sz="2000" dirty="0">
                <a:solidFill>
                  <a:srgbClr val="1D1826"/>
                </a:solidFill>
                <a:latin typeface="Times New Roman"/>
              </a:rPr>
              <a:t>- це система методів і способів збору, передачі, накопичення, опрацювання, зберігання, подання і використання інформації.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753856" y="6611112"/>
            <a:ext cx="176784" cy="13716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solidFill>
                  <a:srgbClr val="B5A788"/>
                </a:solidFill>
                <a:latin typeface="Times New Roman"/>
              </a:rPr>
              <a:t>З</a:t>
            </a:r>
            <a:r>
              <a:rPr lang="uk" sz="1100" b="1" baseline="30000">
                <a:solidFill>
                  <a:srgbClr val="B5A788"/>
                </a:solidFill>
                <a:latin typeface="Times New Roman"/>
              </a:rPr>
              <a:t>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4367" y="490728"/>
            <a:ext cx="4719258" cy="37795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0"/>
              </a:spcAft>
            </a:pPr>
            <a:r>
              <a:rPr lang="uk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Поняття інформаційної системи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93520" y="1011936"/>
            <a:ext cx="902208" cy="20116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Bef>
                <a:spcPts val="2100"/>
              </a:spcBef>
              <a:spcAft>
                <a:spcPts val="1470"/>
              </a:spcAft>
            </a:pPr>
            <a:r>
              <a:rPr lang="uk" sz="2400" dirty="0">
                <a:solidFill>
                  <a:srgbClr val="5723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97152" y="1484376"/>
            <a:ext cx="7022592" cy="3779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/>
            <a:r>
              <a:rPr lang="uk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</a:t>
            </a:r>
            <a:r>
              <a:rPr lang="u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це щось ціле, створене з окремих частин і елементів для цілеспрямованої діяльності</a:t>
            </a:r>
            <a:r>
              <a:rPr lang="uk" sz="1500" dirty="0">
                <a:latin typeface="Corbel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20951" y="2297811"/>
            <a:ext cx="6756273" cy="130454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1118108" lvl="1"/>
            <a:r>
              <a:rPr lang="u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 системи характеризуються: </a:t>
            </a:r>
          </a:p>
          <a:p>
            <a:pPr marR="1118108" lvl="1"/>
            <a:r>
              <a:rPr lang="u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безліччю елементів;</a:t>
            </a:r>
          </a:p>
          <a:p>
            <a:pPr marR="1118108" lvl="1"/>
            <a:r>
              <a:rPr lang="u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єдністю головної мети для всіх елементів; </a:t>
            </a:r>
          </a:p>
          <a:p>
            <a:pPr marR="1118108" lvl="1"/>
            <a:r>
              <a:rPr lang="u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наявністю зв’язків між елементами; цілісністю і єдністю елементів;</a:t>
            </a:r>
          </a:p>
          <a:p>
            <a:pPr lvl="1"/>
            <a:r>
              <a:rPr lang="u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структурою та ієрархічністю, відносною самостійністю; чітко вираженим управлінням.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799576" y="6611112"/>
            <a:ext cx="94488" cy="1066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solidFill>
                  <a:srgbClr val="B5A788"/>
                </a:solidFill>
                <a:latin typeface="Times New Roman"/>
              </a:rPr>
              <a:t>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3208" y="1331976"/>
            <a:ext cx="5222367" cy="19659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825500" algn="just"/>
            <a:r>
              <a:rPr lang="uk" sz="2000" b="1" i="1" dirty="0">
                <a:latin typeface="Times New Roman"/>
              </a:rPr>
              <a:t>Автоматизована інформаційна технологія (АІТ)</a:t>
            </a:r>
            <a:r>
              <a:rPr lang="uk" sz="2000" dirty="0">
                <a:latin typeface="Times New Roman"/>
              </a:rPr>
              <a:t> </a:t>
            </a:r>
            <a:r>
              <a:rPr lang="uk" sz="2000" dirty="0">
                <a:solidFill>
                  <a:srgbClr val="1D1826"/>
                </a:solidFill>
                <a:latin typeface="Times New Roman"/>
              </a:rPr>
              <a:t>- системно організована для вирішення задач управління сукупність методів і засобів реалізації операцій збору, реєстрації, передачі, накопичення, пошуку, опрацювання і захисту інформації на базі застосування розвинутого програмного забезпечення, засобів обчислювальної техніки і зв’язку, а також способів, за допомогою яких інформація пропонується клієнтам.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759952" y="6611112"/>
            <a:ext cx="164592" cy="13716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solidFill>
                  <a:srgbClr val="B5A788"/>
                </a:solidFill>
                <a:latin typeface="Times New Roman"/>
              </a:rPr>
              <a:t>3</a:t>
            </a:r>
            <a:r>
              <a:rPr lang="uk" sz="1100" b="1" baseline="30000">
                <a:solidFill>
                  <a:srgbClr val="B5A788"/>
                </a:solidFill>
                <a:latin typeface="Times New Roman"/>
              </a:rPr>
              <a:t>1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54480" y="655320"/>
            <a:ext cx="1743456" cy="39928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ІТ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92074" y="1685544"/>
            <a:ext cx="7540752" cy="17434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838200" algn="just"/>
            <a:r>
              <a:rPr lang="uk" sz="2400" b="1" dirty="0">
                <a:latin typeface="Times New Roman"/>
              </a:rPr>
              <a:t>Мета будь-якої </a:t>
            </a:r>
            <a:r>
              <a:rPr lang="uk" sz="2400" b="1" dirty="0">
                <a:solidFill>
                  <a:srgbClr val="1D1826"/>
                </a:solidFill>
                <a:latin typeface="Times New Roman"/>
              </a:rPr>
              <a:t>інформаційної </a:t>
            </a:r>
            <a:r>
              <a:rPr lang="uk" sz="2400" b="1" dirty="0">
                <a:latin typeface="Times New Roman"/>
              </a:rPr>
              <a:t>технології </a:t>
            </a:r>
            <a:r>
              <a:rPr lang="uk" sz="2400" dirty="0">
                <a:solidFill>
                  <a:srgbClr val="1D1826"/>
                </a:solidFill>
                <a:latin typeface="Times New Roman"/>
              </a:rPr>
              <a:t>- отримати потрібну інформацію необхідної якості на заданому носії. При цьому існують обмеження на вартість опрацювання даних, трудомісткість процесів використання інформаційного ресурсу, надійність і оперативність процесу опрацювання інформації, якість інформації, що отримується.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753856" y="6611112"/>
            <a:ext cx="173736" cy="13716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solidFill>
                  <a:srgbClr val="B5A788"/>
                </a:solidFill>
                <a:latin typeface="Times New Roman"/>
              </a:rPr>
              <a:t>3</a:t>
            </a:r>
            <a:r>
              <a:rPr lang="uk" sz="1100" b="1" baseline="30000">
                <a:solidFill>
                  <a:srgbClr val="B5A788"/>
                </a:solidFill>
                <a:latin typeface="Times New Roman"/>
              </a:rPr>
              <a:t>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09625" y="344424"/>
            <a:ext cx="7477125" cy="27828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90500" indent="0"/>
            <a:r>
              <a:rPr lang="u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Класифікація інформаційних технологій</a:t>
            </a:r>
          </a:p>
          <a:p>
            <a:pPr indent="0" algn="just">
              <a:lnSpc>
                <a:spcPts val="2304"/>
              </a:lnSpc>
            </a:pPr>
            <a:endParaRPr lang="uk" sz="2000" dirty="0">
              <a:solidFill>
                <a:srgbClr val="1D1826"/>
              </a:solidFill>
              <a:latin typeface="Times New Roman"/>
            </a:endParaRPr>
          </a:p>
          <a:p>
            <a:pPr indent="0" algn="just"/>
            <a:r>
              <a:rPr lang="uk" sz="2400" dirty="0">
                <a:solidFill>
                  <a:srgbClr val="1D1826"/>
                </a:solidFill>
                <a:latin typeface="Times New Roman"/>
              </a:rPr>
              <a:t>За </a:t>
            </a:r>
            <a:r>
              <a:rPr lang="uk" sz="2400" b="1" dirty="0">
                <a:solidFill>
                  <a:srgbClr val="1D1826"/>
                </a:solidFill>
                <a:latin typeface="Times New Roman"/>
              </a:rPr>
              <a:t>класами реалізованих технологічних операцій АІТ</a:t>
            </a:r>
          </a:p>
          <a:p>
            <a:pPr indent="0" algn="just"/>
            <a:r>
              <a:rPr lang="uk" sz="2400" dirty="0">
                <a:solidFill>
                  <a:srgbClr val="1D1826"/>
                </a:solidFill>
                <a:latin typeface="Times New Roman"/>
              </a:rPr>
              <a:t>розглядаються, по суті, в програмному аспекті і включають: текстове опрацювання, електронні таблиці, автоматизовані банки даних, опрацювання графічної і звукової інформації, мультимедійні та інші системи.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759952" y="6611112"/>
            <a:ext cx="161544" cy="13716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solidFill>
                  <a:srgbClr val="B5A788"/>
                </a:solidFill>
                <a:latin typeface="Times New Roman"/>
              </a:rPr>
              <a:t>33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965410"/>
              </p:ext>
            </p:extLst>
          </p:nvPr>
        </p:nvGraphicFramePr>
        <p:xfrm>
          <a:off x="1286256" y="1840992"/>
          <a:ext cx="7431024" cy="1533144"/>
        </p:xfrm>
        <a:graphic>
          <a:graphicData uri="http://schemas.openxmlformats.org/drawingml/2006/table">
            <a:tbl>
              <a:tblPr/>
              <a:tblGrid>
                <a:gridCol w="1487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3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43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indent="0" algn="r"/>
                      <a:r>
                        <a:rPr lang="uk" sz="2000" dirty="0">
                          <a:solidFill>
                            <a:srgbClr val="1D1826"/>
                          </a:solidFill>
                          <a:latin typeface="Times New Roman"/>
                        </a:rPr>
                        <a:t>Класне</a:t>
                      </a:r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indent="0"/>
                      <a:r>
                        <a:rPr lang="uk" sz="2000">
                          <a:solidFill>
                            <a:srgbClr val="272231"/>
                          </a:solidFill>
                          <a:latin typeface="Times New Roman"/>
                        </a:rPr>
                        <a:t>зікація комп’ютерних інформаційних технологій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8344">
                <a:tc>
                  <a:txBody>
                    <a:bodyPr/>
                    <a:lstStyle/>
                    <a:p>
                      <a:pPr indent="0" algn="ctr">
                        <a:lnSpc>
                          <a:spcPts val="1872"/>
                        </a:lnSpc>
                      </a:pPr>
                      <a:r>
                        <a:rPr lang="uk" sz="1500" b="1" dirty="0">
                          <a:solidFill>
                            <a:srgbClr val="272231"/>
                          </a:solidFill>
                          <a:latin typeface="Times New Roman"/>
                        </a:rPr>
                        <a:t>Види</a:t>
                      </a:r>
                    </a:p>
                    <a:p>
                      <a:pPr marL="254000" indent="0">
                        <a:lnSpc>
                          <a:spcPts val="1872"/>
                        </a:lnSpc>
                      </a:pPr>
                      <a:r>
                        <a:rPr lang="uk" sz="1500" b="1" dirty="0">
                          <a:solidFill>
                            <a:srgbClr val="272231"/>
                          </a:solidFill>
                          <a:latin typeface="Times New Roman"/>
                        </a:rPr>
                        <a:t>інформації,</a:t>
                      </a:r>
                    </a:p>
                    <a:p>
                      <a:pPr indent="0" algn="ctr">
                        <a:lnSpc>
                          <a:spcPts val="1872"/>
                        </a:lnSpc>
                      </a:pPr>
                      <a:r>
                        <a:rPr lang="uk" sz="1500" b="1" dirty="0">
                          <a:solidFill>
                            <a:srgbClr val="272231"/>
                          </a:solidFill>
                          <a:latin typeface="Times New Roman"/>
                        </a:rPr>
                        <a:t>що</a:t>
                      </a:r>
                    </a:p>
                    <a:p>
                      <a:pPr marL="152400" indent="0">
                        <a:lnSpc>
                          <a:spcPts val="1872"/>
                        </a:lnSpc>
                      </a:pPr>
                      <a:r>
                        <a:rPr lang="uk" sz="1500" b="1" dirty="0">
                          <a:solidFill>
                            <a:srgbClr val="272231"/>
                          </a:solidFill>
                          <a:latin typeface="Times New Roman"/>
                        </a:rPr>
                        <a:t>опрацьовують</a:t>
                      </a:r>
                    </a:p>
                    <a:p>
                      <a:pPr indent="0" algn="ctr">
                        <a:lnSpc>
                          <a:spcPts val="1872"/>
                        </a:lnSpc>
                      </a:pPr>
                      <a:r>
                        <a:rPr lang="uk" sz="1500" b="1" dirty="0">
                          <a:solidFill>
                            <a:srgbClr val="272231"/>
                          </a:solidFill>
                          <a:latin typeface="Times New Roman"/>
                        </a:rPr>
                        <a:t>ся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1500" b="1" dirty="0">
                          <a:solidFill>
                            <a:srgbClr val="272231"/>
                          </a:solidFill>
                          <a:latin typeface="Times New Roman"/>
                        </a:rPr>
                        <a:t>Дані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1500" b="1" dirty="0">
                          <a:solidFill>
                            <a:srgbClr val="272231"/>
                          </a:solidFill>
                          <a:latin typeface="Times New Roman"/>
                        </a:rPr>
                        <a:t>Текст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1500" b="1" dirty="0">
                          <a:solidFill>
                            <a:srgbClr val="272231"/>
                          </a:solidFill>
                          <a:latin typeface="Times New Roman"/>
                        </a:rPr>
                        <a:t>Графіка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90500" indent="0"/>
                      <a:r>
                        <a:rPr lang="uk" sz="1500" b="1" dirty="0">
                          <a:solidFill>
                            <a:srgbClr val="272231"/>
                          </a:solidFill>
                          <a:latin typeface="Times New Roman"/>
                        </a:rPr>
                        <a:t>Знання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15900" indent="0">
                        <a:lnSpc>
                          <a:spcPts val="1872"/>
                        </a:lnSpc>
                      </a:pPr>
                      <a:r>
                        <a:rPr lang="uk" sz="1500" b="1" dirty="0">
                          <a:solidFill>
                            <a:srgbClr val="272231"/>
                          </a:solidFill>
                          <a:latin typeface="Times New Roman"/>
                        </a:rPr>
                        <a:t>Об’єкти</a:t>
                      </a:r>
                    </a:p>
                    <a:p>
                      <a:pPr marL="139700" indent="0">
                        <a:lnSpc>
                          <a:spcPts val="1872"/>
                        </a:lnSpc>
                      </a:pPr>
                      <a:r>
                        <a:rPr lang="uk" sz="1500" b="1" dirty="0">
                          <a:solidFill>
                            <a:srgbClr val="272231"/>
                          </a:solidFill>
                          <a:latin typeface="Times New Roman"/>
                        </a:rPr>
                        <a:t>реального</a:t>
                      </a:r>
                    </a:p>
                    <a:p>
                      <a:pPr indent="0" algn="ctr">
                        <a:lnSpc>
                          <a:spcPts val="1872"/>
                        </a:lnSpc>
                      </a:pPr>
                      <a:r>
                        <a:rPr lang="uk" sz="1500" b="1" dirty="0">
                          <a:solidFill>
                            <a:srgbClr val="272231"/>
                          </a:solidFill>
                          <a:latin typeface="Times New Roman"/>
                        </a:rPr>
                        <a:t>світу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6256" y="3581400"/>
          <a:ext cx="7431024" cy="1286256"/>
        </p:xfrm>
        <a:graphic>
          <a:graphicData uri="http://schemas.openxmlformats.org/drawingml/2006/table">
            <a:tbl>
              <a:tblPr/>
              <a:tblGrid>
                <a:gridCol w="1496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3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3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43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57656">
                <a:tc>
                  <a:txBody>
                    <a:bodyPr/>
                    <a:lstStyle/>
                    <a:p>
                      <a:pPr indent="0" algn="ctr">
                        <a:lnSpc>
                          <a:spcPts val="1872"/>
                        </a:lnSpc>
                      </a:pPr>
                      <a:r>
                        <a:rPr lang="uk" sz="1500" b="1">
                          <a:solidFill>
                            <a:srgbClr val="272231"/>
                          </a:solidFill>
                          <a:latin typeface="Times New Roman"/>
                        </a:rPr>
                        <a:t>Види</a:t>
                      </a:r>
                    </a:p>
                    <a:p>
                      <a:pPr indent="0" algn="ctr">
                        <a:lnSpc>
                          <a:spcPts val="1872"/>
                        </a:lnSpc>
                      </a:pPr>
                      <a:r>
                        <a:rPr lang="uk" sz="1500" b="1">
                          <a:solidFill>
                            <a:srgbClr val="272231"/>
                          </a:solidFill>
                          <a:latin typeface="Times New Roman"/>
                        </a:rPr>
                        <a:t>інформа¬</a:t>
                      </a:r>
                    </a:p>
                    <a:p>
                      <a:pPr indent="0" algn="ctr">
                        <a:lnSpc>
                          <a:spcPts val="1872"/>
                        </a:lnSpc>
                      </a:pPr>
                      <a:r>
                        <a:rPr lang="uk" sz="1500" b="1">
                          <a:solidFill>
                            <a:srgbClr val="272231"/>
                          </a:solidFill>
                          <a:latin typeface="Times New Roman"/>
                        </a:rPr>
                        <a:t>ційних</a:t>
                      </a:r>
                    </a:p>
                    <a:p>
                      <a:pPr indent="0" algn="ctr">
                        <a:lnSpc>
                          <a:spcPts val="1872"/>
                        </a:lnSpc>
                      </a:pPr>
                      <a:r>
                        <a:rPr lang="uk" sz="1500" b="1">
                          <a:solidFill>
                            <a:srgbClr val="272231"/>
                          </a:solidFill>
                          <a:latin typeface="Times New Roman"/>
                        </a:rPr>
                        <a:t>технологій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72"/>
                        </a:lnSpc>
                      </a:pPr>
                      <a:r>
                        <a:rPr lang="uk" sz="1500" b="1">
                          <a:solidFill>
                            <a:srgbClr val="272231"/>
                          </a:solidFill>
                          <a:latin typeface="Times New Roman"/>
                        </a:rPr>
                        <a:t>СУБД, алгоритми ні мови, табличні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72"/>
                        </a:lnSpc>
                      </a:pPr>
                      <a:r>
                        <a:rPr lang="uk" sz="1500" b="1">
                          <a:solidFill>
                            <a:srgbClr val="272231"/>
                          </a:solidFill>
                          <a:latin typeface="Times New Roman"/>
                        </a:rPr>
                        <a:t>Текстові процесор и </a:t>
                      </a:r>
                      <a:r>
                        <a:rPr lang="uk" sz="1500" b="1">
                          <a:latin typeface="Times New Roman"/>
                        </a:rPr>
                        <a:t>і </a:t>
                      </a:r>
                      <a:r>
                        <a:rPr lang="uk" sz="1500" b="1">
                          <a:solidFill>
                            <a:srgbClr val="272231"/>
                          </a:solidFill>
                          <a:latin typeface="Times New Roman"/>
                        </a:rPr>
                        <a:t>гіпер-текст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9400" indent="0">
                        <a:spcAft>
                          <a:spcPts val="630"/>
                        </a:spcAft>
                      </a:pPr>
                      <a:r>
                        <a:rPr lang="uk" sz="1500" b="1">
                          <a:solidFill>
                            <a:srgbClr val="272231"/>
                          </a:solidFill>
                          <a:latin typeface="Times New Roman"/>
                        </a:rPr>
                        <a:t>Графічні</a:t>
                      </a:r>
                    </a:p>
                    <a:p>
                      <a:pPr indent="0" algn="ctr"/>
                      <a:r>
                        <a:rPr lang="uk" sz="1500" b="1">
                          <a:solidFill>
                            <a:srgbClr val="272231"/>
                          </a:solidFill>
                          <a:latin typeface="Times New Roman"/>
                        </a:rPr>
                        <a:t>процесори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700" indent="0">
                        <a:lnSpc>
                          <a:spcPts val="1872"/>
                        </a:lnSpc>
                      </a:pPr>
                      <a:r>
                        <a:rPr lang="uk" sz="1500" b="1">
                          <a:solidFill>
                            <a:srgbClr val="272231"/>
                          </a:solidFill>
                          <a:latin typeface="Times New Roman"/>
                        </a:rPr>
                        <a:t>Експерт</a:t>
                      </a:r>
                    </a:p>
                    <a:p>
                      <a:pPr indent="0" algn="ctr">
                        <a:lnSpc>
                          <a:spcPts val="1872"/>
                        </a:lnSpc>
                      </a:pPr>
                      <a:r>
                        <a:rPr lang="uk" sz="1500" b="1">
                          <a:solidFill>
                            <a:srgbClr val="272231"/>
                          </a:solidFill>
                          <a:latin typeface="Times New Roman"/>
                        </a:rPr>
                        <a:t>ні</a:t>
                      </a:r>
                    </a:p>
                    <a:p>
                      <a:pPr marL="139700" indent="0">
                        <a:lnSpc>
                          <a:spcPts val="1872"/>
                        </a:lnSpc>
                      </a:pPr>
                      <a:r>
                        <a:rPr lang="uk" sz="1500" b="1">
                          <a:solidFill>
                            <a:srgbClr val="272231"/>
                          </a:solidFill>
                          <a:latin typeface="Times New Roman"/>
                        </a:rPr>
                        <a:t>системи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72"/>
                        </a:lnSpc>
                      </a:pPr>
                      <a:r>
                        <a:rPr lang="uk" sz="1500" b="1">
                          <a:solidFill>
                            <a:srgbClr val="272231"/>
                          </a:solidFill>
                          <a:latin typeface="Times New Roman"/>
                        </a:rPr>
                        <a:t>Засоби</a:t>
                      </a:r>
                    </a:p>
                    <a:p>
                      <a:pPr marL="152400" indent="0">
                        <a:lnSpc>
                          <a:spcPts val="1872"/>
                        </a:lnSpc>
                      </a:pPr>
                      <a:r>
                        <a:rPr lang="uk" sz="1500" b="1">
                          <a:solidFill>
                            <a:srgbClr val="272231"/>
                          </a:solidFill>
                          <a:latin typeface="Times New Roman"/>
                        </a:rPr>
                        <a:t>мультиме</a:t>
                      </a:r>
                    </a:p>
                    <a:p>
                      <a:pPr indent="0" algn="ctr">
                        <a:lnSpc>
                          <a:spcPts val="1872"/>
                        </a:lnSpc>
                      </a:pPr>
                      <a:r>
                        <a:rPr lang="uk" sz="1500" b="1">
                          <a:solidFill>
                            <a:srgbClr val="272231"/>
                          </a:solidFill>
                          <a:latin typeface="Times New Roman"/>
                        </a:rPr>
                        <a:t>діа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1500" b="1">
                          <a:solidFill>
                            <a:srgbClr val="272231"/>
                          </a:solidFill>
                          <a:latin typeface="Times New Roman"/>
                        </a:rPr>
                        <a:t>процесори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64280" y="4840224"/>
            <a:ext cx="4931664" cy="2286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/>
            <a:endParaRPr lang="uk" sz="1200" spc="-50" dirty="0">
              <a:solidFill>
                <a:srgbClr val="272231"/>
              </a:solidFill>
              <a:latin typeface="Impac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753856" y="6611112"/>
            <a:ext cx="179832" cy="13716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solidFill>
                  <a:srgbClr val="B5A788"/>
                </a:solidFill>
                <a:latin typeface="Times New Roman"/>
              </a:rPr>
              <a:t>34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7146" y="473583"/>
            <a:ext cx="5908929" cy="44378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81000" marR="1574800" algn="ctr"/>
            <a:r>
              <a:rPr lang="u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типом користувацького інтерфейсу</a:t>
            </a:r>
          </a:p>
          <a:p>
            <a:pPr marL="381000" marR="1574800" indent="0"/>
            <a:endParaRPr lang="uk" sz="2000" dirty="0">
              <a:solidFill>
                <a:srgbClr val="1D1826"/>
              </a:solidFill>
              <a:latin typeface="Times New Roman"/>
            </a:endParaRPr>
          </a:p>
          <a:p>
            <a:pPr indent="850900" algn="just"/>
            <a:r>
              <a:rPr lang="uk" sz="2000" dirty="0">
                <a:solidFill>
                  <a:srgbClr val="1D1826"/>
                </a:solidFill>
                <a:latin typeface="Times New Roman"/>
              </a:rPr>
              <a:t>За </a:t>
            </a:r>
            <a:r>
              <a:rPr lang="uk" sz="2000" b="1" dirty="0">
                <a:latin typeface="Times New Roman"/>
              </a:rPr>
              <a:t>типом </a:t>
            </a:r>
            <a:r>
              <a:rPr lang="uk" sz="2000" b="1" dirty="0">
                <a:solidFill>
                  <a:srgbClr val="1D1826"/>
                </a:solidFill>
                <a:latin typeface="Times New Roman"/>
              </a:rPr>
              <a:t>користувацького інтерфейсу </a:t>
            </a:r>
            <a:r>
              <a:rPr lang="uk" sz="2000" dirty="0">
                <a:solidFill>
                  <a:srgbClr val="1D1826"/>
                </a:solidFill>
                <a:latin typeface="Times New Roman"/>
              </a:rPr>
              <a:t>можна розглядати А </a:t>
            </a:r>
            <a:r>
              <a:rPr lang="en-US" sz="2000" dirty="0">
                <a:solidFill>
                  <a:srgbClr val="1D1826"/>
                </a:solidFill>
                <a:latin typeface="Times New Roman"/>
              </a:rPr>
              <a:t>IT </a:t>
            </a:r>
            <a:r>
              <a:rPr lang="uk" sz="2000" dirty="0">
                <a:solidFill>
                  <a:srgbClr val="1D1826"/>
                </a:solidFill>
                <a:latin typeface="Times New Roman"/>
              </a:rPr>
              <a:t>із погляду можливосте</a:t>
            </a:r>
            <a:r>
              <a:rPr lang="uk" sz="2000" u="sng" dirty="0">
                <a:solidFill>
                  <a:srgbClr val="1D1826"/>
                </a:solidFill>
                <a:latin typeface="Times New Roman"/>
              </a:rPr>
              <a:t>й доступу користувача до інформаційних </a:t>
            </a:r>
            <a:r>
              <a:rPr lang="uk" sz="2000" dirty="0">
                <a:solidFill>
                  <a:srgbClr val="1D1826"/>
                </a:solidFill>
                <a:latin typeface="Times New Roman"/>
              </a:rPr>
              <a:t>і обчислювальних ресурсів.</a:t>
            </a:r>
          </a:p>
          <a:p>
            <a:pPr marL="381000" indent="0" algn="just"/>
            <a:r>
              <a:rPr lang="uk" sz="2400" spc="-50" dirty="0">
                <a:solidFill>
                  <a:srgbClr val="3891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   </a:t>
            </a:r>
            <a:r>
              <a:rPr lang="uk" sz="2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Пакетна АІТ;</a:t>
            </a:r>
          </a:p>
          <a:p>
            <a:pPr marL="381000" indent="0" algn="just"/>
            <a:r>
              <a:rPr lang="uk" sz="2400" spc="-50" dirty="0">
                <a:solidFill>
                  <a:srgbClr val="3891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   </a:t>
            </a:r>
            <a:r>
              <a:rPr lang="uk" sz="2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Діалогова АІТ;</a:t>
            </a:r>
          </a:p>
          <a:p>
            <a:pPr marL="381000" indent="0" algn="just"/>
            <a:r>
              <a:rPr lang="uk" sz="2400" spc="-50" dirty="0">
                <a:solidFill>
                  <a:srgbClr val="3891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   </a:t>
            </a:r>
            <a:r>
              <a:rPr lang="uk" sz="2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Мережна АІТ.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756904" y="6611112"/>
            <a:ext cx="170688" cy="13716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solidFill>
                  <a:srgbClr val="B5A788"/>
                </a:solidFill>
                <a:latin typeface="Times New Roman"/>
              </a:rPr>
              <a:t>35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2232" y="1865376"/>
            <a:ext cx="161544" cy="2313432"/>
          </a:xfrm>
          <a:prstGeom prst="rect">
            <a:avLst/>
          </a:prstGeom>
        </p:spPr>
        <p:txBody>
          <a:bodyPr vert="vert270" wrap="none" lIns="0" tIns="0" rIns="0" bIns="0">
            <a:noAutofit/>
          </a:bodyPr>
          <a:lstStyle/>
          <a:p>
            <a:pPr indent="0"/>
            <a:r>
              <a:rPr lang="uk" sz="1100">
                <a:solidFill>
                  <a:srgbClr val="4D4C4C"/>
                </a:solidFill>
                <a:latin typeface="Times New Roman"/>
              </a:rPr>
              <a:t>Автоматизовані інформаційні технології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85672" y="292608"/>
            <a:ext cx="899160" cy="2407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912"/>
              </a:lnSpc>
            </a:pPr>
            <a:r>
              <a:rPr lang="uk" sz="1100">
                <a:solidFill>
                  <a:srgbClr val="4D4C4C"/>
                </a:solidFill>
                <a:latin typeface="Times New Roman"/>
              </a:rPr>
              <a:t>За способом реалізації а АІС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76528" y="1176528"/>
            <a:ext cx="914400" cy="35356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912"/>
              </a:lnSpc>
            </a:pPr>
            <a:r>
              <a:rPr lang="uk" sz="1100">
                <a:solidFill>
                  <a:srgbClr val="4D4C4C"/>
                </a:solidFill>
                <a:latin typeface="Times New Roman"/>
              </a:rPr>
              <a:t>За ступенем охоплення задач управління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00912" y="2414016"/>
            <a:ext cx="816864" cy="4754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177800">
              <a:lnSpc>
                <a:spcPts val="936"/>
              </a:lnSpc>
            </a:pPr>
            <a:r>
              <a:rPr lang="uk" sz="1100">
                <a:solidFill>
                  <a:srgbClr val="4D4C4C"/>
                </a:solidFill>
                <a:latin typeface="Times New Roman"/>
              </a:rPr>
              <a:t>За класом технологічних операцій, що реалізуються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76528" y="3666744"/>
            <a:ext cx="923544" cy="3627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936"/>
              </a:lnSpc>
            </a:pPr>
            <a:r>
              <a:rPr lang="uk" sz="1100">
                <a:solidFill>
                  <a:srgbClr val="4D4C4C"/>
                </a:solidFill>
                <a:latin typeface="Times New Roman"/>
              </a:rPr>
              <a:t>За типом користувацького інтерфейсу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33856" y="4639056"/>
            <a:ext cx="950976" cy="2407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912"/>
              </a:lnSpc>
            </a:pPr>
            <a:r>
              <a:rPr lang="uk" sz="1100">
                <a:solidFill>
                  <a:srgbClr val="4D4C4C"/>
                </a:solidFill>
                <a:latin typeface="Times New Roman"/>
              </a:rPr>
              <a:t>За способом побудови мережі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73224" y="137160"/>
          <a:ext cx="2760472" cy="5145024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39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6888"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1100">
                          <a:solidFill>
                            <a:srgbClr val="4D4C4C"/>
                          </a:solidFill>
                          <a:latin typeface="Times New Roman"/>
                        </a:rPr>
                        <a:t>Традиційні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0" indent="0"/>
                      <a:r>
                        <a:rPr lang="uk" sz="1100">
                          <a:solidFill>
                            <a:srgbClr val="4D4C4C"/>
                          </a:solidFill>
                          <a:latin typeface="Times New Roman"/>
                        </a:rPr>
                        <a:t>Нові інформаційні технології </a:t>
                      </a:r>
                      <a:r>
                        <a:rPr lang="en-US" sz="1100">
                          <a:solidFill>
                            <a:srgbClr val="4D4C4C"/>
                          </a:solidFill>
                          <a:latin typeface="Times New Roman"/>
                        </a:rPr>
                        <a:t>(HIT)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128"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1100">
                          <a:solidFill>
                            <a:srgbClr val="293955"/>
                          </a:solidFill>
                          <a:latin typeface="Times New Roman"/>
                        </a:rPr>
                        <a:t>Електронне опрацювання даних (ЕОД)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128"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0" indent="0"/>
                      <a:r>
                        <a:rPr lang="uk" sz="1100">
                          <a:solidFill>
                            <a:srgbClr val="4D4C4C"/>
                          </a:solidFill>
                          <a:latin typeface="Times New Roman"/>
                        </a:rPr>
                        <a:t>Автоматизація функцій управління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128"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1100">
                          <a:solidFill>
                            <a:srgbClr val="4D4C4C"/>
                          </a:solidFill>
                          <a:latin typeface="Times New Roman"/>
                        </a:rPr>
                        <a:t>Підтримка прийняття рішень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984"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1100">
                          <a:solidFill>
                            <a:srgbClr val="4D4C4C"/>
                          </a:solidFill>
                          <a:latin typeface="Times New Roman"/>
                        </a:rPr>
                        <a:t>Електронний офіс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1100">
                          <a:solidFill>
                            <a:srgbClr val="4D4C4C"/>
                          </a:solidFill>
                          <a:latin typeface="Times New Roman"/>
                        </a:rPr>
                        <a:t>Експертна підтримка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1100">
                          <a:solidFill>
                            <a:srgbClr val="4D4C4C"/>
                          </a:solidFill>
                          <a:latin typeface="Times New Roman"/>
                        </a:rPr>
                        <a:t>Робота з текстовими редакторами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1100">
                          <a:solidFill>
                            <a:srgbClr val="4D4C4C"/>
                          </a:solidFill>
                          <a:latin typeface="Times New Roman"/>
                        </a:rPr>
                        <a:t>Робота з табличними процесорами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2128"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1100">
                          <a:solidFill>
                            <a:srgbClr val="293955"/>
                          </a:solidFill>
                          <a:latin typeface="Times New Roman"/>
                        </a:rPr>
                        <a:t>Робота з СУБД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1100">
                          <a:solidFill>
                            <a:srgbClr val="4D4C4C"/>
                          </a:solidFill>
                          <a:latin typeface="Times New Roman"/>
                        </a:rPr>
                        <a:t>Робота </a:t>
                      </a:r>
                      <a:r>
                        <a:rPr lang="uk" sz="1100">
                          <a:solidFill>
                            <a:srgbClr val="5F5F5F"/>
                          </a:solidFill>
                          <a:latin typeface="Times New Roman"/>
                        </a:rPr>
                        <a:t>з </a:t>
                      </a:r>
                      <a:r>
                        <a:rPr lang="uk" sz="1100">
                          <a:solidFill>
                            <a:srgbClr val="4D4C4C"/>
                          </a:solidFill>
                          <a:latin typeface="Times New Roman"/>
                        </a:rPr>
                        <a:t>графічними об’єктами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9936"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1100">
                          <a:solidFill>
                            <a:srgbClr val="4D4C4C"/>
                          </a:solidFill>
                          <a:latin typeface="Times New Roman"/>
                        </a:rPr>
                        <a:t>Мультимедійні системи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984"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1100">
                          <a:solidFill>
                            <a:srgbClr val="4D4C4C"/>
                          </a:solidFill>
                          <a:latin typeface="Times New Roman"/>
                        </a:rPr>
                        <a:t>Гіиергекстові системи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1100">
                          <a:solidFill>
                            <a:srgbClr val="4D4C4C"/>
                          </a:solidFill>
                          <a:latin typeface="Times New Roman"/>
                        </a:rPr>
                        <a:t>Пакетні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9936"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1100">
                          <a:solidFill>
                            <a:srgbClr val="4D4C4C"/>
                          </a:solidFill>
                          <a:latin typeface="Times New Roman"/>
                        </a:rPr>
                        <a:t>Діалогові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1100">
                          <a:solidFill>
                            <a:srgbClr val="1D1826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1100">
                          <a:solidFill>
                            <a:srgbClr val="4D4C4C"/>
                          </a:solidFill>
                          <a:latin typeface="Times New Roman"/>
                        </a:rPr>
                        <a:t>Мереж ні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1100">
                          <a:solidFill>
                            <a:srgbClr val="4D4C4C"/>
                          </a:solidFill>
                          <a:latin typeface="Times New Roman"/>
                        </a:rPr>
                        <a:t>Локальні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1100">
                          <a:solidFill>
                            <a:srgbClr val="4D4C4C"/>
                          </a:solidFill>
                          <a:latin typeface="Times New Roman"/>
                        </a:rPr>
                        <a:t>Глобальні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9936"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1100">
                          <a:solidFill>
                            <a:srgbClr val="293955"/>
                          </a:solidFill>
                          <a:latin typeface="Times New Roman"/>
                        </a:rPr>
                        <a:t>Багаторівневі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1100">
                          <a:solidFill>
                            <a:srgbClr val="4D4C4C"/>
                          </a:solidFill>
                          <a:latin typeface="Times New Roman"/>
                        </a:rPr>
                        <a:t>Розподілені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176528" y="5727192"/>
            <a:ext cx="850392" cy="4724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912"/>
              </a:lnSpc>
            </a:pPr>
            <a:r>
              <a:rPr lang="uk" sz="1100">
                <a:solidFill>
                  <a:srgbClr val="4D4C4C"/>
                </a:solidFill>
                <a:latin typeface="Times New Roman"/>
              </a:rPr>
              <a:t>За видом предметної області, що обслуговується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82368" y="5324856"/>
          <a:ext cx="2763520" cy="1286256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6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1100">
                          <a:solidFill>
                            <a:srgbClr val="4D4C4C"/>
                          </a:solidFill>
                          <a:latin typeface="Times New Roman"/>
                        </a:rPr>
                        <a:t>Бухгалтерський облік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1100">
                          <a:solidFill>
                            <a:srgbClr val="4D4C4C"/>
                          </a:solidFill>
                          <a:latin typeface="Times New Roman"/>
                        </a:rPr>
                        <a:t>Маркетинг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1100">
                          <a:solidFill>
                            <a:srgbClr val="4D4C4C"/>
                          </a:solidFill>
                          <a:latin typeface="Times New Roman"/>
                        </a:rPr>
                        <a:t>Основне виробництво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984"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1100">
                          <a:solidFill>
                            <a:srgbClr val="4D4C4C"/>
                          </a:solidFill>
                          <a:latin typeface="Times New Roman"/>
                        </a:rPr>
                        <a:t>Управління кадрами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uk" sz="1100">
                          <a:solidFill>
                            <a:srgbClr val="293955"/>
                          </a:solidFill>
                          <a:latin typeface="Times New Roman"/>
                        </a:rPr>
                        <a:t>Інші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627888" y="6601968"/>
            <a:ext cx="4108704" cy="17678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2000" dirty="0">
                <a:solidFill>
                  <a:srgbClr val="4D4C4C"/>
                </a:solidFill>
                <a:latin typeface="Times New Roman"/>
              </a:rPr>
              <a:t>Рис. 4. Класифікація автоматизованих інформаційних технологій </a:t>
            </a:r>
            <a:r>
              <a:rPr lang="uk" sz="2000" dirty="0">
                <a:solidFill>
                  <a:srgbClr val="B5A788"/>
                </a:solidFill>
                <a:latin typeface="Times New Roman"/>
              </a:rPr>
              <a:t>3</a:t>
            </a:r>
            <a:r>
              <a:rPr lang="uk" sz="1000" dirty="0">
                <a:solidFill>
                  <a:srgbClr val="B5A788"/>
                </a:solidFill>
                <a:latin typeface="Times New Roman"/>
              </a:rPr>
              <a:t>°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672999-BAE2-4496-B4AD-04E65EDE91B2}"/>
              </a:ext>
            </a:extLst>
          </p:cNvPr>
          <p:cNvSpPr txBox="1"/>
          <p:nvPr/>
        </p:nvSpPr>
        <p:spPr>
          <a:xfrm>
            <a:off x="5774498" y="292608"/>
            <a:ext cx="286219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59130" y="510540"/>
            <a:ext cx="7232904" cy="520293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Aft>
                <a:spcPts val="2520"/>
              </a:spcAft>
            </a:pPr>
            <a:r>
              <a:rPr lang="uk" sz="2400" dirty="0">
                <a:solidFill>
                  <a:srgbClr val="5723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Інформаційна система</a:t>
            </a:r>
          </a:p>
          <a:p>
            <a:pPr marL="368300" indent="-368300">
              <a:lnSpc>
                <a:spcPts val="3456"/>
              </a:lnSpc>
              <a:spcAft>
                <a:spcPts val="210"/>
              </a:spcAft>
            </a:pPr>
            <a:r>
              <a:rPr lang="uk" sz="2400" spc="-50" dirty="0">
                <a:solidFill>
                  <a:srgbClr val="3891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   </a:t>
            </a:r>
            <a:r>
              <a:rPr lang="uk" sz="2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ДСТУ : Інформаційна система — це система, яка організовує накопичення і маніпулювання інформацією щодо проблемної сфери.</a:t>
            </a:r>
          </a:p>
          <a:p>
            <a:pPr indent="0" algn="just">
              <a:lnSpc>
                <a:spcPts val="4056"/>
              </a:lnSpc>
            </a:pPr>
            <a:r>
              <a:rPr lang="uk" sz="2400" spc="-50" dirty="0">
                <a:solidFill>
                  <a:srgbClr val="3891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   </a:t>
            </a:r>
            <a:r>
              <a:rPr lang="uk" sz="2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набір компонентів що:</a:t>
            </a:r>
          </a:p>
          <a:p>
            <a:pPr indent="0" algn="just">
              <a:lnSpc>
                <a:spcPts val="4056"/>
              </a:lnSpc>
            </a:pPr>
            <a:r>
              <a:rPr lang="uk" sz="2400" spc="-50" dirty="0">
                <a:solidFill>
                  <a:srgbClr val="3891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   </a:t>
            </a:r>
            <a:r>
              <a:rPr lang="uk" sz="2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Збирає інфомрацію;</a:t>
            </a:r>
          </a:p>
          <a:p>
            <a:pPr indent="0" algn="just">
              <a:lnSpc>
                <a:spcPts val="4056"/>
              </a:lnSpc>
            </a:pPr>
            <a:r>
              <a:rPr lang="uk" sz="2400" spc="-50" dirty="0">
                <a:solidFill>
                  <a:srgbClr val="3891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   </a:t>
            </a:r>
            <a:r>
              <a:rPr lang="uk" sz="2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Оброблює інформацію;</a:t>
            </a:r>
          </a:p>
          <a:p>
            <a:pPr indent="0" algn="just">
              <a:lnSpc>
                <a:spcPts val="4056"/>
              </a:lnSpc>
            </a:pPr>
            <a:r>
              <a:rPr lang="uk" sz="2400" spc="-50" dirty="0">
                <a:solidFill>
                  <a:srgbClr val="3891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   </a:t>
            </a:r>
            <a:r>
              <a:rPr lang="uk" sz="2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Зберігають інформацію;</a:t>
            </a:r>
          </a:p>
          <a:p>
            <a:pPr indent="0" algn="just">
              <a:lnSpc>
                <a:spcPts val="4056"/>
              </a:lnSpc>
            </a:pPr>
            <a:r>
              <a:rPr lang="uk" sz="2400" spc="-50" dirty="0">
                <a:solidFill>
                  <a:srgbClr val="3891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   </a:t>
            </a:r>
            <a:r>
              <a:rPr lang="uk" sz="2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Розподіляють інформацію.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793480" y="6611112"/>
            <a:ext cx="94488" cy="13716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solidFill>
                  <a:srgbClr val="B5A788"/>
                </a:solidFill>
                <a:latin typeface="Times New Roman"/>
              </a:rPr>
              <a:t>3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208" y="4224909"/>
            <a:ext cx="7339584" cy="179222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23900" y="624840"/>
            <a:ext cx="8011668" cy="282244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Aft>
                <a:spcPts val="2940"/>
              </a:spcAft>
            </a:pPr>
            <a:r>
              <a:rPr lang="u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інформаційної системи</a:t>
            </a:r>
          </a:p>
          <a:p>
            <a:pPr>
              <a:spcAft>
                <a:spcPts val="840"/>
              </a:spcAft>
            </a:pPr>
            <a:r>
              <a:rPr lang="uk" sz="2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Місія ІС підготовка та надання</a:t>
            </a:r>
          </a:p>
          <a:p>
            <a:pPr marL="368300">
              <a:lnSpc>
                <a:spcPts val="3816"/>
              </a:lnSpc>
            </a:pPr>
            <a:r>
              <a:rPr lang="uk" sz="2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інформації, необхідної для забезпечення ефективного управління всіма ресурсами підприємства</a:t>
            </a:r>
            <a:r>
              <a:rPr lang="uk" sz="3200" spc="-50" dirty="0">
                <a:latin typeface="Corbel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669792" y="3852672"/>
            <a:ext cx="2535936" cy="27432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2000" b="1">
                <a:latin typeface="Times New Roman"/>
              </a:rPr>
              <a:t>Інформаційна система-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85444" y="6406896"/>
            <a:ext cx="8011668" cy="45110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2000" dirty="0">
                <a:solidFill>
                  <a:srgbClr val="272231"/>
                </a:solidFill>
                <a:latin typeface="Times New Roman"/>
              </a:rPr>
              <a:t>Рис. 1. Процес роботи інформаційної системи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48712" y="6629400"/>
            <a:ext cx="6248400" cy="11582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uk" sz="1100" b="1">
                <a:solidFill>
                  <a:srgbClr val="B5A788"/>
                </a:solidFill>
                <a:latin typeface="Times New Roman"/>
              </a:rPr>
              <a:t>4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4419" y="782574"/>
            <a:ext cx="6944106" cy="21122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19100" indent="0">
              <a:spcAft>
                <a:spcPts val="3150"/>
              </a:spcAft>
            </a:pPr>
            <a:r>
              <a:rPr lang="uk" sz="2800" dirty="0">
                <a:solidFill>
                  <a:srgbClr val="5723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Властивості ІС у </a:t>
            </a:r>
            <a:r>
              <a:rPr lang="uk-UA" sz="2800" dirty="0">
                <a:solidFill>
                  <a:srgbClr val="5723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цифровій економіці</a:t>
            </a:r>
            <a:endParaRPr lang="uk" sz="2800" dirty="0">
              <a:solidFill>
                <a:srgbClr val="57231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19100" algn="just">
              <a:lnSpc>
                <a:spcPts val="2304"/>
              </a:lnSpc>
            </a:pPr>
            <a:r>
              <a:rPr lang="uk" sz="2000" dirty="0">
                <a:solidFill>
                  <a:srgbClr val="4D4C4C"/>
                </a:solidFill>
                <a:latin typeface="Times New Roman"/>
              </a:rPr>
              <a:t>-   </a:t>
            </a:r>
            <a:r>
              <a:rPr lang="uk" sz="2000" dirty="0">
                <a:solidFill>
                  <a:srgbClr val="1D1826"/>
                </a:solidFill>
                <a:latin typeface="Times New Roman"/>
              </a:rPr>
              <a:t>будь-яка інформаційна система може піддаватися аналізу, бути побудована й керована на основі загальних принципів побудови систем;</a:t>
            </a:r>
          </a:p>
          <a:p>
            <a:pPr indent="419100" algn="just">
              <a:lnSpc>
                <a:spcPts val="2304"/>
              </a:lnSpc>
            </a:pPr>
            <a:r>
              <a:rPr lang="uk" sz="2000" dirty="0">
                <a:latin typeface="Times New Roman"/>
              </a:rPr>
              <a:t>-   </a:t>
            </a:r>
            <a:r>
              <a:rPr lang="uk" sz="2000" dirty="0">
                <a:solidFill>
                  <a:srgbClr val="1D1826"/>
                </a:solidFill>
                <a:latin typeface="Times New Roman"/>
              </a:rPr>
              <a:t>інформаційна система є динамічною і може розвиватися;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793480" y="6611112"/>
            <a:ext cx="97536" cy="13716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solidFill>
                  <a:srgbClr val="B5A788"/>
                </a:solidFill>
                <a:latin typeface="Times New Roman"/>
              </a:rPr>
              <a:t>5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4480" y="649224"/>
            <a:ext cx="3349752" cy="40538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3780"/>
              </a:spcAft>
            </a:pPr>
            <a:r>
              <a:rPr lang="uk" sz="2800" dirty="0">
                <a:solidFill>
                  <a:srgbClr val="5723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Властивості ІС у </a:t>
            </a:r>
            <a:r>
              <a:rPr lang="uk-UA" sz="2800" dirty="0">
                <a:solidFill>
                  <a:srgbClr val="5723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цифровій економіці</a:t>
            </a:r>
            <a:endParaRPr lang="uk" sz="2800" dirty="0">
              <a:solidFill>
                <a:srgbClr val="57231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8402" y="1518666"/>
            <a:ext cx="7032498" cy="441045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lIns="0" tIns="0" rIns="0" bIns="0">
            <a:noAutofit/>
          </a:bodyPr>
          <a:lstStyle/>
          <a:p>
            <a:pPr indent="444500"/>
            <a:r>
              <a:rPr lang="uk" sz="2000" dirty="0">
                <a:solidFill>
                  <a:srgbClr val="4D4C4C"/>
                </a:solidFill>
                <a:latin typeface="Times New Roman"/>
              </a:rPr>
              <a:t>-    </a:t>
            </a:r>
            <a:r>
              <a:rPr lang="uk" sz="2400" dirty="0">
                <a:solidFill>
                  <a:srgbClr val="1D18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посудові інформаційної системи неоохідно користуватися системним підходом;</a:t>
            </a:r>
          </a:p>
          <a:p>
            <a:pPr indent="444500"/>
            <a:r>
              <a:rPr lang="uk" sz="2400" dirty="0">
                <a:solidFill>
                  <a:srgbClr val="4D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</a:t>
            </a:r>
            <a:r>
              <a:rPr lang="uk" sz="2400" dirty="0">
                <a:solidFill>
                  <a:srgbClr val="1D18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вихідною продукцією інформаційної системи є відомості, на основі якої приймаються рішення;</a:t>
            </a:r>
          </a:p>
          <a:p>
            <a:pPr marR="180848" indent="444500"/>
            <a:r>
              <a:rPr lang="uk" sz="2400" dirty="0">
                <a:solidFill>
                  <a:srgbClr val="4D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</a:t>
            </a:r>
            <a:r>
              <a:rPr lang="uk" sz="2400" dirty="0">
                <a:solidFill>
                  <a:srgbClr val="1D18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інформаційну систему потрібно сприймати як систему обробки даних.</a:t>
            </a:r>
          </a:p>
          <a:p>
            <a:pPr marL="697992" indent="-317500"/>
            <a:r>
              <a:rPr lang="uk" sz="2400" b="1" i="1" dirty="0">
                <a:solidFill>
                  <a:srgbClr val="3891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uk" sz="2400" dirty="0">
                <a:solidFill>
                  <a:srgbClr val="3891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Системним підхід- </a:t>
            </a:r>
            <a:r>
              <a:rPr lang="u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напрямок методології наукового пізнання, в основі якого лежить розгляд об'єкта як системи: цілісного комплексу взаємопов'язаних елементів; сукупності взаємодіючих об'єктів; сукупності сутностей та відносин.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793480" y="6580632"/>
            <a:ext cx="100584" cy="13716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solidFill>
                  <a:srgbClr val="B5A788"/>
                </a:solidFill>
                <a:latin typeface="Times New Roman"/>
              </a:rPr>
              <a:t>6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9232" y="2115312"/>
            <a:ext cx="591312" cy="82905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6976" y="3584448"/>
            <a:ext cx="1981200" cy="138379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6976" y="5620512"/>
            <a:ext cx="1975104" cy="70104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15712" y="2115312"/>
            <a:ext cx="627888" cy="82296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493520" y="85344"/>
            <a:ext cx="6967728" cy="7315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uk" sz="2400" dirty="0">
                <a:solidFill>
                  <a:srgbClr val="5723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Типова структура та склад інформаційних систем Набір компонентів ІС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339340" y="1350264"/>
            <a:ext cx="3223260" cy="30784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2400" dirty="0">
                <a:solidFill>
                  <a:srgbClr val="7030A0"/>
                </a:solidFill>
                <a:latin typeface="Times New Roman"/>
              </a:rPr>
              <a:t>Інформаційна система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74064" y="2359152"/>
            <a:ext cx="1673352" cy="30784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248"/>
              </a:lnSpc>
            </a:pPr>
            <a:r>
              <a:rPr lang="uk" b="1" dirty="0">
                <a:solidFill>
                  <a:srgbClr val="272231"/>
                </a:solidFill>
                <a:latin typeface="Times New Roman"/>
              </a:rPr>
              <a:t>Функціональні компоненти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609344" y="3176016"/>
            <a:ext cx="1310640" cy="70713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200"/>
              </a:lnSpc>
            </a:pPr>
            <a:r>
              <a:rPr lang="uk" sz="1300" b="1">
                <a:solidFill>
                  <a:srgbClr val="272231"/>
                </a:solidFill>
                <a:latin typeface="Times New Roman"/>
              </a:rPr>
              <a:t>Функціональні</a:t>
            </a:r>
          </a:p>
          <a:p>
            <a:pPr marL="228600" indent="0">
              <a:lnSpc>
                <a:spcPts val="1200"/>
              </a:lnSpc>
            </a:pPr>
            <a:r>
              <a:rPr lang="uk" sz="1300" b="1">
                <a:solidFill>
                  <a:srgbClr val="272231"/>
                </a:solidFill>
                <a:latin typeface="Times New Roman"/>
              </a:rPr>
              <a:t>підсистеми</a:t>
            </a:r>
          </a:p>
          <a:p>
            <a:pPr indent="0" algn="ctr">
              <a:lnSpc>
                <a:spcPts val="1200"/>
              </a:lnSpc>
            </a:pPr>
            <a:r>
              <a:rPr lang="uk" sz="1300" b="1">
                <a:solidFill>
                  <a:srgbClr val="272231"/>
                </a:solidFill>
                <a:latin typeface="Times New Roman"/>
              </a:rPr>
              <a:t>(модулі,</a:t>
            </a:r>
          </a:p>
          <a:p>
            <a:pPr indent="0"/>
            <a:r>
              <a:rPr lang="uk" sz="1300" b="1">
                <a:solidFill>
                  <a:srgbClr val="272231"/>
                </a:solidFill>
                <a:latin typeface="Times New Roman"/>
              </a:rPr>
              <a:t>бізнес-до датки)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621536" y="4169664"/>
            <a:ext cx="1267968" cy="3291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uk" sz="1300" b="1">
                <a:solidFill>
                  <a:srgbClr val="272231"/>
                </a:solidFill>
                <a:latin typeface="Times New Roman"/>
              </a:rPr>
              <a:t>Функціональні</a:t>
            </a:r>
          </a:p>
          <a:p>
            <a:pPr indent="0" algn="ctr"/>
            <a:r>
              <a:rPr lang="uk" sz="1300" b="1">
                <a:solidFill>
                  <a:srgbClr val="272231"/>
                </a:solidFill>
                <a:latin typeface="Times New Roman"/>
              </a:rPr>
              <a:t>задачі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822704" y="4864608"/>
            <a:ext cx="926592" cy="3596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248"/>
              </a:lnSpc>
            </a:pPr>
            <a:r>
              <a:rPr lang="uk" sz="1300" b="1">
                <a:solidFill>
                  <a:srgbClr val="272231"/>
                </a:solidFill>
                <a:latin typeface="Times New Roman"/>
              </a:rPr>
              <a:t>Моделі та алгоритми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877056" y="3157728"/>
            <a:ext cx="1188720" cy="3230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uk" sz="1300" b="1">
                <a:solidFill>
                  <a:srgbClr val="272231"/>
                </a:solidFill>
                <a:latin typeface="Times New Roman"/>
              </a:rPr>
              <a:t>Інформаційне</a:t>
            </a:r>
          </a:p>
          <a:p>
            <a:pPr indent="0"/>
            <a:r>
              <a:rPr lang="uk" sz="1300" b="1">
                <a:solidFill>
                  <a:srgbClr val="272231"/>
                </a:solidFill>
                <a:latin typeface="Times New Roman"/>
              </a:rPr>
              <a:t>забезпечення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901440" y="5199888"/>
            <a:ext cx="1115568" cy="3169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28600" indent="0"/>
            <a:r>
              <a:rPr lang="uk" sz="1300" b="1" dirty="0">
                <a:solidFill>
                  <a:srgbClr val="272231"/>
                </a:solidFill>
                <a:latin typeface="Times New Roman"/>
              </a:rPr>
              <a:t>Правове</a:t>
            </a:r>
          </a:p>
          <a:p>
            <a:pPr indent="0"/>
            <a:r>
              <a:rPr lang="uk" sz="1300" b="1" dirty="0">
                <a:solidFill>
                  <a:srgbClr val="272231"/>
                </a:solidFill>
                <a:latin typeface="Times New Roman"/>
              </a:rPr>
              <a:t>забезпечення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621024" y="2273808"/>
            <a:ext cx="1682496" cy="512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224"/>
              </a:lnSpc>
            </a:pPr>
            <a:r>
              <a:rPr lang="uk" b="1" dirty="0">
                <a:solidFill>
                  <a:srgbClr val="272231"/>
                </a:solidFill>
                <a:latin typeface="Times New Roman"/>
              </a:rPr>
              <a:t>Компоненти системи опрацювання даних</a:t>
            </a:r>
          </a:p>
          <a:p>
            <a:pPr indent="0" algn="ctr"/>
            <a:r>
              <a:rPr lang="uk" b="1" dirty="0">
                <a:solidFill>
                  <a:srgbClr val="272231"/>
                </a:solidFill>
                <a:latin typeface="Times New Roman"/>
              </a:rPr>
              <a:t>(СОД)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186487" y="2304479"/>
            <a:ext cx="1501521" cy="466725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>
              <a:lnSpc>
                <a:spcPts val="1224"/>
              </a:lnSpc>
            </a:pPr>
            <a:r>
              <a:rPr lang="uk" b="1" dirty="0">
                <a:solidFill>
                  <a:srgbClr val="272231"/>
                </a:solidFill>
                <a:latin typeface="Times New Roman"/>
              </a:rPr>
              <a:t>Організаційні </a:t>
            </a:r>
          </a:p>
          <a:p>
            <a:pPr>
              <a:lnSpc>
                <a:spcPts val="1224"/>
              </a:lnSpc>
            </a:pPr>
            <a:r>
              <a:rPr lang="ru-RU" sz="1800" b="1" dirty="0">
                <a:solidFill>
                  <a:srgbClr val="272231"/>
                </a:solidFill>
                <a:latin typeface="Times New Roman"/>
              </a:rPr>
              <a:t>к</a:t>
            </a:r>
            <a:r>
              <a:rPr lang="uk" sz="1800" b="1" dirty="0">
                <a:solidFill>
                  <a:srgbClr val="272231"/>
                </a:solidFill>
                <a:latin typeface="Times New Roman"/>
              </a:rPr>
              <a:t>омпоненти </a:t>
            </a:r>
          </a:p>
          <a:p>
            <a:pPr>
              <a:lnSpc>
                <a:spcPts val="1224"/>
              </a:lnSpc>
            </a:pPr>
            <a:r>
              <a:rPr lang="uk" sz="1800" b="1" dirty="0">
                <a:solidFill>
                  <a:srgbClr val="272231"/>
                </a:solidFill>
                <a:latin typeface="Times New Roman"/>
              </a:rPr>
              <a:t>(персонал</a:t>
            </a:r>
            <a:r>
              <a:rPr lang="uk" sz="1200" b="1" dirty="0">
                <a:solidFill>
                  <a:srgbClr val="272231"/>
                </a:solidFill>
                <a:latin typeface="Times New Roman"/>
              </a:rPr>
              <a:t>)</a:t>
            </a:r>
            <a:endParaRPr lang="uk" sz="1800" b="1" dirty="0">
              <a:solidFill>
                <a:srgbClr val="272231"/>
              </a:solidFill>
              <a:latin typeface="Times New Roman"/>
            </a:endParaRPr>
          </a:p>
          <a:p>
            <a:pPr indent="0">
              <a:lnSpc>
                <a:spcPts val="1224"/>
              </a:lnSpc>
            </a:pPr>
            <a:endParaRPr lang="uk" b="1" dirty="0">
              <a:solidFill>
                <a:srgbClr val="272231"/>
              </a:solidFill>
              <a:latin typeface="Times New Roman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882640" y="3151632"/>
            <a:ext cx="1170432" cy="65836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/>
            <a:r>
              <a:rPr lang="uk" sz="1300" b="1" dirty="0">
                <a:solidFill>
                  <a:srgbClr val="272231"/>
                </a:solidFill>
                <a:latin typeface="Times New Roman"/>
              </a:rPr>
              <a:t>Нова</a:t>
            </a:r>
          </a:p>
          <a:p>
            <a:pPr indent="0">
              <a:lnSpc>
                <a:spcPts val="1224"/>
              </a:lnSpc>
            </a:pPr>
            <a:r>
              <a:rPr lang="uk" sz="1300" b="1" dirty="0">
                <a:solidFill>
                  <a:srgbClr val="272231"/>
                </a:solidFill>
                <a:latin typeface="Times New Roman"/>
              </a:rPr>
              <a:t>організаційна</a:t>
            </a:r>
          </a:p>
          <a:p>
            <a:pPr indent="0" algn="ctr">
              <a:lnSpc>
                <a:spcPts val="1224"/>
              </a:lnSpc>
            </a:pPr>
            <a:r>
              <a:rPr lang="uk" sz="1300" b="1" dirty="0">
                <a:solidFill>
                  <a:srgbClr val="272231"/>
                </a:solidFill>
                <a:latin typeface="Times New Roman"/>
              </a:rPr>
              <a:t>структура</a:t>
            </a:r>
          </a:p>
          <a:p>
            <a:pPr indent="0">
              <a:lnSpc>
                <a:spcPts val="1224"/>
              </a:lnSpc>
            </a:pPr>
            <a:r>
              <a:rPr lang="uk" sz="1300" b="1" dirty="0">
                <a:solidFill>
                  <a:srgbClr val="272231"/>
                </a:solidFill>
                <a:latin typeface="Times New Roman"/>
              </a:rPr>
              <a:t>підприємства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016752" y="4169664"/>
            <a:ext cx="920496" cy="65836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200"/>
              </a:lnSpc>
            </a:pPr>
            <a:r>
              <a:rPr lang="uk" sz="1300" b="1" dirty="0">
                <a:solidFill>
                  <a:srgbClr val="272231"/>
                </a:solidFill>
                <a:latin typeface="Times New Roman"/>
              </a:rPr>
              <a:t>Персонал</a:t>
            </a:r>
          </a:p>
          <a:p>
            <a:pPr marL="152400" indent="0">
              <a:lnSpc>
                <a:spcPts val="1200"/>
              </a:lnSpc>
            </a:pPr>
            <a:r>
              <a:rPr lang="uk" sz="1300" b="1" dirty="0">
                <a:solidFill>
                  <a:srgbClr val="272231"/>
                </a:solidFill>
                <a:latin typeface="Times New Roman"/>
              </a:rPr>
              <a:t>(штати,</a:t>
            </a:r>
          </a:p>
          <a:p>
            <a:pPr indent="0">
              <a:lnSpc>
                <a:spcPts val="1200"/>
              </a:lnSpc>
            </a:pPr>
            <a:r>
              <a:rPr lang="uk" sz="1300" b="1" dirty="0">
                <a:solidFill>
                  <a:srgbClr val="272231"/>
                </a:solidFill>
                <a:latin typeface="Times New Roman"/>
              </a:rPr>
              <a:t>посадові</a:t>
            </a:r>
          </a:p>
          <a:p>
            <a:pPr indent="0">
              <a:lnSpc>
                <a:spcPts val="1200"/>
              </a:lnSpc>
            </a:pPr>
            <a:r>
              <a:rPr lang="uk" sz="1300" b="1" dirty="0">
                <a:solidFill>
                  <a:srgbClr val="272231"/>
                </a:solidFill>
                <a:latin typeface="Times New Roman"/>
              </a:rPr>
              <a:t>інструкції)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8796528" y="6611112"/>
            <a:ext cx="94488" cy="13411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solidFill>
                  <a:srgbClr val="B5A788"/>
                </a:solidFill>
                <a:latin typeface="Times New Roman"/>
              </a:rPr>
              <a:t>7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39240" y="627888"/>
            <a:ext cx="6397752" cy="54559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5040"/>
              </a:spcAft>
            </a:pPr>
            <a:r>
              <a:rPr lang="uk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Функціональні компоненти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7675" y="1480947"/>
            <a:ext cx="6200775" cy="252907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lIns="0" tIns="0" rIns="0" bIns="0">
            <a:noAutofit/>
          </a:bodyPr>
          <a:lstStyle/>
          <a:p>
            <a:pPr indent="863600" algn="just">
              <a:lnSpc>
                <a:spcPts val="2304"/>
              </a:lnSpc>
              <a:spcBef>
                <a:spcPts val="5040"/>
              </a:spcBef>
            </a:pPr>
            <a:r>
              <a:rPr lang="uk" sz="2000" dirty="0">
                <a:solidFill>
                  <a:srgbClr val="1D1826"/>
                </a:solidFill>
                <a:latin typeface="Times New Roman"/>
              </a:rPr>
              <a:t>Під </a:t>
            </a:r>
            <a:r>
              <a:rPr lang="uk" sz="2000" b="1" i="1" dirty="0">
                <a:solidFill>
                  <a:srgbClr val="1D1826"/>
                </a:solidFill>
                <a:latin typeface="Times New Roman"/>
              </a:rPr>
              <a:t>функціональними </a:t>
            </a:r>
            <a:r>
              <a:rPr lang="uk" sz="2000" b="1" i="1" dirty="0">
                <a:latin typeface="Times New Roman"/>
              </a:rPr>
              <a:t>компонентами</a:t>
            </a:r>
            <a:r>
              <a:rPr lang="uk" sz="2000" dirty="0">
                <a:latin typeface="Times New Roman"/>
              </a:rPr>
              <a:t> </a:t>
            </a:r>
            <a:r>
              <a:rPr lang="uk" sz="2000" dirty="0">
                <a:solidFill>
                  <a:srgbClr val="1D1826"/>
                </a:solidFill>
                <a:latin typeface="Times New Roman"/>
              </a:rPr>
              <a:t>мають на увазі систему функцій управління - повний набір (комплекс) взаємопов’язаних у часі й просторі робіт з управління, необхідних для досягнення поставлених перед підприємством цілей. Тобто, будь-яка складна управлінська функція розчленовується на ряд більш дрібних задач і зрештою доводиться до безпосереднього виконавця.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793480" y="6580632"/>
            <a:ext cx="100584" cy="13716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solidFill>
                  <a:srgbClr val="B5A788"/>
                </a:solidFill>
                <a:latin typeface="Times New Roman"/>
              </a:rPr>
              <a:t>8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247</TotalTime>
  <Words>1855</Words>
  <Application>Microsoft Office PowerPoint</Application>
  <PresentationFormat>Экран (4:3)</PresentationFormat>
  <Paragraphs>269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4" baseType="lpstr">
      <vt:lpstr>Arial</vt:lpstr>
      <vt:lpstr>Corbel</vt:lpstr>
      <vt:lpstr>Courier New</vt:lpstr>
      <vt:lpstr>Impact</vt:lpstr>
      <vt:lpstr>Times New Roman</vt:lpstr>
      <vt:lpstr>Trebuchet MS</vt:lpstr>
      <vt:lpstr>Wingdings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 Інформаційні системи і технології. Основні поняття та визначення.</dc:title>
  <dc:subject/>
  <dc:creator>Sky</dc:creator>
  <cp:keywords/>
  <cp:lastModifiedBy>M Ivanov</cp:lastModifiedBy>
  <cp:revision>28</cp:revision>
  <dcterms:modified xsi:type="dcterms:W3CDTF">2025-04-01T09:54:06Z</dcterms:modified>
</cp:coreProperties>
</file>