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07" r:id="rId3"/>
    <p:sldId id="308" r:id="rId4"/>
    <p:sldId id="300" r:id="rId5"/>
    <p:sldId id="272" r:id="rId6"/>
    <p:sldId id="306" r:id="rId7"/>
    <p:sldId id="289" r:id="rId8"/>
    <p:sldId id="310" r:id="rId9"/>
    <p:sldId id="311" r:id="rId1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7004" autoAdjust="0"/>
    <p:restoredTop sz="97133" autoAdjust="0"/>
  </p:normalViewPr>
  <p:slideViewPr>
    <p:cSldViewPr>
      <p:cViewPr varScale="1">
        <p:scale>
          <a:sx n="85" d="100"/>
          <a:sy n="85" d="100"/>
        </p:scale>
        <p:origin x="-131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9A0DEF6-4898-4EA3-B71A-A787F0425206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87BE8379-962F-4601-88A6-388B7910345D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altLang="uk-UA"/>
          </a:p>
        </p:txBody>
      </p:sp>
      <p:sp>
        <p:nvSpPr>
          <p:cNvPr id="4100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F7EA4C1-BACC-4F98-9D24-B9B089CCDD2B}" type="slidenum">
              <a:rPr lang="ru-RU" altLang="uk-UA"/>
              <a:pPr/>
              <a:t>1</a:t>
            </a:fld>
            <a:endParaRPr lang="ru-RU" alt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altLang="uk-UA"/>
          </a:p>
        </p:txBody>
      </p:sp>
      <p:sp>
        <p:nvSpPr>
          <p:cNvPr id="10244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1DF000C-5FB4-4B44-BA42-A2E1217C4F05}" type="slidenum">
              <a:rPr lang="ru-RU" altLang="uk-UA"/>
              <a:pPr/>
              <a:t>2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xmlns="" val="373781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altLang="uk-UA"/>
          </a:p>
        </p:txBody>
      </p:sp>
      <p:sp>
        <p:nvSpPr>
          <p:cNvPr id="10244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1DF000C-5FB4-4B44-BA42-A2E1217C4F05}" type="slidenum">
              <a:rPr lang="ru-RU" altLang="uk-UA"/>
              <a:pPr/>
              <a:t>3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xmlns="" val="373781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altLang="uk-UA"/>
          </a:p>
        </p:txBody>
      </p:sp>
      <p:sp>
        <p:nvSpPr>
          <p:cNvPr id="10244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1DF000C-5FB4-4B44-BA42-A2E1217C4F05}" type="slidenum">
              <a:rPr lang="ru-RU" altLang="uk-UA"/>
              <a:pPr/>
              <a:t>4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xmlns="" val="3737812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altLang="uk-UA"/>
          </a:p>
        </p:txBody>
      </p:sp>
      <p:sp>
        <p:nvSpPr>
          <p:cNvPr id="8196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ABD1B28-B6BA-43CC-909A-50F828107AB3}" type="slidenum">
              <a:rPr lang="ru-RU" altLang="uk-UA"/>
              <a:pPr/>
              <a:t>5</a:t>
            </a:fld>
            <a:endParaRPr lang="ru-RU" altLang="uk-U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altLang="uk-UA"/>
          </a:p>
        </p:txBody>
      </p:sp>
      <p:sp>
        <p:nvSpPr>
          <p:cNvPr id="8196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ABD1B28-B6BA-43CC-909A-50F828107AB3}" type="slidenum">
              <a:rPr lang="ru-RU" altLang="uk-UA"/>
              <a:pPr/>
              <a:t>6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xmlns="" val="17917238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altLang="uk-UA"/>
          </a:p>
        </p:txBody>
      </p:sp>
      <p:sp>
        <p:nvSpPr>
          <p:cNvPr id="8196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ABD1B28-B6BA-43CC-909A-50F828107AB3}" type="slidenum">
              <a:rPr lang="ru-RU" altLang="uk-UA"/>
              <a:pPr/>
              <a:t>7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xmlns="" val="30812179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altLang="uk-UA"/>
          </a:p>
        </p:txBody>
      </p:sp>
      <p:sp>
        <p:nvSpPr>
          <p:cNvPr id="10244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1DF000C-5FB4-4B44-BA42-A2E1217C4F05}" type="slidenum">
              <a:rPr lang="ru-RU" altLang="uk-UA"/>
              <a:pPr/>
              <a:t>8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xmlns="" val="3737812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altLang="uk-UA"/>
          </a:p>
        </p:txBody>
      </p:sp>
      <p:sp>
        <p:nvSpPr>
          <p:cNvPr id="8196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ABD1B28-B6BA-43CC-909A-50F828107AB3}" type="slidenum">
              <a:rPr lang="ru-RU" altLang="uk-UA"/>
              <a:pPr/>
              <a:t>9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xmlns="" val="3081217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23B3B-2420-445B-B791-DB44E50B6188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743E0-D328-4F0A-BCB8-E7EF89AA5905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D9440-64E9-46B1-B98B-DEF91637C899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1E2FE-C935-4910-8F12-73DE534A1712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FC3B8-0747-4E3E-8487-B1B31B807DF3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502F5D-CFD6-4A6F-90B4-9F631D95F722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C4598-F186-4784-9EE3-78E3E0B80C53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3182A0-3D51-46A1-8819-3C4631BFE39C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05194-D601-4088-99C2-D0A7999B2BBC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290F73-8082-4E92-94A1-163BCD9CA2B8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A566F-AB67-453D-8FBC-082242A72392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5FADD9-C996-4101-ABEC-AC8FB31000D2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94C40-1EC0-45BD-BA68-53BEC2BD2D13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28863-CC29-4816-99D6-414696385A00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2255C-C573-4342-88AB-D56E8B2A2807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A1BDA-86DB-4CA6-9AF9-9BF128C92022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B55B8-3D57-41DD-A715-4074DE2EE6DB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891D8-046C-40E7-B9FE-7DA1B16287E3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6D283-7AFF-48F5-924D-C1A6FBF90CE5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C8BC68-88BA-4D54-9A73-D728DEC53E33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3C99F-1287-4638-8511-A4A3F5C0B3B3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35F844-3240-463F-AD44-3781B4C3EEB1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7B64807-75A8-4C2C-843B-9184E6C9063A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E1DDB736-4464-47B1-B886-D335AA109387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simplypsychology.org/classical-conditioning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hyperlink" Target="https://www.simplypsychology.org/classical-conditioning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https://www.simplypsychology.org/classical-conditioning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simplypsychology.org/classical-conditioning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38" y="3311525"/>
            <a:ext cx="7929562" cy="2565400"/>
          </a:xfrm>
        </p:spPr>
        <p:txBody>
          <a:bodyPr/>
          <a:lstStyle/>
          <a:p>
            <a:pPr eaLnBrk="1" hangingPunct="1"/>
            <a:endParaRPr lang="en-US" altLang="uk-UA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uk-UA" altLang="uk-UA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 </a:t>
            </a:r>
            <a:r>
              <a:rPr lang="uk-UA" altLang="uk-UA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 </a:t>
            </a:r>
            <a:r>
              <a:rPr lang="uk-UA" altLang="uk-UA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професійної свідомості</a:t>
            </a:r>
            <a:endParaRPr lang="en-US" altLang="uk-UA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altLang="uk-UA" sz="5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5000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Faculty of sociology and administration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5500688" y="6429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itchFamily="34" charset="0"/>
            </a:endParaRPr>
          </a:p>
        </p:txBody>
      </p:sp>
      <p:sp>
        <p:nvSpPr>
          <p:cNvPr id="3077" name="TextBox 5"/>
          <p:cNvSpPr txBox="1">
            <a:spLocks noChangeArrowheads="1"/>
          </p:cNvSpPr>
          <p:nvPr/>
        </p:nvSpPr>
        <p:spPr bwMode="auto">
          <a:xfrm>
            <a:off x="5357813" y="4286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Ganna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Boyko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              		 E-mail: hannaboyko@ukr.net</a:t>
            </a:r>
          </a:p>
        </p:txBody>
      </p:sp>
      <p:pic>
        <p:nvPicPr>
          <p:cNvPr id="3079" name="Рисунок 6" descr="герб 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25" y="714375"/>
            <a:ext cx="2540000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5000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5500688" y="6429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itchFamily="34" charset="0"/>
            </a:endParaRPr>
          </a:p>
        </p:txBody>
      </p:sp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5357813" y="4286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Ganna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Boyko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              		 E-mail: hannaboyko@ukr.net</a:t>
            </a:r>
          </a:p>
        </p:txBody>
      </p:sp>
      <p:pic>
        <p:nvPicPr>
          <p:cNvPr id="9222" name="Рисунок 6" descr="герб 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" y="285750"/>
            <a:ext cx="1214438" cy="122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5C39010-5C61-459F-ADB2-CEFDB477DF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0256" y="714376"/>
            <a:ext cx="6407943" cy="512762"/>
          </a:xfrm>
        </p:spPr>
        <p:txBody>
          <a:bodyPr/>
          <a:lstStyle/>
          <a:p>
            <a:r>
              <a:rPr lang="uk-UA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закономірності професійного </a:t>
            </a:r>
          </a:p>
          <a:p>
            <a:r>
              <a:rPr lang="uk-UA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 особистості 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000" dirty="0" smtClean="0"/>
          </a:p>
          <a:p>
            <a:pPr algn="just"/>
            <a:r>
              <a:rPr lang="uk-UA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Життєвий шлях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є багатомірним і припускає безліч тенденцій і ліній розвитку в межах однієї біографії. Ці лінії одночасно й автономні й взаємозалежні. (Б.Ананьєв, К.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Абульханова-Славська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Н.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Логінова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і ін.)</a:t>
            </a:r>
          </a:p>
          <a:p>
            <a:pPr algn="just"/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Професійний розвиток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є однією з таких ліній, одним із напрямків життєвого шляху, а професійна сфера — одна зі значущих сфер самореалізації особистості (А.,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Маслоу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Ж.Вірна, Л.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Коростильова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A6E42F46-9FF3-4244-AE4C-3A318C08BBE6}"/>
              </a:ext>
            </a:extLst>
          </p:cNvPr>
          <p:cNvSpPr/>
          <p:nvPr/>
        </p:nvSpPr>
        <p:spPr>
          <a:xfrm>
            <a:off x="-3486150" y="1532623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02923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5000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5500688" y="6429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itchFamily="34" charset="0"/>
            </a:endParaRPr>
          </a:p>
        </p:txBody>
      </p:sp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5357813" y="4286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Ganna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Boyko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              		 E-mail: hannaboyko@ukr.net</a:t>
            </a:r>
          </a:p>
        </p:txBody>
      </p:sp>
      <p:pic>
        <p:nvPicPr>
          <p:cNvPr id="9222" name="Рисунок 6" descr="герб 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" y="285750"/>
            <a:ext cx="1214438" cy="122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5C39010-5C61-459F-ADB2-CEFDB477DF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0256" y="714376"/>
            <a:ext cx="6407943" cy="512762"/>
          </a:xfrm>
        </p:spPr>
        <p:txBody>
          <a:bodyPr/>
          <a:lstStyle/>
          <a:p>
            <a:r>
              <a:rPr lang="uk-UA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закономірності професійного </a:t>
            </a:r>
          </a:p>
          <a:p>
            <a:r>
              <a:rPr lang="uk-UA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 особистості 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Детермінантою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самореалізації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уявлення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про себе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Сьюпера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Л.С.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Коростильової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про “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конгруентність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Я-концепції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професії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самореалізації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”)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Людина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обирає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професію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спираючись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уявлення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 себе </a:t>
            </a:r>
            <a:r>
              <a:rPr 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професійну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професійного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людина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намагається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здійснити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відповідність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професією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уявленням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про себе. Вона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самореалізується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важливим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мотиватором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самореалізації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спрямовує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уявлення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про себе. 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A6E42F46-9FF3-4244-AE4C-3A318C08BBE6}"/>
              </a:ext>
            </a:extLst>
          </p:cNvPr>
          <p:cNvSpPr/>
          <p:nvPr/>
        </p:nvSpPr>
        <p:spPr>
          <a:xfrm>
            <a:off x="-3486150" y="1532623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02923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5000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5500688" y="6429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itchFamily="34" charset="0"/>
            </a:endParaRPr>
          </a:p>
        </p:txBody>
      </p:sp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5357813" y="4286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Ganna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Boyko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              		 E-mail: hannaboyko@ukr.net</a:t>
            </a:r>
          </a:p>
        </p:txBody>
      </p:sp>
      <p:pic>
        <p:nvPicPr>
          <p:cNvPr id="9222" name="Рисунок 6" descr="герб 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" y="285750"/>
            <a:ext cx="1214438" cy="122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5C39010-5C61-459F-ADB2-CEFDB477DF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0256" y="714376"/>
            <a:ext cx="6407943" cy="512762"/>
          </a:xfrm>
        </p:spPr>
        <p:txBody>
          <a:bodyPr/>
          <a:lstStyle/>
          <a:p>
            <a:r>
              <a:rPr lang="uk-UA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закономірності професійного </a:t>
            </a:r>
          </a:p>
          <a:p>
            <a:r>
              <a:rPr lang="uk-UA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 особистості </a:t>
            </a:r>
            <a:endParaRPr lang="en-US" sz="24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психологічних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чинників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мотивації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проведений О.В. Житник, показав,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чинників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мотивації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успішних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фахівці</a:t>
            </a:r>
            <a:r>
              <a:rPr lang="ru-RU" sz="20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прагнуть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ефективного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професійного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/>
            <a:endParaRPr lang="uk-UA" sz="20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Професійна праця є способом реалізації себе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тобто головна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традиційні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аспекти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обов’язковості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заробітку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відсуваються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другий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план</a:t>
            </a:r>
            <a:endParaRPr lang="en-US" sz="20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A6E42F46-9FF3-4244-AE4C-3A318C08BBE6}"/>
              </a:ext>
            </a:extLst>
          </p:cNvPr>
          <p:cNvSpPr/>
          <p:nvPr/>
        </p:nvSpPr>
        <p:spPr>
          <a:xfrm>
            <a:off x="-3486150" y="1532623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02923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04941" y="584082"/>
            <a:ext cx="5679401" cy="831532"/>
          </a:xfrm>
        </p:spPr>
        <p:txBody>
          <a:bodyPr/>
          <a:lstStyle/>
          <a:p>
            <a:endParaRPr lang="en-US" altLang="uk-U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just"/>
            <a:endParaRPr lang="en-US" altLang="uk-U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endParaRPr lang="uk-UA" alt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5000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Faculty of sociology and administration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TextBox 4"/>
          <p:cNvSpPr txBox="1">
            <a:spLocks noChangeArrowheads="1"/>
          </p:cNvSpPr>
          <p:nvPr/>
        </p:nvSpPr>
        <p:spPr bwMode="auto">
          <a:xfrm>
            <a:off x="5500688" y="6429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itchFamily="34" charset="0"/>
            </a:endParaRPr>
          </a:p>
        </p:txBody>
      </p:sp>
      <p:sp>
        <p:nvSpPr>
          <p:cNvPr id="7173" name="TextBox 5"/>
          <p:cNvSpPr txBox="1">
            <a:spLocks noChangeArrowheads="1"/>
          </p:cNvSpPr>
          <p:nvPr/>
        </p:nvSpPr>
        <p:spPr bwMode="auto">
          <a:xfrm>
            <a:off x="5357813" y="4286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Ganna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Boyko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              		 E-mail: hannaboyko@ukr.net</a:t>
            </a:r>
          </a:p>
        </p:txBody>
      </p:sp>
      <p:pic>
        <p:nvPicPr>
          <p:cNvPr id="7175" name="Рисунок 6" descr="герб 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" y="285750"/>
            <a:ext cx="1214438" cy="122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7" name="Прямоугольник 4"/>
          <p:cNvSpPr>
            <a:spLocks noChangeArrowheads="1"/>
          </p:cNvSpPr>
          <p:nvPr/>
        </p:nvSpPr>
        <p:spPr bwMode="auto">
          <a:xfrm>
            <a:off x="4930894" y="2012395"/>
            <a:ext cx="54737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uk-UA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F7C5362-C3DE-424D-9031-F14DC4D61E17}"/>
              </a:ext>
            </a:extLst>
          </p:cNvPr>
          <p:cNvSpPr/>
          <p:nvPr/>
        </p:nvSpPr>
        <p:spPr>
          <a:xfrm>
            <a:off x="2398713" y="1928376"/>
            <a:ext cx="62865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4165480-5B73-4160-A83F-588B57F6A7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6656" y="1610162"/>
            <a:ext cx="1719221" cy="2237426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3F4B8F66-D005-4D91-8C37-C96CFACF7CE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14546" y="1500174"/>
            <a:ext cx="6174810" cy="4714908"/>
          </a:xfrm>
          <a:prstGeom prst="rect">
            <a:avLst/>
          </a:prstGeom>
        </p:spPr>
      </p:pic>
      <p:sp>
        <p:nvSpPr>
          <p:cNvPr id="12" name="Подзаголовок 2">
            <a:extLst>
              <a:ext uri="{FF2B5EF4-FFF2-40B4-BE49-F238E27FC236}">
                <a16:creationId xmlns:a16="http://schemas.microsoft.com/office/drawing/2014/main" xmlns="" id="{F5C39010-5C61-459F-ADB2-CEFDB477DFCF}"/>
              </a:ext>
            </a:extLst>
          </p:cNvPr>
          <p:cNvSpPr txBox="1">
            <a:spLocks/>
          </p:cNvSpPr>
          <p:nvPr/>
        </p:nvSpPr>
        <p:spPr bwMode="auto">
          <a:xfrm>
            <a:off x="2050256" y="714376"/>
            <a:ext cx="6407943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Нормативні кризи</a:t>
            </a:r>
            <a:r>
              <a:rPr kumimoji="0" lang="uk-UA" sz="2400" b="0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професійного </a:t>
            </a:r>
            <a:r>
              <a:rPr kumimoji="0" lang="uk-UA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розвитоку</a:t>
            </a: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особистості </a:t>
            </a:r>
            <a:endParaRPr kumimoji="0" lang="en-US" sz="24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04941" y="584082"/>
            <a:ext cx="5679401" cy="831532"/>
          </a:xfrm>
        </p:spPr>
        <p:txBody>
          <a:bodyPr/>
          <a:lstStyle/>
          <a:p>
            <a:endParaRPr lang="en-US" altLang="uk-U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just"/>
            <a:endParaRPr lang="en-US" altLang="uk-U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endParaRPr lang="uk-UA" alt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5000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Faculty of sociology and administration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TextBox 4"/>
          <p:cNvSpPr txBox="1">
            <a:spLocks noChangeArrowheads="1"/>
          </p:cNvSpPr>
          <p:nvPr/>
        </p:nvSpPr>
        <p:spPr bwMode="auto">
          <a:xfrm>
            <a:off x="5500688" y="6429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itchFamily="34" charset="0"/>
            </a:endParaRPr>
          </a:p>
        </p:txBody>
      </p:sp>
      <p:sp>
        <p:nvSpPr>
          <p:cNvPr id="7173" name="TextBox 5"/>
          <p:cNvSpPr txBox="1">
            <a:spLocks noChangeArrowheads="1"/>
          </p:cNvSpPr>
          <p:nvPr/>
        </p:nvSpPr>
        <p:spPr bwMode="auto">
          <a:xfrm>
            <a:off x="5357813" y="4286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Ganna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Boyko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              		 E-mail: hannaboyko@ukr.net</a:t>
            </a:r>
          </a:p>
        </p:txBody>
      </p:sp>
      <p:pic>
        <p:nvPicPr>
          <p:cNvPr id="7175" name="Рисунок 6" descr="герб 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" y="285750"/>
            <a:ext cx="1214438" cy="122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7" name="Прямоугольник 4"/>
          <p:cNvSpPr>
            <a:spLocks noChangeArrowheads="1"/>
          </p:cNvSpPr>
          <p:nvPr/>
        </p:nvSpPr>
        <p:spPr bwMode="auto">
          <a:xfrm>
            <a:off x="4930894" y="2012395"/>
            <a:ext cx="54737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uk-UA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F7C5362-C3DE-424D-9031-F14DC4D61E17}"/>
              </a:ext>
            </a:extLst>
          </p:cNvPr>
          <p:cNvSpPr/>
          <p:nvPr/>
        </p:nvSpPr>
        <p:spPr>
          <a:xfrm>
            <a:off x="2398713" y="1928376"/>
            <a:ext cx="62865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4165480-5B73-4160-A83F-588B57F6A7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6656" y="1610162"/>
            <a:ext cx="1719221" cy="223742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2ADA937-11A3-413B-9451-028E0AE8D0B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28837" y="571500"/>
            <a:ext cx="6176963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13976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27591" y="659735"/>
            <a:ext cx="5660821" cy="5555327"/>
          </a:xfrm>
        </p:spPr>
        <p:txBody>
          <a:bodyPr/>
          <a:lstStyle/>
          <a:p>
            <a:r>
              <a:rPr lang="uk-UA" alt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Теорія професійного розвитку особистості </a:t>
            </a:r>
          </a:p>
          <a:p>
            <a:r>
              <a:rPr lang="uk-UA" alt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Даніеля </a:t>
            </a:r>
            <a:r>
              <a:rPr lang="uk-UA" altLang="uk-UA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Левінсона</a:t>
            </a:r>
            <a:r>
              <a:rPr lang="uk-UA" alt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</a:p>
          <a:p>
            <a:r>
              <a:rPr lang="uk-UA" alt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( в період ранньої дорослості)</a:t>
            </a:r>
          </a:p>
          <a:p>
            <a:r>
              <a:rPr lang="uk-UA" altLang="uk-UA" sz="2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Вважав що професійний розвиток здійснюється за стадіями, в період </a:t>
            </a:r>
            <a:r>
              <a:rPr lang="uk-UA" altLang="uk-UA" sz="20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ранніьої</a:t>
            </a:r>
            <a:r>
              <a:rPr lang="uk-UA" altLang="uk-UA" sz="2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дорослості особистість має вирішити наступні завдання: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uk-UA" alt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Пов'язати Мрію та реальність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uk-UA" alt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Вписати кар'єру в життєву перспективу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uk-UA" alt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Знайти наставника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uk-UA" alt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Побудувати особисте життя, в якому партнер(ка) будуть підтримувати і надихати</a:t>
            </a:r>
          </a:p>
          <a:p>
            <a:pPr algn="l"/>
            <a:r>
              <a:rPr lang="uk-UA" alt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Д.</a:t>
            </a:r>
            <a:r>
              <a:rPr lang="uk-UA" alt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Левінсон</a:t>
            </a:r>
            <a:r>
              <a:rPr lang="uk-UA" alt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вважав що для чоловіків і жінок ці завдання мають свою </a:t>
            </a:r>
            <a:r>
              <a:rPr lang="uk-UA" alt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специфіку</a:t>
            </a:r>
          </a:p>
          <a:p>
            <a:pPr algn="l"/>
            <a:r>
              <a:rPr lang="uk-UA" altLang="uk-UA" sz="2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Теорії Д. </a:t>
            </a:r>
            <a:r>
              <a:rPr lang="uk-UA" altLang="uk-UA" sz="20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Сьюпера</a:t>
            </a:r>
            <a:r>
              <a:rPr lang="uk-UA" altLang="uk-UA" sz="2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, Р.</a:t>
            </a:r>
            <a:r>
              <a:rPr lang="uk-UA" altLang="uk-UA" sz="20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Хейвігхерста</a:t>
            </a:r>
            <a:r>
              <a:rPr lang="uk-UA" altLang="uk-UA" sz="2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та ін.</a:t>
            </a:r>
            <a:endParaRPr lang="uk-UA" altLang="uk-UA" sz="20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5000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Faculty of sociology and administration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TextBox 4"/>
          <p:cNvSpPr txBox="1">
            <a:spLocks noChangeArrowheads="1"/>
          </p:cNvSpPr>
          <p:nvPr/>
        </p:nvSpPr>
        <p:spPr bwMode="auto">
          <a:xfrm>
            <a:off x="5500688" y="6429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itchFamily="34" charset="0"/>
            </a:endParaRPr>
          </a:p>
        </p:txBody>
      </p:sp>
      <p:sp>
        <p:nvSpPr>
          <p:cNvPr id="7173" name="TextBox 5"/>
          <p:cNvSpPr txBox="1">
            <a:spLocks noChangeArrowheads="1"/>
          </p:cNvSpPr>
          <p:nvPr/>
        </p:nvSpPr>
        <p:spPr bwMode="auto">
          <a:xfrm>
            <a:off x="5357813" y="4286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Ganna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Boyko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              		 E-mail: hannaboyko@ukr.net</a:t>
            </a:r>
          </a:p>
        </p:txBody>
      </p:sp>
      <p:pic>
        <p:nvPicPr>
          <p:cNvPr id="7175" name="Рисунок 6" descr="герб 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" y="285750"/>
            <a:ext cx="1214438" cy="122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7" name="Прямоугольник 4"/>
          <p:cNvSpPr>
            <a:spLocks noChangeArrowheads="1"/>
          </p:cNvSpPr>
          <p:nvPr/>
        </p:nvSpPr>
        <p:spPr bwMode="auto">
          <a:xfrm>
            <a:off x="4930894" y="2012395"/>
            <a:ext cx="54737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uk-UA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F7C5362-C3DE-424D-9031-F14DC4D61E17}"/>
              </a:ext>
            </a:extLst>
          </p:cNvPr>
          <p:cNvSpPr/>
          <p:nvPr/>
        </p:nvSpPr>
        <p:spPr>
          <a:xfrm>
            <a:off x="2398713" y="1928376"/>
            <a:ext cx="62865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76C33AFC-7C75-4F9E-8142-CAFA763391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151" y="1463949"/>
            <a:ext cx="2276475" cy="200977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F3798107-FB72-4F2C-8868-FC31F9E2457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338" y="3723382"/>
            <a:ext cx="1752600" cy="260985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F12CD64-AC75-4BC4-9700-401661366A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74992" y="4424358"/>
            <a:ext cx="1261263" cy="1853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16972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5000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5500688" y="6429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itchFamily="34" charset="0"/>
            </a:endParaRPr>
          </a:p>
        </p:txBody>
      </p:sp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5357813" y="4286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Ganna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Boyko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              		 E-mail: hannaboyko@ukr.net</a:t>
            </a:r>
          </a:p>
        </p:txBody>
      </p:sp>
      <p:pic>
        <p:nvPicPr>
          <p:cNvPr id="9222" name="Рисунок 6" descr="герб 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" y="285750"/>
            <a:ext cx="1214438" cy="122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5C39010-5C61-459F-ADB2-CEFDB477DF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0256" y="714376"/>
            <a:ext cx="6407943" cy="512762"/>
          </a:xfrm>
        </p:spPr>
        <p:txBody>
          <a:bodyPr/>
          <a:lstStyle/>
          <a:p>
            <a:r>
              <a:rPr lang="uk-UA" altLang="uk-UA" sz="24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Кризи життєвих подій та професійна свідомість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класифікації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подій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виділені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типи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подій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житті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1)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істотні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обмежені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часі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обставинах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відбулися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волі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ініціативи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суб'єкта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вчинки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виявляється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автором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сама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людина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враження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впливом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стрибкоподібна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веде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потім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реальних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вчинків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0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!!!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однозначними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своїми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наслідками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об'єктивної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розкривається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зв'язку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позицією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яку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відносно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посідає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л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юдина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(Б.Г.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Ананьєв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Н.А.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Логінова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/>
          </a:p>
          <a:p>
            <a:pPr algn="just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A6E42F46-9FF3-4244-AE4C-3A318C08BBE6}"/>
              </a:ext>
            </a:extLst>
          </p:cNvPr>
          <p:cNvSpPr/>
          <p:nvPr/>
        </p:nvSpPr>
        <p:spPr>
          <a:xfrm>
            <a:off x="-3486150" y="1532623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02923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27591" y="659735"/>
            <a:ext cx="5660821" cy="5555327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2000" dirty="0" smtClean="0">
              <a:latin typeface="George" panose="02000500000000000000" pitchFamily="50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2000" dirty="0" smtClean="0">
              <a:latin typeface="George" panose="02000500000000000000" pitchFamily="50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 smtClean="0">
                <a:solidFill>
                  <a:schemeClr val="accent2">
                    <a:lumMod val="75000"/>
                  </a:schemeClr>
                </a:solidFill>
                <a:latin typeface="George" panose="02000500000000000000" pitchFamily="50" charset="0"/>
                <a:cs typeface="Times New Roman" pitchFamily="18" charset="0"/>
              </a:rPr>
              <a:t>Підведення підсумків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2000" dirty="0" smtClean="0">
              <a:latin typeface="George" panose="02000500000000000000" pitchFamily="50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2000" dirty="0" smtClean="0">
              <a:latin typeface="George" panose="02000500000000000000" pitchFamily="50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 smtClean="0">
                <a:latin typeface="George" panose="02000500000000000000" pitchFamily="50" charset="0"/>
                <a:cs typeface="Times New Roman" pitchFamily="18" charset="0"/>
              </a:rPr>
              <a:t>Поділіться Вашими враженнями про участь у занятті: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2000" dirty="0" smtClean="0">
              <a:latin typeface="George" panose="02000500000000000000" pitchFamily="50" charset="0"/>
              <a:cs typeface="Times New Roman" pitchFamily="18" charset="0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sz="2000" dirty="0" smtClean="0">
                <a:latin typeface="George" panose="02000500000000000000" pitchFamily="50" charset="0"/>
                <a:cs typeface="Times New Roman" pitchFamily="18" charset="0"/>
              </a:rPr>
              <a:t>Обговоріть, що було цікавим та корисним для Вас?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uk-UA" sz="2000" dirty="0" smtClean="0">
              <a:latin typeface="George" panose="02000500000000000000" pitchFamily="50" charset="0"/>
              <a:cs typeface="Times New Roman" pitchFamily="18" charset="0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sz="2000" dirty="0" smtClean="0">
                <a:latin typeface="George" panose="02000500000000000000" pitchFamily="50" charset="0"/>
                <a:cs typeface="Times New Roman" pitchFamily="18" charset="0"/>
              </a:rPr>
              <a:t>Розкажіть, що могло би бути кращим? Що б Ви ще хотіли б дізнатися?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5000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Faculty of sociology and administration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TextBox 4"/>
          <p:cNvSpPr txBox="1">
            <a:spLocks noChangeArrowheads="1"/>
          </p:cNvSpPr>
          <p:nvPr/>
        </p:nvSpPr>
        <p:spPr bwMode="auto">
          <a:xfrm>
            <a:off x="5500688" y="6429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itchFamily="34" charset="0"/>
            </a:endParaRPr>
          </a:p>
        </p:txBody>
      </p:sp>
      <p:sp>
        <p:nvSpPr>
          <p:cNvPr id="7173" name="TextBox 5"/>
          <p:cNvSpPr txBox="1">
            <a:spLocks noChangeArrowheads="1"/>
          </p:cNvSpPr>
          <p:nvPr/>
        </p:nvSpPr>
        <p:spPr bwMode="auto">
          <a:xfrm>
            <a:off x="5357813" y="4286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Ganna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Boyko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              		 E-mail: hannaboyko@ukr.net</a:t>
            </a:r>
          </a:p>
        </p:txBody>
      </p:sp>
      <p:pic>
        <p:nvPicPr>
          <p:cNvPr id="7175" name="Рисунок 6" descr="герб 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" y="285750"/>
            <a:ext cx="1214438" cy="122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7" name="Прямоугольник 4"/>
          <p:cNvSpPr>
            <a:spLocks noChangeArrowheads="1"/>
          </p:cNvSpPr>
          <p:nvPr/>
        </p:nvSpPr>
        <p:spPr bwMode="auto">
          <a:xfrm>
            <a:off x="4930894" y="2012395"/>
            <a:ext cx="54737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uk-UA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F7C5362-C3DE-424D-9031-F14DC4D61E17}"/>
              </a:ext>
            </a:extLst>
          </p:cNvPr>
          <p:cNvSpPr/>
          <p:nvPr/>
        </p:nvSpPr>
        <p:spPr>
          <a:xfrm>
            <a:off x="2398713" y="1928376"/>
            <a:ext cx="62865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169720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9231</TotalTime>
  <Words>508</Words>
  <Application>Microsoft Office PowerPoint</Application>
  <PresentationFormat>Экран (4:3)</PresentationFormat>
  <Paragraphs>101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Карина</dc:creator>
  <cp:lastModifiedBy>Ganna Boiko</cp:lastModifiedBy>
  <cp:revision>399</cp:revision>
  <dcterms:created xsi:type="dcterms:W3CDTF">2015-12-07T15:08:13Z</dcterms:created>
  <dcterms:modified xsi:type="dcterms:W3CDTF">2023-03-29T13:42:37Z</dcterms:modified>
</cp:coreProperties>
</file>