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9" autoAdjust="0"/>
    <p:restoredTop sz="94660"/>
  </p:normalViewPr>
  <p:slideViewPr>
    <p:cSldViewPr snapToGrid="0">
      <p:cViewPr>
        <p:scale>
          <a:sx n="100" d="100"/>
          <a:sy n="100" d="100"/>
        </p:scale>
        <p:origin x="-24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788751B-506E-4262-A9FF-451E592A2AE0}" type="datetimeFigureOut">
              <a:rPr lang="uk-UA" smtClean="0"/>
              <a:pPr/>
              <a:t>13.09.2023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4EBD8E-2F03-4765-A245-E7F9FB551A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4646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751B-506E-4262-A9FF-451E592A2AE0}" type="datetimeFigureOut">
              <a:rPr lang="uk-UA" smtClean="0"/>
              <a:pPr/>
              <a:t>13.09.2023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BD8E-2F03-4765-A245-E7F9FB551A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656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751B-506E-4262-A9FF-451E592A2AE0}" type="datetimeFigureOut">
              <a:rPr lang="uk-UA" smtClean="0"/>
              <a:pPr/>
              <a:t>13.09.2023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BD8E-2F03-4765-A245-E7F9FB551A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111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751B-506E-4262-A9FF-451E592A2AE0}" type="datetimeFigureOut">
              <a:rPr lang="uk-UA" smtClean="0"/>
              <a:pPr/>
              <a:t>13.09.2023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BD8E-2F03-4765-A245-E7F9FB551A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53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788751B-506E-4262-A9FF-451E592A2AE0}" type="datetimeFigureOut">
              <a:rPr lang="uk-UA" smtClean="0"/>
              <a:pPr/>
              <a:t>13.09.2023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4EBD8E-2F03-4765-A245-E7F9FB551A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994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751B-506E-4262-A9FF-451E592A2AE0}" type="datetimeFigureOut">
              <a:rPr lang="uk-UA" smtClean="0"/>
              <a:pPr/>
              <a:t>13.09.2023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BD8E-2F03-4765-A245-E7F9FB551A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43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751B-506E-4262-A9FF-451E592A2AE0}" type="datetimeFigureOut">
              <a:rPr lang="uk-UA" smtClean="0"/>
              <a:pPr/>
              <a:t>13.09.2023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BD8E-2F03-4765-A245-E7F9FB551A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710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751B-506E-4262-A9FF-451E592A2AE0}" type="datetimeFigureOut">
              <a:rPr lang="uk-UA" smtClean="0"/>
              <a:pPr/>
              <a:t>13.09.2023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BD8E-2F03-4765-A245-E7F9FB551A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967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751B-506E-4262-A9FF-451E592A2AE0}" type="datetimeFigureOut">
              <a:rPr lang="uk-UA" smtClean="0"/>
              <a:pPr/>
              <a:t>13.09.2023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EBD8E-2F03-4765-A245-E7F9FB551A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121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8751B-506E-4262-A9FF-451E592A2AE0}" type="datetimeFigureOut">
              <a:rPr lang="uk-UA" smtClean="0"/>
              <a:pPr/>
              <a:t>13.09.2023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4EBD8E-2F03-4765-A245-E7F9FB551A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201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788751B-506E-4262-A9FF-451E592A2AE0}" type="datetimeFigureOut">
              <a:rPr lang="uk-UA" smtClean="0"/>
              <a:pPr/>
              <a:t>13.09.2023</a:t>
            </a:fld>
            <a:endParaRPr lang="uk-U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4EBD8E-2F03-4765-A245-E7F9FB551A0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374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88751B-506E-4262-A9FF-451E592A2AE0}" type="datetimeFigureOut">
              <a:rPr lang="uk-UA" smtClean="0"/>
              <a:pPr/>
              <a:t>13.09.2023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4EBD8E-2F03-4765-A245-E7F9FB551A0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509626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/>
              <a:t>Доктрина верховенства права ЄС над </a:t>
            </a:r>
            <a:r>
              <a:rPr lang="ru-RU" sz="4000" dirty="0" err="1"/>
              <a:t>національним</a:t>
            </a:r>
            <a:r>
              <a:rPr lang="ru-RU" sz="4000" dirty="0"/>
              <a:t> правом держав-</a:t>
            </a:r>
            <a:r>
              <a:rPr lang="ru-RU" sz="4000" dirty="0" err="1"/>
              <a:t>членів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01771410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0" y="685800"/>
            <a:ext cx="7867650" cy="5181600"/>
          </a:xfrm>
        </p:spPr>
        <p:txBody>
          <a:bodyPr>
            <a:noAutofit/>
          </a:bodyPr>
          <a:lstStyle/>
          <a:p>
            <a:pPr algn="just"/>
            <a:r>
              <a:rPr lang="uk-UA" dirty="0" smtClean="0"/>
              <a:t>До Декларації №17 приєднано у вигляді Додатка </a:t>
            </a:r>
            <a:r>
              <a:rPr lang="uk-UA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 Юридичної служби Європейської Ради від 22 червня 2007 року щодо вищої юридичної сили законодавства ЄС</a:t>
            </a:r>
            <a:r>
              <a:rPr lang="uk-UA" dirty="0" smtClean="0"/>
              <a:t>, в якому зазначено, що «</a:t>
            </a:r>
            <a:r>
              <a:rPr lang="uk-UA" i="1" dirty="0" smtClean="0"/>
              <a:t>з прецедентного права Суду Європейського Союзу випливає, що вища юридична сила права ЄС є наріжним принципом права Співтовариства. Відповідно до Суду цей принцип випливає з особливої природи Європейського Співтовариства. На час прийняття першого рішення у рамках прецедентного права (</a:t>
            </a:r>
            <a:r>
              <a:rPr lang="uk-UA" i="1" dirty="0" err="1" smtClean="0"/>
              <a:t>Costa</a:t>
            </a:r>
            <a:r>
              <a:rPr lang="uk-UA" i="1" dirty="0" smtClean="0"/>
              <a:t>/ENEL від 15 липня 1964 року, Справа 6/64) положення щодо вищої юридичної сили не згадувалося в Договорі. Такий стан речей існує і на сьогодні. Той факт, що принцип, який передбачає наділення права ЄС вищою юридичною силою, не буде включений до майбутнього Договору, жодним чином не впливає на існування цього принципу й існуюче прецедентне право Суду</a:t>
            </a:r>
            <a:r>
              <a:rPr lang="uk-UA" dirty="0" smtClean="0"/>
              <a:t>».</a:t>
            </a:r>
          </a:p>
          <a:p>
            <a:pPr algn="just"/>
            <a:r>
              <a:rPr lang="uk-UA" dirty="0" smtClean="0"/>
              <a:t> Щодо справи 6/64 </a:t>
            </a:r>
            <a:r>
              <a:rPr lang="uk-UA" dirty="0" err="1" smtClean="0"/>
              <a:t>Costa</a:t>
            </a:r>
            <a:r>
              <a:rPr lang="uk-UA" dirty="0" smtClean="0"/>
              <a:t>/ENEL від 15 липня 1964 року, Юридична служба Європейської Ради вказує: «</a:t>
            </a:r>
            <a:r>
              <a:rPr lang="uk-UA" b="1" i="1" dirty="0" smtClean="0"/>
              <a:t>Таким чином, (...) право, що походить з Договору, незалежного джерела права, не може через свою особливу й унікальну природу бути нижчим за будь-які внутрішні правові норми у будь-якому форматі без позбавлення його статусу права Співтовариства та без того, щоб поставити під сумнів правові засади самого Співтовариства</a:t>
            </a:r>
            <a:r>
              <a:rPr lang="uk-UA" dirty="0" smtClean="0"/>
              <a:t>»</a:t>
            </a:r>
          </a:p>
          <a:p>
            <a:pPr algn="just"/>
            <a:endParaRPr lang="uk-UA" dirty="0"/>
          </a:p>
        </p:txBody>
      </p:sp>
      <p:pic>
        <p:nvPicPr>
          <p:cNvPr id="8194" name="Picture 2" descr="Qué es el Tratado de Lisboa? - Diario Juríd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231901"/>
            <a:ext cx="3032125" cy="363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553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618" y="462961"/>
            <a:ext cx="10841666" cy="861237"/>
          </a:xfrm>
        </p:spPr>
        <p:txBody>
          <a:bodyPr>
            <a:noAutofit/>
          </a:bodyPr>
          <a:lstStyle/>
          <a:p>
            <a:r>
              <a:rPr lang="uk-UA" sz="3600" dirty="0" smtClean="0"/>
              <a:t>Значення </a:t>
            </a:r>
            <a:r>
              <a:rPr lang="uk-UA" sz="3600" dirty="0"/>
              <a:t>принципу верховенства </a:t>
            </a:r>
            <a:r>
              <a:rPr lang="uk-UA" sz="3600" dirty="0" smtClean="0"/>
              <a:t>права ЄС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50" y="1324198"/>
            <a:ext cx="11177034" cy="5076602"/>
          </a:xfrm>
        </p:spPr>
        <p:txBody>
          <a:bodyPr>
            <a:noAutofit/>
          </a:bodyPr>
          <a:lstStyle/>
          <a:p>
            <a:pPr algn="just"/>
            <a:r>
              <a:rPr lang="uk-UA" sz="2000" dirty="0"/>
              <a:t>Принцип верховенства права Європейського Союзу означає перевагу у застосуванні права ЄС перед національним правом держав-членів.  По суті цей принцип можна вважати </a:t>
            </a:r>
            <a:r>
              <a:rPr lang="uk-UA" sz="2000" i="1" dirty="0"/>
              <a:t>колізійною нормою</a:t>
            </a:r>
            <a:r>
              <a:rPr lang="uk-UA" sz="2000" dirty="0"/>
              <a:t>, оскільки дозволяє визначити, яку норму – національну чи союзну – необхідно застосувати в конкретному випадку.</a:t>
            </a:r>
          </a:p>
          <a:p>
            <a:pPr algn="just"/>
            <a:r>
              <a:rPr lang="uk-UA" sz="2000" dirty="0" smtClean="0"/>
              <a:t>Також можна виділити такі аспекти щодо значення розглядуваного принципу:</a:t>
            </a:r>
          </a:p>
          <a:p>
            <a:pPr lvl="1" algn="just"/>
            <a:r>
              <a:rPr lang="uk-UA" sz="2000" dirty="0"/>
              <a:t>а) </a:t>
            </a:r>
            <a:r>
              <a:rPr lang="uk-UA" sz="20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закріплює пріоритет норм </a:t>
            </a:r>
            <a:r>
              <a:rPr lang="uk-UA" sz="2000" dirty="0"/>
              <a:t>наднаціонального, загальноєвропейського права над національним, права Європейського союзу над правом держав-членів; </a:t>
            </a:r>
            <a:endParaRPr lang="uk-UA" sz="2000" dirty="0" smtClean="0"/>
          </a:p>
          <a:p>
            <a:pPr lvl="1" algn="just"/>
            <a:r>
              <a:rPr lang="uk-UA" sz="2000" dirty="0" smtClean="0"/>
              <a:t>б</a:t>
            </a:r>
            <a:r>
              <a:rPr lang="uk-UA" sz="2000" dirty="0"/>
              <a:t>) встановлює, що </a:t>
            </a: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юридична сила </a:t>
            </a:r>
            <a:r>
              <a:rPr lang="uk-UA" sz="2000" dirty="0"/>
              <a:t>перших перевищує юридичну силу </a:t>
            </a:r>
            <a:r>
              <a:rPr lang="uk-UA" sz="2000" dirty="0" smtClean="0"/>
              <a:t>останніх;</a:t>
            </a:r>
          </a:p>
          <a:p>
            <a:pPr lvl="1" algn="just"/>
            <a:r>
              <a:rPr lang="uk-UA" sz="2000" dirty="0" smtClean="0"/>
              <a:t>в</a:t>
            </a:r>
            <a:r>
              <a:rPr lang="uk-UA" sz="2000" dirty="0"/>
              <a:t>) виходить з того, що норми національного права </a:t>
            </a:r>
            <a:r>
              <a:rPr lang="uk-UA" sz="200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можуть і не повинні перебувати в суперечності</a:t>
            </a:r>
            <a:r>
              <a:rPr lang="uk-UA" sz="2000" dirty="0"/>
              <a:t> з нормами наднаціонального права, і навпаки.</a:t>
            </a:r>
          </a:p>
          <a:p>
            <a:pPr algn="just"/>
            <a:r>
              <a:rPr lang="uk-UA" sz="2000" dirty="0"/>
              <a:t>При цьому </a:t>
            </a:r>
            <a:r>
              <a:rPr lang="uk-UA" sz="2000" dirty="0" smtClean="0"/>
              <a:t>презюмується, </a:t>
            </a:r>
            <a:r>
              <a:rPr lang="uk-UA" sz="2000" dirty="0"/>
              <a:t>що реалізація принципу, або доктрини верховенства права Європейського союзу, </a:t>
            </a:r>
            <a:r>
              <a:rPr lang="uk-UA" sz="2000" dirty="0" smtClean="0"/>
              <a:t>«</a:t>
            </a:r>
            <a:r>
              <a:rPr lang="uk-UA" sz="2000" i="1" dirty="0" smtClean="0"/>
              <a:t>навіть </a:t>
            </a:r>
            <a:r>
              <a:rPr lang="uk-UA" sz="2000" i="1" dirty="0"/>
              <a:t>якщо вона тягне за собою скасування або зміну національних законодавчих актів, що суперечать наднаціональному </a:t>
            </a:r>
            <a:r>
              <a:rPr lang="uk-UA" sz="2000" i="1" dirty="0" smtClean="0"/>
              <a:t>законодавству</a:t>
            </a:r>
            <a:r>
              <a:rPr lang="uk-UA" sz="2000" dirty="0" smtClean="0"/>
              <a:t>», </a:t>
            </a:r>
            <a:r>
              <a:rPr lang="uk-UA" sz="2000" dirty="0"/>
              <a:t>грає </a:t>
            </a:r>
            <a:r>
              <a:rPr lang="uk-UA" sz="2000" dirty="0" smtClean="0"/>
              <a:t>важливу роль </a:t>
            </a:r>
            <a:r>
              <a:rPr lang="uk-UA" sz="2000" dirty="0"/>
              <a:t>як у встановленні і підтримці </a:t>
            </a:r>
            <a:r>
              <a:rPr lang="uk-UA" sz="2000" dirty="0" smtClean="0"/>
              <a:t>«конституційної визначеності» </a:t>
            </a:r>
            <a:r>
              <a:rPr lang="uk-UA" sz="2000" dirty="0"/>
              <a:t>в </a:t>
            </a:r>
            <a:r>
              <a:rPr lang="uk-UA" sz="2000" dirty="0" smtClean="0"/>
              <a:t>національних </a:t>
            </a:r>
            <a:r>
              <a:rPr lang="uk-UA" sz="2000" dirty="0"/>
              <a:t>і наднаціональної </a:t>
            </a:r>
            <a:r>
              <a:rPr lang="uk-UA" sz="2000" dirty="0" smtClean="0"/>
              <a:t>правових </a:t>
            </a:r>
            <a:r>
              <a:rPr lang="uk-UA" sz="2000" dirty="0"/>
              <a:t>системах, так і в їх </a:t>
            </a:r>
            <a:r>
              <a:rPr lang="uk-UA" sz="2000" dirty="0" smtClean="0"/>
              <a:t>розвитку.</a:t>
            </a:r>
          </a:p>
        </p:txBody>
      </p:sp>
    </p:spTree>
    <p:extLst>
      <p:ext uri="{BB962C8B-B14F-4D97-AF65-F5344CB8AC3E}">
        <p14:creationId xmlns:p14="http://schemas.microsoft.com/office/powerpoint/2010/main" val="18706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618" y="648587"/>
            <a:ext cx="10841666" cy="861237"/>
          </a:xfrm>
        </p:spPr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158" y="1509824"/>
            <a:ext cx="11079126" cy="4593266"/>
          </a:xfrm>
        </p:spPr>
        <p:txBody>
          <a:bodyPr>
            <a:noAutofit/>
          </a:bodyPr>
          <a:lstStyle/>
          <a:p>
            <a:r>
              <a:rPr lang="uk-UA" sz="2000" dirty="0" smtClean="0"/>
              <a:t>Таким чином, принципи, що покладені в основу формування правової системи ЄС, повністю відповідають потребам функціонування інтеграційного правопорядку, забезпечуючи його ідейне спрямування, в основі якого перебуває людина як найвища соціальна цінність, її суспільний розвиток, основоположні права та свободи. Принцип верховенства права Європейського Союзу належить до загальних принципів права ЄС і </a:t>
            </a:r>
            <a:r>
              <a:rPr lang="uk-UA" sz="2000" i="1" dirty="0" smtClean="0"/>
              <a:t>є однією з фундаментальних </a:t>
            </a:r>
            <a:r>
              <a:rPr lang="uk-UA" sz="2000" dirty="0" smtClean="0"/>
              <a:t>засад правової системи ЄС. </a:t>
            </a:r>
          </a:p>
          <a:p>
            <a:r>
              <a:rPr lang="uk-UA" sz="2000" dirty="0" smtClean="0"/>
              <a:t>Зазначений принцип напряму не передбачений нормами договорів щодо Європейського Союзу, а </a:t>
            </a:r>
            <a:r>
              <a:rPr lang="uk-UA" sz="2000" i="1" dirty="0" smtClean="0"/>
              <a:t>випливає перш за все з практики </a:t>
            </a:r>
            <a:r>
              <a:rPr lang="uk-UA" sz="2000" i="1" dirty="0" err="1" smtClean="0"/>
              <a:t>Суда</a:t>
            </a:r>
            <a:r>
              <a:rPr lang="uk-UA" sz="2000" i="1" dirty="0" smtClean="0"/>
              <a:t> </a:t>
            </a:r>
            <a:r>
              <a:rPr lang="uk-UA" sz="2000" dirty="0" smtClean="0"/>
              <a:t>Справедливості ЄС. Закріплення принципу верховенства права ЄС в Конституції ЄС надало би йому більш чіткої формальної визначеності, але, попри неприйняття Конституції ЄС, зазначений принцип сприяє вирішенню колізійних питань поміж правовою системо ЄС та національними правовими системами країн-учасниць. </a:t>
            </a:r>
          </a:p>
          <a:p>
            <a:r>
              <a:rPr lang="uk-UA" sz="2000" dirty="0" smtClean="0"/>
              <a:t>В цілому, процес формування та розвиток системи загальних принципів Європейського Союзу може бути предметом подальших наукових досліджень, враховуючи динаміку еволюції правової системи Європейського Союзу.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08388066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50" y="609600"/>
            <a:ext cx="10058400" cy="1162050"/>
          </a:xfrm>
        </p:spPr>
        <p:txBody>
          <a:bodyPr/>
          <a:lstStyle/>
          <a:p>
            <a:r>
              <a:rPr lang="uk-UA" smtClean="0"/>
              <a:t>Література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771650"/>
            <a:ext cx="10991850" cy="44958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dirty="0"/>
              <a:t>Довгань Г. Доктрина верховенства права Європейського Союзу: національний аспект (позиція конституційних судів окремих держав – членів ЄС). Юридичний журнал «Право України». 2019. № 11. С. 98-107.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err="1"/>
              <a:t>Лазовські</a:t>
            </a:r>
            <a:r>
              <a:rPr lang="uk-UA" dirty="0"/>
              <a:t> А. Верховенство права Європейського Союзу: юридична авантюра, що окупилася. Право України. 2019, №6 (57). С.35-52.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Марченко М. Н. Право Європейського Союзу. Питання історії і теорії. 2010. </a:t>
            </a:r>
            <a:r>
              <a:rPr lang="en-US" dirty="0"/>
              <a:t>URL: http://yport.inf.ua/pravo-evropeyskogo-soyuza-voprosyiistorii.html 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проти </a:t>
            </a:r>
            <a:r>
              <a:rPr lang="en-US" dirty="0" err="1"/>
              <a:t>Simmenthal</a:t>
            </a:r>
            <a:r>
              <a:rPr lang="en-US" dirty="0"/>
              <a:t> SA. URL:https://eur-lex.europa.eu/legal-content/EN/TXT/?uri=CELEX%3A61977CJ0106 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Рішення Суду ЄС від 15 липня 1964 року в справі № 6/64 </a:t>
            </a:r>
            <a:r>
              <a:rPr lang="en-US" dirty="0"/>
              <a:t>Costa v. E.N.E.L. URL: https://eur-lex.europa.eu/legal-content/EN/TXT/?uri=CELEX%3A61964CJ0006 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Рішення Суду ЄС від 9 березня 1978 року в справі №106/77 </a:t>
            </a:r>
            <a:r>
              <a:rPr lang="en-US" dirty="0" err="1"/>
              <a:t>Amministrazione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Finanze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Stato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uk-UA" dirty="0" err="1"/>
              <a:t>Юхимюк</a:t>
            </a:r>
            <a:r>
              <a:rPr lang="uk-UA" dirty="0"/>
              <a:t> О. Еволюція системи загальних принципів права Європейського Союзу. Історико-правовий часопис: науковий журнал. 2016, № 1 (7). С.53-57.</a:t>
            </a:r>
          </a:p>
        </p:txBody>
      </p:sp>
    </p:spTree>
    <p:extLst>
      <p:ext uri="{BB962C8B-B14F-4D97-AF65-F5344CB8AC3E}">
        <p14:creationId xmlns:p14="http://schemas.microsoft.com/office/powerpoint/2010/main" val="2300700773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33305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618" y="648587"/>
            <a:ext cx="10841666" cy="861237"/>
          </a:xfrm>
        </p:spPr>
        <p:txBody>
          <a:bodyPr/>
          <a:lstStyle/>
          <a:p>
            <a:r>
              <a:rPr lang="uk-UA" dirty="0" smtClean="0"/>
              <a:t>Актуальність </a:t>
            </a:r>
            <a:r>
              <a:rPr lang="uk-UA" dirty="0" smtClean="0"/>
              <a:t>теми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558" y="1648513"/>
            <a:ext cx="11079126" cy="4593266"/>
          </a:xfrm>
        </p:spPr>
        <p:txBody>
          <a:bodyPr>
            <a:noAutofit/>
          </a:bodyPr>
          <a:lstStyle/>
          <a:p>
            <a:r>
              <a:rPr lang="uk-UA" sz="2000" dirty="0"/>
              <a:t>Через майже 60 років доктрина верховенства права з моменту визнання його у справі </a:t>
            </a:r>
            <a:r>
              <a:rPr lang="uk-UA" sz="2000" dirty="0" err="1"/>
              <a:t>Costa</a:t>
            </a:r>
            <a:r>
              <a:rPr lang="uk-UA" sz="2000" dirty="0"/>
              <a:t> v </a:t>
            </a:r>
            <a:r>
              <a:rPr lang="uk-UA" sz="2000" dirty="0" smtClean="0"/>
              <a:t>E.N.E.L. </a:t>
            </a:r>
            <a:r>
              <a:rPr lang="uk-UA" sz="2000" dirty="0"/>
              <a:t>(1964) залишається одним із принципів права Європейського Союзу (далі - ЄС, Євросоюз).</a:t>
            </a:r>
          </a:p>
          <a:p>
            <a:r>
              <a:rPr lang="uk-UA" sz="2000" dirty="0"/>
              <a:t>В контексті євроінтеграційних прагнень України дослідження питання розглядуваної доктрини сприятиме ефективнішому розумінню природи правової системи ЄС та загальних принципів, на яких вона ґрунтується.</a:t>
            </a:r>
          </a:p>
          <a:p>
            <a:r>
              <a:rPr lang="uk-UA" sz="2000" dirty="0"/>
              <a:t>Співіснування правової системи ЄС і національної правової системи на практиці зумовлює виникнення численних правових колізій. Серед іншого, це стосується співвідношення різних правових актів ЄС та національного законодавства. </a:t>
            </a:r>
          </a:p>
          <a:p>
            <a:r>
              <a:rPr lang="uk-UA" sz="2000" dirty="0"/>
              <a:t>Внаслідок такого не завжди синергетичного співіснування неодноразово виникають колізії норм права, вирішення яких породжують дискусії як міждержавного рівня, так і на рівні суб’єктів, які застосовують право в окремих державах-членах.</a:t>
            </a:r>
          </a:p>
          <a:p>
            <a:r>
              <a:rPr lang="uk-UA" sz="2000" dirty="0"/>
              <a:t>Таким чином, сформульована доктрина верховенства перетворилася на принцип, що гарантує ефективність права ЄС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6527011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618" y="648587"/>
            <a:ext cx="10841666" cy="861237"/>
          </a:xfrm>
        </p:spPr>
        <p:txBody>
          <a:bodyPr>
            <a:noAutofit/>
          </a:bodyPr>
          <a:lstStyle/>
          <a:p>
            <a:r>
              <a:rPr lang="uk-UA" sz="3600" dirty="0" smtClean="0"/>
              <a:t>Місце принципу верховенства права серед інших принципів права ЄС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158" y="1693375"/>
            <a:ext cx="11079126" cy="1138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700" dirty="0"/>
              <a:t>Принципи права Європейського Союзу перш за все слугують засобом заповнення прогалин в праві ЄС, які виникають в силу загальності норм, викладених в договорах про створення та функціонування ЄС</a:t>
            </a:r>
            <a:r>
              <a:rPr lang="uk-UA" sz="1700" dirty="0" smtClean="0"/>
              <a:t>.</a:t>
            </a:r>
            <a:endParaRPr lang="uk-UA" sz="1700" dirty="0"/>
          </a:p>
        </p:txBody>
      </p:sp>
      <p:pic>
        <p:nvPicPr>
          <p:cNvPr id="1026" name="Picture 2" descr="Суд ЕС окончательно отказался снимать санкции с &quot;Роснефти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/>
          <a:stretch/>
        </p:blipFill>
        <p:spPr bwMode="auto">
          <a:xfrm>
            <a:off x="6509982" y="2452000"/>
            <a:ext cx="5143303" cy="3146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574158" y="2326851"/>
            <a:ext cx="580991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84225"/>
            <a:r>
              <a:rPr lang="uk-UA" sz="1700" dirty="0" smtClean="0"/>
              <a:t>Договір про Європейський Союз та Договір про функціонування Європейського Союзу часто містять загальні категорії, залишаючи можливість заповнення змісту цих категорії </a:t>
            </a:r>
            <a:r>
              <a:rPr lang="uk-UA" sz="17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Суду справедливості Європейського Союзу</a:t>
            </a:r>
            <a:r>
              <a:rPr lang="uk-UA" sz="1700" dirty="0" smtClean="0"/>
              <a:t>. Суд, в першу чергу шляхом видання </a:t>
            </a:r>
            <a:r>
              <a:rPr lang="uk-UA" sz="1700" i="1" dirty="0" smtClean="0"/>
              <a:t>попередніх (</a:t>
            </a:r>
            <a:r>
              <a:rPr lang="uk-UA" sz="1700" i="1" dirty="0" err="1" smtClean="0"/>
              <a:t>преюдиційних</a:t>
            </a:r>
            <a:r>
              <a:rPr lang="uk-UA" sz="1700" i="1" dirty="0" smtClean="0"/>
              <a:t>) рішень</a:t>
            </a:r>
            <a:r>
              <a:rPr lang="uk-UA" sz="1700" dirty="0" smtClean="0"/>
              <a:t>, на підставі ст. 267 Договору про функціонування ЄС має досить великі можливості тлумачення та роз’яснення таких понять. Ця норма передбачає процедуру </a:t>
            </a:r>
            <a:r>
              <a:rPr lang="uk-UA" sz="1700" dirty="0" err="1" smtClean="0"/>
              <a:t>преюдиційних</a:t>
            </a:r>
            <a:r>
              <a:rPr lang="uk-UA" sz="1700" dirty="0" smtClean="0"/>
              <a:t> питань (попередніх рішень), відповідно до якої Суд справедливості Європейського Союзу надає відповіді на правові питання судів держав-членів. Такі питання стосуються </a:t>
            </a:r>
            <a:r>
              <a:rPr lang="uk-UA" sz="1700" i="1" dirty="0" smtClean="0"/>
              <a:t>тлумачення права або чинності норм права Європейського Союзу</a:t>
            </a:r>
            <a:r>
              <a:rPr lang="uk-UA" sz="1700" dirty="0" smtClean="0"/>
              <a:t>. Тож в межах цієї інтерпретаційної свободи </a:t>
            </a:r>
            <a:r>
              <a:rPr lang="uk-UA" sz="1700" i="1" u="sng" dirty="0" smtClean="0"/>
              <a:t>Суд формує загальні принципи права Європейського Союзу</a:t>
            </a:r>
            <a:r>
              <a:rPr lang="uk-UA" sz="17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519751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0285" y="869917"/>
            <a:ext cx="5815263" cy="5571825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Як вказує сам Суд справедливості Європейського Союзу, згідно з принципом верховенства права, положення договорів та безпосередньо застосовувані акти, видані органами Спільнот, з моменту набрання чинності </a:t>
            </a:r>
            <a:r>
              <a:rPr lang="uk-UA" i="1" dirty="0"/>
              <a:t>не лише призводять до неможливості застосування національного права держав-членів, яке їм суперечить, але й </a:t>
            </a:r>
            <a:r>
              <a:rPr lang="uk-UA" b="1" i="1" dirty="0"/>
              <a:t>спричиняють так, що набрання чинності новою нормою національного права неможливе в частині, яка би суперечила нормам права Спільнот</a:t>
            </a:r>
            <a:r>
              <a:rPr lang="uk-UA" b="1" dirty="0" smtClean="0"/>
              <a:t>.</a:t>
            </a:r>
            <a:endParaRPr lang="uk-UA" b="1" dirty="0"/>
          </a:p>
          <a:p>
            <a:pPr algn="just"/>
            <a:r>
              <a:rPr lang="uk-UA" dirty="0"/>
              <a:t>Таким чином, Суд встановив, що </a:t>
            </a:r>
            <a:r>
              <a:rPr lang="uk-UA" i="1" dirty="0"/>
              <a:t>невідповідність національного права праву Співтовариства повинна не тільки призводити до автоматичного незастосування першого, але й запобігати прийняттю нових національних законів, які б були невідповідні нормам наднаціонального права</a:t>
            </a:r>
            <a:r>
              <a:rPr lang="uk-UA" dirty="0"/>
              <a:t>. Такі висновки призвели до підвищення ефективності всієї правової системи ЄС та допомогли виконанню державами-членами своїх зобов'язань у межах Союзу.</a:t>
            </a:r>
          </a:p>
          <a:p>
            <a:pPr algn="just"/>
            <a:endParaRPr lang="uk-UA" dirty="0"/>
          </a:p>
        </p:txBody>
      </p:sp>
      <p:pic>
        <p:nvPicPr>
          <p:cNvPr id="2050" name="Picture 2" descr="Суд справедливості ЄС визнав правомірність кримських санкцій | Ar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9"/>
          <a:stretch/>
        </p:blipFill>
        <p:spPr bwMode="auto">
          <a:xfrm>
            <a:off x="553451" y="1074464"/>
            <a:ext cx="5356834" cy="4036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97278919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618" y="648587"/>
            <a:ext cx="10841666" cy="861237"/>
          </a:xfrm>
        </p:spPr>
        <p:txBody>
          <a:bodyPr>
            <a:noAutofit/>
          </a:bodyPr>
          <a:lstStyle/>
          <a:p>
            <a:r>
              <a:rPr lang="uk-UA" sz="3600" dirty="0" smtClean="0"/>
              <a:t>Застосування </a:t>
            </a:r>
            <a:r>
              <a:rPr lang="uk-UA" sz="3600" dirty="0"/>
              <a:t>принципу верховенства </a:t>
            </a:r>
            <a:r>
              <a:rPr lang="uk-UA" sz="3600" dirty="0" smtClean="0"/>
              <a:t>права ЄС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158" y="1624083"/>
            <a:ext cx="11079126" cy="4572001"/>
          </a:xfrm>
        </p:spPr>
        <p:txBody>
          <a:bodyPr>
            <a:noAutofit/>
          </a:bodyPr>
          <a:lstStyle/>
          <a:p>
            <a:pPr algn="just"/>
            <a:r>
              <a:rPr lang="uk-UA" dirty="0"/>
              <a:t>Принцип верховенства права Європейського Союзу стосується в однаковій мірі як норм первинного, так і норм вторинного (похідного) права Європейського Союзу. В основу цього принципу закладено ряд ідей, зокрема, право Європейського Союзу безпосередньо застосовується кожною країною-членом ЄС, поширюється на всіх суб’єктів права ( в тому числі інституції та громадян країни-члена ЄС), і, навіть якщо норма права ЄС не </a:t>
            </a:r>
            <a:r>
              <a:rPr lang="uk-UA" dirty="0" err="1"/>
              <a:t>імплементована</a:t>
            </a:r>
            <a:r>
              <a:rPr lang="uk-UA" dirty="0"/>
              <a:t> до національного права, вона все ж застосовується </a:t>
            </a:r>
            <a:r>
              <a:rPr lang="uk-UA" i="1" u="sng" dirty="0"/>
              <a:t>на території всього Європейського Союзу і кожної країни-члена ЄС.</a:t>
            </a:r>
          </a:p>
          <a:p>
            <a:pPr algn="just"/>
            <a:r>
              <a:rPr lang="uk-UA" dirty="0"/>
              <a:t>Принцип верховенства права ЄС виключає можливість не лише застосування, але й прийняття національних норм права, які б суперечили нормам ЄС. </a:t>
            </a:r>
          </a:p>
          <a:p>
            <a:pPr algn="just"/>
            <a:r>
              <a:rPr lang="uk-UA" dirty="0"/>
              <a:t>Крім того, зазначений принцип виступає вагомим інструментом в руках інституцій ЄС для впливу на національні державні органи. Зокрема, «національний суд зобов’язаний дбати про цілковиту ефективність</a:t>
            </a:r>
            <a:r>
              <a:rPr lang="uk-UA" dirty="0" smtClean="0"/>
              <a:t>».</a:t>
            </a:r>
          </a:p>
          <a:p>
            <a:pPr algn="just"/>
            <a:r>
              <a:rPr lang="uk-UA" dirty="0" smtClean="0"/>
              <a:t>В </a:t>
            </a:r>
            <a:r>
              <a:rPr lang="uk-UA" dirty="0"/>
              <a:t>розумінні європейського права принцип верховенства права ЄС стосується усіх національних норм права, </a:t>
            </a:r>
            <a:r>
              <a:rPr lang="uk-UA" b="1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незалежно від їх місця в ієрархії джерел права</a:t>
            </a:r>
            <a:r>
              <a:rPr lang="uk-UA" dirty="0"/>
              <a:t>, в тому числі конституційних норм. </a:t>
            </a:r>
            <a:endParaRPr lang="uk-UA" dirty="0" smtClean="0"/>
          </a:p>
          <a:p>
            <a:pPr algn="just"/>
            <a:r>
              <a:rPr lang="uk-UA" dirty="0" smtClean="0"/>
              <a:t>З </a:t>
            </a:r>
            <a:r>
              <a:rPr lang="uk-UA" dirty="0"/>
              <a:t>точки зору застосування принципу верховенства права ЄС немає значення, коли норми національного права набрали чинності, до чи після набрання чинності договорів про створення та функціонування ЄС</a:t>
            </a:r>
            <a:r>
              <a:rPr lang="uk-UA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6631053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618" y="648587"/>
            <a:ext cx="10841666" cy="861237"/>
          </a:xfrm>
        </p:spPr>
        <p:txBody>
          <a:bodyPr>
            <a:noAutofit/>
          </a:bodyPr>
          <a:lstStyle/>
          <a:p>
            <a:r>
              <a:rPr lang="ru-RU" sz="3600" dirty="0" err="1"/>
              <a:t>Формування</a:t>
            </a:r>
            <a:r>
              <a:rPr lang="ru-RU" sz="3600" dirty="0"/>
              <a:t> принципу верховенства права ЄС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158" y="1509824"/>
            <a:ext cx="6379092" cy="4967176"/>
          </a:xfrm>
        </p:spPr>
        <p:txBody>
          <a:bodyPr>
            <a:noAutofit/>
          </a:bodyPr>
          <a:lstStyle/>
          <a:p>
            <a:pPr algn="just"/>
            <a:r>
              <a:rPr lang="uk-UA" sz="1600" dirty="0"/>
              <a:t>Як і більшість принципів, що характеризують право ЄС, розглядуваний принцип сформувався </a:t>
            </a:r>
            <a:r>
              <a:rPr lang="uk-UA" sz="1600" b="1" i="1" dirty="0"/>
              <a:t>на основі практики </a:t>
            </a:r>
            <a:r>
              <a:rPr lang="uk-UA" sz="1600" b="1" i="1" dirty="0" smtClean="0"/>
              <a:t>Суду </a:t>
            </a:r>
            <a:r>
              <a:rPr lang="uk-UA" sz="1600" b="1" i="1" dirty="0"/>
              <a:t>справедливості Європейського Союзу</a:t>
            </a:r>
            <a:r>
              <a:rPr lang="uk-UA" sz="1600" dirty="0"/>
              <a:t>. Як відомо, опосередковано цей принцип Суд вперше сформував в справі </a:t>
            </a:r>
            <a:r>
              <a:rPr lang="en-US" sz="1600" dirty="0" err="1"/>
              <a:t>Humblet</a:t>
            </a:r>
            <a:r>
              <a:rPr lang="en-US" sz="1600" dirty="0"/>
              <a:t>, </a:t>
            </a:r>
            <a:r>
              <a:rPr lang="uk-UA" sz="1600" dirty="0"/>
              <a:t>вказавши на необхідність скасування державами-членами норм права, які не відповідають праву ЄС. Безпосередньо вперше цей принцип було закріплено в справах </a:t>
            </a:r>
            <a:r>
              <a:rPr lang="en-US" sz="1600" dirty="0"/>
              <a:t>van </a:t>
            </a:r>
            <a:r>
              <a:rPr lang="en-US" sz="1600" dirty="0" err="1"/>
              <a:t>Gend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Loos (</a:t>
            </a:r>
            <a:r>
              <a:rPr lang="uk-UA" sz="1600" i="1" dirty="0"/>
              <a:t>коли Суд ЄС проголосив доктрину прямої дії</a:t>
            </a:r>
            <a:r>
              <a:rPr lang="uk-UA" sz="1600" dirty="0"/>
              <a:t>) і </a:t>
            </a:r>
            <a:r>
              <a:rPr lang="en-US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 v. </a:t>
            </a:r>
            <a:r>
              <a:rPr lang="en-US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E.N.E.L</a:t>
            </a:r>
            <a:r>
              <a:rPr lang="uk-UA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dirty="0" smtClean="0"/>
              <a:t>(</a:t>
            </a:r>
            <a:r>
              <a:rPr lang="uk-UA" sz="1600" i="1" dirty="0" smtClean="0"/>
              <a:t>1964</a:t>
            </a:r>
            <a:r>
              <a:rPr lang="uk-UA" sz="1600" dirty="0" smtClean="0"/>
              <a:t>).</a:t>
            </a:r>
          </a:p>
          <a:p>
            <a:pPr algn="just"/>
            <a:r>
              <a:rPr lang="uk-UA" sz="1600" dirty="0" smtClean="0"/>
              <a:t>Позивач цієї справи був акціонером енергетичної компанії  яка була націоналізована відповідно до італійського закону. Пан Коста стверджував, що цей закон суперечить Договорові про Співтовариство. </a:t>
            </a:r>
          </a:p>
          <a:p>
            <a:pPr algn="just"/>
            <a:r>
              <a:rPr lang="uk-UA" sz="1600" dirty="0" smtClean="0"/>
              <a:t>Суд визнав, що незважаючи на те, що закон про націоналізацію був прийнятий після ратифікації Договору про Співтовариство Італією, принцип </a:t>
            </a:r>
            <a:r>
              <a:rPr lang="it-IT" sz="16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 posteriori derogate leggi priori </a:t>
            </a:r>
            <a:r>
              <a:rPr lang="uk-UA" sz="1600" dirty="0" smtClean="0"/>
              <a:t>(</a:t>
            </a:r>
            <a:r>
              <a:rPr lang="uk-UA" sz="1600" i="1" dirty="0" smtClean="0"/>
              <a:t>лат. «наступний закон відміняє попередній»</a:t>
            </a:r>
            <a:r>
              <a:rPr lang="uk-UA" sz="1600" dirty="0" smtClean="0"/>
              <a:t>) до таких випадків не застосовується, тобто національне право за жодних обставин не може мати пріоритету перед правом Співтовариства, оскільки інакше все право Співтовариства не мало б сенсу</a:t>
            </a:r>
            <a:r>
              <a:rPr lang="ru-RU" sz="1600" dirty="0" smtClean="0"/>
              <a:t>.</a:t>
            </a:r>
            <a:endParaRPr lang="en-US" sz="1600" dirty="0"/>
          </a:p>
        </p:txBody>
      </p:sp>
      <p:pic>
        <p:nvPicPr>
          <p:cNvPr id="3074" name="Picture 2" descr="Costa vs ENEL by Ida Cosentin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8" r="24333" b="12479"/>
          <a:stretch/>
        </p:blipFill>
        <p:spPr bwMode="auto">
          <a:xfrm>
            <a:off x="7203490" y="1664661"/>
            <a:ext cx="4449794" cy="4262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9623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609600"/>
            <a:ext cx="11087100" cy="5867400"/>
          </a:xfrm>
        </p:spPr>
        <p:txBody>
          <a:bodyPr>
            <a:noAutofit/>
          </a:bodyPr>
          <a:lstStyle/>
          <a:p>
            <a:pPr algn="just"/>
            <a:r>
              <a:rPr lang="uk-UA" sz="1650" i="1" dirty="0"/>
              <a:t>Аргументація позиції Суду ЄС щодо верховенства права </a:t>
            </a:r>
            <a:r>
              <a:rPr lang="uk-UA" sz="1650" dirty="0"/>
              <a:t>наступна: 1) </a:t>
            </a:r>
            <a:r>
              <a:rPr lang="uk-UA" sz="1650" dirty="0" smtClean="0"/>
              <a:t>першість </a:t>
            </a:r>
            <a:r>
              <a:rPr lang="uk-UA" sz="1650" dirty="0"/>
              <a:t>права Спільнот випливає з самого </a:t>
            </a:r>
            <a:r>
              <a:rPr lang="uk-UA" sz="165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характеру правового порядку Спільнот</a:t>
            </a:r>
            <a:r>
              <a:rPr lang="uk-UA" sz="1650" dirty="0"/>
              <a:t>, як це бачимо у рішенні в справі </a:t>
            </a:r>
            <a:r>
              <a:rPr lang="en-US" sz="1650" dirty="0"/>
              <a:t>Costa v E.N.E.L. 2) </a:t>
            </a:r>
            <a:r>
              <a:rPr lang="uk-UA" sz="1650" dirty="0"/>
              <a:t>цей принцип випливає з </a:t>
            </a:r>
            <a:r>
              <a:rPr lang="uk-UA" sz="1650" b="1" i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компетенції інституцій Спільнот</a:t>
            </a:r>
            <a:r>
              <a:rPr lang="uk-UA" sz="1650" dirty="0"/>
              <a:t>, яка формується з повноважень, переданих державами-учасницями.</a:t>
            </a:r>
          </a:p>
          <a:p>
            <a:pPr algn="just"/>
            <a:r>
              <a:rPr lang="uk-UA" sz="1650" dirty="0" smtClean="0"/>
              <a:t>Отримавши </a:t>
            </a:r>
            <a:r>
              <a:rPr lang="uk-UA" sz="1650" dirty="0"/>
              <a:t>пряме визнання і юридичне закріплення в прецеденті Європейського суду, створеного при розгляді ним в 1964 р. справи </a:t>
            </a:r>
            <a:r>
              <a:rPr lang="uk-UA" sz="1650" dirty="0" err="1"/>
              <a:t>Costa</a:t>
            </a:r>
            <a:r>
              <a:rPr lang="uk-UA" sz="1650" dirty="0"/>
              <a:t> v. E.N.E.L., принцип верховенства права Європейського співтовариства знайшов свій подальший розвиток в інших стосуються характеру відносин між шуканими правовими системами його рішеннях і заявах.</a:t>
            </a:r>
          </a:p>
          <a:p>
            <a:pPr algn="just"/>
            <a:r>
              <a:rPr lang="uk-UA" sz="1650" dirty="0"/>
              <a:t>Так, в 1970 р. Суд у розвиток доктрини верховенства європейського права по відношенню до національного права сформулював положення, згідно з яким законність і достовірність (</a:t>
            </a:r>
            <a:r>
              <a:rPr lang="uk-UA" sz="1650" dirty="0" err="1"/>
              <a:t>validity</a:t>
            </a:r>
            <a:r>
              <a:rPr lang="uk-UA" sz="1650" dirty="0"/>
              <a:t>) прийнятих на рівні </a:t>
            </a:r>
            <a:r>
              <a:rPr lang="uk-UA" sz="1650" dirty="0" smtClean="0"/>
              <a:t>ЄС заходів</a:t>
            </a:r>
            <a:r>
              <a:rPr lang="uk-UA" sz="1650" dirty="0"/>
              <a:t>, так само як і їх ефективність на рівні національних правових систем держав-членів, не можуть бути піддані сумніву на тій підставі, що «вони спрямовані або суперечать принципам національних конституційних заходів та установ».</a:t>
            </a:r>
          </a:p>
          <a:p>
            <a:pPr algn="just"/>
            <a:r>
              <a:rPr lang="uk-UA" sz="1650" dirty="0"/>
              <a:t>У 1977 р., закріплюючи принцип верховенства права Європейського співтовариства, Європейського суду справедливості (у справі </a:t>
            </a:r>
            <a:r>
              <a:rPr lang="uk-UA" sz="165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Simmenthal</a:t>
            </a:r>
            <a:r>
              <a:rPr lang="uk-UA" sz="165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106/77</a:t>
            </a:r>
            <a:r>
              <a:rPr lang="uk-UA" sz="1650" dirty="0"/>
              <a:t>) пішов, на думку аналітиків, ще далі, вказавши на те, що «</a:t>
            </a:r>
            <a:r>
              <a:rPr lang="uk-UA" sz="1650" i="1" dirty="0"/>
              <a:t>будь-який національний суд</a:t>
            </a:r>
            <a:r>
              <a:rPr lang="uk-UA" sz="1650" dirty="0"/>
              <a:t>» зобов'язаний застосовувати право Співтовариства «</a:t>
            </a:r>
            <a:r>
              <a:rPr lang="uk-UA" sz="1650" i="1" dirty="0"/>
              <a:t>у всій його повноті</a:t>
            </a:r>
            <a:r>
              <a:rPr lang="uk-UA" sz="1650" dirty="0"/>
              <a:t>» і що він «</a:t>
            </a:r>
            <a:r>
              <a:rPr lang="uk-UA" sz="1650" i="1" dirty="0"/>
              <a:t>відповідно зобов'язаний залишати без уваги (відкидати) будь-які положення національного права</a:t>
            </a:r>
            <a:r>
              <a:rPr lang="uk-UA" sz="1650" dirty="0"/>
              <a:t>», які «можуть суперечити раніше прийнятим або більш пізнім правовим нормам», складовим зміст актів Співтовариства.</a:t>
            </a:r>
          </a:p>
          <a:p>
            <a:pPr algn="just"/>
            <a:r>
              <a:rPr lang="uk-UA" sz="1650" dirty="0"/>
              <a:t>На закінчення цієї справи Суд вказав на те, що «</a:t>
            </a:r>
            <a:r>
              <a:rPr lang="uk-UA" sz="1650" b="1" i="1" dirty="0"/>
              <a:t>відповідно до принципу пріоритету права Співтовариства співвідношення між приписами (установчого) Договору підлягають безпосередньому застосуванню, з одного боку, національним правом, а з другого, з моменту набрання чинності даних положень (права Співтовариства), будь-які норми національного права не тільки автоматично не підлягають застосуванню, але також перешкоджають законному прийняттю нових національних законодавчих актів, адже вони будуть несумісні з приписами Співтовариства</a:t>
            </a:r>
            <a:r>
              <a:rPr lang="uk-UA" sz="1650" dirty="0"/>
              <a:t>»</a:t>
            </a:r>
          </a:p>
          <a:p>
            <a:pPr marL="0" indent="0" algn="just">
              <a:buNone/>
            </a:pPr>
            <a:endParaRPr lang="uk-UA" sz="1650" dirty="0"/>
          </a:p>
        </p:txBody>
      </p:sp>
    </p:spTree>
    <p:extLst>
      <p:ext uri="{BB962C8B-B14F-4D97-AF65-F5344CB8AC3E}">
        <p14:creationId xmlns:p14="http://schemas.microsoft.com/office/powerpoint/2010/main" val="13644323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618" y="648587"/>
            <a:ext cx="10841666" cy="861237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Закріплення</a:t>
            </a:r>
            <a:r>
              <a:rPr lang="ru-RU" sz="3600" dirty="0" smtClean="0"/>
              <a:t> </a:t>
            </a:r>
            <a:r>
              <a:rPr lang="ru-RU" sz="3600" dirty="0"/>
              <a:t>принципу верховенства права ЄС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157" y="1580042"/>
            <a:ext cx="8550793" cy="1467958"/>
          </a:xfrm>
        </p:spPr>
        <p:txBody>
          <a:bodyPr>
            <a:noAutofit/>
          </a:bodyPr>
          <a:lstStyle/>
          <a:p>
            <a:pPr algn="just"/>
            <a:r>
              <a:rPr lang="uk-UA" sz="1600" dirty="0"/>
              <a:t>Безпосереднє нормативне закріплення принципу верховенства права Європейського Союзу як основоположного принципу передбачав </a:t>
            </a:r>
            <a:r>
              <a:rPr lang="uk-UA" sz="1600" i="1" dirty="0"/>
              <a:t>договір про Конституцію для Європейського Союзу</a:t>
            </a:r>
            <a:r>
              <a:rPr lang="uk-UA" sz="1600" dirty="0"/>
              <a:t>. Стаття І-6 проекту Конституції Європейського Союзу передбачала, що «</a:t>
            </a:r>
            <a:r>
              <a:rPr lang="uk-UA" sz="16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Конституція і право, прийняті інституціями Союзу в межах їх компетенції, мають верховенство над правом держав-членів</a:t>
            </a:r>
            <a:r>
              <a:rPr lang="uk-UA" sz="1600" dirty="0" smtClean="0"/>
              <a:t>».</a:t>
            </a:r>
            <a:endParaRPr lang="uk-UA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853" y="3238500"/>
            <a:ext cx="3549754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Європейську Конституцію ЄС замінить Лісабонський договір - Korrespondent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234" y="1580042"/>
            <a:ext cx="2095500" cy="1171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65302" y="3037811"/>
            <a:ext cx="73601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/>
              <a:t>Як відомо, 17-18 червня 2004 року в Брюсселі була ухвалена нова Конституція Європейського Союзу, а 29 жовтня </a:t>
            </a:r>
            <a:r>
              <a:rPr lang="uk-UA" sz="1600" dirty="0" err="1"/>
              <a:t>т.р</a:t>
            </a:r>
            <a:r>
              <a:rPr lang="uk-UA" sz="1600" dirty="0"/>
              <a:t>. глави держав і урядів підписали в Римі договір про Конституцію ЄС.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600" dirty="0"/>
              <a:t>Конституційний договір успішно ратифікували Австрія, Греція, Іспанія, Італія, Кіпр, Латвія, Литва, Люксембурґ, Мальта, Німеччина, Словаччина, Словенія, Угорщина. Проте, на всенародних референдумах, що відбулися у Франції та Нідерландах (</a:t>
            </a:r>
            <a:r>
              <a:rPr lang="uk-UA" sz="1600" dirty="0" err="1"/>
              <a:t>країнахзасновницях</a:t>
            </a:r>
            <a:r>
              <a:rPr lang="uk-UA" sz="1600" dirty="0"/>
              <a:t> ЄС) </a:t>
            </a:r>
            <a:r>
              <a:rPr lang="uk-UA" sz="1600" b="1" u="sng" dirty="0"/>
              <a:t>виборці рішуче відмовилися підтримати Європейську Конституцію</a:t>
            </a:r>
            <a:r>
              <a:rPr lang="uk-UA" sz="1600" dirty="0"/>
              <a:t>. Головними ж причинами відхилення Конституції для Європи у Франції стали загроза, що Конституція для Європи матиме негативний вплив на рівень зайнятості (31%) та на економічну ситуацію у Франції (26%) через занадто ліберальний Договір; 62% респондентів висловилися за перегляд Конституції для Європи на більш соціально орієнтовану.</a:t>
            </a:r>
          </a:p>
        </p:txBody>
      </p:sp>
    </p:spTree>
    <p:extLst>
      <p:ext uri="{BB962C8B-B14F-4D97-AF65-F5344CB8AC3E}">
        <p14:creationId xmlns:p14="http://schemas.microsoft.com/office/powerpoint/2010/main" val="23469454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4276" y="717940"/>
            <a:ext cx="5508624" cy="3555612"/>
          </a:xfrm>
        </p:spPr>
        <p:txBody>
          <a:bodyPr>
            <a:noAutofit/>
          </a:bodyPr>
          <a:lstStyle/>
          <a:p>
            <a:pPr algn="just"/>
            <a:r>
              <a:rPr lang="uk-UA" dirty="0" smtClean="0"/>
              <a:t>Новим керівним документом стала </a:t>
            </a:r>
            <a:r>
              <a:rPr lang="uk-UA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Лісабонська угода </a:t>
            </a:r>
            <a:r>
              <a:rPr lang="uk-UA" dirty="0" smtClean="0"/>
              <a:t>або</a:t>
            </a:r>
            <a:r>
              <a:rPr lang="uk-UA" b="1" i="1" dirty="0" smtClean="0"/>
              <a:t> </a:t>
            </a:r>
            <a:r>
              <a:rPr lang="uk-UA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Договір реформування </a:t>
            </a:r>
            <a:r>
              <a:rPr lang="uk-UA" dirty="0" smtClean="0"/>
              <a:t>— нова базова угода щодо принципів функціонування Європейського Союзу. Офіційне підписання Лісабонської Угоди відбулося 13 грудня 2007 року, після чого документ підлягав ратифікації національними парламентами 27 держав Євросоюзу. Угода набрала чинності 1 грудня 2009 року. Але вже у Лісабонському договорі аналогічної норми про верховенство права Європейського Союзу над національним правом держав-членів не було. Тож </a:t>
            </a:r>
            <a:r>
              <a:rPr lang="uk-UA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верховенства права ЄС залишається загальним принципом ЄС, сформованим в результаті діяльності Суду Справедливості ЄС</a:t>
            </a:r>
            <a:r>
              <a:rPr lang="uk-UA" dirty="0" smtClean="0"/>
              <a:t>.</a:t>
            </a:r>
          </a:p>
        </p:txBody>
      </p:sp>
      <p:pic>
        <p:nvPicPr>
          <p:cNvPr id="7170" name="Picture 2" descr="توییتر \ Equipo Europa در توییتر: «Son muchos los cambios que introduce el Tratado  de Lisboa en la UE, pero principalmente intenta mejorar su funcionamiento.  ❔Y vosotros, ¿conocíais este Tratado y s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17940"/>
            <a:ext cx="5711826" cy="3555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52450" y="4889889"/>
            <a:ext cx="11087100" cy="1758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dirty="0" smtClean="0"/>
              <a:t>В Декларації № 17 (Декларації щодо примату, Декларації щодо вищої юридичної сили), яка додається до Лісабонського договору, вказується, що «згідно з усталеним прецедентним правом Суду Європейського Союзу Договори та законодавчі акти, ухвалені Союзом на основі Договорів, мають вищу юридичну силу порівняно з законодавчими актами держав-членів згідно з умовами, встановленими прецедентним правом».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6960" y="4273552"/>
            <a:ext cx="3462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Підписання Лісабонської угоди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7279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Arial/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124</TotalTime>
  <Words>2168</Words>
  <Application>Microsoft Office PowerPoint</Application>
  <PresentationFormat>Произвольный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Савон</vt:lpstr>
      <vt:lpstr>Доктрина верховенства права ЄС над національним правом держав-членів</vt:lpstr>
      <vt:lpstr>Актуальність теми</vt:lpstr>
      <vt:lpstr>Місце принципу верховенства права серед інших принципів права ЄС</vt:lpstr>
      <vt:lpstr>Презентация PowerPoint</vt:lpstr>
      <vt:lpstr>Застосування принципу верховенства права ЄС</vt:lpstr>
      <vt:lpstr>Формування принципу верховенства права ЄС</vt:lpstr>
      <vt:lpstr>Презентация PowerPoint</vt:lpstr>
      <vt:lpstr>Закріплення принципу верховенства права ЄС</vt:lpstr>
      <vt:lpstr>Презентация PowerPoint</vt:lpstr>
      <vt:lpstr>Презентация PowerPoint</vt:lpstr>
      <vt:lpstr>Значення принципу верховенства права ЄС</vt:lpstr>
      <vt:lpstr>Висновки</vt:lpstr>
      <vt:lpstr>Література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Доктрина верховенства права ЄС над національним правом держав-членів</dc:title>
  <dc:creator>Админ</dc:creator>
  <cp:lastModifiedBy>Пользователь</cp:lastModifiedBy>
  <cp:revision>13</cp:revision>
  <dcterms:created xsi:type="dcterms:W3CDTF">2022-11-04T00:06:49Z</dcterms:created>
  <dcterms:modified xsi:type="dcterms:W3CDTF">2023-09-13T11:44:31Z</dcterms:modified>
</cp:coreProperties>
</file>