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8" r:id="rId13"/>
    <p:sldId id="271" r:id="rId14"/>
    <p:sldId id="270" r:id="rId15"/>
    <p:sldId id="269" r:id="rId16"/>
    <p:sldId id="267" r:id="rId17"/>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A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9FAD3B-79E8-4BBF-9986-6C66D16B8A54}"/>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76BCF384-43B2-4DC8-8C8C-C1F1899574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57214B5E-072B-4899-92F1-A4585281BD95}"/>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D55F365A-E7C9-48E0-95C6-806BE81D03A0}"/>
              </a:ext>
            </a:extLst>
          </p:cNvPr>
          <p:cNvSpPr>
            <a:spLocks noGrp="1"/>
          </p:cNvSpPr>
          <p:nvPr>
            <p:ph type="ftr" sz="quarter" idx="11"/>
          </p:nvPr>
        </p:nvSpPr>
        <p:spPr/>
        <p:txBody>
          <a:bodyPr/>
          <a:lstStyle/>
          <a:p>
            <a:endParaRPr lang="ru-UA" dirty="0"/>
          </a:p>
        </p:txBody>
      </p:sp>
      <p:sp>
        <p:nvSpPr>
          <p:cNvPr id="6" name="Номер слайда 5">
            <a:extLst>
              <a:ext uri="{FF2B5EF4-FFF2-40B4-BE49-F238E27FC236}">
                <a16:creationId xmlns:a16="http://schemas.microsoft.com/office/drawing/2014/main" id="{6BCE4376-B3D1-427A-B7FB-61C271F2D455}"/>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374501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B05F5E-B521-43BC-8650-6CC294D0A9FA}"/>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009AF091-2F09-418F-9C6D-88EEE876868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3B3C9483-A1E2-4333-88CE-E710EEFCE3DF}"/>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853268A1-30BE-476F-9027-0991CF234840}"/>
              </a:ext>
            </a:extLst>
          </p:cNvPr>
          <p:cNvSpPr>
            <a:spLocks noGrp="1"/>
          </p:cNvSpPr>
          <p:nvPr>
            <p:ph type="ftr" sz="quarter" idx="11"/>
          </p:nvPr>
        </p:nvSpPr>
        <p:spPr/>
        <p:txBody>
          <a:bodyPr/>
          <a:lstStyle/>
          <a:p>
            <a:endParaRPr lang="ru-UA" dirty="0"/>
          </a:p>
        </p:txBody>
      </p:sp>
      <p:sp>
        <p:nvSpPr>
          <p:cNvPr id="6" name="Номер слайда 5">
            <a:extLst>
              <a:ext uri="{FF2B5EF4-FFF2-40B4-BE49-F238E27FC236}">
                <a16:creationId xmlns:a16="http://schemas.microsoft.com/office/drawing/2014/main" id="{DAEBB7BD-3634-4940-951E-8E1FE45D4401}"/>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37045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E7AB319-8B63-4A73-B4C5-FE42B5E28A13}"/>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897A2278-E0F2-4133-AA60-07A94E215B3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77A5DFD4-DC57-4ED3-AC85-0C28045B2D58}"/>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EC18456B-C62F-4ABC-B93E-FF7A99F0933A}"/>
              </a:ext>
            </a:extLst>
          </p:cNvPr>
          <p:cNvSpPr>
            <a:spLocks noGrp="1"/>
          </p:cNvSpPr>
          <p:nvPr>
            <p:ph type="ftr" sz="quarter" idx="11"/>
          </p:nvPr>
        </p:nvSpPr>
        <p:spPr/>
        <p:txBody>
          <a:bodyPr/>
          <a:lstStyle/>
          <a:p>
            <a:endParaRPr lang="ru-UA" dirty="0"/>
          </a:p>
        </p:txBody>
      </p:sp>
      <p:sp>
        <p:nvSpPr>
          <p:cNvPr id="6" name="Номер слайда 5">
            <a:extLst>
              <a:ext uri="{FF2B5EF4-FFF2-40B4-BE49-F238E27FC236}">
                <a16:creationId xmlns:a16="http://schemas.microsoft.com/office/drawing/2014/main" id="{E1DE6460-A328-4920-A83B-753B336426FC}"/>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228160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C83BC9-CF21-4C39-925F-BD58C338B4DC}"/>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7ACB4376-B47F-4684-90A5-9FE54A5711D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0448F81A-390A-4065-BC8C-ED9CB6852CA5}"/>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094C7C45-D643-4A73-A75D-08239EF01C1D}"/>
              </a:ext>
            </a:extLst>
          </p:cNvPr>
          <p:cNvSpPr>
            <a:spLocks noGrp="1"/>
          </p:cNvSpPr>
          <p:nvPr>
            <p:ph type="ftr" sz="quarter" idx="11"/>
          </p:nvPr>
        </p:nvSpPr>
        <p:spPr/>
        <p:txBody>
          <a:bodyPr/>
          <a:lstStyle/>
          <a:p>
            <a:endParaRPr lang="ru-UA" dirty="0"/>
          </a:p>
        </p:txBody>
      </p:sp>
      <p:sp>
        <p:nvSpPr>
          <p:cNvPr id="6" name="Номер слайда 5">
            <a:extLst>
              <a:ext uri="{FF2B5EF4-FFF2-40B4-BE49-F238E27FC236}">
                <a16:creationId xmlns:a16="http://schemas.microsoft.com/office/drawing/2014/main" id="{6906CC46-7D42-4A9C-BDBB-003A46F90007}"/>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25831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3891EB-5500-4CEC-B57B-D64C99D3180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54918BD2-9236-4618-963B-E6228B074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F8EE10D-8F3E-4BE9-9E24-7116F9511A54}"/>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1CC01581-4FCE-47F6-A1C1-B9BD9CAACDD4}"/>
              </a:ext>
            </a:extLst>
          </p:cNvPr>
          <p:cNvSpPr>
            <a:spLocks noGrp="1"/>
          </p:cNvSpPr>
          <p:nvPr>
            <p:ph type="ftr" sz="quarter" idx="11"/>
          </p:nvPr>
        </p:nvSpPr>
        <p:spPr/>
        <p:txBody>
          <a:bodyPr/>
          <a:lstStyle/>
          <a:p>
            <a:endParaRPr lang="ru-UA" dirty="0"/>
          </a:p>
        </p:txBody>
      </p:sp>
      <p:sp>
        <p:nvSpPr>
          <p:cNvPr id="6" name="Номер слайда 5">
            <a:extLst>
              <a:ext uri="{FF2B5EF4-FFF2-40B4-BE49-F238E27FC236}">
                <a16:creationId xmlns:a16="http://schemas.microsoft.com/office/drawing/2014/main" id="{02D2EC04-50E5-482A-90F5-C38250AA3193}"/>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143115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BDA1F1-12C9-4F46-AD89-A795C39F4C8F}"/>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BCB0F589-AE72-47C3-B13B-8412AD62969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B1B49A98-9F7D-4A9C-99B6-1A2E8063A8F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EB45E77D-4A51-4DEF-8C08-EDE7DB0CC41D}"/>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6" name="Нижний колонтитул 5">
            <a:extLst>
              <a:ext uri="{FF2B5EF4-FFF2-40B4-BE49-F238E27FC236}">
                <a16:creationId xmlns:a16="http://schemas.microsoft.com/office/drawing/2014/main" id="{B80ECA54-9533-42D3-B66D-B2B5DF17425B}"/>
              </a:ext>
            </a:extLst>
          </p:cNvPr>
          <p:cNvSpPr>
            <a:spLocks noGrp="1"/>
          </p:cNvSpPr>
          <p:nvPr>
            <p:ph type="ftr" sz="quarter" idx="11"/>
          </p:nvPr>
        </p:nvSpPr>
        <p:spPr/>
        <p:txBody>
          <a:bodyPr/>
          <a:lstStyle/>
          <a:p>
            <a:endParaRPr lang="ru-UA" dirty="0"/>
          </a:p>
        </p:txBody>
      </p:sp>
      <p:sp>
        <p:nvSpPr>
          <p:cNvPr id="7" name="Номер слайда 6">
            <a:extLst>
              <a:ext uri="{FF2B5EF4-FFF2-40B4-BE49-F238E27FC236}">
                <a16:creationId xmlns:a16="http://schemas.microsoft.com/office/drawing/2014/main" id="{62D76F18-3F27-411A-9A5D-2CDD929B047E}"/>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117252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A036E2-AC26-43FF-9DBB-EAC6CCC985A8}"/>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20ACE328-83A3-4710-A967-9104AD21F2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8A69F51-2EEC-4E2C-8849-000D9236D01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CB0233C8-DE0A-4D7E-9E1A-3138CAB30E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3076769-589E-4F90-BCF5-82F93E8B30D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353D5798-87CB-444C-909A-018D1E608A94}"/>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8" name="Нижний колонтитул 7">
            <a:extLst>
              <a:ext uri="{FF2B5EF4-FFF2-40B4-BE49-F238E27FC236}">
                <a16:creationId xmlns:a16="http://schemas.microsoft.com/office/drawing/2014/main" id="{B14A31C4-BF01-46E8-B52E-023D1DB7C7B9}"/>
              </a:ext>
            </a:extLst>
          </p:cNvPr>
          <p:cNvSpPr>
            <a:spLocks noGrp="1"/>
          </p:cNvSpPr>
          <p:nvPr>
            <p:ph type="ftr" sz="quarter" idx="11"/>
          </p:nvPr>
        </p:nvSpPr>
        <p:spPr/>
        <p:txBody>
          <a:bodyPr/>
          <a:lstStyle/>
          <a:p>
            <a:endParaRPr lang="ru-UA" dirty="0"/>
          </a:p>
        </p:txBody>
      </p:sp>
      <p:sp>
        <p:nvSpPr>
          <p:cNvPr id="9" name="Номер слайда 8">
            <a:extLst>
              <a:ext uri="{FF2B5EF4-FFF2-40B4-BE49-F238E27FC236}">
                <a16:creationId xmlns:a16="http://schemas.microsoft.com/office/drawing/2014/main" id="{5FC8EA8E-5AD9-4DEE-92A1-268496695C50}"/>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147479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354B9A-E9F6-4168-8547-FA06B7C5ADC3}"/>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9397762D-370F-4D76-B255-91045769448D}"/>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4" name="Нижний колонтитул 3">
            <a:extLst>
              <a:ext uri="{FF2B5EF4-FFF2-40B4-BE49-F238E27FC236}">
                <a16:creationId xmlns:a16="http://schemas.microsoft.com/office/drawing/2014/main" id="{C395003A-FB1A-4F8F-BF53-CBA956F2A628}"/>
              </a:ext>
            </a:extLst>
          </p:cNvPr>
          <p:cNvSpPr>
            <a:spLocks noGrp="1"/>
          </p:cNvSpPr>
          <p:nvPr>
            <p:ph type="ftr" sz="quarter" idx="11"/>
          </p:nvPr>
        </p:nvSpPr>
        <p:spPr/>
        <p:txBody>
          <a:bodyPr/>
          <a:lstStyle/>
          <a:p>
            <a:endParaRPr lang="ru-UA" dirty="0"/>
          </a:p>
        </p:txBody>
      </p:sp>
      <p:sp>
        <p:nvSpPr>
          <p:cNvPr id="5" name="Номер слайда 4">
            <a:extLst>
              <a:ext uri="{FF2B5EF4-FFF2-40B4-BE49-F238E27FC236}">
                <a16:creationId xmlns:a16="http://schemas.microsoft.com/office/drawing/2014/main" id="{8BA91BEE-B006-40DA-9C13-627B0A9D4187}"/>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4095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78C2335-BF4F-4A31-BA23-FBC7316BF6F9}"/>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3" name="Нижний колонтитул 2">
            <a:extLst>
              <a:ext uri="{FF2B5EF4-FFF2-40B4-BE49-F238E27FC236}">
                <a16:creationId xmlns:a16="http://schemas.microsoft.com/office/drawing/2014/main" id="{4BBE9B06-A164-411C-A620-A945FF36259D}"/>
              </a:ext>
            </a:extLst>
          </p:cNvPr>
          <p:cNvSpPr>
            <a:spLocks noGrp="1"/>
          </p:cNvSpPr>
          <p:nvPr>
            <p:ph type="ftr" sz="quarter" idx="11"/>
          </p:nvPr>
        </p:nvSpPr>
        <p:spPr/>
        <p:txBody>
          <a:bodyPr/>
          <a:lstStyle/>
          <a:p>
            <a:endParaRPr lang="ru-UA" dirty="0"/>
          </a:p>
        </p:txBody>
      </p:sp>
      <p:sp>
        <p:nvSpPr>
          <p:cNvPr id="4" name="Номер слайда 3">
            <a:extLst>
              <a:ext uri="{FF2B5EF4-FFF2-40B4-BE49-F238E27FC236}">
                <a16:creationId xmlns:a16="http://schemas.microsoft.com/office/drawing/2014/main" id="{C1A5A950-3B22-4614-B2EE-840F3CCFF102}"/>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71455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79937F-1B24-4384-A923-58DA1185EDD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B5399F3B-A15B-4B78-BE70-564B9A7F79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AD7E1A42-8CD7-4620-A604-E275A321B1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04C24D7-FDD9-49DF-BDCF-9AB632608616}"/>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6" name="Нижний колонтитул 5">
            <a:extLst>
              <a:ext uri="{FF2B5EF4-FFF2-40B4-BE49-F238E27FC236}">
                <a16:creationId xmlns:a16="http://schemas.microsoft.com/office/drawing/2014/main" id="{D5198066-77DB-4613-852E-4D3125D281B5}"/>
              </a:ext>
            </a:extLst>
          </p:cNvPr>
          <p:cNvSpPr>
            <a:spLocks noGrp="1"/>
          </p:cNvSpPr>
          <p:nvPr>
            <p:ph type="ftr" sz="quarter" idx="11"/>
          </p:nvPr>
        </p:nvSpPr>
        <p:spPr/>
        <p:txBody>
          <a:bodyPr/>
          <a:lstStyle/>
          <a:p>
            <a:endParaRPr lang="ru-UA" dirty="0"/>
          </a:p>
        </p:txBody>
      </p:sp>
      <p:sp>
        <p:nvSpPr>
          <p:cNvPr id="7" name="Номер слайда 6">
            <a:extLst>
              <a:ext uri="{FF2B5EF4-FFF2-40B4-BE49-F238E27FC236}">
                <a16:creationId xmlns:a16="http://schemas.microsoft.com/office/drawing/2014/main" id="{884C871C-592D-445E-A27C-DF3FD0063003}"/>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343305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86E02-B23A-47BC-B862-D2D00CE29CF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39ED5E7C-301A-4BE8-9A4B-C2E951E1CC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dirty="0"/>
          </a:p>
        </p:txBody>
      </p:sp>
      <p:sp>
        <p:nvSpPr>
          <p:cNvPr id="4" name="Текст 3">
            <a:extLst>
              <a:ext uri="{FF2B5EF4-FFF2-40B4-BE49-F238E27FC236}">
                <a16:creationId xmlns:a16="http://schemas.microsoft.com/office/drawing/2014/main" id="{470C45AE-33A4-432D-BCCC-9F42F5DFE2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F80C617-B0E2-4D9A-8697-576A3BC854AF}"/>
              </a:ext>
            </a:extLst>
          </p:cNvPr>
          <p:cNvSpPr>
            <a:spLocks noGrp="1"/>
          </p:cNvSpPr>
          <p:nvPr>
            <p:ph type="dt" sz="half" idx="10"/>
          </p:nvPr>
        </p:nvSpPr>
        <p:spPr/>
        <p:txBody>
          <a:bodyPr/>
          <a:lstStyle/>
          <a:p>
            <a:fld id="{612A8555-4B7A-420F-9C44-E42A3756E6F8}" type="datetimeFigureOut">
              <a:rPr lang="ru-UA" smtClean="0"/>
              <a:t>25.03.2024</a:t>
            </a:fld>
            <a:endParaRPr lang="ru-UA" dirty="0"/>
          </a:p>
        </p:txBody>
      </p:sp>
      <p:sp>
        <p:nvSpPr>
          <p:cNvPr id="6" name="Нижний колонтитул 5">
            <a:extLst>
              <a:ext uri="{FF2B5EF4-FFF2-40B4-BE49-F238E27FC236}">
                <a16:creationId xmlns:a16="http://schemas.microsoft.com/office/drawing/2014/main" id="{26FF406E-819F-4DFE-8DF8-4B989A6CCE62}"/>
              </a:ext>
            </a:extLst>
          </p:cNvPr>
          <p:cNvSpPr>
            <a:spLocks noGrp="1"/>
          </p:cNvSpPr>
          <p:nvPr>
            <p:ph type="ftr" sz="quarter" idx="11"/>
          </p:nvPr>
        </p:nvSpPr>
        <p:spPr/>
        <p:txBody>
          <a:bodyPr/>
          <a:lstStyle/>
          <a:p>
            <a:endParaRPr lang="ru-UA" dirty="0"/>
          </a:p>
        </p:txBody>
      </p:sp>
      <p:sp>
        <p:nvSpPr>
          <p:cNvPr id="7" name="Номер слайда 6">
            <a:extLst>
              <a:ext uri="{FF2B5EF4-FFF2-40B4-BE49-F238E27FC236}">
                <a16:creationId xmlns:a16="http://schemas.microsoft.com/office/drawing/2014/main" id="{535C8409-C6C8-4C3F-9D9B-DAE04A3CF390}"/>
              </a:ext>
            </a:extLst>
          </p:cNvPr>
          <p:cNvSpPr>
            <a:spLocks noGrp="1"/>
          </p:cNvSpPr>
          <p:nvPr>
            <p:ph type="sldNum" sz="quarter" idx="12"/>
          </p:nvPr>
        </p:nvSpPr>
        <p:spPr/>
        <p:txBody>
          <a:bodyPr/>
          <a:lstStyle/>
          <a:p>
            <a:fld id="{5EAC0E21-8283-4867-802B-9519C24BB2C5}" type="slidenum">
              <a:rPr lang="ru-UA" smtClean="0"/>
              <a:t>‹#›</a:t>
            </a:fld>
            <a:endParaRPr lang="ru-UA" dirty="0"/>
          </a:p>
        </p:txBody>
      </p:sp>
    </p:spTree>
    <p:extLst>
      <p:ext uri="{BB962C8B-B14F-4D97-AF65-F5344CB8AC3E}">
        <p14:creationId xmlns:p14="http://schemas.microsoft.com/office/powerpoint/2010/main" val="108512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955900-20B7-4862-9A15-E7DD30069B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53C60A8C-5B43-497B-9B26-189028EE9B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C536AF99-3DD6-4004-9169-F0280577A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2A8555-4B7A-420F-9C44-E42A3756E6F8}" type="datetimeFigureOut">
              <a:rPr lang="ru-UA" smtClean="0"/>
              <a:t>25.03.2024</a:t>
            </a:fld>
            <a:endParaRPr lang="ru-UA" dirty="0"/>
          </a:p>
        </p:txBody>
      </p:sp>
      <p:sp>
        <p:nvSpPr>
          <p:cNvPr id="5" name="Нижний колонтитул 4">
            <a:extLst>
              <a:ext uri="{FF2B5EF4-FFF2-40B4-BE49-F238E27FC236}">
                <a16:creationId xmlns:a16="http://schemas.microsoft.com/office/drawing/2014/main" id="{CF688347-6193-4A98-BBEF-3BE9A9FE6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dirty="0"/>
          </a:p>
        </p:txBody>
      </p:sp>
      <p:sp>
        <p:nvSpPr>
          <p:cNvPr id="6" name="Номер слайда 5">
            <a:extLst>
              <a:ext uri="{FF2B5EF4-FFF2-40B4-BE49-F238E27FC236}">
                <a16:creationId xmlns:a16="http://schemas.microsoft.com/office/drawing/2014/main" id="{B4EEC903-2C00-4A75-A106-B29DE939BB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C0E21-8283-4867-802B-9519C24BB2C5}" type="slidenum">
              <a:rPr lang="ru-UA" smtClean="0"/>
              <a:t>‹#›</a:t>
            </a:fld>
            <a:endParaRPr lang="ru-UA" dirty="0"/>
          </a:p>
        </p:txBody>
      </p:sp>
    </p:spTree>
    <p:extLst>
      <p:ext uri="{BB962C8B-B14F-4D97-AF65-F5344CB8AC3E}">
        <p14:creationId xmlns:p14="http://schemas.microsoft.com/office/powerpoint/2010/main" val="3105116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Box 6">
            <a:extLst>
              <a:ext uri="{FF2B5EF4-FFF2-40B4-BE49-F238E27FC236}">
                <a16:creationId xmlns:a16="http://schemas.microsoft.com/office/drawing/2014/main" id="{323B0A33-52AA-4DA1-A0F4-8050A68B807E}"/>
              </a:ext>
            </a:extLst>
          </p:cNvPr>
          <p:cNvSpPr txBox="1"/>
          <p:nvPr/>
        </p:nvSpPr>
        <p:spPr>
          <a:xfrm>
            <a:off x="1657350" y="1827312"/>
            <a:ext cx="8410575" cy="1938992"/>
          </a:xfrm>
          <a:prstGeom prst="rect">
            <a:avLst/>
          </a:prstGeom>
          <a:noFill/>
        </p:spPr>
        <p:txBody>
          <a:bodyPr wrap="square">
            <a:spAutoFit/>
          </a:bodyPr>
          <a:lstStyle/>
          <a:p>
            <a:pPr algn="ctr"/>
            <a:r>
              <a:rPr lang="ru-UA" sz="4000" b="1" dirty="0">
                <a:effectLst/>
                <a:latin typeface="Arial" panose="020B0604020202020204" pitchFamily="34" charset="0"/>
                <a:ea typeface="Calibri" panose="020F0502020204030204" pitchFamily="34" charset="0"/>
              </a:rPr>
              <a:t>Облік розрахункових операцій </a:t>
            </a:r>
            <a:endParaRPr lang="uk-UA" sz="4000" b="1" dirty="0">
              <a:effectLst/>
              <a:latin typeface="Arial" panose="020B0604020202020204" pitchFamily="34" charset="0"/>
              <a:ea typeface="Calibri" panose="020F0502020204030204" pitchFamily="34" charset="0"/>
            </a:endParaRPr>
          </a:p>
          <a:p>
            <a:pPr algn="ctr"/>
            <a:r>
              <a:rPr lang="ru-UA" sz="4000" b="1" dirty="0">
                <a:effectLst/>
                <a:latin typeface="Arial" panose="020B0604020202020204" pitchFamily="34" charset="0"/>
                <a:ea typeface="Calibri" panose="020F0502020204030204" pitchFamily="34" charset="0"/>
              </a:rPr>
              <a:t>у зовнішньоекономічній діяльності</a:t>
            </a:r>
            <a:endParaRPr lang="ru-UA" sz="4000" dirty="0"/>
          </a:p>
        </p:txBody>
      </p:sp>
      <p:sp>
        <p:nvSpPr>
          <p:cNvPr id="8" name="Овал 7">
            <a:extLst>
              <a:ext uri="{FF2B5EF4-FFF2-40B4-BE49-F238E27FC236}">
                <a16:creationId xmlns:a16="http://schemas.microsoft.com/office/drawing/2014/main" id="{B5508B09-5DA4-4183-AB54-E3A029314AF9}"/>
              </a:ext>
            </a:extLst>
          </p:cNvPr>
          <p:cNvSpPr/>
          <p:nvPr/>
        </p:nvSpPr>
        <p:spPr>
          <a:xfrm>
            <a:off x="7705725" y="4248150"/>
            <a:ext cx="3457575" cy="17526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a:solidFill>
                  <a:srgbClr val="002060"/>
                </a:solidFill>
              </a:rPr>
              <a:t>ТЕСТОВІ ЗАВДАННЯ</a:t>
            </a:r>
            <a:endParaRPr lang="ru-UA" sz="3200" b="1" dirty="0">
              <a:solidFill>
                <a:srgbClr val="002060"/>
              </a:solidFill>
            </a:endParaRPr>
          </a:p>
        </p:txBody>
      </p:sp>
    </p:spTree>
    <p:extLst>
      <p:ext uri="{BB962C8B-B14F-4D97-AF65-F5344CB8AC3E}">
        <p14:creationId xmlns:p14="http://schemas.microsoft.com/office/powerpoint/2010/main" val="2286583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D94B220C-C781-4274-831A-8FFB812F96B3}"/>
              </a:ext>
            </a:extLst>
          </p:cNvPr>
          <p:cNvSpPr txBox="1"/>
          <p:nvPr/>
        </p:nvSpPr>
        <p:spPr>
          <a:xfrm>
            <a:off x="1581150" y="673469"/>
            <a:ext cx="9267825" cy="4934236"/>
          </a:xfrm>
          <a:prstGeom prst="rect">
            <a:avLst/>
          </a:prstGeom>
          <a:noFill/>
        </p:spPr>
        <p:txBody>
          <a:bodyPr wrap="square">
            <a:spAutoFit/>
          </a:bodyPr>
          <a:lstStyle/>
          <a:p>
            <a:pPr lvl="0" algn="just">
              <a:lnSpc>
                <a:spcPct val="107000"/>
              </a:lnSpc>
              <a:spcBef>
                <a:spcPts val="600"/>
              </a:spcBef>
              <a:spcAft>
                <a:spcPts val="800"/>
              </a:spcAft>
              <a:tabLst>
                <a:tab pos="180340" algn="l"/>
              </a:tabLst>
            </a:pP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9. </a:t>
            </a:r>
            <a:r>
              <a:rPr lang="ru-UA" sz="4000" b="1" dirty="0">
                <a:effectLst/>
                <a:latin typeface="Times New Roman" panose="02020603050405020304" pitchFamily="18" charset="0"/>
                <a:ea typeface="Calibri" panose="020F0502020204030204" pitchFamily="34" charset="0"/>
                <a:cs typeface="Times New Roman" panose="02020603050405020304" pitchFamily="18" charset="0"/>
              </a:rPr>
              <a:t>Найскладніша та найдорожча форма розрахунку – це:</a:t>
            </a:r>
            <a:endParaRPr lang="uk-UA" sz="40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Bef>
                <a:spcPts val="600"/>
              </a:spcBef>
              <a:spcAft>
                <a:spcPts val="800"/>
              </a:spcAft>
              <a:tabLst>
                <a:tab pos="180340" algn="l"/>
              </a:tabLst>
            </a:pPr>
            <a:endParaRPr lang="ru-UA" sz="3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а) документарне інкасо; </a:t>
            </a:r>
            <a:endParaRPr lang="ru-UA" sz="3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б) акредитив; </a:t>
            </a:r>
            <a:endParaRPr lang="ru-UA" sz="3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в) вексель; </a:t>
            </a:r>
            <a:endParaRPr lang="ru-UA" sz="3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г) чек. </a:t>
            </a:r>
            <a:endParaRPr lang="ru-UA"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205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FB254B77-46EF-4EB9-9426-F46855BFF110}"/>
              </a:ext>
            </a:extLst>
          </p:cNvPr>
          <p:cNvSpPr txBox="1"/>
          <p:nvPr/>
        </p:nvSpPr>
        <p:spPr>
          <a:xfrm>
            <a:off x="885825" y="847634"/>
            <a:ext cx="10420350" cy="5361981"/>
          </a:xfrm>
          <a:prstGeom prst="rect">
            <a:avLst/>
          </a:prstGeom>
          <a:noFill/>
        </p:spPr>
        <p:txBody>
          <a:bodyPr wrap="square">
            <a:spAutoFit/>
          </a:bodyPr>
          <a:lstStyle/>
          <a:p>
            <a:pPr lvl="0" algn="just">
              <a:lnSpc>
                <a:spcPct val="107000"/>
              </a:lnSpc>
              <a:spcBef>
                <a:spcPts val="600"/>
              </a:spcBef>
              <a:spcAft>
                <a:spcPts val="800"/>
              </a:spcAft>
              <a:tabLst>
                <a:tab pos="180340" algn="l"/>
              </a:tabLst>
            </a:pP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10. </a:t>
            </a: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У разі закриття акредитива банк повинен:</a:t>
            </a:r>
            <a:endParaRPr lang="uk-UA" sz="36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Bef>
                <a:spcPts val="600"/>
              </a:spcBef>
              <a:spcAft>
                <a:spcPts val="800"/>
              </a:spcAft>
              <a:tabLst>
                <a:tab pos="180340" algn="l"/>
              </a:tabLst>
            </a:pP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а) зробити повернення невикористаного залишку на рахунок наказ</a:t>
            </a:r>
            <a:r>
              <a:rPr lang="uk-UA" sz="3200" b="1" dirty="0">
                <a:effectLst/>
                <a:latin typeface="Times New Roman" panose="02020603050405020304" pitchFamily="18" charset="0"/>
                <a:ea typeface="Calibri" panose="020F0502020204030204" pitchFamily="34" charset="0"/>
                <a:cs typeface="Times New Roman" panose="02020603050405020304" pitchFamily="18" charset="0"/>
              </a:rPr>
              <a:t>о</a:t>
            </a: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давця акредитива, із якого він був відкритий;</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б) невикористаний залишок коштів перерахувати на користь центрального банку країни-імпортера;</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в) невикористаний залишок коштів перерахувати на користь бенефіціара.</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9267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D711B84F-A324-4796-878B-4475010D3F74}"/>
              </a:ext>
            </a:extLst>
          </p:cNvPr>
          <p:cNvSpPr txBox="1"/>
          <p:nvPr/>
        </p:nvSpPr>
        <p:spPr>
          <a:xfrm>
            <a:off x="500062" y="521340"/>
            <a:ext cx="11191875" cy="4961999"/>
          </a:xfrm>
          <a:prstGeom prst="rect">
            <a:avLst/>
          </a:prstGeom>
          <a:noFill/>
        </p:spPr>
        <p:txBody>
          <a:bodyPr wrap="square">
            <a:spAutoFit/>
          </a:bodyPr>
          <a:lstStyle/>
          <a:p>
            <a:pPr algn="just">
              <a:lnSpc>
                <a:spcPct val="107000"/>
              </a:lnSpc>
              <a:spcBef>
                <a:spcPts val="600"/>
              </a:spcBef>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1</a:t>
            </a:r>
            <a:r>
              <a:rPr lang="uk-UA" sz="3200" b="1" dirty="0">
                <a:effectLst/>
                <a:latin typeface="Times New Roman" panose="02020603050405020304" pitchFamily="18" charset="0"/>
                <a:ea typeface="Calibri" panose="020F0502020204030204" pitchFamily="34" charset="0"/>
                <a:cs typeface="Times New Roman" panose="02020603050405020304" pitchFamily="18" charset="0"/>
              </a:rPr>
              <a:t>1</a:t>
            </a: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 Система грошових переказів Western Union – це:</a:t>
            </a:r>
            <a:endParaRPr lang="uk-UA"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800"/>
              </a:spcAft>
            </a:pPr>
            <a:endParaRPr lang="ru-UA"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система, в якій грошові перекази є переказами до запитання, їх можна отримати відразу після відправлення;</a:t>
            </a:r>
            <a:endParaRPr lang="uk-UA"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система, яка поєднує технології переказів через кореспондентські рахунки між банками різних країн та сплату фізичним особам через поштові відділення в країні отримувача коштів;</a:t>
            </a:r>
            <a:endParaRPr lang="uk-UA"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система міжбанківських переказів.</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1961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B2A46016-7D2E-467D-9254-5384C6DD7157}"/>
              </a:ext>
            </a:extLst>
          </p:cNvPr>
          <p:cNvSpPr txBox="1"/>
          <p:nvPr/>
        </p:nvSpPr>
        <p:spPr>
          <a:xfrm>
            <a:off x="981075" y="916492"/>
            <a:ext cx="10229850" cy="4468467"/>
          </a:xfrm>
          <a:prstGeom prst="rect">
            <a:avLst/>
          </a:prstGeom>
          <a:noFill/>
        </p:spPr>
        <p:txBody>
          <a:bodyPr wrap="square">
            <a:spAutoFit/>
          </a:bodyPr>
          <a:lstStyle/>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1</a:t>
            </a:r>
            <a:r>
              <a:rPr lang="uk-UA" sz="3200" b="1" dirty="0">
                <a:effectLst/>
                <a:latin typeface="Times New Roman" panose="02020603050405020304" pitchFamily="18" charset="0"/>
                <a:ea typeface="Calibri" panose="020F0502020204030204" pitchFamily="34" charset="0"/>
                <a:cs typeface="Times New Roman" panose="02020603050405020304" pitchFamily="18" charset="0"/>
              </a:rPr>
              <a:t>2</a:t>
            </a: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 Грошові кошти, переказані в Україну із-за кордону на користь фізичних осіб, можуть бути виплачені їм:</a:t>
            </a:r>
            <a:endParaRPr lang="uk-UA"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в іноземній валюті, в якій здійснено переказ;</a:t>
            </a:r>
            <a:endParaRPr lang="uk-UA"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тільки в іноземній валюті 1-ї групи Класифікатора іноземних валют</a:t>
            </a:r>
            <a:r>
              <a:rPr lang="uk-UA"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Національного банку;</a:t>
            </a:r>
            <a:endParaRPr lang="uk-UA"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тільки в національній грошовій одиниці України.</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278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1F79D7A6-5A15-43B0-9893-70F6BD437F7A}"/>
              </a:ext>
            </a:extLst>
          </p:cNvPr>
          <p:cNvSpPr txBox="1"/>
          <p:nvPr/>
        </p:nvSpPr>
        <p:spPr>
          <a:xfrm>
            <a:off x="885825" y="933359"/>
            <a:ext cx="10696575" cy="5296130"/>
          </a:xfrm>
          <a:prstGeom prst="rect">
            <a:avLst/>
          </a:prstGeom>
          <a:noFill/>
        </p:spPr>
        <p:txBody>
          <a:bodyPr wrap="square">
            <a:spAutoFit/>
          </a:bodyPr>
          <a:lstStyle/>
          <a:p>
            <a:pPr lvl="0" algn="just">
              <a:lnSpc>
                <a:spcPct val="107000"/>
              </a:lnSpc>
              <a:spcBef>
                <a:spcPts val="600"/>
              </a:spcBef>
              <a:spcAft>
                <a:spcPts val="800"/>
              </a:spcAft>
              <a:tabLst>
                <a:tab pos="270510" algn="l"/>
              </a:tabLst>
            </a:pPr>
            <a:r>
              <a:rPr lang="uk-UA" sz="3200" b="1" dirty="0">
                <a:effectLst/>
                <a:latin typeface="Times New Roman" panose="02020603050405020304" pitchFamily="18" charset="0"/>
                <a:ea typeface="Calibri" panose="020F0502020204030204" pitchFamily="34" charset="0"/>
                <a:cs typeface="Times New Roman" panose="02020603050405020304" pitchFamily="18" charset="0"/>
              </a:rPr>
              <a:t>13. </a:t>
            </a: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Корпоративні платіжні картки:</a:t>
            </a:r>
            <a:endParaRPr lang="uk-UA"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Bef>
                <a:spcPts val="600"/>
              </a:spcBef>
              <a:spcAft>
                <a:spcPts val="800"/>
              </a:spcAft>
              <a:tabLst>
                <a:tab pos="270510" algn="l"/>
              </a:tabLst>
            </a:pP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а) видаються банками окремим клієнтам на основі договору;</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б) видаються банками організації для здійснення платіжних операцій з її співробітниками;</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в) видаються банками власникам поточних рахунків у банку для ідентифікації чекодавця і гарантії платежу за чеком.</a:t>
            </a:r>
            <a:endParaRPr lang="ru-UA"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5218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3BEC2C23-60C7-43F1-A534-5638DCFCD40F}"/>
              </a:ext>
            </a:extLst>
          </p:cNvPr>
          <p:cNvSpPr txBox="1"/>
          <p:nvPr/>
        </p:nvSpPr>
        <p:spPr>
          <a:xfrm>
            <a:off x="781050" y="431521"/>
            <a:ext cx="10629899" cy="5533374"/>
          </a:xfrm>
          <a:prstGeom prst="rect">
            <a:avLst/>
          </a:prstGeom>
          <a:noFill/>
        </p:spPr>
        <p:txBody>
          <a:bodyPr wrap="square">
            <a:spAutoFit/>
          </a:bodyPr>
          <a:lstStyle/>
          <a:p>
            <a:pPr lvl="0" algn="just">
              <a:lnSpc>
                <a:spcPct val="107000"/>
              </a:lnSpc>
              <a:spcBef>
                <a:spcPts val="600"/>
              </a:spcBef>
              <a:spcAft>
                <a:spcPts val="800"/>
              </a:spcAft>
              <a:tabLst>
                <a:tab pos="270510" algn="l"/>
              </a:tabLst>
            </a:pPr>
            <a:r>
              <a:rPr lang="uk-UA" sz="3200" b="1" dirty="0">
                <a:effectLst/>
                <a:latin typeface="Times New Roman" panose="02020603050405020304" pitchFamily="18" charset="0"/>
                <a:ea typeface="Calibri" panose="020F0502020204030204" pitchFamily="34" charset="0"/>
                <a:cs typeface="Times New Roman" panose="02020603050405020304" pitchFamily="18" charset="0"/>
              </a:rPr>
              <a:t>14. </a:t>
            </a:r>
            <a:r>
              <a:rPr lang="ru-UA" sz="3200" b="1" dirty="0">
                <a:effectLst/>
                <a:latin typeface="Times New Roman" panose="02020603050405020304" pitchFamily="18" charset="0"/>
                <a:ea typeface="Calibri" panose="020F0502020204030204" pitchFamily="34" charset="0"/>
                <a:cs typeface="Times New Roman" panose="02020603050405020304" pitchFamily="18" charset="0"/>
              </a:rPr>
              <a:t>Електронна комунікаційна система, яка використовується для обміну стандартизованими повідомленнями банкам різних країн – це:</a:t>
            </a:r>
            <a:endParaRPr lang="uk-UA"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Bef>
                <a:spcPts val="600"/>
              </a:spcBef>
              <a:spcAft>
                <a:spcPts val="800"/>
              </a:spcAft>
              <a:tabLst>
                <a:tab pos="270510" algn="l"/>
              </a:tabLst>
            </a:pPr>
            <a:endParaRPr lang="ru-UA"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Система електронних платежів НБУ;</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Система переказу грошових коштів і цінних паперів Федеральної резервної системи США Fedwire;</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Співробітництво всесвітніх міжбанківських фінансових телекомунікацій SWIFT;</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г) Автоматизована система клірингових розрахунків CHAPS.</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9315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06457C54-AF03-4E76-B7D3-26743E01079D}"/>
              </a:ext>
            </a:extLst>
          </p:cNvPr>
          <p:cNvSpPr txBox="1"/>
          <p:nvPr/>
        </p:nvSpPr>
        <p:spPr>
          <a:xfrm>
            <a:off x="838200" y="1055273"/>
            <a:ext cx="10353675" cy="5119350"/>
          </a:xfrm>
          <a:prstGeom prst="rect">
            <a:avLst/>
          </a:prstGeom>
          <a:noFill/>
        </p:spPr>
        <p:txBody>
          <a:bodyPr wrap="square">
            <a:spAutoFit/>
          </a:bodyPr>
          <a:lstStyle/>
          <a:p>
            <a:pPr lvl="0" algn="just">
              <a:lnSpc>
                <a:spcPct val="107000"/>
              </a:lnSpc>
              <a:spcBef>
                <a:spcPts val="600"/>
              </a:spcBef>
              <a:spcAft>
                <a:spcPts val="800"/>
              </a:spcAft>
              <a:tabLst>
                <a:tab pos="270510" algn="l"/>
              </a:tabLst>
            </a:pP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15. </a:t>
            </a: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Які реквізити повинен мати чек:</a:t>
            </a:r>
            <a:endParaRPr lang="uk-UA" sz="3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номер, преамбула, валюта, ціни, валюти платежу, дата і місце підписання, реквізити сторін; </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безумовне абстрактне грошове зобов'язання боржника сплатити після настання терміну визначену суму грошей власнику документа;</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просте і нічим не обумовлене розпорядження платнику сплатити зазначену суму, яка вказується прописом від руки, найменування банку платника, рахунок у банку, з якого здійснюється платіж, місце платежу, дата, підпис?</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1193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18F7A6F4-1218-4ED9-BC38-B73A6595ED3D}"/>
              </a:ext>
            </a:extLst>
          </p:cNvPr>
          <p:cNvSpPr txBox="1"/>
          <p:nvPr/>
        </p:nvSpPr>
        <p:spPr>
          <a:xfrm>
            <a:off x="428625" y="354408"/>
            <a:ext cx="10944225" cy="6149184"/>
          </a:xfrm>
          <a:prstGeom prst="rect">
            <a:avLst/>
          </a:prstGeom>
          <a:solidFill>
            <a:srgbClr val="F6FAF4"/>
          </a:solidFill>
          <a:ln w="28575">
            <a:noFill/>
          </a:ln>
        </p:spPr>
        <p:txBody>
          <a:bodyPr wrap="square">
            <a:spAutoFit/>
          </a:bodyPr>
          <a:lstStyle/>
          <a:p>
            <a:pPr algn="just">
              <a:lnSpc>
                <a:spcPct val="107000"/>
              </a:lnSpc>
              <a:spcAft>
                <a:spcPts val="800"/>
              </a:spcAft>
            </a:pPr>
            <a:r>
              <a:rPr lang="ru-UA" sz="3600" b="1" dirty="0">
                <a:effectLst/>
                <a:latin typeface="Arial" panose="020B0604020202020204" pitchFamily="34" charset="0"/>
                <a:ea typeface="Calibri" panose="020F0502020204030204" pitchFamily="34" charset="0"/>
                <a:cs typeface="Times New Roman" panose="02020603050405020304" pitchFamily="18" charset="0"/>
              </a:rPr>
              <a:t>1. Інкасо це …</a:t>
            </a:r>
            <a:endParaRPr lang="ru-UA" sz="3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а) доручення банку – кореспонденту виплатити певну суму грошей за розпорядженням і за рахунок переказодавця  іноземному отримувачу (бенефіціару) із зазначенням способу відшкодування банку – платнику виплаченої ним суми;</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б) грошовий документ встановленої форми, що містить письмове розпорядження власника поточного рахунку банку про безумовну виплату певної суми конкретній особі або пред’явнику;</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в) доручення продавця своєму банку отримати від покупця на підставі розрахункових документів гроші і перерахувати їх продавцеві;</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г) документ (письмове уповноваження), за яким приватна, офіційна особа чи організація надає право (повноваження) іншій приватній, офіційній особі чи організації на законних підставах здійснювати від її імені певні юридичні дії або представницькі функції з (перед) третіми особами й цим створювати для останнього правові наслідки.</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531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C0C3B6A-A29D-4BCE-8224-C81F4A84211E}"/>
              </a:ext>
            </a:extLst>
          </p:cNvPr>
          <p:cNvSpPr txBox="1"/>
          <p:nvPr/>
        </p:nvSpPr>
        <p:spPr>
          <a:xfrm>
            <a:off x="819150" y="551385"/>
            <a:ext cx="10553700" cy="5755230"/>
          </a:xfrm>
          <a:prstGeom prst="rect">
            <a:avLst/>
          </a:prstGeom>
          <a:solidFill>
            <a:srgbClr val="F6FAF4"/>
          </a:solidFill>
        </p:spPr>
        <p:txBody>
          <a:bodyPr wrap="square">
            <a:spAutoFit/>
          </a:bodyPr>
          <a:lstStyle/>
          <a:p>
            <a:pPr algn="just">
              <a:lnSpc>
                <a:spcPct val="107000"/>
              </a:lnSpc>
              <a:spcAft>
                <a:spcPts val="800"/>
              </a:spcAft>
            </a:pPr>
            <a:r>
              <a:rPr lang="ru-UA" sz="4000" b="1" dirty="0">
                <a:effectLst/>
                <a:latin typeface="Arial" panose="020B0604020202020204" pitchFamily="34" charset="0"/>
                <a:ea typeface="Calibri" panose="020F0502020204030204" pitchFamily="34" charset="0"/>
                <a:cs typeface="Times New Roman" panose="02020603050405020304" pitchFamily="18" charset="0"/>
              </a:rPr>
              <a:t>2. Чек це …</a:t>
            </a:r>
            <a:endParaRPr lang="ru-UA"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000" b="1" dirty="0">
                <a:effectLst/>
                <a:latin typeface="Arial" panose="020B0604020202020204" pitchFamily="34" charset="0"/>
                <a:ea typeface="Calibri" panose="020F0502020204030204" pitchFamily="34" charset="0"/>
                <a:cs typeface="Times New Roman" panose="02020603050405020304" pitchFamily="18" charset="0"/>
              </a:rPr>
              <a:t>а) доручення банку – кореспонденту виплатити певну суму грошей за розпорядженням і за рахунок переказодавця іноземному отримувачу (бенефіціару) із зазначенням способу відшкодування банку – платнику виплаченої ним суми;</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000" b="1" dirty="0">
                <a:effectLst/>
                <a:latin typeface="Arial" panose="020B0604020202020204" pitchFamily="34" charset="0"/>
                <a:ea typeface="Calibri" panose="020F0502020204030204" pitchFamily="34" charset="0"/>
                <a:cs typeface="Times New Roman" panose="02020603050405020304" pitchFamily="18" charset="0"/>
              </a:rPr>
              <a:t>б) грошовий документ встановленої форми, що містить письмове розпорядження власника поточного рахунку банку про безумовну виплату певної суми конкретній особі або пред’явнику;</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000" b="1" dirty="0">
                <a:effectLst/>
                <a:latin typeface="Arial" panose="020B0604020202020204" pitchFamily="34" charset="0"/>
                <a:ea typeface="Calibri" panose="020F0502020204030204" pitchFamily="34" charset="0"/>
                <a:cs typeface="Times New Roman" panose="02020603050405020304" pitchFamily="18" charset="0"/>
              </a:rPr>
              <a:t>в) документ (письмове уповноваження), за яким приватна, офіційна особа чи організація надає право (повноваження) іншій приватній, офіційній особі чи організації на законних підставах здійснювати від її імені певні юридичні дії або представницькі функції з (перед) третіми особами й цим створювати для останнього правові наслідки;</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000" b="1" dirty="0">
                <a:effectLst/>
                <a:latin typeface="Arial" panose="020B0604020202020204" pitchFamily="34" charset="0"/>
                <a:ea typeface="Calibri" panose="020F0502020204030204" pitchFamily="34" charset="0"/>
                <a:cs typeface="Times New Roman" panose="02020603050405020304" pitchFamily="18" charset="0"/>
              </a:rPr>
              <a:t>г) доручення продавця своєму банку отримати від покупця на підставі розрахункових документів гроші і перерахувати їх продавцеві.</a:t>
            </a:r>
            <a:endParaRPr lang="ru-UA"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63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F2E30A54-BAF2-469B-9BD9-E2363CAD088B}"/>
              </a:ext>
            </a:extLst>
          </p:cNvPr>
          <p:cNvSpPr txBox="1"/>
          <p:nvPr/>
        </p:nvSpPr>
        <p:spPr>
          <a:xfrm>
            <a:off x="295275" y="321482"/>
            <a:ext cx="11430000" cy="6215035"/>
          </a:xfrm>
          <a:prstGeom prst="rect">
            <a:avLst/>
          </a:prstGeom>
          <a:solidFill>
            <a:srgbClr val="F6FAF4"/>
          </a:solidFill>
        </p:spPr>
        <p:txBody>
          <a:bodyPr wrap="square">
            <a:spAutoFit/>
          </a:bodyPr>
          <a:lstStyle/>
          <a:p>
            <a:pPr algn="just">
              <a:lnSpc>
                <a:spcPct val="107000"/>
              </a:lnSpc>
              <a:spcAft>
                <a:spcPts val="800"/>
              </a:spcAft>
            </a:pPr>
            <a:r>
              <a:rPr lang="uk-UA" sz="4000" b="1" dirty="0">
                <a:latin typeface="Arial" panose="020B0604020202020204" pitchFamily="34" charset="0"/>
                <a:ea typeface="Calibri" panose="020F0502020204030204" pitchFamily="34" charset="0"/>
                <a:cs typeface="Times New Roman" panose="02020603050405020304" pitchFamily="18" charset="0"/>
              </a:rPr>
              <a:t>3</a:t>
            </a:r>
            <a:r>
              <a:rPr lang="ru-UA" sz="4000" b="1" dirty="0">
                <a:effectLst/>
                <a:latin typeface="Arial" panose="020B0604020202020204" pitchFamily="34" charset="0"/>
                <a:ea typeface="Calibri" panose="020F0502020204030204" pitchFamily="34" charset="0"/>
                <a:cs typeface="Times New Roman" panose="02020603050405020304" pitchFamily="18" charset="0"/>
              </a:rPr>
              <a:t>. Банківський переказ це  …</a:t>
            </a:r>
            <a:endParaRPr lang="ru-UA"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а) документ (письмове уповноваження), за яким приватна, офіційна особа чи організація надає право (повноваження) іншій приватній, офіційній особі чи організації на законних підставах здійснювати від її імені певні юридичні дії або представницькі функції з (перед) третіми особами й цим створювати для останнього правові наслідки;</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б) доручення банку – кореспонденту виплатити певну суму грошей за розпорядженням і за рахунок переказодавця іноземному отримувачу (бенефіціару) із зазначенням способу відшкодування банку – платнику виплаченої ним суми;</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в) грошовий документ встановленої форми, що містить письмове розпорядження власника поточного рахунку банку про безумовну виплату певної суми конкретній особі або пред’явнику;</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200" b="1" dirty="0">
                <a:effectLst/>
                <a:latin typeface="Arial" panose="020B0604020202020204" pitchFamily="34" charset="0"/>
                <a:ea typeface="Calibri" panose="020F0502020204030204" pitchFamily="34" charset="0"/>
                <a:cs typeface="Times New Roman" panose="02020603050405020304" pitchFamily="18" charset="0"/>
              </a:rPr>
              <a:t>г) доручення продавця своєму банку отримати від покупця на підставі розрахункових документів гроші і перерахувати їх продавцеві.</a:t>
            </a:r>
            <a:endParaRPr lang="ru-UA"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9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762B0FEF-7B97-488B-BDBF-48A6303A5DBA}"/>
              </a:ext>
            </a:extLst>
          </p:cNvPr>
          <p:cNvSpPr txBox="1"/>
          <p:nvPr/>
        </p:nvSpPr>
        <p:spPr>
          <a:xfrm>
            <a:off x="2800350" y="997437"/>
            <a:ext cx="9029700" cy="4402103"/>
          </a:xfrm>
          <a:prstGeom prst="rect">
            <a:avLst/>
          </a:prstGeom>
          <a:noFill/>
        </p:spPr>
        <p:txBody>
          <a:bodyPr wrap="square">
            <a:spAutoFit/>
          </a:bodyPr>
          <a:lstStyle/>
          <a:p>
            <a:pPr algn="just">
              <a:lnSpc>
                <a:spcPct val="107000"/>
              </a:lnSpc>
              <a:spcAft>
                <a:spcPts val="800"/>
              </a:spcAft>
            </a:pPr>
            <a:r>
              <a:rPr lang="uk-UA" sz="4000" b="1" dirty="0">
                <a:latin typeface="Arial" panose="020B0604020202020204" pitchFamily="34" charset="0"/>
                <a:ea typeface="Calibri" panose="020F0502020204030204" pitchFamily="34" charset="0"/>
                <a:cs typeface="Times New Roman" panose="02020603050405020304" pitchFamily="18" charset="0"/>
              </a:rPr>
              <a:t>4</a:t>
            </a:r>
            <a:r>
              <a:rPr lang="ru-UA" sz="4000" b="1" dirty="0">
                <a:effectLst/>
                <a:latin typeface="Arial" panose="020B0604020202020204" pitchFamily="34" charset="0"/>
                <a:ea typeface="Calibri" panose="020F0502020204030204" pitchFamily="34" charset="0"/>
                <a:cs typeface="Times New Roman" panose="02020603050405020304" pitchFamily="18" charset="0"/>
              </a:rPr>
              <a:t>. Акредитив виставляється для розрахунків:</a:t>
            </a:r>
            <a:endParaRPr lang="uk-UA" sz="40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UA" sz="4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а) з одним покупцем;</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б) з одним постачальником;</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в) з одним покупцем та з одним постачальником;</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г) з декількома контрагентами.</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505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BCEFCD6-8E03-465D-98E6-2F6DE772B4DE}"/>
              </a:ext>
            </a:extLst>
          </p:cNvPr>
          <p:cNvSpPr txBox="1"/>
          <p:nvPr/>
        </p:nvSpPr>
        <p:spPr>
          <a:xfrm>
            <a:off x="3295649" y="948867"/>
            <a:ext cx="7820025" cy="4800801"/>
          </a:xfrm>
          <a:prstGeom prst="rect">
            <a:avLst/>
          </a:prstGeom>
          <a:noFill/>
        </p:spPr>
        <p:txBody>
          <a:bodyPr wrap="square">
            <a:spAutoFit/>
          </a:bodyPr>
          <a:lstStyle/>
          <a:p>
            <a:pPr algn="just">
              <a:lnSpc>
                <a:spcPct val="107000"/>
              </a:lnSpc>
              <a:spcAft>
                <a:spcPts val="800"/>
              </a:spcAft>
            </a:pPr>
            <a:r>
              <a:rPr lang="uk-UA" sz="3200" b="1" dirty="0">
                <a:effectLst/>
                <a:latin typeface="Arial" panose="020B0604020202020204" pitchFamily="34" charset="0"/>
                <a:ea typeface="Calibri" panose="020F0502020204030204" pitchFamily="34" charset="0"/>
                <a:cs typeface="Times New Roman" panose="02020603050405020304" pitchFamily="18" charset="0"/>
              </a:rPr>
              <a:t>5. </a:t>
            </a:r>
            <a:r>
              <a:rPr lang="ru-UA" sz="3200" b="1" dirty="0">
                <a:effectLst/>
                <a:latin typeface="Arial" panose="020B0604020202020204" pitchFamily="34" charset="0"/>
                <a:ea typeface="Calibri" panose="020F0502020204030204" pitchFamily="34" charset="0"/>
                <a:cs typeface="Times New Roman" panose="02020603050405020304" pitchFamily="18" charset="0"/>
              </a:rPr>
              <a:t>В світовій торгівлі роль основної валюти, за допомогою якої здійснюється більша частина міжнародних розрахунків:</a:t>
            </a:r>
            <a:endParaRPr lang="uk-UA" sz="32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UA"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400" b="1" dirty="0">
                <a:effectLst/>
                <a:latin typeface="Arial" panose="020B0604020202020204" pitchFamily="34" charset="0"/>
                <a:ea typeface="Calibri" panose="020F0502020204030204" pitchFamily="34" charset="0"/>
                <a:cs typeface="Times New Roman" panose="02020603050405020304" pitchFamily="18" charset="0"/>
              </a:rPr>
              <a:t>а) долар США;</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400" b="1" dirty="0">
                <a:effectLst/>
                <a:latin typeface="Arial" panose="020B0604020202020204" pitchFamily="34" charset="0"/>
                <a:ea typeface="Calibri" panose="020F0502020204030204" pitchFamily="34" charset="0"/>
                <a:cs typeface="Times New Roman" panose="02020603050405020304" pitchFamily="18" charset="0"/>
              </a:rPr>
              <a:t>б) ЄВРО;</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400" b="1" dirty="0">
                <a:effectLst/>
                <a:latin typeface="Arial" panose="020B0604020202020204" pitchFamily="34" charset="0"/>
                <a:ea typeface="Calibri" panose="020F0502020204030204" pitchFamily="34" charset="0"/>
                <a:cs typeface="Times New Roman" panose="02020603050405020304" pitchFamily="18" charset="0"/>
              </a:rPr>
              <a:t>в) гривня;</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UA" sz="2400" b="1" dirty="0">
                <a:effectLst/>
                <a:latin typeface="Arial" panose="020B0604020202020204" pitchFamily="34" charset="0"/>
                <a:ea typeface="Calibri" panose="020F0502020204030204" pitchFamily="34" charset="0"/>
                <a:cs typeface="Times New Roman" panose="02020603050405020304" pitchFamily="18" charset="0"/>
              </a:rPr>
              <a:t>в) </a:t>
            </a:r>
            <a:r>
              <a:rPr lang="uk-UA" sz="2400" b="1" dirty="0">
                <a:latin typeface="Arial" panose="020B0604020202020204" pitchFamily="34" charset="0"/>
                <a:ea typeface="Calibri" panose="020F0502020204030204" pitchFamily="34" charset="0"/>
                <a:cs typeface="Times New Roman" panose="02020603050405020304" pitchFamily="18" charset="0"/>
              </a:rPr>
              <a:t>С</a:t>
            </a:r>
            <a:r>
              <a:rPr lang="ru-UA" sz="2400" b="1" dirty="0">
                <a:effectLst/>
                <a:latin typeface="Arial" panose="020B0604020202020204" pitchFamily="34" charset="0"/>
                <a:ea typeface="Calibri" panose="020F0502020204030204" pitchFamily="34" charset="0"/>
                <a:cs typeface="Times New Roman" panose="02020603050405020304" pitchFamily="18" charset="0"/>
              </a:rPr>
              <a:t>пеціальні права запозичення</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761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2EDE2E3C-8B78-46A3-AF53-6E4F5FF883ED}"/>
              </a:ext>
            </a:extLst>
          </p:cNvPr>
          <p:cNvSpPr txBox="1"/>
          <p:nvPr/>
        </p:nvSpPr>
        <p:spPr>
          <a:xfrm>
            <a:off x="3105150" y="1348917"/>
            <a:ext cx="8439150" cy="4006994"/>
          </a:xfrm>
          <a:prstGeom prst="rect">
            <a:avLst/>
          </a:prstGeom>
          <a:noFill/>
        </p:spPr>
        <p:txBody>
          <a:bodyPr wrap="square">
            <a:spAutoFit/>
          </a:bodyPr>
          <a:lstStyle/>
          <a:p>
            <a:pPr algn="just">
              <a:lnSpc>
                <a:spcPct val="107000"/>
              </a:lnSpc>
              <a:spcAft>
                <a:spcPts val="800"/>
              </a:spcAft>
            </a:pPr>
            <a:r>
              <a:rPr lang="uk-UA" sz="3200" b="1" dirty="0">
                <a:effectLst/>
                <a:latin typeface="Arial" panose="020B0604020202020204" pitchFamily="34" charset="0"/>
                <a:ea typeface="Calibri" panose="020F0502020204030204" pitchFamily="34" charset="0"/>
                <a:cs typeface="Times New Roman" panose="02020603050405020304" pitchFamily="18" charset="0"/>
              </a:rPr>
              <a:t>6. </a:t>
            </a:r>
            <a:r>
              <a:rPr lang="ru-UA" sz="3200" b="1" dirty="0">
                <a:effectLst/>
                <a:latin typeface="Arial" panose="020B0604020202020204" pitchFamily="34" charset="0"/>
                <a:ea typeface="Calibri" panose="020F0502020204030204" pitchFamily="34" charset="0"/>
                <a:cs typeface="Times New Roman" panose="02020603050405020304" pitchFamily="18" charset="0"/>
              </a:rPr>
              <a:t>Для імпортера найпростішою і найдешевшою формою розрахунків є:</a:t>
            </a:r>
            <a:endParaRPr lang="uk-UA" sz="32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UA"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a) авансовий платіж;</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б) відкритий рахунок;</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в) інкасо;</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Arial" panose="020B0604020202020204" pitchFamily="34" charset="0"/>
                <a:ea typeface="Calibri" panose="020F0502020204030204" pitchFamily="34" charset="0"/>
                <a:cs typeface="Times New Roman" panose="02020603050405020304" pitchFamily="18" charset="0"/>
              </a:rPr>
              <a:t>г) акредитив.</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1445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6876114-1EF6-46F4-8FB3-C4741A6E344C}"/>
              </a:ext>
            </a:extLst>
          </p:cNvPr>
          <p:cNvSpPr txBox="1"/>
          <p:nvPr/>
        </p:nvSpPr>
        <p:spPr>
          <a:xfrm>
            <a:off x="3371850" y="901865"/>
            <a:ext cx="7829550" cy="4874732"/>
          </a:xfrm>
          <a:prstGeom prst="rect">
            <a:avLst/>
          </a:prstGeom>
          <a:noFill/>
        </p:spPr>
        <p:txBody>
          <a:bodyPr wrap="square">
            <a:spAutoFit/>
          </a:bodyPr>
          <a:lstStyle/>
          <a:p>
            <a:pPr lvl="0" algn="just">
              <a:lnSpc>
                <a:spcPct val="107000"/>
              </a:lnSpc>
              <a:spcBef>
                <a:spcPts val="600"/>
              </a:spcBef>
              <a:spcAft>
                <a:spcPts val="800"/>
              </a:spcAft>
              <a:tabLst>
                <a:tab pos="270510" algn="l"/>
              </a:tabLst>
            </a:pP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7. </a:t>
            </a: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Які з названих форм </a:t>
            </a: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UA" sz="3600" b="1" dirty="0">
                <a:effectLst/>
                <a:latin typeface="Times New Roman" panose="02020603050405020304" pitchFamily="18" charset="0"/>
                <a:ea typeface="Calibri" panose="020F0502020204030204" pitchFamily="34" charset="0"/>
                <a:cs typeface="Times New Roman" panose="02020603050405020304" pitchFamily="18" charset="0"/>
              </a:rPr>
              <a:t>міжнародних розрахунків належать до недокументарних:</a:t>
            </a:r>
            <a:endParaRPr lang="uk-UA" sz="36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Bef>
                <a:spcPts val="600"/>
              </a:spcBef>
              <a:spcAft>
                <a:spcPts val="800"/>
              </a:spcAft>
              <a:tabLst>
                <a:tab pos="270510" algn="l"/>
              </a:tabLst>
            </a:pPr>
            <a:endParaRPr lang="uk-UA" sz="36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інкасо;</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чек;</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акредитив;</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г) вексель.</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664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E98CB6DC-B3DD-4512-A96D-8C0271C29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8B2D8BFF-1CDB-4664-A8DF-08DCB5AD2A5C}"/>
              </a:ext>
            </a:extLst>
          </p:cNvPr>
          <p:cNvSpPr txBox="1"/>
          <p:nvPr/>
        </p:nvSpPr>
        <p:spPr>
          <a:xfrm>
            <a:off x="1647825" y="855122"/>
            <a:ext cx="9763125" cy="5147756"/>
          </a:xfrm>
          <a:prstGeom prst="rect">
            <a:avLst/>
          </a:prstGeom>
          <a:noFill/>
        </p:spPr>
        <p:txBody>
          <a:bodyPr wrap="square">
            <a:spAutoFit/>
          </a:bodyPr>
          <a:lstStyle/>
          <a:p>
            <a:pPr lvl="0" algn="just">
              <a:lnSpc>
                <a:spcPct val="107000"/>
              </a:lnSpc>
              <a:spcAft>
                <a:spcPts val="800"/>
              </a:spcAft>
              <a:tabLst>
                <a:tab pos="180340" algn="l"/>
              </a:tabLst>
            </a:pPr>
            <a:r>
              <a:rPr lang="uk-UA" sz="2800" b="1" dirty="0">
                <a:effectLst/>
                <a:latin typeface="Times New Roman" panose="02020603050405020304" pitchFamily="18" charset="0"/>
                <a:ea typeface="Calibri" panose="020F0502020204030204" pitchFamily="34" charset="0"/>
                <a:cs typeface="Times New Roman" panose="02020603050405020304" pitchFamily="18" charset="0"/>
              </a:rPr>
              <a:t>8. </a:t>
            </a: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Банківська операція, за допомогою якої банк за дорученням свого клієнта (експортера) отримує на основі розрахункових документів суму коштів, що йому належить, від платника (імпортера) за відвантажені йому товари чи надані послуги і зараховує ці кошти на рахунок клієнта</a:t>
            </a:r>
            <a:r>
              <a:rPr lang="uk-UA" sz="2800" b="1" dirty="0">
                <a:effectLst/>
                <a:latin typeface="Times New Roman" panose="02020603050405020304" pitchFamily="18" charset="0"/>
                <a:ea typeface="Calibri" panose="020F0502020204030204" pitchFamily="34" charset="0"/>
                <a:cs typeface="Times New Roman" panose="02020603050405020304" pitchFamily="18" charset="0"/>
              </a:rPr>
              <a:t>-</a:t>
            </a: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експортера у себе в банку – це:</a:t>
            </a:r>
            <a:endParaRPr lang="uk-UA"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tabLst>
                <a:tab pos="180340" algn="l"/>
              </a:tabLst>
            </a:pPr>
            <a:endParaRPr lang="ru-UA"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а) акредитив; </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б) авізо; </a:t>
            </a:r>
            <a:endParaRPr lang="ru-UA"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UA" sz="2800" b="1" dirty="0">
                <a:effectLst/>
                <a:latin typeface="Times New Roman" panose="02020603050405020304" pitchFamily="18" charset="0"/>
                <a:ea typeface="Calibri" panose="020F0502020204030204" pitchFamily="34" charset="0"/>
                <a:cs typeface="Times New Roman" panose="02020603050405020304" pitchFamily="18" charset="0"/>
              </a:rPr>
              <a:t>в) інкасо</a:t>
            </a:r>
            <a:r>
              <a:rPr lang="ru-UA"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38679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996</Words>
  <Application>Microsoft Office PowerPoint</Application>
  <PresentationFormat>Широкоэкранный</PresentationFormat>
  <Paragraphs>86</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4</cp:revision>
  <dcterms:created xsi:type="dcterms:W3CDTF">2024-03-24T23:22:32Z</dcterms:created>
  <dcterms:modified xsi:type="dcterms:W3CDTF">2024-03-24T23:54:50Z</dcterms:modified>
</cp:coreProperties>
</file>