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1"/>
  </p:notesMasterIdLst>
  <p:sldIdLst>
    <p:sldId id="256" r:id="rId2"/>
    <p:sldId id="258" r:id="rId3"/>
    <p:sldId id="259" r:id="rId4"/>
    <p:sldId id="261" r:id="rId5"/>
    <p:sldId id="286" r:id="rId6"/>
    <p:sldId id="287" r:id="rId7"/>
    <p:sldId id="289" r:id="rId8"/>
    <p:sldId id="288" r:id="rId9"/>
    <p:sldId id="290" r:id="rId10"/>
    <p:sldId id="291" r:id="rId11"/>
    <p:sldId id="293" r:id="rId12"/>
    <p:sldId id="292" r:id="rId13"/>
    <p:sldId id="295" r:id="rId14"/>
    <p:sldId id="296" r:id="rId15"/>
    <p:sldId id="297" r:id="rId16"/>
    <p:sldId id="299" r:id="rId17"/>
    <p:sldId id="298" r:id="rId18"/>
    <p:sldId id="300" r:id="rId19"/>
    <p:sldId id="301" r:id="rId20"/>
    <p:sldId id="302" r:id="rId21"/>
    <p:sldId id="303" r:id="rId22"/>
    <p:sldId id="304" r:id="rId23"/>
    <p:sldId id="305" r:id="rId24"/>
    <p:sldId id="306" r:id="rId25"/>
    <p:sldId id="262" r:id="rId26"/>
    <p:sldId id="307" r:id="rId27"/>
    <p:sldId id="308" r:id="rId28"/>
    <p:sldId id="309" r:id="rId29"/>
    <p:sldId id="279" r:id="rId30"/>
  </p:sldIdLst>
  <p:sldSz cx="9144000" cy="5143500" type="screen16x9"/>
  <p:notesSz cx="6858000" cy="9144000"/>
  <p:embeddedFontLst>
    <p:embeddedFont>
      <p:font typeface="Dosis" panose="020B0604020202020204" charset="0"/>
      <p:regular r:id="rId32"/>
      <p:bold r:id="rId33"/>
    </p:embeddedFont>
    <p:embeddedFont>
      <p:font typeface="Roboto" panose="020B0604020202020204" charset="0"/>
      <p:regular r:id="rId34"/>
      <p:bold r:id="rId35"/>
      <p:italic r:id="rId36"/>
      <p:boldItalic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A783CA3-BE23-4D98-B2A0-96A8EBFD1FB0}">
  <a:tblStyle styleId="{9A783CA3-BE23-4D98-B2A0-96A8EBFD1FB0}"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01964772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18854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8081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1972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638380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6346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5940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554850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382845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66517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624832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7194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609809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700707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69598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567611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47190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64561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26667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37316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151726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625144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9048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4563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7810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9080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92247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6061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96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34957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222222"/>
        </a:solidFill>
        <a:effectLst/>
      </p:bgPr>
    </p:bg>
    <p:spTree>
      <p:nvGrpSpPr>
        <p:cNvPr id="1" name="Shape 9"/>
        <p:cNvGrpSpPr/>
        <p:nvPr/>
      </p:nvGrpSpPr>
      <p:grpSpPr>
        <a:xfrm>
          <a:off x="0" y="0"/>
          <a:ext cx="0" cy="0"/>
          <a:chOff x="0" y="0"/>
          <a:chExt cx="0" cy="0"/>
        </a:xfrm>
      </p:grpSpPr>
      <p:sp>
        <p:nvSpPr>
          <p:cNvPr id="10" name="Google Shape;10;p2"/>
          <p:cNvSpPr/>
          <p:nvPr/>
        </p:nvSpPr>
        <p:spPr>
          <a:xfrm>
            <a:off x="-11025" y="-11025"/>
            <a:ext cx="9144000" cy="5143500"/>
          </a:xfrm>
          <a:prstGeom prst="rect">
            <a:avLst/>
          </a:prstGeom>
          <a:solidFill>
            <a:srgbClr val="222222">
              <a:alpha val="646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5086350" y="-38100"/>
            <a:ext cx="4114800" cy="5219700"/>
          </a:xfrm>
          <a:custGeom>
            <a:avLst/>
            <a:gdLst/>
            <a:ahLst/>
            <a:cxnLst/>
            <a:rect l="l" t="t" r="r" b="b"/>
            <a:pathLst>
              <a:path w="164592" h="208788" extrusionOk="0">
                <a:moveTo>
                  <a:pt x="0" y="1524"/>
                </a:moveTo>
                <a:lnTo>
                  <a:pt x="107442" y="208788"/>
                </a:lnTo>
                <a:lnTo>
                  <a:pt x="164592" y="208788"/>
                </a:lnTo>
                <a:lnTo>
                  <a:pt x="164592" y="0"/>
                </a:lnTo>
                <a:close/>
              </a:path>
            </a:pathLst>
          </a:custGeom>
          <a:solidFill>
            <a:schemeClr val="accent1"/>
          </a:solidFill>
          <a:ln>
            <a:noFill/>
          </a:ln>
        </p:spPr>
      </p:sp>
      <p:sp>
        <p:nvSpPr>
          <p:cNvPr id="12" name="Google Shape;12;p2"/>
          <p:cNvSpPr/>
          <p:nvPr/>
        </p:nvSpPr>
        <p:spPr>
          <a:xfrm flipH="1">
            <a:off x="-418950" y="4394400"/>
            <a:ext cx="8172300" cy="749100"/>
          </a:xfrm>
          <a:prstGeom prst="parallelogram">
            <a:avLst>
              <a:gd name="adj" fmla="val 51542"/>
            </a:avLst>
          </a:prstGeom>
          <a:solidFill>
            <a:srgbClr val="FFFFFF">
              <a:alpha val="17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sp>
        <p:nvSpPr>
          <p:cNvPr id="13" name="Google Shape;13;p2"/>
          <p:cNvSpPr/>
          <p:nvPr/>
        </p:nvSpPr>
        <p:spPr>
          <a:xfrm flipH="1">
            <a:off x="1028475" y="4166400"/>
            <a:ext cx="8369700" cy="228000"/>
          </a:xfrm>
          <a:prstGeom prst="parallelogram">
            <a:avLst>
              <a:gd name="adj" fmla="val 51542"/>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txBox="1">
            <a:spLocks noGrp="1"/>
          </p:cNvSpPr>
          <p:nvPr>
            <p:ph type="ctrTitle"/>
          </p:nvPr>
        </p:nvSpPr>
        <p:spPr>
          <a:xfrm>
            <a:off x="1028475" y="0"/>
            <a:ext cx="5238600" cy="4020000"/>
          </a:xfrm>
          <a:prstGeom prst="rect">
            <a:avLst/>
          </a:prstGeom>
        </p:spPr>
        <p:txBody>
          <a:bodyPr spcFirstLastPara="1" wrap="square" lIns="91425" tIns="91425" rIns="91425" bIns="91425" anchor="b" anchorCtr="0">
            <a:noAutofit/>
          </a:bodyPr>
          <a:lstStyle>
            <a:lvl1pPr lvl="0">
              <a:spcBef>
                <a:spcPts val="0"/>
              </a:spcBef>
              <a:spcAft>
                <a:spcPts val="0"/>
              </a:spcAft>
              <a:buSzPts val="5200"/>
              <a:buNone/>
              <a:defRPr sz="5200"/>
            </a:lvl1pPr>
            <a:lvl2pPr lvl="1">
              <a:spcBef>
                <a:spcPts val="0"/>
              </a:spcBef>
              <a:spcAft>
                <a:spcPts val="0"/>
              </a:spcAft>
              <a:buSzPts val="5200"/>
              <a:buNone/>
              <a:defRPr sz="5200"/>
            </a:lvl2pPr>
            <a:lvl3pPr lvl="2">
              <a:spcBef>
                <a:spcPts val="0"/>
              </a:spcBef>
              <a:spcAft>
                <a:spcPts val="0"/>
              </a:spcAft>
              <a:buSzPts val="5200"/>
              <a:buNone/>
              <a:defRPr sz="5200"/>
            </a:lvl3pPr>
            <a:lvl4pPr lvl="3">
              <a:spcBef>
                <a:spcPts val="0"/>
              </a:spcBef>
              <a:spcAft>
                <a:spcPts val="0"/>
              </a:spcAft>
              <a:buSzPts val="5200"/>
              <a:buNone/>
              <a:defRPr sz="5200"/>
            </a:lvl4pPr>
            <a:lvl5pPr lvl="4">
              <a:spcBef>
                <a:spcPts val="0"/>
              </a:spcBef>
              <a:spcAft>
                <a:spcPts val="0"/>
              </a:spcAft>
              <a:buSzPts val="5200"/>
              <a:buNone/>
              <a:defRPr sz="5200"/>
            </a:lvl5pPr>
            <a:lvl6pPr lvl="5">
              <a:spcBef>
                <a:spcPts val="0"/>
              </a:spcBef>
              <a:spcAft>
                <a:spcPts val="0"/>
              </a:spcAft>
              <a:buSzPts val="5200"/>
              <a:buNone/>
              <a:defRPr sz="5200"/>
            </a:lvl6pPr>
            <a:lvl7pPr lvl="6">
              <a:spcBef>
                <a:spcPts val="0"/>
              </a:spcBef>
              <a:spcAft>
                <a:spcPts val="0"/>
              </a:spcAft>
              <a:buSzPts val="5200"/>
              <a:buNone/>
              <a:defRPr sz="5200"/>
            </a:lvl7pPr>
            <a:lvl8pPr lvl="7">
              <a:spcBef>
                <a:spcPts val="0"/>
              </a:spcBef>
              <a:spcAft>
                <a:spcPts val="0"/>
              </a:spcAft>
              <a:buSzPts val="5200"/>
              <a:buNone/>
              <a:defRPr sz="5200"/>
            </a:lvl8pPr>
            <a:lvl9pPr lvl="8">
              <a:spcBef>
                <a:spcPts val="0"/>
              </a:spcBef>
              <a:spcAft>
                <a:spcPts val="0"/>
              </a:spcAft>
              <a:buSzPts val="5200"/>
              <a:buNone/>
              <a:defRPr sz="52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chemeClr val="accent1"/>
        </a:solidFill>
        <a:effectLst/>
      </p:bgPr>
    </p:bg>
    <p:spTree>
      <p:nvGrpSpPr>
        <p:cNvPr id="1" name="Shape 15"/>
        <p:cNvGrpSpPr/>
        <p:nvPr/>
      </p:nvGrpSpPr>
      <p:grpSpPr>
        <a:xfrm>
          <a:off x="0" y="0"/>
          <a:ext cx="0" cy="0"/>
          <a:chOff x="0" y="0"/>
          <a:chExt cx="0" cy="0"/>
        </a:xfrm>
      </p:grpSpPr>
      <p:sp>
        <p:nvSpPr>
          <p:cNvPr id="16" name="Google Shape;16;p3"/>
          <p:cNvSpPr/>
          <p:nvPr/>
        </p:nvSpPr>
        <p:spPr>
          <a:xfrm>
            <a:off x="5086350" y="-38100"/>
            <a:ext cx="4114800" cy="5219700"/>
          </a:xfrm>
          <a:custGeom>
            <a:avLst/>
            <a:gdLst/>
            <a:ahLst/>
            <a:cxnLst/>
            <a:rect l="l" t="t" r="r" b="b"/>
            <a:pathLst>
              <a:path w="164592" h="208788" extrusionOk="0">
                <a:moveTo>
                  <a:pt x="0" y="1524"/>
                </a:moveTo>
                <a:lnTo>
                  <a:pt x="107442" y="208788"/>
                </a:lnTo>
                <a:lnTo>
                  <a:pt x="164592" y="208788"/>
                </a:lnTo>
                <a:lnTo>
                  <a:pt x="164592" y="0"/>
                </a:lnTo>
                <a:close/>
              </a:path>
            </a:pathLst>
          </a:custGeom>
          <a:solidFill>
            <a:srgbClr val="FFFFFF">
              <a:alpha val="17690"/>
            </a:srgbClr>
          </a:solidFill>
          <a:ln>
            <a:noFill/>
          </a:ln>
        </p:spPr>
      </p:sp>
      <p:sp>
        <p:nvSpPr>
          <p:cNvPr id="17" name="Google Shape;17;p3"/>
          <p:cNvSpPr/>
          <p:nvPr/>
        </p:nvSpPr>
        <p:spPr>
          <a:xfrm flipH="1">
            <a:off x="-418950" y="4394400"/>
            <a:ext cx="8172300" cy="749100"/>
          </a:xfrm>
          <a:prstGeom prst="parallelogram">
            <a:avLst>
              <a:gd name="adj" fmla="val 51542"/>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sp>
        <p:nvSpPr>
          <p:cNvPr id="18" name="Google Shape;18;p3"/>
          <p:cNvSpPr/>
          <p:nvPr/>
        </p:nvSpPr>
        <p:spPr>
          <a:xfrm flipH="1">
            <a:off x="1028475" y="4166400"/>
            <a:ext cx="8369700" cy="228000"/>
          </a:xfrm>
          <a:prstGeom prst="parallelogram">
            <a:avLst>
              <a:gd name="adj" fmla="val 51542"/>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txBox="1">
            <a:spLocks noGrp="1"/>
          </p:cNvSpPr>
          <p:nvPr>
            <p:ph type="ctrTitle"/>
          </p:nvPr>
        </p:nvSpPr>
        <p:spPr>
          <a:xfrm>
            <a:off x="1028475" y="2345350"/>
            <a:ext cx="5220000" cy="11598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20" name="Google Shape;20;p3"/>
          <p:cNvSpPr txBox="1">
            <a:spLocks noGrp="1"/>
          </p:cNvSpPr>
          <p:nvPr>
            <p:ph type="subTitle" idx="1"/>
          </p:nvPr>
        </p:nvSpPr>
        <p:spPr>
          <a:xfrm>
            <a:off x="1028475" y="3449650"/>
            <a:ext cx="5220000" cy="5700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222222"/>
              </a:buClr>
              <a:buSzPts val="2400"/>
              <a:buNone/>
              <a:defRPr sz="2400"/>
            </a:lvl1pPr>
            <a:lvl2pPr lvl="1" rtl="0">
              <a:spcBef>
                <a:spcPts val="0"/>
              </a:spcBef>
              <a:spcAft>
                <a:spcPts val="0"/>
              </a:spcAft>
              <a:buClr>
                <a:srgbClr val="222222"/>
              </a:buClr>
              <a:buSzPts val="2400"/>
              <a:buNone/>
              <a:defRPr/>
            </a:lvl2pPr>
            <a:lvl3pPr lvl="2" rtl="0">
              <a:spcBef>
                <a:spcPts val="0"/>
              </a:spcBef>
              <a:spcAft>
                <a:spcPts val="0"/>
              </a:spcAft>
              <a:buClr>
                <a:srgbClr val="222222"/>
              </a:buClr>
              <a:buSzPts val="2400"/>
              <a:buNone/>
              <a:defRPr/>
            </a:lvl3pPr>
            <a:lvl4pPr lvl="3" rtl="0">
              <a:spcBef>
                <a:spcPts val="0"/>
              </a:spcBef>
              <a:spcAft>
                <a:spcPts val="0"/>
              </a:spcAft>
              <a:buClr>
                <a:srgbClr val="222222"/>
              </a:buClr>
              <a:buSzPts val="2400"/>
              <a:buNone/>
              <a:defRPr sz="2400"/>
            </a:lvl4pPr>
            <a:lvl5pPr lvl="4" rtl="0">
              <a:spcBef>
                <a:spcPts val="0"/>
              </a:spcBef>
              <a:spcAft>
                <a:spcPts val="0"/>
              </a:spcAft>
              <a:buClr>
                <a:srgbClr val="222222"/>
              </a:buClr>
              <a:buSzPts val="2400"/>
              <a:buNone/>
              <a:defRPr sz="2400"/>
            </a:lvl5pPr>
            <a:lvl6pPr lvl="5" rtl="0">
              <a:spcBef>
                <a:spcPts val="0"/>
              </a:spcBef>
              <a:spcAft>
                <a:spcPts val="0"/>
              </a:spcAft>
              <a:buClr>
                <a:srgbClr val="222222"/>
              </a:buClr>
              <a:buSzPts val="2400"/>
              <a:buNone/>
              <a:defRPr sz="2400"/>
            </a:lvl6pPr>
            <a:lvl7pPr lvl="6" rtl="0">
              <a:spcBef>
                <a:spcPts val="0"/>
              </a:spcBef>
              <a:spcAft>
                <a:spcPts val="0"/>
              </a:spcAft>
              <a:buClr>
                <a:srgbClr val="222222"/>
              </a:buClr>
              <a:buSzPts val="2400"/>
              <a:buNone/>
              <a:defRPr sz="2400"/>
            </a:lvl7pPr>
            <a:lvl8pPr lvl="7" rtl="0">
              <a:spcBef>
                <a:spcPts val="0"/>
              </a:spcBef>
              <a:spcAft>
                <a:spcPts val="0"/>
              </a:spcAft>
              <a:buClr>
                <a:srgbClr val="222222"/>
              </a:buClr>
              <a:buSzPts val="2400"/>
              <a:buNone/>
              <a:defRPr sz="2400"/>
            </a:lvl8pPr>
            <a:lvl9pPr lvl="8" rtl="0">
              <a:spcBef>
                <a:spcPts val="0"/>
              </a:spcBef>
              <a:spcAft>
                <a:spcPts val="0"/>
              </a:spcAft>
              <a:buClr>
                <a:srgbClr val="222222"/>
              </a:buClr>
              <a:buSzPts val="2400"/>
              <a:buNone/>
              <a:defRPr sz="24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0"/>
        <p:cNvGrpSpPr/>
        <p:nvPr/>
      </p:nvGrpSpPr>
      <p:grpSpPr>
        <a:xfrm>
          <a:off x="0" y="0"/>
          <a:ext cx="0" cy="0"/>
          <a:chOff x="0" y="0"/>
          <a:chExt cx="0" cy="0"/>
        </a:xfrm>
      </p:grpSpPr>
      <p:grpSp>
        <p:nvGrpSpPr>
          <p:cNvPr id="31" name="Google Shape;31;p5"/>
          <p:cNvGrpSpPr/>
          <p:nvPr/>
        </p:nvGrpSpPr>
        <p:grpSpPr>
          <a:xfrm>
            <a:off x="-903537" y="-38100"/>
            <a:ext cx="10524355" cy="5214650"/>
            <a:chOff x="-903537" y="-38100"/>
            <a:chExt cx="10524355" cy="5214650"/>
          </a:xfrm>
        </p:grpSpPr>
        <p:sp>
          <p:nvSpPr>
            <p:cNvPr id="32" name="Google Shape;32;p5"/>
            <p:cNvSpPr/>
            <p:nvPr/>
          </p:nvSpPr>
          <p:spPr>
            <a:xfrm>
              <a:off x="-55075" y="-38100"/>
              <a:ext cx="3312625" cy="5214650"/>
            </a:xfrm>
            <a:custGeom>
              <a:avLst/>
              <a:gdLst/>
              <a:ahLst/>
              <a:cxnLst/>
              <a:rect l="l" t="t" r="r" b="b"/>
              <a:pathLst>
                <a:path w="132505" h="208586" extrusionOk="0">
                  <a:moveTo>
                    <a:pt x="132505" y="207264"/>
                  </a:moveTo>
                  <a:lnTo>
                    <a:pt x="25063" y="0"/>
                  </a:lnTo>
                  <a:lnTo>
                    <a:pt x="0" y="202"/>
                  </a:lnTo>
                  <a:lnTo>
                    <a:pt x="1322" y="208586"/>
                  </a:lnTo>
                  <a:close/>
                </a:path>
              </a:pathLst>
            </a:custGeom>
            <a:solidFill>
              <a:schemeClr val="lt2"/>
            </a:solidFill>
            <a:ln>
              <a:noFill/>
            </a:ln>
          </p:spPr>
        </p:sp>
        <p:sp>
          <p:nvSpPr>
            <p:cNvPr id="33" name="Google Shape;33;p5"/>
            <p:cNvSpPr/>
            <p:nvPr/>
          </p:nvSpPr>
          <p:spPr>
            <a:xfrm flipH="1">
              <a:off x="-903537" y="-17561"/>
              <a:ext cx="1759200" cy="749100"/>
            </a:xfrm>
            <a:prstGeom prst="parallelogram">
              <a:avLst>
                <a:gd name="adj" fmla="val 51542"/>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5"/>
            <p:cNvSpPr/>
            <p:nvPr/>
          </p:nvSpPr>
          <p:spPr>
            <a:xfrm flipH="1">
              <a:off x="472134" y="-9525"/>
              <a:ext cx="518400" cy="749100"/>
            </a:xfrm>
            <a:prstGeom prst="parallelogram">
              <a:avLst>
                <a:gd name="adj" fmla="val 75009"/>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flipH="1">
              <a:off x="742953" y="272850"/>
              <a:ext cx="7505700" cy="749100"/>
            </a:xfrm>
            <a:prstGeom prst="parallelogram">
              <a:avLst>
                <a:gd name="adj" fmla="val 51542"/>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p:nvPr/>
          </p:nvSpPr>
          <p:spPr>
            <a:xfrm flipH="1">
              <a:off x="7861618" y="272850"/>
              <a:ext cx="1759200" cy="749100"/>
            </a:xfrm>
            <a:prstGeom prst="parallelogram">
              <a:avLst>
                <a:gd name="adj" fmla="val 51542"/>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flipH="1">
              <a:off x="990375" y="4925850"/>
              <a:ext cx="8369700" cy="228000"/>
            </a:xfrm>
            <a:prstGeom prst="parallelogram">
              <a:avLst>
                <a:gd name="adj" fmla="val 51542"/>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 name="Google Shape;38;p5"/>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39" name="Google Shape;39;p5"/>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40" name="Google Shape;40;p5"/>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11"/>
          <p:cNvSpPr/>
          <p:nvPr/>
        </p:nvSpPr>
        <p:spPr>
          <a:xfrm>
            <a:off x="-55075" y="-38100"/>
            <a:ext cx="3312625" cy="5214650"/>
          </a:xfrm>
          <a:custGeom>
            <a:avLst/>
            <a:gdLst/>
            <a:ahLst/>
            <a:cxnLst/>
            <a:rect l="l" t="t" r="r" b="b"/>
            <a:pathLst>
              <a:path w="132505" h="208586" extrusionOk="0">
                <a:moveTo>
                  <a:pt x="132505" y="207264"/>
                </a:moveTo>
                <a:lnTo>
                  <a:pt x="25063" y="0"/>
                </a:lnTo>
                <a:lnTo>
                  <a:pt x="0" y="202"/>
                </a:lnTo>
                <a:lnTo>
                  <a:pt x="1322" y="208586"/>
                </a:lnTo>
                <a:close/>
              </a:path>
            </a:pathLst>
          </a:custGeom>
          <a:solidFill>
            <a:schemeClr val="lt2"/>
          </a:solidFill>
          <a:ln>
            <a:noFill/>
          </a:ln>
        </p:spPr>
      </p:sp>
      <p:sp>
        <p:nvSpPr>
          <p:cNvPr id="95" name="Google Shape;95;p11"/>
          <p:cNvSpPr/>
          <p:nvPr/>
        </p:nvSpPr>
        <p:spPr>
          <a:xfrm flipH="1">
            <a:off x="-903537" y="-17561"/>
            <a:ext cx="1759200" cy="749100"/>
          </a:xfrm>
          <a:prstGeom prst="parallelogram">
            <a:avLst>
              <a:gd name="adj" fmla="val 51542"/>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1"/>
          <p:cNvSpPr/>
          <p:nvPr/>
        </p:nvSpPr>
        <p:spPr>
          <a:xfrm flipH="1">
            <a:off x="472134" y="-9525"/>
            <a:ext cx="518400" cy="749100"/>
          </a:xfrm>
          <a:prstGeom prst="parallelogram">
            <a:avLst>
              <a:gd name="adj" fmla="val 75009"/>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1"/>
          <p:cNvSpPr/>
          <p:nvPr/>
        </p:nvSpPr>
        <p:spPr>
          <a:xfrm flipH="1">
            <a:off x="990375" y="4925850"/>
            <a:ext cx="8369700" cy="228000"/>
          </a:xfrm>
          <a:prstGeom prst="parallelogram">
            <a:avLst>
              <a:gd name="adj" fmla="val 51542"/>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1"/>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inverted">
  <p:cSld name="BLANK_1">
    <p:bg>
      <p:bgPr>
        <a:solidFill>
          <a:schemeClr val="dk1"/>
        </a:solidFill>
        <a:effectLst/>
      </p:bgPr>
    </p:bg>
    <p:spTree>
      <p:nvGrpSpPr>
        <p:cNvPr id="1" name="Shape 99"/>
        <p:cNvGrpSpPr/>
        <p:nvPr/>
      </p:nvGrpSpPr>
      <p:grpSpPr>
        <a:xfrm>
          <a:off x="0" y="0"/>
          <a:ext cx="0" cy="0"/>
          <a:chOff x="0" y="0"/>
          <a:chExt cx="0" cy="0"/>
        </a:xfrm>
      </p:grpSpPr>
      <p:sp>
        <p:nvSpPr>
          <p:cNvPr id="100" name="Google Shape;100;p12"/>
          <p:cNvSpPr/>
          <p:nvPr/>
        </p:nvSpPr>
        <p:spPr>
          <a:xfrm>
            <a:off x="-55075" y="-38100"/>
            <a:ext cx="3312625" cy="5214650"/>
          </a:xfrm>
          <a:custGeom>
            <a:avLst/>
            <a:gdLst/>
            <a:ahLst/>
            <a:cxnLst/>
            <a:rect l="l" t="t" r="r" b="b"/>
            <a:pathLst>
              <a:path w="132505" h="208586" extrusionOk="0">
                <a:moveTo>
                  <a:pt x="132505" y="207264"/>
                </a:moveTo>
                <a:lnTo>
                  <a:pt x="25063" y="0"/>
                </a:lnTo>
                <a:lnTo>
                  <a:pt x="0" y="202"/>
                </a:lnTo>
                <a:lnTo>
                  <a:pt x="1322" y="208586"/>
                </a:lnTo>
                <a:close/>
              </a:path>
            </a:pathLst>
          </a:custGeom>
          <a:solidFill>
            <a:schemeClr val="accent3"/>
          </a:solidFill>
          <a:ln>
            <a:noFill/>
          </a:ln>
        </p:spPr>
      </p:sp>
      <p:sp>
        <p:nvSpPr>
          <p:cNvPr id="101" name="Google Shape;101;p12"/>
          <p:cNvSpPr/>
          <p:nvPr/>
        </p:nvSpPr>
        <p:spPr>
          <a:xfrm flipH="1">
            <a:off x="-903537" y="-17561"/>
            <a:ext cx="1759200" cy="749100"/>
          </a:xfrm>
          <a:prstGeom prst="parallelogram">
            <a:avLst>
              <a:gd name="adj" fmla="val 51542"/>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2"/>
          <p:cNvSpPr/>
          <p:nvPr/>
        </p:nvSpPr>
        <p:spPr>
          <a:xfrm flipH="1">
            <a:off x="472134" y="-9525"/>
            <a:ext cx="518400" cy="749100"/>
          </a:xfrm>
          <a:prstGeom prst="parallelogram">
            <a:avLst>
              <a:gd name="adj" fmla="val 75009"/>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2"/>
          <p:cNvSpPr/>
          <p:nvPr/>
        </p:nvSpPr>
        <p:spPr>
          <a:xfrm flipH="1">
            <a:off x="990375" y="4925850"/>
            <a:ext cx="8369700" cy="228000"/>
          </a:xfrm>
          <a:prstGeom prst="parallelogram">
            <a:avLst>
              <a:gd name="adj" fmla="val 51542"/>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2"/>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04900" y="276075"/>
            <a:ext cx="6724500" cy="7491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1pPr>
            <a:lvl2pPr lvl="1">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2pPr>
            <a:lvl3pPr lvl="2">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3pPr>
            <a:lvl4pPr lvl="3">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4pPr>
            <a:lvl5pPr lvl="4">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5pPr>
            <a:lvl6pPr lvl="5">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6pPr>
            <a:lvl7pPr lvl="6">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7pPr>
            <a:lvl8pPr lvl="7">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8pPr>
            <a:lvl9pPr lvl="8">
              <a:spcBef>
                <a:spcPts val="0"/>
              </a:spcBef>
              <a:spcAft>
                <a:spcPts val="0"/>
              </a:spcAft>
              <a:buClr>
                <a:schemeClr val="lt1"/>
              </a:buClr>
              <a:buSzPts val="2400"/>
              <a:buFont typeface="Dosis"/>
              <a:buNone/>
              <a:defRPr sz="2400">
                <a:solidFill>
                  <a:schemeClr val="lt1"/>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1104900" y="1200150"/>
            <a:ext cx="7581900" cy="3725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accent1"/>
              </a:buClr>
              <a:buSzPts val="3000"/>
              <a:buFont typeface="Roboto"/>
              <a:buChar char="▸"/>
              <a:defRPr sz="3000">
                <a:solidFill>
                  <a:schemeClr val="dk1"/>
                </a:solidFill>
                <a:latin typeface="Roboto"/>
                <a:ea typeface="Roboto"/>
                <a:cs typeface="Roboto"/>
                <a:sym typeface="Roboto"/>
              </a:defRPr>
            </a:lvl1pPr>
            <a:lvl2pPr marL="914400" lvl="1" indent="-381000">
              <a:spcBef>
                <a:spcPts val="0"/>
              </a:spcBef>
              <a:spcAft>
                <a:spcPts val="0"/>
              </a:spcAft>
              <a:buClr>
                <a:schemeClr val="accent2"/>
              </a:buClr>
              <a:buSzPts val="2400"/>
              <a:buFont typeface="Roboto"/>
              <a:buChar char="▹"/>
              <a:defRPr sz="2400">
                <a:solidFill>
                  <a:schemeClr val="dk1"/>
                </a:solidFill>
                <a:latin typeface="Roboto"/>
                <a:ea typeface="Roboto"/>
                <a:cs typeface="Roboto"/>
                <a:sym typeface="Roboto"/>
              </a:defRPr>
            </a:lvl2pPr>
            <a:lvl3pPr marL="1371600" lvl="2" indent="-381000">
              <a:spcBef>
                <a:spcPts val="0"/>
              </a:spcBef>
              <a:spcAft>
                <a:spcPts val="0"/>
              </a:spcAft>
              <a:buClr>
                <a:schemeClr val="accent5"/>
              </a:buClr>
              <a:buSzPts val="2400"/>
              <a:buFont typeface="Roboto"/>
              <a:buChar char="▹"/>
              <a:defRPr sz="2400">
                <a:solidFill>
                  <a:schemeClr val="dk1"/>
                </a:solidFill>
                <a:latin typeface="Roboto"/>
                <a:ea typeface="Roboto"/>
                <a:cs typeface="Roboto"/>
                <a:sym typeface="Roboto"/>
              </a:defRPr>
            </a:lvl3pPr>
            <a:lvl4pPr marL="1828800" lvl="3" indent="-342900">
              <a:spcBef>
                <a:spcPts val="0"/>
              </a:spcBef>
              <a:spcAft>
                <a:spcPts val="0"/>
              </a:spcAft>
              <a:buClr>
                <a:schemeClr val="accent5"/>
              </a:buClr>
              <a:buSzPts val="1800"/>
              <a:buFont typeface="Roboto"/>
              <a:buChar char="▹"/>
              <a:defRPr sz="1800">
                <a:solidFill>
                  <a:schemeClr val="dk1"/>
                </a:solidFill>
                <a:latin typeface="Roboto"/>
                <a:ea typeface="Roboto"/>
                <a:cs typeface="Roboto"/>
                <a:sym typeface="Roboto"/>
              </a:defRPr>
            </a:lvl4pPr>
            <a:lvl5pPr marL="2286000" lvl="4" indent="-342900">
              <a:spcBef>
                <a:spcPts val="0"/>
              </a:spcBef>
              <a:spcAft>
                <a:spcPts val="0"/>
              </a:spcAft>
              <a:buClr>
                <a:schemeClr val="accent5"/>
              </a:buClr>
              <a:buSzPts val="1800"/>
              <a:buFont typeface="Roboto"/>
              <a:buChar char="▹"/>
              <a:defRPr sz="1800">
                <a:solidFill>
                  <a:schemeClr val="dk1"/>
                </a:solidFill>
                <a:latin typeface="Roboto"/>
                <a:ea typeface="Roboto"/>
                <a:cs typeface="Roboto"/>
                <a:sym typeface="Roboto"/>
              </a:defRPr>
            </a:lvl5pPr>
            <a:lvl6pPr marL="2743200" lvl="5" indent="-342900">
              <a:spcBef>
                <a:spcPts val="0"/>
              </a:spcBef>
              <a:spcAft>
                <a:spcPts val="0"/>
              </a:spcAft>
              <a:buClr>
                <a:schemeClr val="accent5"/>
              </a:buClr>
              <a:buSzPts val="1800"/>
              <a:buFont typeface="Roboto"/>
              <a:buChar char="▹"/>
              <a:defRPr sz="1800">
                <a:solidFill>
                  <a:schemeClr val="dk1"/>
                </a:solidFill>
                <a:latin typeface="Roboto"/>
                <a:ea typeface="Roboto"/>
                <a:cs typeface="Roboto"/>
                <a:sym typeface="Roboto"/>
              </a:defRPr>
            </a:lvl6pPr>
            <a:lvl7pPr marL="3200400" lvl="6" indent="-342900">
              <a:spcBef>
                <a:spcPts val="0"/>
              </a:spcBef>
              <a:spcAft>
                <a:spcPts val="0"/>
              </a:spcAft>
              <a:buClr>
                <a:schemeClr val="accent5"/>
              </a:buClr>
              <a:buSzPts val="1800"/>
              <a:buFont typeface="Roboto"/>
              <a:buChar char="▹"/>
              <a:defRPr sz="1800">
                <a:solidFill>
                  <a:schemeClr val="dk1"/>
                </a:solidFill>
                <a:latin typeface="Roboto"/>
                <a:ea typeface="Roboto"/>
                <a:cs typeface="Roboto"/>
                <a:sym typeface="Roboto"/>
              </a:defRPr>
            </a:lvl7pPr>
            <a:lvl8pPr marL="3657600" lvl="7" indent="-342900">
              <a:spcBef>
                <a:spcPts val="0"/>
              </a:spcBef>
              <a:spcAft>
                <a:spcPts val="0"/>
              </a:spcAft>
              <a:buClr>
                <a:schemeClr val="accent5"/>
              </a:buClr>
              <a:buSzPts val="1800"/>
              <a:buFont typeface="Roboto"/>
              <a:buChar char="▹"/>
              <a:defRPr sz="1800">
                <a:solidFill>
                  <a:schemeClr val="dk1"/>
                </a:solidFill>
                <a:latin typeface="Roboto"/>
                <a:ea typeface="Roboto"/>
                <a:cs typeface="Roboto"/>
                <a:sym typeface="Roboto"/>
              </a:defRPr>
            </a:lvl8pPr>
            <a:lvl9pPr marL="4114800" lvl="8" indent="-342900">
              <a:spcBef>
                <a:spcPts val="0"/>
              </a:spcBef>
              <a:spcAft>
                <a:spcPts val="0"/>
              </a:spcAft>
              <a:buClr>
                <a:schemeClr val="accent5"/>
              </a:buClr>
              <a:buSzPts val="1800"/>
              <a:buFont typeface="Roboto"/>
              <a:buChar char="▹"/>
              <a:defRPr sz="1800">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594900" cy="731700"/>
          </a:xfrm>
          <a:prstGeom prst="rect">
            <a:avLst/>
          </a:prstGeom>
          <a:noFill/>
          <a:ln>
            <a:noFill/>
          </a:ln>
        </p:spPr>
        <p:txBody>
          <a:bodyPr spcFirstLastPara="1" wrap="square" lIns="91425" tIns="91425" rIns="91425" bIns="91425" anchor="ctr" anchorCtr="0">
            <a:noAutofit/>
          </a:bodyPr>
          <a:lstStyle>
            <a:lvl1pPr lvl="0" algn="ctr">
              <a:buNone/>
              <a:defRPr sz="1300" b="1">
                <a:solidFill>
                  <a:schemeClr val="lt1"/>
                </a:solidFill>
                <a:latin typeface="Roboto"/>
                <a:ea typeface="Roboto"/>
                <a:cs typeface="Roboto"/>
                <a:sym typeface="Roboto"/>
              </a:defRPr>
            </a:lvl1pPr>
            <a:lvl2pPr lvl="1" algn="ctr">
              <a:buNone/>
              <a:defRPr sz="1300" b="1">
                <a:solidFill>
                  <a:schemeClr val="lt1"/>
                </a:solidFill>
                <a:latin typeface="Roboto"/>
                <a:ea typeface="Roboto"/>
                <a:cs typeface="Roboto"/>
                <a:sym typeface="Roboto"/>
              </a:defRPr>
            </a:lvl2pPr>
            <a:lvl3pPr lvl="2" algn="ctr">
              <a:buNone/>
              <a:defRPr sz="1300" b="1">
                <a:solidFill>
                  <a:schemeClr val="lt1"/>
                </a:solidFill>
                <a:latin typeface="Roboto"/>
                <a:ea typeface="Roboto"/>
                <a:cs typeface="Roboto"/>
                <a:sym typeface="Roboto"/>
              </a:defRPr>
            </a:lvl3pPr>
            <a:lvl4pPr lvl="3" algn="ctr">
              <a:buNone/>
              <a:defRPr sz="1300" b="1">
                <a:solidFill>
                  <a:schemeClr val="lt1"/>
                </a:solidFill>
                <a:latin typeface="Roboto"/>
                <a:ea typeface="Roboto"/>
                <a:cs typeface="Roboto"/>
                <a:sym typeface="Roboto"/>
              </a:defRPr>
            </a:lvl4pPr>
            <a:lvl5pPr lvl="4" algn="ctr">
              <a:buNone/>
              <a:defRPr sz="1300" b="1">
                <a:solidFill>
                  <a:schemeClr val="lt1"/>
                </a:solidFill>
                <a:latin typeface="Roboto"/>
                <a:ea typeface="Roboto"/>
                <a:cs typeface="Roboto"/>
                <a:sym typeface="Roboto"/>
              </a:defRPr>
            </a:lvl5pPr>
            <a:lvl6pPr lvl="5" algn="ctr">
              <a:buNone/>
              <a:defRPr sz="1300" b="1">
                <a:solidFill>
                  <a:schemeClr val="lt1"/>
                </a:solidFill>
                <a:latin typeface="Roboto"/>
                <a:ea typeface="Roboto"/>
                <a:cs typeface="Roboto"/>
                <a:sym typeface="Roboto"/>
              </a:defRPr>
            </a:lvl6pPr>
            <a:lvl7pPr lvl="6" algn="ctr">
              <a:buNone/>
              <a:defRPr sz="1300" b="1">
                <a:solidFill>
                  <a:schemeClr val="lt1"/>
                </a:solidFill>
                <a:latin typeface="Roboto"/>
                <a:ea typeface="Roboto"/>
                <a:cs typeface="Roboto"/>
                <a:sym typeface="Roboto"/>
              </a:defRPr>
            </a:lvl7pPr>
            <a:lvl8pPr lvl="7" algn="ctr">
              <a:buNone/>
              <a:defRPr sz="1300" b="1">
                <a:solidFill>
                  <a:schemeClr val="lt1"/>
                </a:solidFill>
                <a:latin typeface="Roboto"/>
                <a:ea typeface="Roboto"/>
                <a:cs typeface="Roboto"/>
                <a:sym typeface="Roboto"/>
              </a:defRPr>
            </a:lvl8pPr>
            <a:lvl9pPr lvl="8" algn="ctr">
              <a:buNone/>
              <a:defRPr sz="1300" b="1">
                <a:solidFill>
                  <a:schemeClr val="lt1"/>
                </a:solidFill>
                <a:latin typeface="Roboto"/>
                <a:ea typeface="Roboto"/>
                <a:cs typeface="Roboto"/>
                <a:sym typeface="Roboto"/>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7" r:id="rId4"/>
    <p:sldLayoutId id="2147483658" r:id="rId5"/>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8"/>
        <p:cNvGrpSpPr/>
        <p:nvPr/>
      </p:nvGrpSpPr>
      <p:grpSpPr>
        <a:xfrm>
          <a:off x="0" y="0"/>
          <a:ext cx="0" cy="0"/>
          <a:chOff x="0" y="0"/>
          <a:chExt cx="0" cy="0"/>
        </a:xfrm>
      </p:grpSpPr>
      <p:sp>
        <p:nvSpPr>
          <p:cNvPr id="109" name="Google Shape;109;p13"/>
          <p:cNvSpPr txBox="1">
            <a:spLocks noGrp="1"/>
          </p:cNvSpPr>
          <p:nvPr>
            <p:ph type="ctrTitle"/>
          </p:nvPr>
        </p:nvSpPr>
        <p:spPr>
          <a:xfrm>
            <a:off x="1028475" y="0"/>
            <a:ext cx="5238600" cy="4020000"/>
          </a:xfrm>
          <a:prstGeom prst="rect">
            <a:avLst/>
          </a:prstGeom>
        </p:spPr>
        <p:txBody>
          <a:bodyPr spcFirstLastPara="1" wrap="square" lIns="91425" tIns="91425" rIns="91425" bIns="91425" anchor="b" anchorCtr="0">
            <a:noAutofit/>
          </a:bodyPr>
          <a:lstStyle/>
          <a:p>
            <a:pPr lvl="0"/>
            <a:r>
              <a:rPr lang="ru-RU" sz="4400" noProof="1" smtClean="0"/>
              <a:t>Лекція 3. Реклама як технологія брендингу та позиціонування</a:t>
            </a:r>
            <a:endParaRPr lang="ru-RU" sz="4400" noProof="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uk-UA" sz="1600" b="1" dirty="0" smtClean="0"/>
              <a:t>Бренд має глибокі соціальні функції, які виходять далеко за межі комерції.</a:t>
            </a:r>
          </a:p>
          <a:p>
            <a:r>
              <a:rPr lang="uk-UA" sz="1600" i="1" u="sng" dirty="0"/>
              <a:t>Функція орієнтування в інформаційному </a:t>
            </a:r>
            <a:r>
              <a:rPr lang="uk-UA" sz="1600" i="1" u="sng" dirty="0" smtClean="0"/>
              <a:t>просторі.</a:t>
            </a:r>
            <a:r>
              <a:rPr lang="uk-UA" sz="1600" dirty="0" smtClean="0"/>
              <a:t>  </a:t>
            </a:r>
          </a:p>
          <a:p>
            <a:r>
              <a:rPr lang="uk-UA" sz="1600" dirty="0" smtClean="0"/>
              <a:t>Звісно бренди стереотипізують та спрощують речі і можуть використовувати маніпулятивні технології, але також у </a:t>
            </a:r>
            <a:r>
              <a:rPr lang="uk-UA" sz="1600" dirty="0"/>
              <a:t>сучасному світі, перевантаженому товарами та послугами, бренди допомагають споживачеві орієнтуватися. </a:t>
            </a:r>
            <a:endParaRPr lang="uk-UA" sz="1600" dirty="0" smtClean="0"/>
          </a:p>
          <a:p>
            <a:r>
              <a:rPr lang="uk-UA" sz="1600" dirty="0" smtClean="0"/>
              <a:t>Вони </a:t>
            </a:r>
            <a:r>
              <a:rPr lang="uk-UA" sz="1600" dirty="0"/>
              <a:t>виступають як </a:t>
            </a:r>
            <a:r>
              <a:rPr lang="uk-UA" sz="1600" dirty="0" smtClean="0"/>
              <a:t>маркери чи маячки, </a:t>
            </a:r>
            <a:r>
              <a:rPr lang="uk-UA" sz="1600" dirty="0"/>
              <a:t>що сигналізують про певну якість, надійність чи стиль. Замість того, щоб аналізувати всі пропозиції, ми робимо вибір на основі репутації та асоціацій, які вже сформовані брендом.</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10</a:t>
            </a:fld>
            <a:endParaRPr/>
          </a:p>
        </p:txBody>
      </p:sp>
    </p:spTree>
    <p:extLst>
      <p:ext uri="{BB962C8B-B14F-4D97-AF65-F5344CB8AC3E}">
        <p14:creationId xmlns:p14="http://schemas.microsoft.com/office/powerpoint/2010/main" val="1057822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6"/>
          <p:cNvSpPr txBox="1">
            <a:spLocks noGrp="1"/>
          </p:cNvSpPr>
          <p:nvPr>
            <p:ph type="ctrTitle"/>
          </p:nvPr>
        </p:nvSpPr>
        <p:spPr>
          <a:xfrm>
            <a:off x="651958" y="812385"/>
            <a:ext cx="6037955" cy="1159800"/>
          </a:xfrm>
          <a:prstGeom prst="rect">
            <a:avLst/>
          </a:prstGeom>
        </p:spPr>
        <p:txBody>
          <a:bodyPr spcFirstLastPara="1" wrap="square" lIns="91425" tIns="91425" rIns="91425" bIns="91425" anchor="b" anchorCtr="0">
            <a:noAutofit/>
          </a:bodyPr>
          <a:lstStyle/>
          <a:p>
            <a:r>
              <a:rPr lang="uk-UA" sz="4000" dirty="0" smtClean="0"/>
              <a:t>2</a:t>
            </a:r>
            <a:r>
              <a:rPr lang="en" sz="4000" dirty="0" smtClean="0"/>
              <a:t>.</a:t>
            </a:r>
            <a:r>
              <a:rPr lang="en-GB" sz="4000" dirty="0" smtClean="0"/>
              <a:t> </a:t>
            </a:r>
            <a:r>
              <a:rPr lang="uk-UA" sz="4000" dirty="0"/>
              <a:t>Технології </a:t>
            </a:r>
            <a:r>
              <a:rPr lang="uk-UA" sz="4000" dirty="0" smtClean="0"/>
              <a:t>позиціонування</a:t>
            </a:r>
            <a:r>
              <a:rPr lang="uk-UA" sz="4000" dirty="0"/>
              <a:t> </a:t>
            </a:r>
            <a:r>
              <a:rPr lang="uk-UA" sz="4000" dirty="0" smtClean="0"/>
              <a:t>брендів</a:t>
            </a:r>
            <a:endParaRPr sz="4000" dirty="0"/>
          </a:p>
        </p:txBody>
      </p:sp>
      <p:sp>
        <p:nvSpPr>
          <p:cNvPr id="132" name="Google Shape;132;p16"/>
          <p:cNvSpPr txBox="1">
            <a:spLocks noGrp="1"/>
          </p:cNvSpPr>
          <p:nvPr>
            <p:ph type="subTitle" idx="1"/>
          </p:nvPr>
        </p:nvSpPr>
        <p:spPr>
          <a:xfrm>
            <a:off x="651958" y="1909962"/>
            <a:ext cx="5220000" cy="570000"/>
          </a:xfrm>
          <a:prstGeom prst="rect">
            <a:avLst/>
          </a:prstGeom>
        </p:spPr>
        <p:txBody>
          <a:bodyPr spcFirstLastPara="1" wrap="square" lIns="91425" tIns="91425" rIns="91425" bIns="91425" anchor="t" anchorCtr="0">
            <a:noAutofit/>
          </a:bodyPr>
          <a:lstStyle/>
          <a:p>
            <a:pPr marL="0" lvl="0" indent="0"/>
            <a:r>
              <a:rPr lang="uk-UA" dirty="0"/>
              <a:t>Як бренди відмежовуються від конкурентів і займають унікальне місце у свідомості </a:t>
            </a:r>
            <a:r>
              <a:rPr lang="uk-UA" dirty="0" smtClean="0"/>
              <a:t>споживача</a:t>
            </a:r>
            <a:r>
              <a:rPr lang="uk-UA" dirty="0"/>
              <a:t>?</a:t>
            </a:r>
            <a:endParaRPr dirty="0"/>
          </a:p>
        </p:txBody>
      </p:sp>
      <p:sp>
        <p:nvSpPr>
          <p:cNvPr id="133" name="Google Shape;133;p16"/>
          <p:cNvSpPr txBox="1">
            <a:spLocks noGrp="1"/>
          </p:cNvSpPr>
          <p:nvPr>
            <p:ph type="sldNum" idx="4294967295"/>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3910258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Технології позиціонування брендів</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ru-RU" sz="1600" b="1" noProof="1" smtClean="0"/>
              <a:t>Позиціонування — це процес створення та управління унікальною позицією  бренду у свідомості споживача. </a:t>
            </a:r>
          </a:p>
          <a:p>
            <a:r>
              <a:rPr lang="ru-RU" sz="1600" noProof="1" smtClean="0"/>
              <a:t>Це не просто про те, що ви продаєте, а про те, що споживач думає про ваш бренд у порівнянні з конкурентами. Для цього використовуються різні інструменти та технології.</a:t>
            </a:r>
            <a:endParaRPr lang="ru-RU" sz="1600" noProof="1"/>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12</a:t>
            </a:fld>
            <a:endParaRPr/>
          </a:p>
        </p:txBody>
      </p:sp>
    </p:spTree>
    <p:extLst>
      <p:ext uri="{BB962C8B-B14F-4D97-AF65-F5344CB8AC3E}">
        <p14:creationId xmlns:p14="http://schemas.microsoft.com/office/powerpoint/2010/main" val="523677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a:t>Технології позиціонування брендів</a:t>
            </a:r>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pPr marL="38100" indent="0">
              <a:buNone/>
            </a:pPr>
            <a:r>
              <a:rPr lang="ru-RU" sz="1600" b="1" noProof="1"/>
              <a:t>Позиціонування на основі </a:t>
            </a:r>
            <a:r>
              <a:rPr lang="ru-RU" sz="1600" b="1" noProof="1" smtClean="0"/>
              <a:t>потреб. </a:t>
            </a:r>
            <a:r>
              <a:rPr lang="ru-RU" sz="1600" noProof="1" smtClean="0"/>
              <a:t>Бренди </a:t>
            </a:r>
            <a:r>
              <a:rPr lang="ru-RU" sz="1600" noProof="1"/>
              <a:t>можуть позиціонуватися, апелюючи до конкретних, часто неочевидних потреб</a:t>
            </a:r>
            <a:r>
              <a:rPr lang="ru-RU" sz="1600" noProof="1" smtClean="0"/>
              <a:t>.</a:t>
            </a:r>
          </a:p>
          <a:p>
            <a:r>
              <a:rPr lang="ru-RU" sz="1600" noProof="1" smtClean="0"/>
              <a:t>Функціональні </a:t>
            </a:r>
            <a:r>
              <a:rPr lang="ru-RU" sz="1600" noProof="1"/>
              <a:t>потреби. Бренд може зайняти позицію, ґрунтуючись на унікальних властивостях продукту. Наприклад, бренд чистячого засобу позиціонується як "найефективніший" у боротьбі з </a:t>
            </a:r>
            <a:r>
              <a:rPr lang="ru-RU" sz="1600" noProof="1" smtClean="0"/>
              <a:t>забрудненнями, </a:t>
            </a:r>
            <a:r>
              <a:rPr lang="ru-RU" sz="1600" noProof="1"/>
              <a:t>або певна марка автомобіля </a:t>
            </a:r>
            <a:r>
              <a:rPr lang="ru-RU" sz="1600" noProof="1" smtClean="0"/>
              <a:t>як </a:t>
            </a:r>
            <a:r>
              <a:rPr lang="ru-RU" sz="1600" noProof="1"/>
              <a:t>"найбезпечніша</a:t>
            </a:r>
            <a:r>
              <a:rPr lang="ru-RU" sz="1600" noProof="1" smtClean="0"/>
              <a:t>".</a:t>
            </a:r>
            <a:endParaRPr lang="en-US" sz="1600" noProof="1" smtClean="0"/>
          </a:p>
          <a:p>
            <a:endParaRPr lang="en-US" sz="1600" noProof="1"/>
          </a:p>
          <a:p>
            <a:r>
              <a:rPr lang="uk-UA" sz="1600" noProof="1" smtClean="0"/>
              <a:t>Наприклад реклама </a:t>
            </a:r>
            <a:r>
              <a:rPr lang="en-US" sz="1600" noProof="1"/>
              <a:t>Volvo https://www.youtube.com/watch?v=b2Uv18yOoN4</a:t>
            </a:r>
            <a:endParaRPr lang="ru-RU" sz="1600" noProof="1"/>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13</a:t>
            </a:fld>
            <a:endParaRPr/>
          </a:p>
        </p:txBody>
      </p:sp>
    </p:spTree>
    <p:extLst>
      <p:ext uri="{BB962C8B-B14F-4D97-AF65-F5344CB8AC3E}">
        <p14:creationId xmlns:p14="http://schemas.microsoft.com/office/powerpoint/2010/main" val="1628262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a:t>Технології позиціонування брендів</a:t>
            </a:r>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ru-RU" sz="1600" b="1" noProof="1"/>
              <a:t>Емоційні потреби. Бренд апелює до почуттів споживача. </a:t>
            </a:r>
            <a:endParaRPr lang="ru-RU" sz="1600" b="1" noProof="1" smtClean="0"/>
          </a:p>
          <a:p>
            <a:r>
              <a:rPr lang="ru-RU" sz="1600" noProof="1"/>
              <a:t>Наприклад, бренд </a:t>
            </a:r>
            <a:r>
              <a:rPr lang="en-GB" sz="1600" noProof="1"/>
              <a:t>Apple </a:t>
            </a:r>
            <a:r>
              <a:rPr lang="ru-RU" sz="1600" noProof="1"/>
              <a:t>позиціонується не просто як виробник техніки, а як символ інноваційності, креативності та приналежності до спільноти тих, хто змінює світ. Він продає не функцію, а відчуття</a:t>
            </a:r>
            <a:r>
              <a:rPr lang="ru-RU" sz="1600" noProof="1" smtClean="0"/>
              <a:t>.</a:t>
            </a:r>
            <a:r>
              <a:rPr lang="en-US" sz="1600" noProof="1" smtClean="0"/>
              <a:t> </a:t>
            </a:r>
            <a:endParaRPr lang="ru-RU" sz="1600" noProof="1" smtClean="0"/>
          </a:p>
          <a:p>
            <a:r>
              <a:rPr lang="uk-UA" sz="1600" noProof="1" smtClean="0"/>
              <a:t>Наприклад реклама </a:t>
            </a:r>
            <a:r>
              <a:rPr lang="en-US" sz="1600" noProof="1"/>
              <a:t>Apple Intelligence </a:t>
            </a:r>
            <a:r>
              <a:rPr lang="uk-UA" sz="1600" noProof="1" smtClean="0"/>
              <a:t>на </a:t>
            </a:r>
            <a:r>
              <a:rPr lang="en-US" sz="1600" noProof="1" smtClean="0"/>
              <a:t>MacBook Pro</a:t>
            </a:r>
            <a:r>
              <a:rPr lang="uk-UA" sz="1600" noProof="1" smtClean="0"/>
              <a:t>, основний меседж якої полягає у тому, що завдяки інноваціям цього бренду можна легко впоратись із складними завданнями.</a:t>
            </a:r>
            <a:endParaRPr lang="uk-UA" sz="1600" noProof="1"/>
          </a:p>
          <a:p>
            <a:r>
              <a:rPr lang="en-US" sz="1600" noProof="1"/>
              <a:t>https://www.youtube.com/watch?v=BK8bnkcT0Ng</a:t>
            </a:r>
            <a:endParaRPr lang="ru-RU" sz="1600" noProof="1"/>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14</a:t>
            </a:fld>
            <a:endParaRPr/>
          </a:p>
        </p:txBody>
      </p:sp>
    </p:spTree>
    <p:extLst>
      <p:ext uri="{BB962C8B-B14F-4D97-AF65-F5344CB8AC3E}">
        <p14:creationId xmlns:p14="http://schemas.microsoft.com/office/powerpoint/2010/main" val="374111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a:t>Технології позиціонування брендів</a:t>
            </a:r>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ru-RU" sz="1600" b="1" noProof="1" smtClean="0"/>
              <a:t>Соціальні потреби. </a:t>
            </a:r>
            <a:r>
              <a:rPr lang="ru-RU" sz="1600" noProof="1" smtClean="0"/>
              <a:t>Бренд допомагає споживачеві виразити свою належність до певної групи чи статусу. </a:t>
            </a:r>
          </a:p>
          <a:p>
            <a:r>
              <a:rPr lang="ru-RU" sz="1600" noProof="1" smtClean="0"/>
              <a:t>Наприклад, одяг певного бренду позиціонується як "стиль для обраних". Замість того, щоб показувати сам одяг як такий, реклама фокусується на атмосфері. Вона не говорить прямо "купуйте наш одяг, бо він дорогий", вона каже: "Ви можете стати частиною цього закритого світу". Вона створює у свідомості споживача образ, що володіння цим брендом відкриває двері до іншого життя. Таким чином споживач купує не сукню чи сумку, а символ приналежності до елітної групи. Це апелює до соціальної потреби у статусі та винятковості. </a:t>
            </a:r>
          </a:p>
          <a:p>
            <a:r>
              <a:rPr lang="en-GB" sz="1600" noProof="1" smtClean="0"/>
              <a:t>Louis Vuitton (https://www.youtube.com/watch?v=4VjJw0g8OOc)</a:t>
            </a:r>
            <a:endParaRPr lang="en-GB" sz="1600" noProof="1"/>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15</a:t>
            </a:fld>
            <a:endParaRPr/>
          </a:p>
        </p:txBody>
      </p:sp>
    </p:spTree>
    <p:extLst>
      <p:ext uri="{BB962C8B-B14F-4D97-AF65-F5344CB8AC3E}">
        <p14:creationId xmlns:p14="http://schemas.microsoft.com/office/powerpoint/2010/main" val="1273587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a:t>Технології позиціонування брендів</a:t>
            </a:r>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pPr marL="38100" indent="0">
              <a:buNone/>
            </a:pPr>
            <a:r>
              <a:rPr lang="ru-RU" sz="1600" b="1" noProof="1"/>
              <a:t>Позиціонування на основі </a:t>
            </a:r>
            <a:r>
              <a:rPr lang="ru-RU" sz="1600" b="1" noProof="1" smtClean="0"/>
              <a:t>атрибутів. </a:t>
            </a:r>
            <a:r>
              <a:rPr lang="ru-RU" sz="1600" noProof="1" smtClean="0"/>
              <a:t>Цей </a:t>
            </a:r>
            <a:r>
              <a:rPr lang="ru-RU" sz="1600" noProof="1"/>
              <a:t>метод фокусується на конкретних характеристиках бренду чи продукту</a:t>
            </a:r>
            <a:r>
              <a:rPr lang="ru-RU" sz="1600" noProof="1" smtClean="0"/>
              <a:t>.</a:t>
            </a:r>
          </a:p>
          <a:p>
            <a:r>
              <a:rPr lang="ru-RU" sz="1600" b="1" noProof="1" smtClean="0"/>
              <a:t>Атрибути </a:t>
            </a:r>
            <a:r>
              <a:rPr lang="ru-RU" sz="1600" b="1" noProof="1"/>
              <a:t>продукту. </a:t>
            </a:r>
            <a:r>
              <a:rPr lang="ru-RU" sz="1600" noProof="1"/>
              <a:t>Позиціонування будується на унікальних характеристиках товару, які важливі для споживача (наприклад, "найшвидший процесор", "найекологічніший матеріал</a:t>
            </a:r>
            <a:r>
              <a:rPr lang="ru-RU" sz="1600" noProof="1" smtClean="0"/>
              <a:t>").</a:t>
            </a:r>
          </a:p>
          <a:p>
            <a:r>
              <a:rPr lang="ru-RU" sz="1600" b="1" noProof="1" smtClean="0"/>
              <a:t>Ціновий </a:t>
            </a:r>
            <a:r>
              <a:rPr lang="ru-RU" sz="1600" b="1" noProof="1"/>
              <a:t>атрибут. </a:t>
            </a:r>
            <a:r>
              <a:rPr lang="ru-RU" sz="1600" noProof="1"/>
              <a:t>Бренд займає позицію на основі своєї цінової політики — як найдешевший на ринку ("дискаунтер") або як найдорожчий і преміальний</a:t>
            </a:r>
            <a:r>
              <a:rPr lang="ru-RU" sz="1600" noProof="1" smtClean="0"/>
              <a:t>.</a:t>
            </a:r>
            <a:r>
              <a:rPr lang="en-GB" sz="1600" noProof="1"/>
              <a:t> </a:t>
            </a:r>
            <a:r>
              <a:rPr lang="uk-UA" sz="1600" noProof="1" smtClean="0"/>
              <a:t>Наприклад, реклама преміального корму для домашніх тварин: </a:t>
            </a:r>
            <a:r>
              <a:rPr lang="en-GB" sz="1600" noProof="1" smtClean="0"/>
              <a:t>https</a:t>
            </a:r>
            <a:r>
              <a:rPr lang="en-GB" sz="1600" noProof="1"/>
              <a:t>://</a:t>
            </a:r>
            <a:r>
              <a:rPr lang="en-GB" sz="1600" noProof="1" smtClean="0"/>
              <a:t>www.youtube.com/watch?v=Rl6fI46HqFo</a:t>
            </a:r>
            <a:endParaRPr lang="ru-RU" sz="1600" noProof="1" smtClean="0"/>
          </a:p>
          <a:p>
            <a:r>
              <a:rPr lang="ru-RU" sz="1600" b="1" noProof="1" smtClean="0"/>
              <a:t>Атрибути </a:t>
            </a:r>
            <a:r>
              <a:rPr lang="ru-RU" sz="1600" b="1" noProof="1"/>
              <a:t>користувача. </a:t>
            </a:r>
            <a:r>
              <a:rPr lang="ru-RU" sz="1600" noProof="1"/>
              <a:t>Бренд позиціонується для конкретної групи споживачів. Наприклад, спортивне харчування — для професійних атлетів</a:t>
            </a:r>
            <a:r>
              <a:rPr lang="ru-RU" sz="1600" noProof="1" smtClean="0"/>
              <a:t>.</a:t>
            </a:r>
            <a:endParaRPr lang="uk-UA" sz="1600" noProof="1" smtClean="0"/>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16</a:t>
            </a:fld>
            <a:endParaRPr/>
          </a:p>
        </p:txBody>
      </p:sp>
    </p:spTree>
    <p:extLst>
      <p:ext uri="{BB962C8B-B14F-4D97-AF65-F5344CB8AC3E}">
        <p14:creationId xmlns:p14="http://schemas.microsoft.com/office/powerpoint/2010/main" val="335696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a:t>Технології позиціонування брендів</a:t>
            </a:r>
          </a:p>
        </p:txBody>
      </p:sp>
      <p:sp>
        <p:nvSpPr>
          <p:cNvPr id="144" name="Google Shape;144;p18"/>
          <p:cNvSpPr txBox="1">
            <a:spLocks noGrp="1"/>
          </p:cNvSpPr>
          <p:nvPr>
            <p:ph type="body" idx="1"/>
          </p:nvPr>
        </p:nvSpPr>
        <p:spPr>
          <a:xfrm>
            <a:off x="974271" y="1098011"/>
            <a:ext cx="7581900" cy="3648300"/>
          </a:xfrm>
          <a:prstGeom prst="rect">
            <a:avLst/>
          </a:prstGeom>
        </p:spPr>
        <p:txBody>
          <a:bodyPr spcFirstLastPara="1" wrap="square" lIns="91425" tIns="91425" rIns="91425" bIns="91425" anchor="t" anchorCtr="0">
            <a:noAutofit/>
          </a:bodyPr>
          <a:lstStyle/>
          <a:p>
            <a:pPr marL="38100" indent="0">
              <a:buNone/>
            </a:pPr>
            <a:r>
              <a:rPr lang="ru-RU" sz="1600" b="1" noProof="1"/>
              <a:t>Позиціонування на основі </a:t>
            </a:r>
            <a:r>
              <a:rPr lang="ru-RU" sz="1600" b="1" noProof="1" smtClean="0"/>
              <a:t>іміджу. </a:t>
            </a:r>
            <a:r>
              <a:rPr lang="ru-RU" sz="1600" noProof="1" smtClean="0"/>
              <a:t>Цей </a:t>
            </a:r>
            <a:r>
              <a:rPr lang="ru-RU" sz="1600" noProof="1"/>
              <a:t>метод є найбільш складним і передбачає створення унікального образу бренду, який відрізняє його від конкурентів</a:t>
            </a:r>
            <a:r>
              <a:rPr lang="ru-RU" sz="1600" noProof="1" smtClean="0"/>
              <a:t>.</a:t>
            </a:r>
          </a:p>
          <a:p>
            <a:r>
              <a:rPr lang="ru-RU" sz="1600" b="1" noProof="1" smtClean="0"/>
              <a:t>Формування </a:t>
            </a:r>
            <a:r>
              <a:rPr lang="ru-RU" sz="1600" b="1" noProof="1"/>
              <a:t>ідентичності. </a:t>
            </a:r>
            <a:r>
              <a:rPr lang="ru-RU" sz="1600" noProof="1"/>
              <a:t>Бренд створює власний імідж, який передає певні цінності та міфи. Це включає візуальний стиль, комунікаційні меседжі та асоціації</a:t>
            </a:r>
            <a:r>
              <a:rPr lang="ru-RU" sz="1600" noProof="1" smtClean="0"/>
              <a:t>.</a:t>
            </a:r>
          </a:p>
          <a:p>
            <a:r>
              <a:rPr lang="ru-RU" sz="1600" b="1" noProof="1" smtClean="0"/>
              <a:t>Відмінності </a:t>
            </a:r>
            <a:r>
              <a:rPr lang="ru-RU" sz="1600" b="1" noProof="1"/>
              <a:t>від конкурентів. </a:t>
            </a:r>
            <a:r>
              <a:rPr lang="ru-RU" sz="1600" noProof="1"/>
              <a:t>Бренд активно показує, чим він кращий, або просто відрізняється від конкурентів, займаючи таким чином унікальне місце у свідомості споживача</a:t>
            </a:r>
            <a:r>
              <a:rPr lang="ru-RU" sz="1600" noProof="1" smtClean="0"/>
              <a:t>.</a:t>
            </a:r>
          </a:p>
          <a:p>
            <a:r>
              <a:rPr lang="ru-RU" sz="1600" b="1" noProof="1" smtClean="0"/>
              <a:t>Створення </a:t>
            </a:r>
            <a:r>
              <a:rPr lang="ru-RU" sz="1600" b="1" noProof="1"/>
              <a:t>бренду-персонажа. </a:t>
            </a:r>
            <a:r>
              <a:rPr lang="ru-RU" sz="1600" noProof="1"/>
              <a:t>Деякі бренди створюють "персонажа" (наприклад, Містер </a:t>
            </a:r>
            <a:r>
              <a:rPr lang="ru-RU" sz="1600" noProof="1" smtClean="0"/>
              <a:t>Пропер), </a:t>
            </a:r>
            <a:r>
              <a:rPr lang="ru-RU" sz="1600" noProof="1"/>
              <a:t>який стає їх обличчям та допомагає зайняти унікальне місце в свідомості</a:t>
            </a:r>
            <a:r>
              <a:rPr lang="ru-RU" sz="1600" noProof="1" smtClean="0"/>
              <a:t>.</a:t>
            </a:r>
          </a:p>
          <a:p>
            <a:r>
              <a:rPr lang="en-GB" sz="1600" noProof="1">
                <a:latin typeface="+mn-lt"/>
              </a:rPr>
              <a:t>https://www.youtube.com/watch?v=l6AA23f9_78</a:t>
            </a:r>
            <a:endParaRPr lang="uk-UA" sz="1600" noProof="1" smtClean="0">
              <a:latin typeface="+mn-lt"/>
            </a:endParaRP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17</a:t>
            </a:fld>
            <a:endParaRPr/>
          </a:p>
        </p:txBody>
      </p:sp>
    </p:spTree>
    <p:extLst>
      <p:ext uri="{BB962C8B-B14F-4D97-AF65-F5344CB8AC3E}">
        <p14:creationId xmlns:p14="http://schemas.microsoft.com/office/powerpoint/2010/main" val="3388656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a:t>Технології позиціонування брендів</a:t>
            </a:r>
          </a:p>
        </p:txBody>
      </p:sp>
      <p:sp>
        <p:nvSpPr>
          <p:cNvPr id="144" name="Google Shape;144;p18"/>
          <p:cNvSpPr txBox="1">
            <a:spLocks noGrp="1"/>
          </p:cNvSpPr>
          <p:nvPr>
            <p:ph type="body" idx="1"/>
          </p:nvPr>
        </p:nvSpPr>
        <p:spPr>
          <a:xfrm>
            <a:off x="974271" y="1098011"/>
            <a:ext cx="7581900" cy="3648300"/>
          </a:xfrm>
          <a:prstGeom prst="rect">
            <a:avLst/>
          </a:prstGeom>
        </p:spPr>
        <p:txBody>
          <a:bodyPr spcFirstLastPara="1" wrap="square" lIns="91425" tIns="91425" rIns="91425" bIns="91425" anchor="t" anchorCtr="0">
            <a:noAutofit/>
          </a:bodyPr>
          <a:lstStyle/>
          <a:p>
            <a:r>
              <a:rPr lang="ru-RU" sz="2400" noProof="1"/>
              <a:t>Таким чином, позиціонування — це не просто маркетинговий прийом, а </a:t>
            </a:r>
            <a:r>
              <a:rPr lang="ru-RU" sz="2400" noProof="1" smtClean="0"/>
              <a:t>соц.технологія</a:t>
            </a:r>
            <a:r>
              <a:rPr lang="ru-RU" sz="2400" noProof="1"/>
              <a:t>, що дозволяє бренду "вбудуватися" в суспільні ідеали та потреби, відмежовуючись від конкурентів.</a:t>
            </a:r>
            <a:endParaRPr lang="uk-UA" sz="2400" noProof="1" smtClean="0">
              <a:latin typeface="+mn-lt"/>
            </a:endParaRP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18</a:t>
            </a:fld>
            <a:endParaRPr/>
          </a:p>
        </p:txBody>
      </p:sp>
    </p:spTree>
    <p:extLst>
      <p:ext uri="{BB962C8B-B14F-4D97-AF65-F5344CB8AC3E}">
        <p14:creationId xmlns:p14="http://schemas.microsoft.com/office/powerpoint/2010/main" val="1174732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6"/>
          <p:cNvSpPr txBox="1">
            <a:spLocks noGrp="1"/>
          </p:cNvSpPr>
          <p:nvPr>
            <p:ph type="ctrTitle"/>
          </p:nvPr>
        </p:nvSpPr>
        <p:spPr>
          <a:xfrm>
            <a:off x="651958" y="812385"/>
            <a:ext cx="6037955" cy="1159800"/>
          </a:xfrm>
          <a:prstGeom prst="rect">
            <a:avLst/>
          </a:prstGeom>
        </p:spPr>
        <p:txBody>
          <a:bodyPr spcFirstLastPara="1" wrap="square" lIns="91425" tIns="91425" rIns="91425" bIns="91425" anchor="b" anchorCtr="0">
            <a:noAutofit/>
          </a:bodyPr>
          <a:lstStyle/>
          <a:p>
            <a:r>
              <a:rPr lang="uk-UA" sz="4000" dirty="0" smtClean="0"/>
              <a:t>3</a:t>
            </a:r>
            <a:r>
              <a:rPr lang="en" sz="4000" dirty="0" smtClean="0"/>
              <a:t>.</a:t>
            </a:r>
            <a:r>
              <a:rPr lang="en-GB" sz="4000" dirty="0" smtClean="0"/>
              <a:t> </a:t>
            </a:r>
            <a:r>
              <a:rPr lang="uk-UA" sz="4000" dirty="0"/>
              <a:t>Імідж і міф. </a:t>
            </a:r>
            <a:endParaRPr sz="4000" dirty="0"/>
          </a:p>
        </p:txBody>
      </p:sp>
      <p:sp>
        <p:nvSpPr>
          <p:cNvPr id="132" name="Google Shape;132;p16"/>
          <p:cNvSpPr txBox="1">
            <a:spLocks noGrp="1"/>
          </p:cNvSpPr>
          <p:nvPr>
            <p:ph type="subTitle" idx="1"/>
          </p:nvPr>
        </p:nvSpPr>
        <p:spPr>
          <a:xfrm>
            <a:off x="651958" y="1909962"/>
            <a:ext cx="5220000" cy="570000"/>
          </a:xfrm>
          <a:prstGeom prst="rect">
            <a:avLst/>
          </a:prstGeom>
        </p:spPr>
        <p:txBody>
          <a:bodyPr spcFirstLastPara="1" wrap="square" lIns="91425" tIns="91425" rIns="91425" bIns="91425" anchor="t" anchorCtr="0">
            <a:noAutofit/>
          </a:bodyPr>
          <a:lstStyle/>
          <a:p>
            <a:pPr marL="0" lvl="0" indent="0"/>
            <a:r>
              <a:rPr lang="az-Cyrl-AZ" noProof="1" smtClean="0"/>
              <a:t>Як створюються брендові міфи, що впливають на нашу поведінку та цінності?</a:t>
            </a:r>
            <a:endParaRPr lang="az-Cyrl-AZ" noProof="1"/>
          </a:p>
        </p:txBody>
      </p:sp>
      <p:sp>
        <p:nvSpPr>
          <p:cNvPr id="133" name="Google Shape;133;p16"/>
          <p:cNvSpPr txBox="1">
            <a:spLocks noGrp="1"/>
          </p:cNvSpPr>
          <p:nvPr>
            <p:ph type="sldNum" idx="4294967295"/>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19</a:t>
            </a:fld>
            <a:endParaRPr/>
          </a:p>
        </p:txBody>
      </p:sp>
    </p:spTree>
    <p:extLst>
      <p:ext uri="{BB962C8B-B14F-4D97-AF65-F5344CB8AC3E}">
        <p14:creationId xmlns:p14="http://schemas.microsoft.com/office/powerpoint/2010/main" val="753459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5"/>
          <p:cNvSpPr txBox="1">
            <a:spLocks noGrp="1"/>
          </p:cNvSpPr>
          <p:nvPr>
            <p:ph type="ctrTitle" idx="4294967295"/>
          </p:nvPr>
        </p:nvSpPr>
        <p:spPr>
          <a:xfrm>
            <a:off x="5081000" y="821350"/>
            <a:ext cx="3550500" cy="115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uk-UA" sz="6000" dirty="0" smtClean="0">
                <a:solidFill>
                  <a:srgbClr val="FF8700"/>
                </a:solidFill>
              </a:rPr>
              <a:t>План</a:t>
            </a:r>
            <a:endParaRPr sz="6000" dirty="0">
              <a:solidFill>
                <a:srgbClr val="FF8700"/>
              </a:solidFill>
            </a:endParaRPr>
          </a:p>
        </p:txBody>
      </p:sp>
      <p:sp>
        <p:nvSpPr>
          <p:cNvPr id="124" name="Google Shape;124;p15"/>
          <p:cNvSpPr txBox="1">
            <a:spLocks noGrp="1"/>
          </p:cNvSpPr>
          <p:nvPr>
            <p:ph type="subTitle" idx="4294967295"/>
          </p:nvPr>
        </p:nvSpPr>
        <p:spPr>
          <a:xfrm>
            <a:off x="4847665" y="1868575"/>
            <a:ext cx="4056535" cy="1975500"/>
          </a:xfrm>
          <a:prstGeom prst="rect">
            <a:avLst/>
          </a:prstGeom>
        </p:spPr>
        <p:txBody>
          <a:bodyPr spcFirstLastPara="1" wrap="square" lIns="91425" tIns="91425" rIns="91425" bIns="91425" anchor="t" anchorCtr="0">
            <a:noAutofit/>
          </a:bodyPr>
          <a:lstStyle/>
          <a:p>
            <a:pPr lvl="0" indent="-457200">
              <a:buFont typeface="+mj-lt"/>
              <a:buAutoNum type="arabicPeriod"/>
            </a:pPr>
            <a:r>
              <a:rPr lang="uk-UA" sz="2400" b="1" dirty="0">
                <a:solidFill>
                  <a:srgbClr val="FFFFFF"/>
                </a:solidFill>
              </a:rPr>
              <a:t>Поняття бренду та його соціальні функції. </a:t>
            </a:r>
            <a:endParaRPr lang="uk-UA" sz="2400" b="1" dirty="0" smtClean="0">
              <a:solidFill>
                <a:srgbClr val="FFFFFF"/>
              </a:solidFill>
            </a:endParaRPr>
          </a:p>
          <a:p>
            <a:pPr lvl="0" indent="-457200">
              <a:buFont typeface="+mj-lt"/>
              <a:buAutoNum type="arabicPeriod"/>
            </a:pPr>
            <a:r>
              <a:rPr lang="uk-UA" sz="2400" b="1" dirty="0" smtClean="0">
                <a:solidFill>
                  <a:srgbClr val="FFFFFF"/>
                </a:solidFill>
              </a:rPr>
              <a:t>Технології </a:t>
            </a:r>
            <a:r>
              <a:rPr lang="uk-UA" sz="2400" b="1" dirty="0">
                <a:solidFill>
                  <a:srgbClr val="FFFFFF"/>
                </a:solidFill>
              </a:rPr>
              <a:t>позиціонування. </a:t>
            </a:r>
            <a:endParaRPr lang="uk-UA" sz="2400" b="1" dirty="0" smtClean="0">
              <a:solidFill>
                <a:srgbClr val="FFFFFF"/>
              </a:solidFill>
            </a:endParaRPr>
          </a:p>
          <a:p>
            <a:pPr lvl="0" indent="-457200">
              <a:buFont typeface="+mj-lt"/>
              <a:buAutoNum type="arabicPeriod"/>
            </a:pPr>
            <a:r>
              <a:rPr lang="uk-UA" sz="2400" b="1" dirty="0" smtClean="0">
                <a:solidFill>
                  <a:srgbClr val="FFFFFF"/>
                </a:solidFill>
              </a:rPr>
              <a:t>Імідж </a:t>
            </a:r>
            <a:r>
              <a:rPr lang="uk-UA" sz="2400" b="1" dirty="0">
                <a:solidFill>
                  <a:srgbClr val="FFFFFF"/>
                </a:solidFill>
              </a:rPr>
              <a:t>і міф. </a:t>
            </a:r>
            <a:endParaRPr sz="2400" b="1" dirty="0">
              <a:solidFill>
                <a:srgbClr val="FFFFFF"/>
              </a:solidFill>
            </a:endParaRPr>
          </a:p>
        </p:txBody>
      </p:sp>
      <p:sp>
        <p:nvSpPr>
          <p:cNvPr id="125" name="Google Shape;125;p15"/>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a:t>
            </a:fld>
            <a:endParaRPr/>
          </a:p>
        </p:txBody>
      </p:sp>
      <p:pic>
        <p:nvPicPr>
          <p:cNvPr id="126" name="Google Shape;126;p15" descr="10.jpg"/>
          <p:cNvPicPr preferRelativeResize="0"/>
          <p:nvPr/>
        </p:nvPicPr>
        <p:blipFill rotWithShape="1">
          <a:blip r:embed="rId3">
            <a:alphaModFix/>
          </a:blip>
          <a:srcRect l="11422" t="22161" r="20220" b="9481"/>
          <a:stretch/>
        </p:blipFill>
        <p:spPr>
          <a:xfrm flipH="1">
            <a:off x="982119" y="731700"/>
            <a:ext cx="3742800" cy="2105400"/>
          </a:xfrm>
          <a:prstGeom prst="parallelogram">
            <a:avLst>
              <a:gd name="adj" fmla="val 51555"/>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974271" y="1098011"/>
            <a:ext cx="7581900" cy="3648300"/>
          </a:xfrm>
          <a:prstGeom prst="rect">
            <a:avLst/>
          </a:prstGeom>
        </p:spPr>
        <p:txBody>
          <a:bodyPr spcFirstLastPara="1" wrap="square" lIns="91425" tIns="91425" rIns="91425" bIns="91425" anchor="t" anchorCtr="0">
            <a:noAutofit/>
          </a:bodyPr>
          <a:lstStyle/>
          <a:p>
            <a:r>
              <a:rPr lang="ru-RU" sz="2400" noProof="1"/>
              <a:t>Перехід від торгової марки до бренду стає можливим завдяки створенню міфу. У цьому контексті міф — це не вигадка, а складна символічна історія, яка надає товару глибший сенс і емоційну цінність. </a:t>
            </a:r>
            <a:endParaRPr lang="ru-RU" sz="2400" noProof="1" smtClean="0"/>
          </a:p>
          <a:p>
            <a:r>
              <a:rPr lang="ru-RU" sz="2400" noProof="1" smtClean="0"/>
              <a:t>Брендові </a:t>
            </a:r>
            <a:r>
              <a:rPr lang="ru-RU" sz="2400" noProof="1"/>
              <a:t>міфи перетворюють звичайні речі на символи.</a:t>
            </a:r>
            <a:endParaRPr lang="uk-UA" sz="2400" noProof="1" smtClean="0">
              <a:latin typeface="+mn-lt"/>
            </a:endParaRP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20</a:t>
            </a:fld>
            <a:endParaRPr/>
          </a:p>
        </p:txBody>
      </p:sp>
    </p:spTree>
    <p:extLst>
      <p:ext uri="{BB962C8B-B14F-4D97-AF65-F5344CB8AC3E}">
        <p14:creationId xmlns:p14="http://schemas.microsoft.com/office/powerpoint/2010/main" val="2068314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594900" y="1098011"/>
            <a:ext cx="7961271" cy="3648300"/>
          </a:xfrm>
          <a:prstGeom prst="rect">
            <a:avLst/>
          </a:prstGeom>
        </p:spPr>
        <p:txBody>
          <a:bodyPr spcFirstLastPara="1" wrap="square" lIns="91425" tIns="91425" rIns="91425" bIns="91425" anchor="t" anchorCtr="0">
            <a:noAutofit/>
          </a:bodyPr>
          <a:lstStyle/>
          <a:p>
            <a:r>
              <a:rPr lang="ru-RU" sz="1800" b="1" noProof="1"/>
              <a:t>Створення міфу </a:t>
            </a:r>
            <a:r>
              <a:rPr lang="ru-RU" sz="1800" noProof="1"/>
              <a:t>— це свідомий процес, що має на меті зачепити глибинні уявлення та прагнення масової свідомості. </a:t>
            </a:r>
            <a:endParaRPr lang="ru-RU" sz="1800" noProof="1" smtClean="0"/>
          </a:p>
          <a:p>
            <a:r>
              <a:rPr lang="ru-RU" sz="1800" noProof="1" smtClean="0"/>
              <a:t>Цей </a:t>
            </a:r>
            <a:r>
              <a:rPr lang="ru-RU" sz="1800" noProof="1"/>
              <a:t>процес ґрунтується на кількох ключових </a:t>
            </a:r>
            <a:r>
              <a:rPr lang="ru-RU" sz="1800" noProof="1" smtClean="0"/>
              <a:t>принципах.</a:t>
            </a:r>
          </a:p>
          <a:p>
            <a:r>
              <a:rPr lang="ru-RU" sz="1800" noProof="1" smtClean="0"/>
              <a:t>Першим є використання </a:t>
            </a:r>
            <a:r>
              <a:rPr lang="ru-RU" sz="1800" b="1" noProof="1" smtClean="0"/>
              <a:t>архетипічних образів. </a:t>
            </a:r>
            <a:r>
              <a:rPr lang="ru-RU" sz="1800" noProof="1"/>
              <a:t>Реклама часто використовує архетипи, тобто універсальні символи, зрозумілі всім культурам (герой, бунтар, мудрець, </a:t>
            </a:r>
            <a:r>
              <a:rPr lang="ru-RU" sz="1800" noProof="1" smtClean="0"/>
              <a:t>закоханий, дослідник, творець, піклувальник, а також аналогічні жіночі образи). </a:t>
            </a:r>
          </a:p>
          <a:p>
            <a:r>
              <a:rPr lang="ru-RU" sz="1800" noProof="1" smtClean="0"/>
              <a:t>Наприклад</a:t>
            </a:r>
            <a:r>
              <a:rPr lang="ru-RU" sz="1800" noProof="1"/>
              <a:t>, бренд </a:t>
            </a:r>
            <a:r>
              <a:rPr lang="en-GB" sz="1800" noProof="1"/>
              <a:t>Nike </a:t>
            </a:r>
            <a:r>
              <a:rPr lang="ru-RU" sz="1800" noProof="1"/>
              <a:t>використовує архетип Героя. Його реклама не про взуття, а про подолання себе, </a:t>
            </a:r>
            <a:r>
              <a:rPr lang="ru-RU" sz="1800" noProof="1" smtClean="0"/>
              <a:t>страхів, невпевненості сміливість </a:t>
            </a:r>
            <a:r>
              <a:rPr lang="ru-RU" sz="1800" noProof="1"/>
              <a:t>та досягнення мети. Це дозволяє споживачу ідентифікувати себе з цим образом.</a:t>
            </a:r>
            <a:endParaRPr lang="uk-UA" sz="1800" noProof="1" smtClean="0">
              <a:latin typeface="+mn-lt"/>
            </a:endParaRP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21</a:t>
            </a:fld>
            <a:endParaRPr/>
          </a:p>
        </p:txBody>
      </p:sp>
    </p:spTree>
    <p:extLst>
      <p:ext uri="{BB962C8B-B14F-4D97-AF65-F5344CB8AC3E}">
        <p14:creationId xmlns:p14="http://schemas.microsoft.com/office/powerpoint/2010/main" val="4057385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594900" y="1098011"/>
            <a:ext cx="7961271" cy="3648300"/>
          </a:xfrm>
          <a:prstGeom prst="rect">
            <a:avLst/>
          </a:prstGeom>
        </p:spPr>
        <p:txBody>
          <a:bodyPr spcFirstLastPara="1" wrap="square" lIns="91425" tIns="91425" rIns="91425" bIns="91425" anchor="t" anchorCtr="0">
            <a:noAutofit/>
          </a:bodyPr>
          <a:lstStyle/>
          <a:p>
            <a:r>
              <a:rPr lang="ru-RU" sz="1800" b="1" noProof="1"/>
              <a:t>Створення історії (сторітелінг</a:t>
            </a:r>
            <a:r>
              <a:rPr lang="ru-RU" sz="1800" b="1" noProof="1" smtClean="0"/>
              <a:t>). </a:t>
            </a:r>
            <a:r>
              <a:rPr lang="ru-RU" sz="1800" noProof="1"/>
              <a:t>Замість простого переліку характеристик, бренд розповідає історію. Ця історія має своїх героїв, конфлікти та щасливе завершення. Наприклад, реклама </a:t>
            </a:r>
            <a:r>
              <a:rPr lang="en-GB" sz="1800" noProof="1"/>
              <a:t>Coca-Cola </a:t>
            </a:r>
            <a:r>
              <a:rPr lang="ru-RU" sz="1800" noProof="1"/>
              <a:t>вже давно не про напій, а про ідеали сім'ї, дружби та єднання. Кожен рекламний ролик — це маленька історія, що вбудовується у великий бренд-міф</a:t>
            </a:r>
            <a:r>
              <a:rPr lang="ru-RU" sz="1800" noProof="1" smtClean="0"/>
              <a:t>.</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22</a:t>
            </a:fld>
            <a:endParaRPr/>
          </a:p>
        </p:txBody>
      </p:sp>
    </p:spTree>
    <p:extLst>
      <p:ext uri="{BB962C8B-B14F-4D97-AF65-F5344CB8AC3E}">
        <p14:creationId xmlns:p14="http://schemas.microsoft.com/office/powerpoint/2010/main" val="1285865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594900" y="1098011"/>
            <a:ext cx="7961271" cy="3648300"/>
          </a:xfrm>
          <a:prstGeom prst="rect">
            <a:avLst/>
          </a:prstGeom>
        </p:spPr>
        <p:txBody>
          <a:bodyPr spcFirstLastPara="1" wrap="square" lIns="91425" tIns="91425" rIns="91425" bIns="91425" anchor="t" anchorCtr="0">
            <a:noAutofit/>
          </a:bodyPr>
          <a:lstStyle/>
          <a:p>
            <a:r>
              <a:rPr lang="ru-RU" sz="1800" b="1" noProof="1" smtClean="0"/>
              <a:t>Трансляція цінностей.</a:t>
            </a:r>
            <a:r>
              <a:rPr lang="ru-RU" sz="1800" noProof="1" smtClean="0"/>
              <a:t> </a:t>
            </a:r>
            <a:r>
              <a:rPr lang="ru-RU" sz="1800" noProof="1"/>
              <a:t>Бренд стає носієм певних цінностей, які є важливими для цільової аудиторії. Наприклад, компанії, що позиціонують себе як екологічно відповідальні, продають не лише товар, а й відчуття причетності до збереження планети. Споживач, купуючи такий продукт, відчуває, що він робить свій внесок у важливу справу</a:t>
            </a:r>
            <a:r>
              <a:rPr lang="ru-RU" sz="1800" noProof="1" smtClean="0"/>
              <a:t>. </a:t>
            </a:r>
            <a:endParaRPr lang="en-US" sz="1800" noProof="1" smtClean="0"/>
          </a:p>
          <a:p>
            <a:r>
              <a:rPr lang="ru-RU" sz="1800" noProof="1" smtClean="0"/>
              <a:t>Наприклад, техніка </a:t>
            </a:r>
            <a:r>
              <a:rPr lang="en-US" sz="1800" noProof="1"/>
              <a:t>Miele https://www.youtube.com/watch?v=7E7xcemjr4Q</a:t>
            </a:r>
            <a:endParaRPr lang="uk-UA" sz="1800" noProof="1" smtClean="0">
              <a:latin typeface="+mn-lt"/>
            </a:endParaRP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23</a:t>
            </a:fld>
            <a:endParaRPr/>
          </a:p>
        </p:txBody>
      </p:sp>
    </p:spTree>
    <p:extLst>
      <p:ext uri="{BB962C8B-B14F-4D97-AF65-F5344CB8AC3E}">
        <p14:creationId xmlns:p14="http://schemas.microsoft.com/office/powerpoint/2010/main" val="2481583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594900" y="1098011"/>
            <a:ext cx="7961271" cy="3648300"/>
          </a:xfrm>
          <a:prstGeom prst="rect">
            <a:avLst/>
          </a:prstGeom>
        </p:spPr>
        <p:txBody>
          <a:bodyPr spcFirstLastPara="1" wrap="square" lIns="91425" tIns="91425" rIns="91425" bIns="91425" anchor="t" anchorCtr="0">
            <a:noAutofit/>
          </a:bodyPr>
          <a:lstStyle/>
          <a:p>
            <a:r>
              <a:rPr lang="ru-RU" sz="1600" noProof="1"/>
              <a:t>Брендові міфи впливають на нашу поведінку та </a:t>
            </a:r>
            <a:r>
              <a:rPr lang="ru-RU" sz="1600" noProof="1" smtClean="0"/>
              <a:t>цінності</a:t>
            </a:r>
            <a:r>
              <a:rPr lang="en-US" sz="1600" noProof="1" smtClean="0"/>
              <a:t>.</a:t>
            </a:r>
          </a:p>
          <a:p>
            <a:r>
              <a:rPr lang="ru-RU" sz="1600" noProof="1" smtClean="0"/>
              <a:t>Коли </a:t>
            </a:r>
            <a:r>
              <a:rPr lang="ru-RU" sz="1600" noProof="1"/>
              <a:t>бренд має історію та цінності, ми відчуваємо до нього емоційну прихильність. Це виходить за рамки раціонального вибору, роблячи нас лояльними споживачами</a:t>
            </a:r>
            <a:r>
              <a:rPr lang="ru-RU" sz="1600" noProof="1" smtClean="0"/>
              <a:t>.</a:t>
            </a:r>
            <a:r>
              <a:rPr lang="en-US" sz="1600" noProof="1" smtClean="0"/>
              <a:t> </a:t>
            </a:r>
            <a:r>
              <a:rPr lang="ru-RU" sz="1600" noProof="1" smtClean="0"/>
              <a:t>Ми </a:t>
            </a:r>
            <a:r>
              <a:rPr lang="ru-RU" sz="1600" noProof="1"/>
              <a:t>купуємо не просто товар, а можливість приєднатися до певного міфу, бути частиною історії. Завдяки цьому, бренд стає частиною нашої ідентичності та засобом самовираження</a:t>
            </a:r>
            <a:r>
              <a:rPr lang="ru-RU" sz="1600" noProof="1" smtClean="0"/>
              <a:t>.</a:t>
            </a:r>
            <a:endParaRPr lang="en-US" sz="1600" noProof="1" smtClean="0"/>
          </a:p>
          <a:p>
            <a:r>
              <a:rPr lang="ru-RU" sz="1600" noProof="1" smtClean="0"/>
              <a:t>Міфи </a:t>
            </a:r>
            <a:r>
              <a:rPr lang="ru-RU" sz="1600" noProof="1"/>
              <a:t>створюють бажання володіти не самим товаром, а тим, що він символізує. Наприклад, купуючи смартфон певного бренду, ми прагнемо не просто до телефону, а до інноваційності та креативності, які він символізує</a:t>
            </a:r>
            <a:r>
              <a:rPr lang="ru-RU" sz="1600" noProof="1" smtClean="0"/>
              <a:t>.</a:t>
            </a:r>
            <a:r>
              <a:rPr lang="en-US" sz="1600" noProof="1" smtClean="0"/>
              <a:t> </a:t>
            </a:r>
            <a:r>
              <a:rPr lang="ru-RU" sz="1600" noProof="1" smtClean="0"/>
              <a:t>Отже</a:t>
            </a:r>
            <a:r>
              <a:rPr lang="ru-RU" sz="1600" noProof="1"/>
              <a:t>, брендові міфи — це потужна соціальна технологія, що дозволяє рекламі перетворювати комерційну угоду на </a:t>
            </a:r>
            <a:r>
              <a:rPr lang="uk-UA" sz="1600" noProof="1" smtClean="0"/>
              <a:t>соціокультурне </a:t>
            </a:r>
            <a:r>
              <a:rPr lang="ru-RU" sz="1600" noProof="1" smtClean="0"/>
              <a:t>явище</a:t>
            </a:r>
            <a:r>
              <a:rPr lang="ru-RU" sz="1600" noProof="1"/>
              <a:t>.</a:t>
            </a:r>
            <a:endParaRPr lang="uk-UA" sz="1600" noProof="1" smtClean="0">
              <a:latin typeface="+mn-lt"/>
            </a:endParaRP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24</a:t>
            </a:fld>
            <a:endParaRPr/>
          </a:p>
        </p:txBody>
      </p:sp>
    </p:spTree>
    <p:extLst>
      <p:ext uri="{BB962C8B-B14F-4D97-AF65-F5344CB8AC3E}">
        <p14:creationId xmlns:p14="http://schemas.microsoft.com/office/powerpoint/2010/main" val="639167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9"/>
          <p:cNvSpPr txBox="1">
            <a:spLocks noGrp="1"/>
          </p:cNvSpPr>
          <p:nvPr>
            <p:ph type="ctrTitle" idx="4294967295"/>
          </p:nvPr>
        </p:nvSpPr>
        <p:spPr>
          <a:xfrm>
            <a:off x="1090700" y="2650150"/>
            <a:ext cx="7367400" cy="115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uk-UA" sz="7200" dirty="0" smtClean="0">
                <a:solidFill>
                  <a:schemeClr val="accent1"/>
                </a:solidFill>
              </a:rPr>
              <a:t>Приклад міфу</a:t>
            </a:r>
            <a:endParaRPr sz="7200" dirty="0">
              <a:solidFill>
                <a:schemeClr val="accent1"/>
              </a:solidFill>
            </a:endParaRPr>
          </a:p>
        </p:txBody>
      </p:sp>
      <p:sp>
        <p:nvSpPr>
          <p:cNvPr id="151" name="Google Shape;151;p19"/>
          <p:cNvSpPr txBox="1">
            <a:spLocks noGrp="1"/>
          </p:cNvSpPr>
          <p:nvPr>
            <p:ph type="subTitle" idx="4294967295"/>
          </p:nvPr>
        </p:nvSpPr>
        <p:spPr>
          <a:xfrm>
            <a:off x="1090700" y="3640150"/>
            <a:ext cx="5901300" cy="784800"/>
          </a:xfrm>
          <a:prstGeom prst="rect">
            <a:avLst/>
          </a:prstGeom>
        </p:spPr>
        <p:txBody>
          <a:bodyPr spcFirstLastPara="1" wrap="square" lIns="91425" tIns="91425" rIns="91425" bIns="91425" anchor="t" anchorCtr="0">
            <a:noAutofit/>
          </a:bodyPr>
          <a:lstStyle/>
          <a:p>
            <a:pPr marL="0" lvl="0" indent="0">
              <a:buNone/>
            </a:pPr>
            <a:r>
              <a:rPr lang="uk-UA" sz="1800" noProof="1" smtClean="0"/>
              <a:t>Міф Coca-Cola. Від газованого напою до символу щастя та сімейних цінностей</a:t>
            </a:r>
            <a:endParaRPr lang="uk-UA" sz="1800" noProof="1"/>
          </a:p>
        </p:txBody>
      </p:sp>
      <p:grpSp>
        <p:nvGrpSpPr>
          <p:cNvPr id="152" name="Google Shape;152;p19"/>
          <p:cNvGrpSpPr/>
          <p:nvPr/>
        </p:nvGrpSpPr>
        <p:grpSpPr>
          <a:xfrm>
            <a:off x="6759209" y="507618"/>
            <a:ext cx="1645833" cy="1645812"/>
            <a:chOff x="6643075" y="3664250"/>
            <a:chExt cx="407950" cy="407975"/>
          </a:xfrm>
        </p:grpSpPr>
        <p:sp>
          <p:nvSpPr>
            <p:cNvPr id="153" name="Google Shape;153;p19"/>
            <p:cNvSpPr/>
            <p:nvPr/>
          </p:nvSpPr>
          <p:spPr>
            <a:xfrm>
              <a:off x="6794075" y="3815250"/>
              <a:ext cx="211300" cy="211300"/>
            </a:xfrm>
            <a:custGeom>
              <a:avLst/>
              <a:gdLst/>
              <a:ahLst/>
              <a:cxnLst/>
              <a:rect l="l" t="t" r="r" b="b"/>
              <a:pathLst>
                <a:path w="8452" h="8452" fill="none" extrusionOk="0">
                  <a:moveTo>
                    <a:pt x="0" y="8135"/>
                  </a:moveTo>
                  <a:lnTo>
                    <a:pt x="0" y="8135"/>
                  </a:lnTo>
                  <a:lnTo>
                    <a:pt x="438" y="8257"/>
                  </a:lnTo>
                  <a:lnTo>
                    <a:pt x="852" y="8354"/>
                  </a:lnTo>
                  <a:lnTo>
                    <a:pt x="1291" y="8403"/>
                  </a:lnTo>
                  <a:lnTo>
                    <a:pt x="1729" y="8452"/>
                  </a:lnTo>
                  <a:lnTo>
                    <a:pt x="2168" y="8452"/>
                  </a:lnTo>
                  <a:lnTo>
                    <a:pt x="2606" y="8427"/>
                  </a:lnTo>
                  <a:lnTo>
                    <a:pt x="3020" y="8378"/>
                  </a:lnTo>
                  <a:lnTo>
                    <a:pt x="3458" y="8281"/>
                  </a:lnTo>
                  <a:lnTo>
                    <a:pt x="3872" y="8184"/>
                  </a:lnTo>
                  <a:lnTo>
                    <a:pt x="4311" y="8037"/>
                  </a:lnTo>
                  <a:lnTo>
                    <a:pt x="4701" y="7867"/>
                  </a:lnTo>
                  <a:lnTo>
                    <a:pt x="5115" y="7672"/>
                  </a:lnTo>
                  <a:lnTo>
                    <a:pt x="5504" y="7429"/>
                  </a:lnTo>
                  <a:lnTo>
                    <a:pt x="5870" y="7185"/>
                  </a:lnTo>
                  <a:lnTo>
                    <a:pt x="6235" y="6893"/>
                  </a:lnTo>
                  <a:lnTo>
                    <a:pt x="6576" y="6576"/>
                  </a:lnTo>
                  <a:lnTo>
                    <a:pt x="6576" y="6576"/>
                  </a:lnTo>
                  <a:lnTo>
                    <a:pt x="6892" y="6235"/>
                  </a:lnTo>
                  <a:lnTo>
                    <a:pt x="7185" y="5870"/>
                  </a:lnTo>
                  <a:lnTo>
                    <a:pt x="7428" y="5505"/>
                  </a:lnTo>
                  <a:lnTo>
                    <a:pt x="7672" y="5115"/>
                  </a:lnTo>
                  <a:lnTo>
                    <a:pt x="7867" y="4701"/>
                  </a:lnTo>
                  <a:lnTo>
                    <a:pt x="8037" y="4311"/>
                  </a:lnTo>
                  <a:lnTo>
                    <a:pt x="8183" y="3873"/>
                  </a:lnTo>
                  <a:lnTo>
                    <a:pt x="8281" y="3459"/>
                  </a:lnTo>
                  <a:lnTo>
                    <a:pt x="8378" y="3020"/>
                  </a:lnTo>
                  <a:lnTo>
                    <a:pt x="8427" y="2606"/>
                  </a:lnTo>
                  <a:lnTo>
                    <a:pt x="8451" y="2168"/>
                  </a:lnTo>
                  <a:lnTo>
                    <a:pt x="8451" y="1730"/>
                  </a:lnTo>
                  <a:lnTo>
                    <a:pt x="8402" y="1291"/>
                  </a:lnTo>
                  <a:lnTo>
                    <a:pt x="8354" y="853"/>
                  </a:lnTo>
                  <a:lnTo>
                    <a:pt x="8256" y="439"/>
                  </a:lnTo>
                  <a:lnTo>
                    <a:pt x="8135" y="0"/>
                  </a:lnTo>
                </a:path>
              </a:pathLst>
            </a:custGeom>
            <a:noFill/>
            <a:ln w="19050" cap="rnd"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9"/>
            <p:cNvSpPr/>
            <p:nvPr/>
          </p:nvSpPr>
          <p:spPr>
            <a:xfrm>
              <a:off x="6643075" y="3664250"/>
              <a:ext cx="407950" cy="407975"/>
            </a:xfrm>
            <a:custGeom>
              <a:avLst/>
              <a:gdLst/>
              <a:ahLst/>
              <a:cxnLst/>
              <a:rect l="l" t="t" r="r" b="b"/>
              <a:pathLst>
                <a:path w="16318" h="16319" fill="none" extrusionOk="0">
                  <a:moveTo>
                    <a:pt x="16074" y="244"/>
                  </a:moveTo>
                  <a:lnTo>
                    <a:pt x="16074" y="244"/>
                  </a:lnTo>
                  <a:lnTo>
                    <a:pt x="15928" y="122"/>
                  </a:lnTo>
                  <a:lnTo>
                    <a:pt x="15758" y="49"/>
                  </a:lnTo>
                  <a:lnTo>
                    <a:pt x="15538" y="0"/>
                  </a:lnTo>
                  <a:lnTo>
                    <a:pt x="15319" y="0"/>
                  </a:lnTo>
                  <a:lnTo>
                    <a:pt x="15051" y="25"/>
                  </a:lnTo>
                  <a:lnTo>
                    <a:pt x="14759" y="73"/>
                  </a:lnTo>
                  <a:lnTo>
                    <a:pt x="14442" y="171"/>
                  </a:lnTo>
                  <a:lnTo>
                    <a:pt x="14102" y="293"/>
                  </a:lnTo>
                  <a:lnTo>
                    <a:pt x="13736" y="439"/>
                  </a:lnTo>
                  <a:lnTo>
                    <a:pt x="13347" y="609"/>
                  </a:lnTo>
                  <a:lnTo>
                    <a:pt x="12957" y="828"/>
                  </a:lnTo>
                  <a:lnTo>
                    <a:pt x="12543" y="1048"/>
                  </a:lnTo>
                  <a:lnTo>
                    <a:pt x="11666" y="1608"/>
                  </a:lnTo>
                  <a:lnTo>
                    <a:pt x="10716" y="2265"/>
                  </a:lnTo>
                  <a:lnTo>
                    <a:pt x="10716" y="2265"/>
                  </a:lnTo>
                  <a:lnTo>
                    <a:pt x="10278" y="2095"/>
                  </a:lnTo>
                  <a:lnTo>
                    <a:pt x="9815" y="1949"/>
                  </a:lnTo>
                  <a:lnTo>
                    <a:pt x="9352" y="1851"/>
                  </a:lnTo>
                  <a:lnTo>
                    <a:pt x="8890" y="1778"/>
                  </a:lnTo>
                  <a:lnTo>
                    <a:pt x="8427" y="1730"/>
                  </a:lnTo>
                  <a:lnTo>
                    <a:pt x="7940" y="1730"/>
                  </a:lnTo>
                  <a:lnTo>
                    <a:pt x="7477" y="1778"/>
                  </a:lnTo>
                  <a:lnTo>
                    <a:pt x="7014" y="1827"/>
                  </a:lnTo>
                  <a:lnTo>
                    <a:pt x="6551" y="1924"/>
                  </a:lnTo>
                  <a:lnTo>
                    <a:pt x="6089" y="2070"/>
                  </a:lnTo>
                  <a:lnTo>
                    <a:pt x="5650" y="2241"/>
                  </a:lnTo>
                  <a:lnTo>
                    <a:pt x="5212" y="2436"/>
                  </a:lnTo>
                  <a:lnTo>
                    <a:pt x="4774" y="2679"/>
                  </a:lnTo>
                  <a:lnTo>
                    <a:pt x="4384" y="2972"/>
                  </a:lnTo>
                  <a:lnTo>
                    <a:pt x="3994" y="3264"/>
                  </a:lnTo>
                  <a:lnTo>
                    <a:pt x="3605" y="3605"/>
                  </a:lnTo>
                  <a:lnTo>
                    <a:pt x="3605" y="3605"/>
                  </a:lnTo>
                  <a:lnTo>
                    <a:pt x="3264" y="3995"/>
                  </a:lnTo>
                  <a:lnTo>
                    <a:pt x="2971" y="4384"/>
                  </a:lnTo>
                  <a:lnTo>
                    <a:pt x="2679" y="4774"/>
                  </a:lnTo>
                  <a:lnTo>
                    <a:pt x="2436" y="5212"/>
                  </a:lnTo>
                  <a:lnTo>
                    <a:pt x="2241" y="5651"/>
                  </a:lnTo>
                  <a:lnTo>
                    <a:pt x="2070" y="6089"/>
                  </a:lnTo>
                  <a:lnTo>
                    <a:pt x="1924" y="6552"/>
                  </a:lnTo>
                  <a:lnTo>
                    <a:pt x="1827" y="7015"/>
                  </a:lnTo>
                  <a:lnTo>
                    <a:pt x="1778" y="7477"/>
                  </a:lnTo>
                  <a:lnTo>
                    <a:pt x="1729" y="7940"/>
                  </a:lnTo>
                  <a:lnTo>
                    <a:pt x="1729" y="8427"/>
                  </a:lnTo>
                  <a:lnTo>
                    <a:pt x="1778" y="8890"/>
                  </a:lnTo>
                  <a:lnTo>
                    <a:pt x="1851" y="9353"/>
                  </a:lnTo>
                  <a:lnTo>
                    <a:pt x="1948" y="9815"/>
                  </a:lnTo>
                  <a:lnTo>
                    <a:pt x="2095" y="10278"/>
                  </a:lnTo>
                  <a:lnTo>
                    <a:pt x="2265" y="10716"/>
                  </a:lnTo>
                  <a:lnTo>
                    <a:pt x="2265" y="10716"/>
                  </a:lnTo>
                  <a:lnTo>
                    <a:pt x="1607" y="11666"/>
                  </a:lnTo>
                  <a:lnTo>
                    <a:pt x="1047" y="12543"/>
                  </a:lnTo>
                  <a:lnTo>
                    <a:pt x="828" y="12957"/>
                  </a:lnTo>
                  <a:lnTo>
                    <a:pt x="609" y="13347"/>
                  </a:lnTo>
                  <a:lnTo>
                    <a:pt x="438" y="13737"/>
                  </a:lnTo>
                  <a:lnTo>
                    <a:pt x="292" y="14102"/>
                  </a:lnTo>
                  <a:lnTo>
                    <a:pt x="170" y="14443"/>
                  </a:lnTo>
                  <a:lnTo>
                    <a:pt x="73" y="14759"/>
                  </a:lnTo>
                  <a:lnTo>
                    <a:pt x="24" y="15052"/>
                  </a:lnTo>
                  <a:lnTo>
                    <a:pt x="0" y="15320"/>
                  </a:lnTo>
                  <a:lnTo>
                    <a:pt x="0" y="15539"/>
                  </a:lnTo>
                  <a:lnTo>
                    <a:pt x="49" y="15758"/>
                  </a:lnTo>
                  <a:lnTo>
                    <a:pt x="122" y="15928"/>
                  </a:lnTo>
                  <a:lnTo>
                    <a:pt x="244" y="16075"/>
                  </a:lnTo>
                  <a:lnTo>
                    <a:pt x="244" y="16075"/>
                  </a:lnTo>
                  <a:lnTo>
                    <a:pt x="341" y="16172"/>
                  </a:lnTo>
                  <a:lnTo>
                    <a:pt x="487" y="16245"/>
                  </a:lnTo>
                  <a:lnTo>
                    <a:pt x="633" y="16294"/>
                  </a:lnTo>
                  <a:lnTo>
                    <a:pt x="804" y="16318"/>
                  </a:lnTo>
                  <a:lnTo>
                    <a:pt x="974" y="16318"/>
                  </a:lnTo>
                  <a:lnTo>
                    <a:pt x="1169" y="16318"/>
                  </a:lnTo>
                  <a:lnTo>
                    <a:pt x="1388" y="16269"/>
                  </a:lnTo>
                  <a:lnTo>
                    <a:pt x="1632" y="16221"/>
                  </a:lnTo>
                  <a:lnTo>
                    <a:pt x="2143" y="16075"/>
                  </a:lnTo>
                  <a:lnTo>
                    <a:pt x="2703" y="15831"/>
                  </a:lnTo>
                  <a:lnTo>
                    <a:pt x="3312" y="15539"/>
                  </a:lnTo>
                  <a:lnTo>
                    <a:pt x="3946" y="15149"/>
                  </a:lnTo>
                  <a:lnTo>
                    <a:pt x="4652" y="14711"/>
                  </a:lnTo>
                  <a:lnTo>
                    <a:pt x="5358" y="14224"/>
                  </a:lnTo>
                  <a:lnTo>
                    <a:pt x="6113" y="13663"/>
                  </a:lnTo>
                  <a:lnTo>
                    <a:pt x="6892" y="13055"/>
                  </a:lnTo>
                  <a:lnTo>
                    <a:pt x="7696" y="12397"/>
                  </a:lnTo>
                  <a:lnTo>
                    <a:pt x="8500" y="11691"/>
                  </a:lnTo>
                  <a:lnTo>
                    <a:pt x="9304" y="10936"/>
                  </a:lnTo>
                  <a:lnTo>
                    <a:pt x="10132" y="10132"/>
                  </a:lnTo>
                  <a:lnTo>
                    <a:pt x="10132" y="10132"/>
                  </a:lnTo>
                  <a:lnTo>
                    <a:pt x="10935" y="9304"/>
                  </a:lnTo>
                  <a:lnTo>
                    <a:pt x="11690" y="8500"/>
                  </a:lnTo>
                  <a:lnTo>
                    <a:pt x="12397" y="7696"/>
                  </a:lnTo>
                  <a:lnTo>
                    <a:pt x="13054" y="6893"/>
                  </a:lnTo>
                  <a:lnTo>
                    <a:pt x="13663" y="6113"/>
                  </a:lnTo>
                  <a:lnTo>
                    <a:pt x="14223" y="5358"/>
                  </a:lnTo>
                  <a:lnTo>
                    <a:pt x="14710" y="4652"/>
                  </a:lnTo>
                  <a:lnTo>
                    <a:pt x="15149" y="3946"/>
                  </a:lnTo>
                  <a:lnTo>
                    <a:pt x="15538" y="3313"/>
                  </a:lnTo>
                  <a:lnTo>
                    <a:pt x="15831" y="2704"/>
                  </a:lnTo>
                  <a:lnTo>
                    <a:pt x="16074" y="2144"/>
                  </a:lnTo>
                  <a:lnTo>
                    <a:pt x="16220" y="1632"/>
                  </a:lnTo>
                  <a:lnTo>
                    <a:pt x="16269" y="1389"/>
                  </a:lnTo>
                  <a:lnTo>
                    <a:pt x="16318" y="1169"/>
                  </a:lnTo>
                  <a:lnTo>
                    <a:pt x="16318" y="975"/>
                  </a:lnTo>
                  <a:lnTo>
                    <a:pt x="16318" y="804"/>
                  </a:lnTo>
                  <a:lnTo>
                    <a:pt x="16293" y="634"/>
                  </a:lnTo>
                  <a:lnTo>
                    <a:pt x="16245" y="487"/>
                  </a:lnTo>
                  <a:lnTo>
                    <a:pt x="16172" y="341"/>
                  </a:lnTo>
                  <a:lnTo>
                    <a:pt x="16074" y="244"/>
                  </a:lnTo>
                  <a:lnTo>
                    <a:pt x="16074" y="244"/>
                  </a:lnTo>
                  <a:close/>
                  <a:moveTo>
                    <a:pt x="1827" y="13810"/>
                  </a:moveTo>
                  <a:lnTo>
                    <a:pt x="1827" y="13810"/>
                  </a:lnTo>
                  <a:lnTo>
                    <a:pt x="1754" y="13737"/>
                  </a:lnTo>
                  <a:lnTo>
                    <a:pt x="1729" y="13639"/>
                  </a:lnTo>
                  <a:lnTo>
                    <a:pt x="1681" y="13542"/>
                  </a:lnTo>
                  <a:lnTo>
                    <a:pt x="1681" y="13444"/>
                  </a:lnTo>
                  <a:lnTo>
                    <a:pt x="1681" y="13176"/>
                  </a:lnTo>
                  <a:lnTo>
                    <a:pt x="1754" y="12884"/>
                  </a:lnTo>
                  <a:lnTo>
                    <a:pt x="1875" y="12519"/>
                  </a:lnTo>
                  <a:lnTo>
                    <a:pt x="2046" y="12153"/>
                  </a:lnTo>
                  <a:lnTo>
                    <a:pt x="2265" y="11715"/>
                  </a:lnTo>
                  <a:lnTo>
                    <a:pt x="2533" y="11277"/>
                  </a:lnTo>
                  <a:lnTo>
                    <a:pt x="2533" y="11277"/>
                  </a:lnTo>
                  <a:lnTo>
                    <a:pt x="2752" y="11642"/>
                  </a:lnTo>
                  <a:lnTo>
                    <a:pt x="3020" y="12007"/>
                  </a:lnTo>
                  <a:lnTo>
                    <a:pt x="3288" y="12373"/>
                  </a:lnTo>
                  <a:lnTo>
                    <a:pt x="3605" y="12714"/>
                  </a:lnTo>
                  <a:lnTo>
                    <a:pt x="3605" y="12714"/>
                  </a:lnTo>
                  <a:lnTo>
                    <a:pt x="3897" y="12957"/>
                  </a:lnTo>
                  <a:lnTo>
                    <a:pt x="4165" y="13201"/>
                  </a:lnTo>
                  <a:lnTo>
                    <a:pt x="4165" y="13201"/>
                  </a:lnTo>
                  <a:lnTo>
                    <a:pt x="3751" y="13444"/>
                  </a:lnTo>
                  <a:lnTo>
                    <a:pt x="3361" y="13639"/>
                  </a:lnTo>
                  <a:lnTo>
                    <a:pt x="3020" y="13785"/>
                  </a:lnTo>
                  <a:lnTo>
                    <a:pt x="2679" y="13883"/>
                  </a:lnTo>
                  <a:lnTo>
                    <a:pt x="2411" y="13956"/>
                  </a:lnTo>
                  <a:lnTo>
                    <a:pt x="2168" y="13956"/>
                  </a:lnTo>
                  <a:lnTo>
                    <a:pt x="2070" y="13931"/>
                  </a:lnTo>
                  <a:lnTo>
                    <a:pt x="1973" y="13907"/>
                  </a:lnTo>
                  <a:lnTo>
                    <a:pt x="1900" y="13858"/>
                  </a:lnTo>
                  <a:lnTo>
                    <a:pt x="1827" y="13810"/>
                  </a:lnTo>
                  <a:lnTo>
                    <a:pt x="1827" y="13810"/>
                  </a:lnTo>
                  <a:close/>
                  <a:moveTo>
                    <a:pt x="8159" y="4482"/>
                  </a:moveTo>
                  <a:lnTo>
                    <a:pt x="8159" y="4482"/>
                  </a:lnTo>
                  <a:lnTo>
                    <a:pt x="8037" y="4482"/>
                  </a:lnTo>
                  <a:lnTo>
                    <a:pt x="7940" y="4433"/>
                  </a:lnTo>
                  <a:lnTo>
                    <a:pt x="7842" y="4384"/>
                  </a:lnTo>
                  <a:lnTo>
                    <a:pt x="7745" y="4311"/>
                  </a:lnTo>
                  <a:lnTo>
                    <a:pt x="7672" y="4238"/>
                  </a:lnTo>
                  <a:lnTo>
                    <a:pt x="7623" y="4141"/>
                  </a:lnTo>
                  <a:lnTo>
                    <a:pt x="7574" y="4019"/>
                  </a:lnTo>
                  <a:lnTo>
                    <a:pt x="7574" y="3897"/>
                  </a:lnTo>
                  <a:lnTo>
                    <a:pt x="7574" y="3897"/>
                  </a:lnTo>
                  <a:lnTo>
                    <a:pt x="7574" y="3775"/>
                  </a:lnTo>
                  <a:lnTo>
                    <a:pt x="7623" y="3678"/>
                  </a:lnTo>
                  <a:lnTo>
                    <a:pt x="7672" y="3580"/>
                  </a:lnTo>
                  <a:lnTo>
                    <a:pt x="7745" y="3483"/>
                  </a:lnTo>
                  <a:lnTo>
                    <a:pt x="7842" y="3410"/>
                  </a:lnTo>
                  <a:lnTo>
                    <a:pt x="7940" y="3361"/>
                  </a:lnTo>
                  <a:lnTo>
                    <a:pt x="8037" y="3337"/>
                  </a:lnTo>
                  <a:lnTo>
                    <a:pt x="8159" y="3313"/>
                  </a:lnTo>
                  <a:lnTo>
                    <a:pt x="8159" y="3313"/>
                  </a:lnTo>
                  <a:lnTo>
                    <a:pt x="8281" y="3337"/>
                  </a:lnTo>
                  <a:lnTo>
                    <a:pt x="8378" y="3361"/>
                  </a:lnTo>
                  <a:lnTo>
                    <a:pt x="8476" y="3410"/>
                  </a:lnTo>
                  <a:lnTo>
                    <a:pt x="8573" y="3483"/>
                  </a:lnTo>
                  <a:lnTo>
                    <a:pt x="8646" y="3580"/>
                  </a:lnTo>
                  <a:lnTo>
                    <a:pt x="8695" y="3678"/>
                  </a:lnTo>
                  <a:lnTo>
                    <a:pt x="8743" y="3775"/>
                  </a:lnTo>
                  <a:lnTo>
                    <a:pt x="8743" y="3897"/>
                  </a:lnTo>
                  <a:lnTo>
                    <a:pt x="8743" y="3897"/>
                  </a:lnTo>
                  <a:lnTo>
                    <a:pt x="8743" y="4019"/>
                  </a:lnTo>
                  <a:lnTo>
                    <a:pt x="8695" y="4141"/>
                  </a:lnTo>
                  <a:lnTo>
                    <a:pt x="8646" y="4238"/>
                  </a:lnTo>
                  <a:lnTo>
                    <a:pt x="8573" y="4311"/>
                  </a:lnTo>
                  <a:lnTo>
                    <a:pt x="8476" y="4384"/>
                  </a:lnTo>
                  <a:lnTo>
                    <a:pt x="8378" y="4433"/>
                  </a:lnTo>
                  <a:lnTo>
                    <a:pt x="8281" y="4482"/>
                  </a:lnTo>
                  <a:lnTo>
                    <a:pt x="8159" y="4482"/>
                  </a:lnTo>
                  <a:lnTo>
                    <a:pt x="8159" y="4482"/>
                  </a:lnTo>
                  <a:close/>
                  <a:moveTo>
                    <a:pt x="9133" y="5943"/>
                  </a:moveTo>
                  <a:lnTo>
                    <a:pt x="9133" y="5943"/>
                  </a:lnTo>
                  <a:lnTo>
                    <a:pt x="9036" y="5943"/>
                  </a:lnTo>
                  <a:lnTo>
                    <a:pt x="8963" y="5919"/>
                  </a:lnTo>
                  <a:lnTo>
                    <a:pt x="8841" y="5846"/>
                  </a:lnTo>
                  <a:lnTo>
                    <a:pt x="8768" y="5724"/>
                  </a:lnTo>
                  <a:lnTo>
                    <a:pt x="8743" y="5651"/>
                  </a:lnTo>
                  <a:lnTo>
                    <a:pt x="8743" y="5553"/>
                  </a:lnTo>
                  <a:lnTo>
                    <a:pt x="8743" y="5553"/>
                  </a:lnTo>
                  <a:lnTo>
                    <a:pt x="8743" y="5480"/>
                  </a:lnTo>
                  <a:lnTo>
                    <a:pt x="8768" y="5407"/>
                  </a:lnTo>
                  <a:lnTo>
                    <a:pt x="8841" y="5285"/>
                  </a:lnTo>
                  <a:lnTo>
                    <a:pt x="8963" y="5212"/>
                  </a:lnTo>
                  <a:lnTo>
                    <a:pt x="9036" y="5188"/>
                  </a:lnTo>
                  <a:lnTo>
                    <a:pt x="9133" y="5164"/>
                  </a:lnTo>
                  <a:lnTo>
                    <a:pt x="9133" y="5164"/>
                  </a:lnTo>
                  <a:lnTo>
                    <a:pt x="9206" y="5188"/>
                  </a:lnTo>
                  <a:lnTo>
                    <a:pt x="9279" y="5212"/>
                  </a:lnTo>
                  <a:lnTo>
                    <a:pt x="9401" y="5285"/>
                  </a:lnTo>
                  <a:lnTo>
                    <a:pt x="9474" y="5407"/>
                  </a:lnTo>
                  <a:lnTo>
                    <a:pt x="9498" y="5480"/>
                  </a:lnTo>
                  <a:lnTo>
                    <a:pt x="9523" y="5553"/>
                  </a:lnTo>
                  <a:lnTo>
                    <a:pt x="9523" y="5553"/>
                  </a:lnTo>
                  <a:lnTo>
                    <a:pt x="9498" y="5651"/>
                  </a:lnTo>
                  <a:lnTo>
                    <a:pt x="9474" y="5724"/>
                  </a:lnTo>
                  <a:lnTo>
                    <a:pt x="9401" y="5846"/>
                  </a:lnTo>
                  <a:lnTo>
                    <a:pt x="9279" y="5919"/>
                  </a:lnTo>
                  <a:lnTo>
                    <a:pt x="9206" y="5943"/>
                  </a:lnTo>
                  <a:lnTo>
                    <a:pt x="9133" y="5943"/>
                  </a:lnTo>
                  <a:lnTo>
                    <a:pt x="9133" y="5943"/>
                  </a:lnTo>
                  <a:close/>
                  <a:moveTo>
                    <a:pt x="9986" y="4409"/>
                  </a:moveTo>
                  <a:lnTo>
                    <a:pt x="9986" y="4409"/>
                  </a:lnTo>
                  <a:lnTo>
                    <a:pt x="9888" y="4409"/>
                  </a:lnTo>
                  <a:lnTo>
                    <a:pt x="9815" y="4384"/>
                  </a:lnTo>
                  <a:lnTo>
                    <a:pt x="9693" y="4287"/>
                  </a:lnTo>
                  <a:lnTo>
                    <a:pt x="9620" y="4165"/>
                  </a:lnTo>
                  <a:lnTo>
                    <a:pt x="9596" y="4092"/>
                  </a:lnTo>
                  <a:lnTo>
                    <a:pt x="9596" y="4019"/>
                  </a:lnTo>
                  <a:lnTo>
                    <a:pt x="9596" y="4019"/>
                  </a:lnTo>
                  <a:lnTo>
                    <a:pt x="9596" y="3946"/>
                  </a:lnTo>
                  <a:lnTo>
                    <a:pt x="9620" y="3873"/>
                  </a:lnTo>
                  <a:lnTo>
                    <a:pt x="9693" y="3751"/>
                  </a:lnTo>
                  <a:lnTo>
                    <a:pt x="9815" y="3654"/>
                  </a:lnTo>
                  <a:lnTo>
                    <a:pt x="9888" y="3629"/>
                  </a:lnTo>
                  <a:lnTo>
                    <a:pt x="9986" y="3629"/>
                  </a:lnTo>
                  <a:lnTo>
                    <a:pt x="9986" y="3629"/>
                  </a:lnTo>
                  <a:lnTo>
                    <a:pt x="10059" y="3629"/>
                  </a:lnTo>
                  <a:lnTo>
                    <a:pt x="10132" y="3654"/>
                  </a:lnTo>
                  <a:lnTo>
                    <a:pt x="10253" y="3751"/>
                  </a:lnTo>
                  <a:lnTo>
                    <a:pt x="10327" y="3873"/>
                  </a:lnTo>
                  <a:lnTo>
                    <a:pt x="10351" y="3946"/>
                  </a:lnTo>
                  <a:lnTo>
                    <a:pt x="10375" y="4019"/>
                  </a:lnTo>
                  <a:lnTo>
                    <a:pt x="10375" y="4019"/>
                  </a:lnTo>
                  <a:lnTo>
                    <a:pt x="10351" y="4092"/>
                  </a:lnTo>
                  <a:lnTo>
                    <a:pt x="10327" y="4165"/>
                  </a:lnTo>
                  <a:lnTo>
                    <a:pt x="10253" y="4287"/>
                  </a:lnTo>
                  <a:lnTo>
                    <a:pt x="10132" y="4384"/>
                  </a:lnTo>
                  <a:lnTo>
                    <a:pt x="10059" y="4409"/>
                  </a:lnTo>
                  <a:lnTo>
                    <a:pt x="9986" y="4409"/>
                  </a:lnTo>
                  <a:lnTo>
                    <a:pt x="9986" y="4409"/>
                  </a:lnTo>
                  <a:close/>
                  <a:moveTo>
                    <a:pt x="13200" y="4165"/>
                  </a:moveTo>
                  <a:lnTo>
                    <a:pt x="13200" y="4165"/>
                  </a:lnTo>
                  <a:lnTo>
                    <a:pt x="12957" y="3897"/>
                  </a:lnTo>
                  <a:lnTo>
                    <a:pt x="12713" y="3605"/>
                  </a:lnTo>
                  <a:lnTo>
                    <a:pt x="12713" y="3605"/>
                  </a:lnTo>
                  <a:lnTo>
                    <a:pt x="12372" y="3288"/>
                  </a:lnTo>
                  <a:lnTo>
                    <a:pt x="12007" y="3020"/>
                  </a:lnTo>
                  <a:lnTo>
                    <a:pt x="11642" y="2752"/>
                  </a:lnTo>
                  <a:lnTo>
                    <a:pt x="11276" y="2533"/>
                  </a:lnTo>
                  <a:lnTo>
                    <a:pt x="11276" y="2533"/>
                  </a:lnTo>
                  <a:lnTo>
                    <a:pt x="11715" y="2265"/>
                  </a:lnTo>
                  <a:lnTo>
                    <a:pt x="12153" y="2046"/>
                  </a:lnTo>
                  <a:lnTo>
                    <a:pt x="12518" y="1876"/>
                  </a:lnTo>
                  <a:lnTo>
                    <a:pt x="12884" y="1754"/>
                  </a:lnTo>
                  <a:lnTo>
                    <a:pt x="13176" y="1681"/>
                  </a:lnTo>
                  <a:lnTo>
                    <a:pt x="13444" y="1681"/>
                  </a:lnTo>
                  <a:lnTo>
                    <a:pt x="13541" y="1681"/>
                  </a:lnTo>
                  <a:lnTo>
                    <a:pt x="13639" y="1730"/>
                  </a:lnTo>
                  <a:lnTo>
                    <a:pt x="13736" y="1754"/>
                  </a:lnTo>
                  <a:lnTo>
                    <a:pt x="13809" y="1827"/>
                  </a:lnTo>
                  <a:lnTo>
                    <a:pt x="13809" y="1827"/>
                  </a:lnTo>
                  <a:lnTo>
                    <a:pt x="13858" y="1900"/>
                  </a:lnTo>
                  <a:lnTo>
                    <a:pt x="13907" y="1973"/>
                  </a:lnTo>
                  <a:lnTo>
                    <a:pt x="13931" y="2070"/>
                  </a:lnTo>
                  <a:lnTo>
                    <a:pt x="13955" y="2168"/>
                  </a:lnTo>
                  <a:lnTo>
                    <a:pt x="13955" y="2411"/>
                  </a:lnTo>
                  <a:lnTo>
                    <a:pt x="13882" y="2679"/>
                  </a:lnTo>
                  <a:lnTo>
                    <a:pt x="13785" y="3020"/>
                  </a:lnTo>
                  <a:lnTo>
                    <a:pt x="13639" y="3361"/>
                  </a:lnTo>
                  <a:lnTo>
                    <a:pt x="13444" y="3751"/>
                  </a:lnTo>
                  <a:lnTo>
                    <a:pt x="13200" y="4165"/>
                  </a:lnTo>
                  <a:lnTo>
                    <a:pt x="13200" y="4165"/>
                  </a:lnTo>
                  <a:close/>
                </a:path>
              </a:pathLst>
            </a:custGeom>
            <a:noFill/>
            <a:ln w="19050" cap="rnd"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 name="Google Shape;155;p19"/>
          <p:cNvGrpSpPr/>
          <p:nvPr/>
        </p:nvGrpSpPr>
        <p:grpSpPr>
          <a:xfrm rot="-587494">
            <a:off x="6662475" y="2367985"/>
            <a:ext cx="676638" cy="676644"/>
            <a:chOff x="576250" y="4319400"/>
            <a:chExt cx="442075" cy="442050"/>
          </a:xfrm>
        </p:grpSpPr>
        <p:sp>
          <p:nvSpPr>
            <p:cNvPr id="156" name="Google Shape;156;p19"/>
            <p:cNvSpPr/>
            <p:nvPr/>
          </p:nvSpPr>
          <p:spPr>
            <a:xfrm>
              <a:off x="576250" y="4319400"/>
              <a:ext cx="442075" cy="442050"/>
            </a:xfrm>
            <a:custGeom>
              <a:avLst/>
              <a:gdLst/>
              <a:ahLst/>
              <a:cxnLst/>
              <a:rect l="l" t="t" r="r" b="b"/>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noFill/>
            <a:ln w="19050" cap="rnd"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9"/>
            <p:cNvSpPr/>
            <p:nvPr/>
          </p:nvSpPr>
          <p:spPr>
            <a:xfrm>
              <a:off x="595725" y="4668875"/>
              <a:ext cx="73100" cy="73100"/>
            </a:xfrm>
            <a:custGeom>
              <a:avLst/>
              <a:gdLst/>
              <a:ahLst/>
              <a:cxnLst/>
              <a:rect l="l" t="t" r="r" b="b"/>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noFill/>
            <a:ln w="19050" cap="rnd"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9"/>
            <p:cNvSpPr/>
            <p:nvPr/>
          </p:nvSpPr>
          <p:spPr>
            <a:xfrm>
              <a:off x="652350" y="4711500"/>
              <a:ext cx="46925" cy="46925"/>
            </a:xfrm>
            <a:custGeom>
              <a:avLst/>
              <a:gdLst/>
              <a:ahLst/>
              <a:cxnLst/>
              <a:rect l="l" t="t" r="r" b="b"/>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noFill/>
            <a:ln w="19050" cap="rnd"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9"/>
            <p:cNvSpPr/>
            <p:nvPr/>
          </p:nvSpPr>
          <p:spPr>
            <a:xfrm>
              <a:off x="579300" y="4638450"/>
              <a:ext cx="46900" cy="46900"/>
            </a:xfrm>
            <a:custGeom>
              <a:avLst/>
              <a:gdLst/>
              <a:ahLst/>
              <a:cxnLst/>
              <a:rect l="l" t="t" r="r" b="b"/>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noFill/>
            <a:ln w="19050" cap="rnd"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 name="Google Shape;160;p19"/>
          <p:cNvSpPr/>
          <p:nvPr/>
        </p:nvSpPr>
        <p:spPr>
          <a:xfrm>
            <a:off x="6365361" y="887713"/>
            <a:ext cx="257246" cy="245628"/>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9"/>
          <p:cNvSpPr/>
          <p:nvPr/>
        </p:nvSpPr>
        <p:spPr>
          <a:xfrm rot="2697415">
            <a:off x="8060604" y="2145273"/>
            <a:ext cx="390522" cy="372885"/>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9"/>
          <p:cNvSpPr/>
          <p:nvPr/>
        </p:nvSpPr>
        <p:spPr>
          <a:xfrm>
            <a:off x="8369546" y="1932400"/>
            <a:ext cx="156409" cy="149417"/>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9"/>
          <p:cNvSpPr/>
          <p:nvPr/>
        </p:nvSpPr>
        <p:spPr>
          <a:xfrm rot="1279885">
            <a:off x="6187127" y="1628627"/>
            <a:ext cx="156402" cy="149398"/>
          </a:xfrm>
          <a:custGeom>
            <a:avLst/>
            <a:gdLst/>
            <a:ahLst/>
            <a:cxnLst/>
            <a:rect l="l" t="t" r="r" b="b"/>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9"/>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594900" y="1098011"/>
            <a:ext cx="7961271" cy="3648300"/>
          </a:xfrm>
          <a:prstGeom prst="rect">
            <a:avLst/>
          </a:prstGeom>
        </p:spPr>
        <p:txBody>
          <a:bodyPr spcFirstLastPara="1" wrap="square" lIns="91425" tIns="91425" rIns="91425" bIns="91425" anchor="t" anchorCtr="0">
            <a:noAutofit/>
          </a:bodyPr>
          <a:lstStyle/>
          <a:p>
            <a:r>
              <a:rPr lang="ru-RU" sz="1600" noProof="1"/>
              <a:t>Брендовий міф </a:t>
            </a:r>
            <a:r>
              <a:rPr lang="en-GB" sz="1600" noProof="1"/>
              <a:t>Coca-Cola </a:t>
            </a:r>
            <a:r>
              <a:rPr lang="ru-RU" sz="1600" noProof="1"/>
              <a:t>є одним із найуспішніших і найстійкіших у світовій історії реклами. Його суть полягає в тому, що компанія продає не просто напій, а ідею радості, свята та єднання</a:t>
            </a:r>
            <a:r>
              <a:rPr lang="ru-RU" sz="1600" noProof="1" smtClean="0"/>
              <a:t>.</a:t>
            </a:r>
          </a:p>
          <a:p>
            <a:r>
              <a:rPr lang="ru-RU" sz="1600" b="1" noProof="1" smtClean="0"/>
              <a:t>Контекст</a:t>
            </a:r>
          </a:p>
          <a:p>
            <a:r>
              <a:rPr lang="ru-RU" sz="1600" noProof="1" smtClean="0"/>
              <a:t>На початку свого існування </a:t>
            </a:r>
            <a:r>
              <a:rPr lang="en-GB" sz="1600" noProof="1" smtClean="0"/>
              <a:t>Coca-Cola </a:t>
            </a:r>
            <a:r>
              <a:rPr lang="ru-RU" sz="1600" noProof="1"/>
              <a:t>позиціонувалася як </a:t>
            </a:r>
            <a:r>
              <a:rPr lang="ru-RU" sz="1600" noProof="1" smtClean="0"/>
              <a:t>засіб від головного болю, а потім як "тонізуючий</a:t>
            </a:r>
            <a:r>
              <a:rPr lang="ru-RU" sz="1600" noProof="1"/>
              <a:t>" та "</a:t>
            </a:r>
            <a:r>
              <a:rPr lang="ru-RU" sz="1600" noProof="1" smtClean="0"/>
              <a:t>освіжаючий</a:t>
            </a:r>
            <a:r>
              <a:rPr lang="ru-RU" sz="1600" noProof="1"/>
              <a:t>" напій. Проте з часом, у міру зростання конкуренції, компанія зрозуміла, що для домінування на ринку потрібна глибша, емоційна прив’язка</a:t>
            </a:r>
            <a:r>
              <a:rPr lang="ru-RU" sz="1600" noProof="1" smtClean="0"/>
              <a:t>.</a:t>
            </a:r>
          </a:p>
          <a:p>
            <a:r>
              <a:rPr lang="uk-UA" sz="1600" noProof="1">
                <a:latin typeface="+mn-lt"/>
              </a:rPr>
              <a:t>Основна проблема, з якою стикалася компанія </a:t>
            </a:r>
            <a:r>
              <a:rPr lang="en-GB" sz="1600" noProof="1">
                <a:latin typeface="+mn-lt"/>
              </a:rPr>
              <a:t>Coca-Cola, </a:t>
            </a:r>
            <a:r>
              <a:rPr lang="uk-UA" sz="1600" noProof="1" smtClean="0">
                <a:latin typeface="+mn-lt"/>
              </a:rPr>
              <a:t>полягала ще й </a:t>
            </a:r>
            <a:r>
              <a:rPr lang="uk-UA" sz="1600" noProof="1">
                <a:latin typeface="+mn-lt"/>
              </a:rPr>
              <a:t>в тому, що її напій сприймався як літній, "освіжаючий" продукт. Рекламна кампанія з Санта-Клаусом мала на меті змінити це сприйняття і зробити </a:t>
            </a:r>
            <a:r>
              <a:rPr lang="en-GB" sz="1600" noProof="1">
                <a:latin typeface="+mn-lt"/>
              </a:rPr>
              <a:t>Coca-Cola </a:t>
            </a:r>
            <a:r>
              <a:rPr lang="uk-UA" sz="1600" noProof="1">
                <a:latin typeface="+mn-lt"/>
              </a:rPr>
              <a:t>актуальною навіть у холодні зимові місяці. Асоціація з Різдвом дозволила розширити сезонність продукту та збільшити продажі.</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26</a:t>
            </a:fld>
            <a:endParaRPr/>
          </a:p>
        </p:txBody>
      </p:sp>
    </p:spTree>
    <p:extLst>
      <p:ext uri="{BB962C8B-B14F-4D97-AF65-F5344CB8AC3E}">
        <p14:creationId xmlns:p14="http://schemas.microsoft.com/office/powerpoint/2010/main" val="677939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4" name="Google Shape;144;p18"/>
          <p:cNvSpPr txBox="1">
            <a:spLocks noGrp="1"/>
          </p:cNvSpPr>
          <p:nvPr>
            <p:ph type="body" idx="1"/>
          </p:nvPr>
        </p:nvSpPr>
        <p:spPr>
          <a:xfrm>
            <a:off x="594900" y="1098011"/>
            <a:ext cx="7961271" cy="3648300"/>
          </a:xfrm>
          <a:prstGeom prst="rect">
            <a:avLst/>
          </a:prstGeom>
        </p:spPr>
        <p:txBody>
          <a:bodyPr spcFirstLastPara="1" wrap="square" lIns="91425" tIns="91425" rIns="91425" bIns="91425" anchor="t" anchorCtr="0">
            <a:noAutofit/>
          </a:bodyPr>
          <a:lstStyle/>
          <a:p>
            <a:r>
              <a:rPr lang="ru-RU" sz="1600" noProof="1"/>
              <a:t>У 1930-х роках ринок вже був насичений газованими напоями. Просто продавати "освіжаючий" напій було недостатньо. Компанія вирішила створити емоційний зв'язок зі споживачем. Санта-Клаус, який є символом радості, щедрості та сімейного свята, допоміг пов'язати ці універсальні цінності з брендом </a:t>
            </a:r>
            <a:r>
              <a:rPr lang="en-GB" sz="1600" noProof="1"/>
              <a:t>Coca-Cola. </a:t>
            </a:r>
            <a:r>
              <a:rPr lang="ru-RU" sz="1600" noProof="1"/>
              <a:t>У результаті споживач купував не просто напій, а "частинку" різдвяного настрою та щастя</a:t>
            </a:r>
            <a:r>
              <a:rPr lang="ru-RU" sz="1600" noProof="1" smtClean="0"/>
              <a:t>.</a:t>
            </a:r>
          </a:p>
          <a:p>
            <a:r>
              <a:rPr lang="uk-UA" sz="1600" noProof="1">
                <a:latin typeface="+mn-lt"/>
              </a:rPr>
              <a:t>До кампанії </a:t>
            </a:r>
            <a:r>
              <a:rPr lang="en-GB" sz="1600" noProof="1">
                <a:latin typeface="+mn-lt"/>
              </a:rPr>
              <a:t>Coca-Cola, </a:t>
            </a:r>
            <a:r>
              <a:rPr lang="uk-UA" sz="1600" noProof="1">
                <a:latin typeface="+mn-lt"/>
              </a:rPr>
              <a:t>образ Санта-Клауса не був уніфікованим — він зображувався в різних кольорах і </a:t>
            </a:r>
            <a:r>
              <a:rPr lang="uk-UA" sz="1600" noProof="1" smtClean="0">
                <a:latin typeface="+mn-lt"/>
              </a:rPr>
              <a:t>формах. В деяких образах він був одягнений у червоний з білим костюм, що було використано </a:t>
            </a:r>
            <a:r>
              <a:rPr lang="ru-RU" sz="1600" noProof="1" smtClean="0">
                <a:latin typeface="+mn-lt"/>
              </a:rPr>
              <a:t>художником Геддоном Сандбломом, який</a:t>
            </a:r>
            <a:r>
              <a:rPr lang="uk-UA" sz="1600" noProof="1" smtClean="0">
                <a:latin typeface="+mn-lt"/>
              </a:rPr>
              <a:t> створив </a:t>
            </a:r>
            <a:r>
              <a:rPr lang="uk-UA" sz="1600" noProof="1">
                <a:latin typeface="+mn-lt"/>
              </a:rPr>
              <a:t>добродушного Санту в червоно-білому одязі (кольорах бренду</a:t>
            </a:r>
            <a:r>
              <a:rPr lang="uk-UA" sz="1600" noProof="1" smtClean="0">
                <a:latin typeface="+mn-lt"/>
              </a:rPr>
              <a:t>). </a:t>
            </a:r>
            <a:r>
              <a:rPr lang="en-GB" sz="1600" noProof="1">
                <a:latin typeface="+mn-lt"/>
              </a:rPr>
              <a:t>Coca-Cola </a:t>
            </a:r>
            <a:r>
              <a:rPr lang="uk-UA" sz="1600" noProof="1">
                <a:latin typeface="+mn-lt"/>
              </a:rPr>
              <a:t>закріпила цей образ у світовій масовій свідомості, тим самим зробивши його нерозривно пов'язаним зі своїм брендом.</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27</a:t>
            </a:fld>
            <a:endParaRPr/>
          </a:p>
        </p:txBody>
      </p:sp>
    </p:spTree>
    <p:extLst>
      <p:ext uri="{BB962C8B-B14F-4D97-AF65-F5344CB8AC3E}">
        <p14:creationId xmlns:p14="http://schemas.microsoft.com/office/powerpoint/2010/main" val="234667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Імідж і міф</a:t>
            </a:r>
            <a:endParaRPr lang="uk-UA" noProof="1"/>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28</a:t>
            </a:fld>
            <a:endParaRPr/>
          </a:p>
        </p:txBody>
      </p:sp>
      <p:pic>
        <p:nvPicPr>
          <p:cNvPr id="2" name="Рисунок 1"/>
          <p:cNvPicPr>
            <a:picLocks noChangeAspect="1"/>
          </p:cNvPicPr>
          <p:nvPr/>
        </p:nvPicPr>
        <p:blipFill>
          <a:blip r:embed="rId3"/>
          <a:stretch>
            <a:fillRect/>
          </a:stretch>
        </p:blipFill>
        <p:spPr>
          <a:xfrm>
            <a:off x="297450" y="1210354"/>
            <a:ext cx="3058071" cy="1841047"/>
          </a:xfrm>
          <a:prstGeom prst="rect">
            <a:avLst/>
          </a:prstGeom>
        </p:spPr>
      </p:pic>
      <p:pic>
        <p:nvPicPr>
          <p:cNvPr id="3" name="Рисунок 2"/>
          <p:cNvPicPr>
            <a:picLocks noChangeAspect="1"/>
          </p:cNvPicPr>
          <p:nvPr/>
        </p:nvPicPr>
        <p:blipFill>
          <a:blip r:embed="rId4"/>
          <a:stretch>
            <a:fillRect/>
          </a:stretch>
        </p:blipFill>
        <p:spPr>
          <a:xfrm>
            <a:off x="5578779" y="3051401"/>
            <a:ext cx="2920242" cy="1762125"/>
          </a:xfrm>
          <a:prstGeom prst="rect">
            <a:avLst/>
          </a:prstGeom>
        </p:spPr>
      </p:pic>
      <p:pic>
        <p:nvPicPr>
          <p:cNvPr id="4" name="Рисунок 3"/>
          <p:cNvPicPr>
            <a:picLocks noChangeAspect="1"/>
          </p:cNvPicPr>
          <p:nvPr/>
        </p:nvPicPr>
        <p:blipFill>
          <a:blip r:embed="rId5"/>
          <a:stretch>
            <a:fillRect/>
          </a:stretch>
        </p:blipFill>
        <p:spPr>
          <a:xfrm>
            <a:off x="3544436" y="1977796"/>
            <a:ext cx="1845428" cy="2480227"/>
          </a:xfrm>
          <a:prstGeom prst="rect">
            <a:avLst/>
          </a:prstGeom>
        </p:spPr>
      </p:pic>
    </p:spTree>
    <p:extLst>
      <p:ext uri="{BB962C8B-B14F-4D97-AF65-F5344CB8AC3E}">
        <p14:creationId xmlns:p14="http://schemas.microsoft.com/office/powerpoint/2010/main" val="25549864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36"/>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29</a:t>
            </a:fld>
            <a:endParaRPr/>
          </a:p>
        </p:txBody>
      </p:sp>
      <p:sp>
        <p:nvSpPr>
          <p:cNvPr id="309" name="Google Shape;309;p36"/>
          <p:cNvSpPr txBox="1">
            <a:spLocks noGrp="1"/>
          </p:cNvSpPr>
          <p:nvPr>
            <p:ph type="ctrTitle" idx="4294967295"/>
          </p:nvPr>
        </p:nvSpPr>
        <p:spPr>
          <a:xfrm>
            <a:off x="1033300" y="1583350"/>
            <a:ext cx="6672600" cy="115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uk-UA" sz="6000" dirty="0" smtClean="0">
                <a:solidFill>
                  <a:schemeClr val="accent1"/>
                </a:solidFill>
              </a:rPr>
              <a:t>Дякую за увагу!</a:t>
            </a:r>
            <a:endParaRPr sz="6000"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6"/>
          <p:cNvSpPr txBox="1">
            <a:spLocks noGrp="1"/>
          </p:cNvSpPr>
          <p:nvPr>
            <p:ph type="ctrTitle"/>
          </p:nvPr>
        </p:nvSpPr>
        <p:spPr>
          <a:xfrm>
            <a:off x="920898" y="1632653"/>
            <a:ext cx="6959078"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4000" dirty="0"/>
              <a:t>1.</a:t>
            </a:r>
            <a:endParaRPr sz="4000" dirty="0"/>
          </a:p>
          <a:p>
            <a:pPr lvl="0"/>
            <a:r>
              <a:rPr lang="uk-UA" sz="4000" dirty="0" smtClean="0"/>
              <a:t>Поняття бренду та його соціальні функції. </a:t>
            </a:r>
            <a:endParaRPr lang="uk-UA" sz="4000" dirty="0"/>
          </a:p>
        </p:txBody>
      </p:sp>
      <p:sp>
        <p:nvSpPr>
          <p:cNvPr id="132" name="Google Shape;132;p16"/>
          <p:cNvSpPr txBox="1">
            <a:spLocks noGrp="1"/>
          </p:cNvSpPr>
          <p:nvPr>
            <p:ph type="subTitle" idx="1"/>
          </p:nvPr>
        </p:nvSpPr>
        <p:spPr>
          <a:xfrm>
            <a:off x="920898" y="2878151"/>
            <a:ext cx="4962190" cy="570000"/>
          </a:xfrm>
          <a:prstGeom prst="rect">
            <a:avLst/>
          </a:prstGeom>
        </p:spPr>
        <p:txBody>
          <a:bodyPr spcFirstLastPara="1" wrap="square" lIns="91425" tIns="91425" rIns="91425" bIns="91425" anchor="t" anchorCtr="0">
            <a:noAutofit/>
          </a:bodyPr>
          <a:lstStyle/>
          <a:p>
            <a:pPr marL="0" lvl="0" indent="0"/>
            <a:r>
              <a:rPr lang="ru-RU" sz="1800" noProof="1" smtClean="0"/>
              <a:t>Чому бренди сьогодні є не просто торговими марками, а соціокультурними  конструктами?</a:t>
            </a:r>
            <a:endParaRPr lang="ru-RU" sz="1800" noProof="1"/>
          </a:p>
        </p:txBody>
      </p:sp>
      <p:sp>
        <p:nvSpPr>
          <p:cNvPr id="133" name="Google Shape;133;p16"/>
          <p:cNvSpPr txBox="1">
            <a:spLocks noGrp="1"/>
          </p:cNvSpPr>
          <p:nvPr>
            <p:ph type="sldNum" idx="4294967295"/>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pPr lvl="0"/>
            <a:r>
              <a:rPr lang="uk-UA" sz="1600" dirty="0"/>
              <a:t>Реклама — це не просто продаж товарів, а потужна соціальна технологія, що конструює ідеали та норми в нашій масовій свідомості. Вона використовує емоційну заразливість натовпу та імітацію ідей, щоб створити ілюзорну реальність, яка формує наші потреби. </a:t>
            </a:r>
            <a:endParaRPr lang="uk-UA" sz="1600" dirty="0" smtClean="0"/>
          </a:p>
          <a:p>
            <a:pPr lvl="0"/>
            <a:r>
              <a:rPr lang="uk-UA" sz="1600" dirty="0" smtClean="0"/>
              <a:t>Розуміння </a:t>
            </a:r>
            <a:r>
              <a:rPr lang="uk-UA" sz="1600" dirty="0"/>
              <a:t>цих механізмів є ключем до вивчення того, як реклама створює </a:t>
            </a:r>
            <a:r>
              <a:rPr lang="uk-UA" sz="1600" dirty="0" smtClean="0"/>
              <a:t>бренд, </a:t>
            </a:r>
            <a:r>
              <a:rPr lang="uk-UA" sz="1600" dirty="0"/>
              <a:t>що має своє унікальне місце у свідомості споживача.</a:t>
            </a:r>
            <a:endParaRPr sz="1600" dirty="0"/>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pPr marL="38100" indent="0">
              <a:buNone/>
            </a:pPr>
            <a:r>
              <a:rPr lang="uk-UA" sz="1600" b="1" dirty="0" smtClean="0"/>
              <a:t>Бренд. Рух від </a:t>
            </a:r>
            <a:r>
              <a:rPr lang="uk-UA" sz="1600" b="1" dirty="0"/>
              <a:t>торгової марки до соціального символу</a:t>
            </a:r>
          </a:p>
          <a:p>
            <a:r>
              <a:rPr lang="uk-UA" sz="1600" dirty="0"/>
              <a:t>У сучасному світі </a:t>
            </a:r>
            <a:r>
              <a:rPr lang="uk-UA" sz="1600" b="1" dirty="0"/>
              <a:t>бренд</a:t>
            </a:r>
            <a:r>
              <a:rPr lang="uk-UA" sz="1600" dirty="0"/>
              <a:t> (</a:t>
            </a:r>
            <a:r>
              <a:rPr lang="en-GB" sz="1600" dirty="0"/>
              <a:t>brand) — </a:t>
            </a:r>
            <a:r>
              <a:rPr lang="uk-UA" sz="1600" dirty="0"/>
              <a:t>це набагато більше, ніж просто торгова марка, логотип чи назва продукту. Це комплексна сукупність символів, ідей, цінностей та емоцій, які існують у свідомості споживача. </a:t>
            </a:r>
            <a:endParaRPr lang="uk-UA" sz="1600" dirty="0" smtClean="0"/>
          </a:p>
          <a:p>
            <a:r>
              <a:rPr lang="uk-UA" sz="1600" dirty="0" smtClean="0"/>
              <a:t>Якщо </a:t>
            </a:r>
            <a:r>
              <a:rPr lang="uk-UA" sz="1600" dirty="0"/>
              <a:t>торгова марка — це юридичне поняття, що захищає назву, то бренд — це соціологічне і психологічне поняття, що відображає уявлення та асоціації людей.</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5</a:t>
            </a:fld>
            <a:endParaRPr/>
          </a:p>
        </p:txBody>
      </p:sp>
    </p:spTree>
    <p:extLst>
      <p:ext uri="{BB962C8B-B14F-4D97-AF65-F5344CB8AC3E}">
        <p14:creationId xmlns:p14="http://schemas.microsoft.com/office/powerpoint/2010/main" val="947965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uk-UA" sz="1600" dirty="0"/>
              <a:t>У соціології реклами бренд — це комплекс соціальних та психологічних асоціацій, що створюють у споживачів унікальний образ продукту чи компанії, впливаючи на їхню поведінку, цінності та ідентичність. </a:t>
            </a:r>
            <a:endParaRPr lang="uk-UA" sz="1600" dirty="0" smtClean="0"/>
          </a:p>
          <a:p>
            <a:r>
              <a:rPr lang="uk-UA" sz="1600" dirty="0" smtClean="0"/>
              <a:t>Реклама</a:t>
            </a:r>
            <a:r>
              <a:rPr lang="uk-UA" sz="1600" dirty="0"/>
              <a:t>, будучи соціальним інструментом, формує бренд через створення образів успіху, щастя та статусу, що може призводити до стереотипізації мислення та нав'язування певних моделей життя. </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1244326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uk-UA" sz="1600" b="1" dirty="0" smtClean="0"/>
              <a:t>Бренд має глибокі соціальні функції, які виходять далеко за межі комерції.</a:t>
            </a:r>
          </a:p>
          <a:p>
            <a:r>
              <a:rPr lang="uk-UA" sz="1600" i="1" u="sng" dirty="0" smtClean="0"/>
              <a:t>Наприклад, функція </a:t>
            </a:r>
            <a:r>
              <a:rPr lang="uk-UA" sz="1600" i="1" u="sng" dirty="0"/>
              <a:t>ідентифікації та </a:t>
            </a:r>
            <a:r>
              <a:rPr lang="uk-UA" sz="1600" i="1" u="sng" dirty="0" smtClean="0"/>
              <a:t>ідентичності.</a:t>
            </a:r>
            <a:r>
              <a:rPr lang="uk-UA" sz="1600" dirty="0" smtClean="0"/>
              <a:t> </a:t>
            </a:r>
            <a:r>
              <a:rPr lang="uk-UA" sz="1600" dirty="0"/>
              <a:t>Бренди допомагають людям виразити свою індивідуальність та ідентичність. </a:t>
            </a:r>
            <a:endParaRPr lang="uk-UA" sz="1600" dirty="0" smtClean="0"/>
          </a:p>
          <a:p>
            <a:r>
              <a:rPr lang="uk-UA" sz="1600" dirty="0" smtClean="0"/>
              <a:t>Обираючи </a:t>
            </a:r>
            <a:r>
              <a:rPr lang="uk-UA" sz="1600" dirty="0"/>
              <a:t>певні бренди (наприклад, одяг, гаджети чи автомобіль), ми сигналізуємо світу про свої цінності, соціальний статус, спосіб життя та приналежність до певної групи. Бренд стає частиною </a:t>
            </a:r>
            <a:r>
              <a:rPr lang="uk-UA" sz="1600" dirty="0" smtClean="0"/>
              <a:t>нашого соціального життя </a:t>
            </a:r>
            <a:r>
              <a:rPr lang="uk-UA" sz="1600" dirty="0"/>
              <a:t>та способом розказати про себе.</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7</a:t>
            </a:fld>
            <a:endParaRPr/>
          </a:p>
        </p:txBody>
      </p:sp>
    </p:spTree>
    <p:extLst>
      <p:ext uri="{BB962C8B-B14F-4D97-AF65-F5344CB8AC3E}">
        <p14:creationId xmlns:p14="http://schemas.microsoft.com/office/powerpoint/2010/main" val="1562541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uk-UA" sz="1600" b="1" dirty="0" smtClean="0"/>
              <a:t>Бренд має глибокі соціальні функції, які виходять далеко за межі комерції.</a:t>
            </a:r>
          </a:p>
          <a:p>
            <a:r>
              <a:rPr lang="uk-UA" sz="1600" i="1" u="sng" dirty="0"/>
              <a:t>Функція соціальної </a:t>
            </a:r>
            <a:r>
              <a:rPr lang="uk-UA" sz="1600" i="1" u="sng" dirty="0" smtClean="0"/>
              <a:t>приналежності.</a:t>
            </a:r>
            <a:r>
              <a:rPr lang="uk-UA" sz="1600" dirty="0" smtClean="0"/>
              <a:t> </a:t>
            </a:r>
            <a:r>
              <a:rPr lang="uk-UA" sz="1600" dirty="0"/>
              <a:t>Бренди створюють спільноти. Лояльна аудиторія об'єднується навколо певного бренду, поділяючи його цінності та міфи. </a:t>
            </a:r>
            <a:endParaRPr lang="uk-UA" sz="1600" dirty="0" smtClean="0"/>
          </a:p>
          <a:p>
            <a:r>
              <a:rPr lang="uk-UA" sz="1600" dirty="0" smtClean="0"/>
              <a:t>Це </a:t>
            </a:r>
            <a:r>
              <a:rPr lang="uk-UA" sz="1600" dirty="0"/>
              <a:t>може бути спільнота фанатів </a:t>
            </a:r>
            <a:r>
              <a:rPr lang="en-GB" sz="1600" dirty="0"/>
              <a:t>Apple, </a:t>
            </a:r>
            <a:r>
              <a:rPr lang="uk-UA" sz="1600" dirty="0"/>
              <a:t>шанувальників спортивного бренду </a:t>
            </a:r>
            <a:r>
              <a:rPr lang="en-GB" sz="1600" dirty="0"/>
              <a:t>Nike, </a:t>
            </a:r>
            <a:r>
              <a:rPr lang="uk-UA" sz="1600" dirty="0"/>
              <a:t>або ж групи, що підтримують екологічні ініціативи певного виробника. Таким чином, бренд допомагає нам знайти "своїх" і почуватися частиною чогось більшого.</a:t>
            </a:r>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8</a:t>
            </a:fld>
            <a:endParaRPr/>
          </a:p>
        </p:txBody>
      </p:sp>
    </p:spTree>
    <p:extLst>
      <p:ext uri="{BB962C8B-B14F-4D97-AF65-F5344CB8AC3E}">
        <p14:creationId xmlns:p14="http://schemas.microsoft.com/office/powerpoint/2010/main" val="2768701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8"/>
          <p:cNvSpPr txBox="1">
            <a:spLocks noGrp="1"/>
          </p:cNvSpPr>
          <p:nvPr>
            <p:ph type="title"/>
          </p:nvPr>
        </p:nvSpPr>
        <p:spPr>
          <a:xfrm>
            <a:off x="1104900" y="276075"/>
            <a:ext cx="6724500" cy="749100"/>
          </a:xfrm>
          <a:prstGeom prst="rect">
            <a:avLst/>
          </a:prstGeom>
        </p:spPr>
        <p:txBody>
          <a:bodyPr spcFirstLastPara="1" wrap="square" lIns="91425" tIns="91425" rIns="91425" bIns="91425" anchor="ctr" anchorCtr="0">
            <a:noAutofit/>
          </a:bodyPr>
          <a:lstStyle/>
          <a:p>
            <a:pPr lvl="0"/>
            <a:r>
              <a:rPr lang="uk-UA" noProof="1" smtClean="0"/>
              <a:t>Поняття бренду та його соціальні функції</a:t>
            </a:r>
            <a:endParaRPr lang="uk-UA" noProof="1"/>
          </a:p>
        </p:txBody>
      </p:sp>
      <p:sp>
        <p:nvSpPr>
          <p:cNvPr id="144" name="Google Shape;144;p18"/>
          <p:cNvSpPr txBox="1">
            <a:spLocks noGrp="1"/>
          </p:cNvSpPr>
          <p:nvPr>
            <p:ph type="body" idx="1"/>
          </p:nvPr>
        </p:nvSpPr>
        <p:spPr>
          <a:xfrm>
            <a:off x="1104900" y="1277625"/>
            <a:ext cx="7581900" cy="3648300"/>
          </a:xfrm>
          <a:prstGeom prst="rect">
            <a:avLst/>
          </a:prstGeom>
        </p:spPr>
        <p:txBody>
          <a:bodyPr spcFirstLastPara="1" wrap="square" lIns="91425" tIns="91425" rIns="91425" bIns="91425" anchor="t" anchorCtr="0">
            <a:noAutofit/>
          </a:bodyPr>
          <a:lstStyle/>
          <a:p>
            <a:r>
              <a:rPr lang="uk-UA" sz="1600" b="1" dirty="0" smtClean="0"/>
              <a:t>Бренд має глибокі соціальні функції, які виходять далеко за межі комерції.</a:t>
            </a:r>
          </a:p>
          <a:p>
            <a:r>
              <a:rPr lang="uk-UA" sz="1600" i="1" u="sng" dirty="0"/>
              <a:t>Функція конструювання реальності та </a:t>
            </a:r>
            <a:r>
              <a:rPr lang="uk-UA" sz="1600" i="1" u="sng" dirty="0" smtClean="0"/>
              <a:t>міфологізації</a:t>
            </a:r>
            <a:r>
              <a:rPr lang="uk-UA" sz="1600" dirty="0" smtClean="0"/>
              <a:t>. </a:t>
            </a:r>
            <a:r>
              <a:rPr lang="uk-UA" sz="1600" dirty="0"/>
              <a:t>Бренди часто створюють власні міфи, в яких товар є не просто об'єктом, а символом. </a:t>
            </a:r>
            <a:endParaRPr lang="uk-UA" sz="1600" dirty="0" smtClean="0"/>
          </a:p>
          <a:p>
            <a:r>
              <a:rPr lang="uk-UA" sz="1600" dirty="0" smtClean="0"/>
              <a:t>Наприклад</a:t>
            </a:r>
            <a:r>
              <a:rPr lang="uk-UA" sz="1600" dirty="0"/>
              <a:t>, бренд </a:t>
            </a:r>
            <a:r>
              <a:rPr lang="en-GB" sz="1600" dirty="0"/>
              <a:t>Coca-Cola </a:t>
            </a:r>
            <a:r>
              <a:rPr lang="uk-UA" sz="1600" dirty="0"/>
              <a:t>асоціюється з ідеалами радості, </a:t>
            </a:r>
            <a:r>
              <a:rPr lang="uk-UA" sz="1600" dirty="0" smtClean="0"/>
              <a:t>свята, сімейного </a:t>
            </a:r>
            <a:r>
              <a:rPr lang="uk-UA" sz="1600" dirty="0"/>
              <a:t>тепла та єднання</a:t>
            </a:r>
            <a:r>
              <a:rPr lang="uk-UA" sz="1600" dirty="0" smtClean="0"/>
              <a:t>.</a:t>
            </a:r>
          </a:p>
          <a:p>
            <a:r>
              <a:rPr lang="uk-UA" sz="1600" dirty="0" smtClean="0"/>
              <a:t>Ці </a:t>
            </a:r>
            <a:r>
              <a:rPr lang="uk-UA" sz="1600" dirty="0"/>
              <a:t>міфи стають частиною колективної свідомості, впливаючи на наше уявлення про </a:t>
            </a:r>
            <a:r>
              <a:rPr lang="uk-UA" sz="1600" dirty="0" smtClean="0"/>
              <a:t>ті чи інші аспекти життя. Наприклад – ранок треба починати з кави.</a:t>
            </a:r>
            <a:endParaRPr lang="uk-UA" sz="1600" dirty="0"/>
          </a:p>
          <a:p>
            <a:pPr marL="38100" indent="0">
              <a:buNone/>
            </a:pPr>
            <a:r>
              <a:rPr lang="uk-UA" sz="1600" dirty="0" smtClean="0"/>
              <a:t>Приклад: </a:t>
            </a:r>
            <a:r>
              <a:rPr lang="en-US" sz="1600" dirty="0" smtClean="0"/>
              <a:t>Bounty (</a:t>
            </a:r>
            <a:r>
              <a:rPr lang="en-GB" sz="1600" dirty="0" smtClean="0"/>
              <a:t>https</a:t>
            </a:r>
            <a:r>
              <a:rPr lang="en-GB" sz="1600" dirty="0"/>
              <a:t>://</a:t>
            </a:r>
            <a:r>
              <a:rPr lang="en-GB" sz="1600" dirty="0" smtClean="0"/>
              <a:t>www.youtube.com/watch?v=jm29hwTmA9g)</a:t>
            </a:r>
            <a:endParaRPr lang="uk-UA" sz="1600" dirty="0"/>
          </a:p>
        </p:txBody>
      </p:sp>
      <p:sp>
        <p:nvSpPr>
          <p:cNvPr id="145" name="Google Shape;145;p18"/>
          <p:cNvSpPr txBox="1">
            <a:spLocks noGrp="1"/>
          </p:cNvSpPr>
          <p:nvPr>
            <p:ph type="sldNum" idx="12"/>
          </p:nvPr>
        </p:nvSpPr>
        <p:spPr>
          <a:xfrm>
            <a:off x="0" y="0"/>
            <a:ext cx="594900" cy="731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9</a:t>
            </a:fld>
            <a:endParaRPr/>
          </a:p>
        </p:txBody>
      </p:sp>
    </p:spTree>
    <p:extLst>
      <p:ext uri="{BB962C8B-B14F-4D97-AF65-F5344CB8AC3E}">
        <p14:creationId xmlns:p14="http://schemas.microsoft.com/office/powerpoint/2010/main" val="2182449546"/>
      </p:ext>
    </p:extLst>
  </p:cSld>
  <p:clrMapOvr>
    <a:masterClrMapping/>
  </p:clrMapOvr>
</p:sld>
</file>

<file path=ppt/theme/theme1.xml><?xml version="1.0" encoding="utf-8"?>
<a:theme xmlns:a="http://schemas.openxmlformats.org/drawingml/2006/main" name="William template">
  <a:themeElements>
    <a:clrScheme name="Custom 347">
      <a:dk1>
        <a:srgbClr val="222222"/>
      </a:dk1>
      <a:lt1>
        <a:srgbClr val="FFFFFF"/>
      </a:lt1>
      <a:dk2>
        <a:srgbClr val="666666"/>
      </a:dk2>
      <a:lt2>
        <a:srgbClr val="F3F3F3"/>
      </a:lt2>
      <a:accent1>
        <a:srgbClr val="FF8700"/>
      </a:accent1>
      <a:accent2>
        <a:srgbClr val="FFB840"/>
      </a:accent2>
      <a:accent3>
        <a:srgbClr val="333333"/>
      </a:accent3>
      <a:accent4>
        <a:srgbClr val="9B9796"/>
      </a:accent4>
      <a:accent5>
        <a:srgbClr val="C9C3BD"/>
      </a:accent5>
      <a:accent6>
        <a:srgbClr val="96C94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1925</Words>
  <Application>Microsoft Office PowerPoint</Application>
  <PresentationFormat>Екран (16:9)</PresentationFormat>
  <Paragraphs>128</Paragraphs>
  <Slides>29</Slides>
  <Notes>29</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29</vt:i4>
      </vt:variant>
    </vt:vector>
  </HeadingPairs>
  <TitlesOfParts>
    <vt:vector size="33" baseType="lpstr">
      <vt:lpstr>Dosis</vt:lpstr>
      <vt:lpstr>Roboto</vt:lpstr>
      <vt:lpstr>Arial</vt:lpstr>
      <vt:lpstr>William template</vt:lpstr>
      <vt:lpstr>Лекція 3. Реклама як технологія брендингу та позиціонування</vt:lpstr>
      <vt:lpstr>План</vt:lpstr>
      <vt:lpstr>1. Поняття бренду та його соціальні функції. </vt:lpstr>
      <vt:lpstr>Поняття бренду та його соціальні функції</vt:lpstr>
      <vt:lpstr>Поняття бренду та його соціальні функції</vt:lpstr>
      <vt:lpstr>Поняття бренду та його соціальні функції</vt:lpstr>
      <vt:lpstr>Поняття бренду та його соціальні функції</vt:lpstr>
      <vt:lpstr>Поняття бренду та його соціальні функції</vt:lpstr>
      <vt:lpstr>Поняття бренду та його соціальні функції</vt:lpstr>
      <vt:lpstr>Поняття бренду та його соціальні функції</vt:lpstr>
      <vt:lpstr>2. Технології позиціонування брендів</vt:lpstr>
      <vt:lpstr>Технології позиціонування брендів</vt:lpstr>
      <vt:lpstr>Технології позиціонування брендів</vt:lpstr>
      <vt:lpstr>Технології позиціонування брендів</vt:lpstr>
      <vt:lpstr>Технології позиціонування брендів</vt:lpstr>
      <vt:lpstr>Технології позиціонування брендів</vt:lpstr>
      <vt:lpstr>Технології позиціонування брендів</vt:lpstr>
      <vt:lpstr>Технології позиціонування брендів</vt:lpstr>
      <vt:lpstr>3. Імідж і міф. </vt:lpstr>
      <vt:lpstr>Імідж і міф</vt:lpstr>
      <vt:lpstr>Імідж і міф</vt:lpstr>
      <vt:lpstr>Імідж і міф</vt:lpstr>
      <vt:lpstr>Імідж і міф</vt:lpstr>
      <vt:lpstr>Імідж і міф</vt:lpstr>
      <vt:lpstr>Приклад міфу</vt:lpstr>
      <vt:lpstr>Імідж і міф</vt:lpstr>
      <vt:lpstr>Імідж і міф</vt:lpstr>
      <vt:lpstr>Імідж і міф</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3. Реклама як технологія брендингу та позиціонування</dc:title>
  <cp:lastModifiedBy>Taisiia</cp:lastModifiedBy>
  <cp:revision>41</cp:revision>
  <dcterms:modified xsi:type="dcterms:W3CDTF">2025-09-22T19:58:27Z</dcterms:modified>
</cp:coreProperties>
</file>