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2" r:id="rId4"/>
    <p:sldId id="277" r:id="rId5"/>
    <p:sldId id="280" r:id="rId6"/>
    <p:sldId id="281" r:id="rId7"/>
    <p:sldId id="282" r:id="rId8"/>
    <p:sldId id="278" r:id="rId9"/>
    <p:sldId id="284" r:id="rId10"/>
    <p:sldId id="283" r:id="rId11"/>
    <p:sldId id="286" r:id="rId12"/>
    <p:sldId id="287" r:id="rId13"/>
    <p:sldId id="293" r:id="rId14"/>
    <p:sldId id="294" r:id="rId15"/>
    <p:sldId id="291" r:id="rId16"/>
    <p:sldId id="292" r:id="rId17"/>
    <p:sldId id="288" r:id="rId18"/>
    <p:sldId id="295" r:id="rId19"/>
    <p:sldId id="289" r:id="rId20"/>
    <p:sldId id="296" r:id="rId21"/>
    <p:sldId id="290"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76A858-E3B4-4BA2-99BF-CB2194892F7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C0DB408-ED29-4F3B-8405-01D3CBF255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CF561E2-4E9E-43DF-AC3A-3530B4698D6A}"/>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BD39C089-C802-41E0-BC0D-7130C55186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29D1B82-7ABF-487F-AF57-D3668263FBEA}"/>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121206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BB57CE-BBDD-4954-8535-70C6015D808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34C6922-C547-4D6B-9F2A-0D92526584D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B2DC3F8-CF33-4FDF-976D-10C137C2689D}"/>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110031D1-E55D-4345-966A-6268EF7A6D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8581A7-8459-464F-9EAB-BBADE2ADB49B}"/>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408318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BE25A4D-8EC6-4803-9616-7325AB51F5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3D1BC29-5492-4760-8248-27E49511A23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2AD986-0EC4-443B-B832-AA59A5E1B5DE}"/>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F6D04B92-1C2F-425F-A246-F0C2A50700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982C944-8207-47CB-8DB9-4C1FD1246744}"/>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388659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4047F6-0DF6-444A-A9E4-1F8490DD679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9790181-0FFF-4C93-836A-45690ED59E2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AF38884-D32F-4D41-848E-A42E62AEA443}"/>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5359A1BE-B2F4-4326-9865-79FBE5DA9C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C48D75-150B-41F0-86AB-1B180A2D24CD}"/>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93566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8EFE11-6319-49B1-B4E8-65E97F10A21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BDBC8E3-1EAC-4AAE-BCC1-D3DE0F737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427A486-CD5A-4B90-ACBE-5899D3F83025}"/>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F2B29931-73DC-444F-AA67-55543CA6F7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F248974-E163-4CC9-AA71-5BAA3CDFA375}"/>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365587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B0489D-9464-4750-BC3B-0AF2D272BB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6F9A9E7-9479-4466-B351-FB30F52F19B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577E791-C349-48DF-BDAD-8A8FE9C1C43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2C5B54B-C208-4C77-9A8B-DE4616D1AEF6}"/>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6" name="Нижний колонтитул 5">
            <a:extLst>
              <a:ext uri="{FF2B5EF4-FFF2-40B4-BE49-F238E27FC236}">
                <a16:creationId xmlns:a16="http://schemas.microsoft.com/office/drawing/2014/main" id="{BFA11285-F837-4562-B345-BCD681421E2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10D661A-2E42-4C50-82D2-11C115FEC30B}"/>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147290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C84EC6-B6EC-4699-8ED9-6AE4155211A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DE132E0-DA7D-4A7C-A63D-EB1B952677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B738B85-32AB-4BA9-821B-4A723AB59FF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D16A3A0-64BE-4A37-AC8B-D49E69A7D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65242E0-BEC0-4ED4-8C61-922338DC2F7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8397013-5820-416F-B762-10CDA72DEA65}"/>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8" name="Нижний колонтитул 7">
            <a:extLst>
              <a:ext uri="{FF2B5EF4-FFF2-40B4-BE49-F238E27FC236}">
                <a16:creationId xmlns:a16="http://schemas.microsoft.com/office/drawing/2014/main" id="{13923217-67C5-4742-AC2D-2727C9FA769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5E5ED97-D2EB-469A-89C2-1297C6BF6D1B}"/>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389392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DA6704-1EA8-4BED-94FF-26B45855FC7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B0E9C3E-ACE5-431D-93A0-092E8AC1DB1F}"/>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4" name="Нижний колонтитул 3">
            <a:extLst>
              <a:ext uri="{FF2B5EF4-FFF2-40B4-BE49-F238E27FC236}">
                <a16:creationId xmlns:a16="http://schemas.microsoft.com/office/drawing/2014/main" id="{B8EBB296-FA62-4F2B-BCDC-0E4686E79FC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8335ADA-3562-4793-AE67-9A03232EED3B}"/>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235015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37A7F1E-ABF0-406C-BBD6-38F6B564477A}"/>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3" name="Нижний колонтитул 2">
            <a:extLst>
              <a:ext uri="{FF2B5EF4-FFF2-40B4-BE49-F238E27FC236}">
                <a16:creationId xmlns:a16="http://schemas.microsoft.com/office/drawing/2014/main" id="{00FCE262-B8C3-4DA1-898A-14FFD61BD95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B6D559A-F654-4267-BBF6-7ABAA161E265}"/>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31054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773D66-A5B0-4151-918C-44D663ACB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5541E3A-B180-4AA7-80C6-908AE7B62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9F2AC1F-A5EE-4AE0-8581-6765BB72A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53BB914-F93B-4362-AEFB-1999EF811014}"/>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6" name="Нижний колонтитул 5">
            <a:extLst>
              <a:ext uri="{FF2B5EF4-FFF2-40B4-BE49-F238E27FC236}">
                <a16:creationId xmlns:a16="http://schemas.microsoft.com/office/drawing/2014/main" id="{98568C37-74F9-4B8C-B11E-C940930B7A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D0B343-9F36-4BDC-94CF-3002B2163E93}"/>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6901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4A2D02-1A95-4A63-AEEA-140CD496B22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F7195BF-5F20-4211-9E0F-8EB0CECEA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53D6DC8-C8AA-437F-9486-77D7CFA7F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FFC5075-8C26-4A75-963B-E87A7D73DD25}"/>
              </a:ext>
            </a:extLst>
          </p:cNvPr>
          <p:cNvSpPr>
            <a:spLocks noGrp="1"/>
          </p:cNvSpPr>
          <p:nvPr>
            <p:ph type="dt" sz="half" idx="10"/>
          </p:nvPr>
        </p:nvSpPr>
        <p:spPr/>
        <p:txBody>
          <a:bodyPr/>
          <a:lstStyle/>
          <a:p>
            <a:fld id="{021D3423-9E9B-4683-8135-F686F8C6C17A}" type="datetimeFigureOut">
              <a:rPr lang="ru-RU" smtClean="0"/>
              <a:t>24.11.2020</a:t>
            </a:fld>
            <a:endParaRPr lang="ru-RU"/>
          </a:p>
        </p:txBody>
      </p:sp>
      <p:sp>
        <p:nvSpPr>
          <p:cNvPr id="6" name="Нижний колонтитул 5">
            <a:extLst>
              <a:ext uri="{FF2B5EF4-FFF2-40B4-BE49-F238E27FC236}">
                <a16:creationId xmlns:a16="http://schemas.microsoft.com/office/drawing/2014/main" id="{3FBF61FA-8111-4A7C-8B9E-5B71711D9C3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767515F-2906-4C14-8CEC-3A5ED5550B84}"/>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411160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3F75A9-B071-4926-B51B-6E86D11CF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FA74AD6-C0D3-4312-9930-B691FEBC9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158266A-C613-414B-B425-4B972FD62A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D3423-9E9B-4683-8135-F686F8C6C17A}" type="datetimeFigureOut">
              <a:rPr lang="ru-RU" smtClean="0"/>
              <a:t>24.11.2020</a:t>
            </a:fld>
            <a:endParaRPr lang="ru-RU"/>
          </a:p>
        </p:txBody>
      </p:sp>
      <p:sp>
        <p:nvSpPr>
          <p:cNvPr id="5" name="Нижний колонтитул 4">
            <a:extLst>
              <a:ext uri="{FF2B5EF4-FFF2-40B4-BE49-F238E27FC236}">
                <a16:creationId xmlns:a16="http://schemas.microsoft.com/office/drawing/2014/main" id="{2A3B6A70-F669-4302-880F-CAAB0A374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772B69E-7D3C-476F-9406-B8AA17EAE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FDD71-3D69-4F5F-AEE3-E431F2E8E581}" type="slidenum">
              <a:rPr lang="ru-RU" smtClean="0"/>
              <a:t>‹#›</a:t>
            </a:fld>
            <a:endParaRPr lang="ru-RU"/>
          </a:p>
        </p:txBody>
      </p:sp>
    </p:spTree>
    <p:extLst>
      <p:ext uri="{BB962C8B-B14F-4D97-AF65-F5344CB8AC3E}">
        <p14:creationId xmlns:p14="http://schemas.microsoft.com/office/powerpoint/2010/main" val="333301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E414E80-5044-47FA-BEAB-634B373EEE11}"/>
              </a:ext>
            </a:extLst>
          </p:cNvPr>
          <p:cNvSpPr txBox="1"/>
          <p:nvPr/>
        </p:nvSpPr>
        <p:spPr>
          <a:xfrm>
            <a:off x="3048777" y="2363869"/>
            <a:ext cx="7662765" cy="3571619"/>
          </a:xfrm>
          <a:prstGeom prst="rect">
            <a:avLst/>
          </a:prstGeom>
          <a:noFill/>
        </p:spPr>
        <p:txBody>
          <a:bodyPr wrap="square">
            <a:spAutoFit/>
          </a:bodyPr>
          <a:lstStyle/>
          <a:p>
            <a:pPr algn="ctr">
              <a:lnSpc>
                <a:spcPct val="107000"/>
              </a:lnSpc>
              <a:spcAft>
                <a:spcPts val="800"/>
              </a:spcAft>
            </a:pPr>
            <a:r>
              <a:rPr lang="uk-UA" sz="2000" b="1" i="1" dirty="0">
                <a:solidFill>
                  <a:schemeClr val="accent1">
                    <a:lumMod val="75000"/>
                  </a:schemeClr>
                </a:solidFill>
                <a:effectLst/>
                <a:latin typeface="Bookman Old Style" panose="02050604050505020204" pitchFamily="18" charset="0"/>
                <a:ea typeface="Calibri" panose="020F0502020204030204" pitchFamily="34" charset="0"/>
                <a:cs typeface="Times New Roman" panose="02020603050405020304" pitchFamily="18" charset="0"/>
              </a:rPr>
              <a:t>ТЕМА </a:t>
            </a:r>
            <a:r>
              <a:rPr lang="pl-PL" sz="2000" b="1" i="1" dirty="0">
                <a:solidFill>
                  <a:schemeClr val="accent1">
                    <a:lumMod val="75000"/>
                  </a:schemeClr>
                </a:solidFill>
                <a:effectLst/>
                <a:latin typeface="Bookman Old Style" panose="02050604050505020204" pitchFamily="18" charset="0"/>
                <a:ea typeface="Calibri" panose="020F0502020204030204" pitchFamily="34" charset="0"/>
                <a:cs typeface="Times New Roman" panose="02020603050405020304" pitchFamily="18" charset="0"/>
              </a:rPr>
              <a:t>7</a:t>
            </a:r>
            <a:r>
              <a:rPr lang="uk-UA" sz="2000" b="1" i="1" dirty="0">
                <a:solidFill>
                  <a:schemeClr val="accent1">
                    <a:lumMod val="75000"/>
                  </a:schemeClr>
                </a:solidFill>
                <a:effectLst/>
                <a:latin typeface="Bookman Old Style" panose="02050604050505020204" pitchFamily="18" charset="0"/>
                <a:ea typeface="Calibri" panose="020F0502020204030204" pitchFamily="34" charset="0"/>
                <a:cs typeface="Times New Roman" panose="02020603050405020304" pitchFamily="18" charset="0"/>
              </a:rPr>
              <a:t>. ПЕНСІЙНЕ СТРАХУВАННЯ В УКРАЇНІ</a:t>
            </a:r>
            <a:endParaRPr lang="uk-UA" sz="2000" i="1" dirty="0">
              <a:solidFill>
                <a:schemeClr val="accent1">
                  <a:lumMod val="75000"/>
                </a:schemeClr>
              </a:solidFill>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k-UA"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План</a:t>
            </a:r>
            <a:r>
              <a:rPr lang="ru-RU"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 </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Теоретичні основи обов’язкового державного пенсійного страхування</a:t>
            </a:r>
            <a:r>
              <a:rPr lang="ru-RU"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Етапи пенсійної реформи в Україні.</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Доходи Пенсійного Фонду та їх джерела. Ставки внесків до Пенсійного Фонду.</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Види пенсій та соціальних допомог.</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uk-UA" sz="2000" dirty="0">
                <a:solidFill>
                  <a:srgbClr val="222222"/>
                </a:solidFill>
                <a:effectLst/>
                <a:latin typeface="Bookman Old Style" panose="02050604050505020204" pitchFamily="18" charset="0"/>
                <a:ea typeface="Calibri" panose="020F0502020204030204" pitchFamily="34" charset="0"/>
                <a:cs typeface="Times New Roman" panose="02020603050405020304" pitchFamily="18" charset="0"/>
              </a:rPr>
              <a:t>Звітність платників Фонду, порядок її складання та подання.</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id="{516FFA55-4ABC-40E1-B56C-0FE2724F8E1A}"/>
              </a:ext>
            </a:extLst>
          </p:cNvPr>
          <p:cNvPicPr>
            <a:picLocks noChangeAspect="1"/>
          </p:cNvPicPr>
          <p:nvPr/>
        </p:nvPicPr>
        <p:blipFill>
          <a:blip r:embed="rId2"/>
          <a:stretch>
            <a:fillRect/>
          </a:stretch>
        </p:blipFill>
        <p:spPr>
          <a:xfrm>
            <a:off x="1716854" y="3696610"/>
            <a:ext cx="1095345" cy="1472549"/>
          </a:xfrm>
          <a:prstGeom prst="rect">
            <a:avLst/>
          </a:prstGeom>
        </p:spPr>
      </p:pic>
      <p:pic>
        <p:nvPicPr>
          <p:cNvPr id="13" name="Рисунок 12">
            <a:extLst>
              <a:ext uri="{FF2B5EF4-FFF2-40B4-BE49-F238E27FC236}">
                <a16:creationId xmlns:a16="http://schemas.microsoft.com/office/drawing/2014/main" id="{4449632B-2336-483D-A1DB-4F19EC4732C4}"/>
              </a:ext>
            </a:extLst>
          </p:cNvPr>
          <p:cNvPicPr>
            <a:picLocks noChangeAspect="1"/>
          </p:cNvPicPr>
          <p:nvPr/>
        </p:nvPicPr>
        <p:blipFill>
          <a:blip r:embed="rId3"/>
          <a:stretch>
            <a:fillRect/>
          </a:stretch>
        </p:blipFill>
        <p:spPr>
          <a:xfrm>
            <a:off x="0" y="135772"/>
            <a:ext cx="3094038" cy="2402155"/>
          </a:xfrm>
          <a:prstGeom prst="rect">
            <a:avLst/>
          </a:prstGeom>
        </p:spPr>
      </p:pic>
    </p:spTree>
    <p:extLst>
      <p:ext uri="{BB962C8B-B14F-4D97-AF65-F5344CB8AC3E}">
        <p14:creationId xmlns:p14="http://schemas.microsoft.com/office/powerpoint/2010/main" val="138412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2689E1-19A8-44BE-B58C-E19C519476FA}"/>
              </a:ext>
            </a:extLst>
          </p:cNvPr>
          <p:cNvSpPr txBox="1"/>
          <p:nvPr/>
        </p:nvSpPr>
        <p:spPr>
          <a:xfrm>
            <a:off x="2675553" y="1305341"/>
            <a:ext cx="7728080" cy="4247317"/>
          </a:xfrm>
          <a:prstGeom prst="rect">
            <a:avLst/>
          </a:prstGeom>
          <a:noFill/>
        </p:spPr>
        <p:txBody>
          <a:bodyPr wrap="square">
            <a:spAutoFit/>
          </a:bodyPr>
          <a:lstStyle/>
          <a:p>
            <a:r>
              <a:rPr lang="uk-UA" dirty="0">
                <a:latin typeface="Bookman Old Style" panose="02050604050505020204" pitchFamily="18" charset="0"/>
              </a:rPr>
              <a:t>Розмір максимальної пенсії у 2020 р. підвищуватиметься у 3 етапи:</a:t>
            </a:r>
          </a:p>
          <a:p>
            <a:endParaRPr lang="uk-UA" dirty="0">
              <a:latin typeface="Bookman Old Style" panose="02050604050505020204" pitchFamily="18" charset="0"/>
            </a:endParaRPr>
          </a:p>
          <a:p>
            <a:r>
              <a:rPr lang="uk-UA" dirty="0">
                <a:latin typeface="Bookman Old Style" panose="02050604050505020204" pitchFamily="18" charset="0"/>
              </a:rPr>
              <a:t>з 1 січня 2020 року вона становить 16380 грн;</a:t>
            </a:r>
          </a:p>
          <a:p>
            <a:endParaRPr lang="uk-UA" dirty="0">
              <a:latin typeface="Bookman Old Style" panose="02050604050505020204" pitchFamily="18" charset="0"/>
            </a:endParaRPr>
          </a:p>
          <a:p>
            <a:r>
              <a:rPr lang="uk-UA" dirty="0">
                <a:latin typeface="Bookman Old Style" panose="02050604050505020204" pitchFamily="18" charset="0"/>
              </a:rPr>
              <a:t>з 1 липня 2020 року - становитиме 17120 грн;</a:t>
            </a:r>
          </a:p>
          <a:p>
            <a:endParaRPr lang="uk-UA" dirty="0">
              <a:latin typeface="Bookman Old Style" panose="02050604050505020204" pitchFamily="18" charset="0"/>
            </a:endParaRPr>
          </a:p>
          <a:p>
            <a:r>
              <a:rPr lang="uk-UA" dirty="0">
                <a:latin typeface="Bookman Old Style" panose="02050604050505020204" pitchFamily="18" charset="0"/>
              </a:rPr>
              <a:t>з 1 грудня 2020 року - 17690 грн.</a:t>
            </a:r>
          </a:p>
          <a:p>
            <a:endParaRPr lang="uk-UA" dirty="0">
              <a:latin typeface="Bookman Old Style" panose="02050604050505020204" pitchFamily="18" charset="0"/>
            </a:endParaRPr>
          </a:p>
          <a:p>
            <a:r>
              <a:rPr lang="uk-UA" dirty="0">
                <a:latin typeface="Bookman Old Style" panose="02050604050505020204" pitchFamily="18" charset="0"/>
              </a:rPr>
              <a:t>В Україні розмір пенсії для осіб, які втратили працездатність, відповідно до норми Верховної Ради від 2011 року, </a:t>
            </a:r>
            <a:r>
              <a:rPr lang="uk-UA" b="1" dirty="0">
                <a:solidFill>
                  <a:srgbClr val="C00000"/>
                </a:solidFill>
                <a:latin typeface="Bookman Old Style" panose="02050604050505020204" pitchFamily="18" charset="0"/>
              </a:rPr>
              <a:t>не може перевищувати 10 прожиткових мінімумів</a:t>
            </a:r>
            <a:r>
              <a:rPr lang="uk-UA" dirty="0">
                <a:latin typeface="Bookman Old Style" panose="02050604050505020204" pitchFamily="18" charset="0"/>
              </a:rPr>
              <a:t>. Але вона не стосується тих, кому пенсію призначили до цього.</a:t>
            </a:r>
          </a:p>
          <a:p>
            <a:endParaRPr lang="uk-UA" dirty="0">
              <a:latin typeface="Bookman Old Style" panose="02050604050505020204" pitchFamily="18" charset="0"/>
            </a:endParaRPr>
          </a:p>
          <a:p>
            <a:endParaRPr lang="ru-RU" dirty="0"/>
          </a:p>
        </p:txBody>
      </p:sp>
      <p:pic>
        <p:nvPicPr>
          <p:cNvPr id="8" name="Рисунок 7">
            <a:extLst>
              <a:ext uri="{FF2B5EF4-FFF2-40B4-BE49-F238E27FC236}">
                <a16:creationId xmlns:a16="http://schemas.microsoft.com/office/drawing/2014/main" id="{7E51CEE7-ED30-49C7-8472-8D52F0750292}"/>
              </a:ext>
            </a:extLst>
          </p:cNvPr>
          <p:cNvPicPr>
            <a:picLocks noChangeAspect="1"/>
          </p:cNvPicPr>
          <p:nvPr/>
        </p:nvPicPr>
        <p:blipFill>
          <a:blip r:embed="rId2"/>
          <a:stretch>
            <a:fillRect/>
          </a:stretch>
        </p:blipFill>
        <p:spPr>
          <a:xfrm>
            <a:off x="0" y="0"/>
            <a:ext cx="2469094" cy="3323022"/>
          </a:xfrm>
          <a:prstGeom prst="rect">
            <a:avLst/>
          </a:prstGeom>
        </p:spPr>
      </p:pic>
      <p:pic>
        <p:nvPicPr>
          <p:cNvPr id="10" name="Рисунок 9">
            <a:extLst>
              <a:ext uri="{FF2B5EF4-FFF2-40B4-BE49-F238E27FC236}">
                <a16:creationId xmlns:a16="http://schemas.microsoft.com/office/drawing/2014/main" id="{B64C953C-9396-4921-A306-85AF3DBE263A}"/>
              </a:ext>
            </a:extLst>
          </p:cNvPr>
          <p:cNvPicPr>
            <a:picLocks noChangeAspect="1"/>
          </p:cNvPicPr>
          <p:nvPr/>
        </p:nvPicPr>
        <p:blipFill>
          <a:blip r:embed="rId3"/>
          <a:stretch>
            <a:fillRect/>
          </a:stretch>
        </p:blipFill>
        <p:spPr>
          <a:xfrm>
            <a:off x="1267255" y="3825863"/>
            <a:ext cx="1408298" cy="1408298"/>
          </a:xfrm>
          <a:prstGeom prst="rect">
            <a:avLst/>
          </a:prstGeom>
        </p:spPr>
      </p:pic>
      <p:pic>
        <p:nvPicPr>
          <p:cNvPr id="5" name="Рисунок 4">
            <a:extLst>
              <a:ext uri="{FF2B5EF4-FFF2-40B4-BE49-F238E27FC236}">
                <a16:creationId xmlns:a16="http://schemas.microsoft.com/office/drawing/2014/main" id="{D5DC70A0-99DE-4FC9-A9F2-DF9B5F2640C7}"/>
              </a:ext>
            </a:extLst>
          </p:cNvPr>
          <p:cNvPicPr>
            <a:picLocks noChangeAspect="1"/>
          </p:cNvPicPr>
          <p:nvPr/>
        </p:nvPicPr>
        <p:blipFill>
          <a:blip r:embed="rId2"/>
          <a:stretch>
            <a:fillRect/>
          </a:stretch>
        </p:blipFill>
        <p:spPr>
          <a:xfrm>
            <a:off x="152400" y="152400"/>
            <a:ext cx="2469094" cy="3323022"/>
          </a:xfrm>
          <a:prstGeom prst="rect">
            <a:avLst/>
          </a:prstGeom>
        </p:spPr>
      </p:pic>
    </p:spTree>
    <p:extLst>
      <p:ext uri="{BB962C8B-B14F-4D97-AF65-F5344CB8AC3E}">
        <p14:creationId xmlns:p14="http://schemas.microsoft.com/office/powerpoint/2010/main" val="182026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C9B2A882-1207-4610-AC86-963DE1C7611E}"/>
              </a:ext>
            </a:extLst>
          </p:cNvPr>
          <p:cNvGraphicFramePr>
            <a:graphicFrameLocks noGrp="1"/>
          </p:cNvGraphicFramePr>
          <p:nvPr>
            <p:ph idx="1"/>
            <p:extLst>
              <p:ext uri="{D42A27DB-BD31-4B8C-83A1-F6EECF244321}">
                <p14:modId xmlns:p14="http://schemas.microsoft.com/office/powerpoint/2010/main" val="4286153351"/>
              </p:ext>
            </p:extLst>
          </p:nvPr>
        </p:nvGraphicFramePr>
        <p:xfrm>
          <a:off x="2248678" y="2223795"/>
          <a:ext cx="6735147" cy="1219200"/>
        </p:xfrm>
        <a:graphic>
          <a:graphicData uri="http://schemas.openxmlformats.org/drawingml/2006/table">
            <a:tbl>
              <a:tblPr/>
              <a:tblGrid>
                <a:gridCol w="3471510">
                  <a:extLst>
                    <a:ext uri="{9D8B030D-6E8A-4147-A177-3AD203B41FA5}">
                      <a16:colId xmlns:a16="http://schemas.microsoft.com/office/drawing/2014/main" val="1049454721"/>
                    </a:ext>
                  </a:extLst>
                </a:gridCol>
                <a:gridCol w="3263637">
                  <a:extLst>
                    <a:ext uri="{9D8B030D-6E8A-4147-A177-3AD203B41FA5}">
                      <a16:colId xmlns:a16="http://schemas.microsoft.com/office/drawing/2014/main" val="676413553"/>
                    </a:ext>
                  </a:extLst>
                </a:gridCol>
              </a:tblGrid>
              <a:tr h="0">
                <a:tc>
                  <a:txBody>
                    <a:bodyPr/>
                    <a:lstStyle/>
                    <a:p>
                      <a:r>
                        <a:rPr lang="ru-RU" b="1" i="1" dirty="0" err="1">
                          <a:solidFill>
                            <a:srgbClr val="C00000"/>
                          </a:solidFill>
                        </a:rPr>
                        <a:t>Періоди</a:t>
                      </a:r>
                      <a:r>
                        <a:rPr lang="ru-RU" b="1" i="1" dirty="0">
                          <a:solidFill>
                            <a:srgbClr val="C00000"/>
                          </a:solidFill>
                        </a:rPr>
                        <a:t> </a:t>
                      </a:r>
                      <a:r>
                        <a:rPr lang="ru-RU" b="1" i="1" dirty="0" err="1">
                          <a:solidFill>
                            <a:srgbClr val="C00000"/>
                          </a:solidFill>
                        </a:rPr>
                        <a:t>нарахування</a:t>
                      </a:r>
                      <a:endParaRPr lang="ru-RU" b="1" i="1" dirty="0">
                        <a:solidFill>
                          <a:srgbClr val="C00000"/>
                        </a:solidFill>
                      </a:endParaRPr>
                    </a:p>
                  </a:txBody>
                  <a:tcPr marL="15240" marR="15240" marT="15240" marB="15240" anchor="ctr">
                    <a:lnL>
                      <a:noFill/>
                    </a:lnL>
                    <a:lnR>
                      <a:noFill/>
                    </a:lnR>
                    <a:lnT>
                      <a:noFill/>
                    </a:lnT>
                    <a:lnB>
                      <a:noFill/>
                    </a:lnB>
                    <a:solidFill>
                      <a:srgbClr val="FFFFFF"/>
                    </a:solidFill>
                  </a:tcPr>
                </a:tc>
                <a:tc>
                  <a:txBody>
                    <a:bodyPr/>
                    <a:lstStyle/>
                    <a:p>
                      <a:pPr algn="ctr"/>
                      <a:r>
                        <a:rPr lang="ru-RU" b="1" i="1" dirty="0" err="1">
                          <a:solidFill>
                            <a:srgbClr val="C00000"/>
                          </a:solidFill>
                          <a:effectLst>
                            <a:outerShdw blurRad="38100" dist="38100" dir="2700000" algn="tl">
                              <a:srgbClr val="000000">
                                <a:alpha val="43137"/>
                              </a:srgbClr>
                            </a:outerShdw>
                          </a:effectLst>
                        </a:rPr>
                        <a:t>Розмір</a:t>
                      </a:r>
                      <a:r>
                        <a:rPr lang="ru-RU" b="1" i="1" dirty="0">
                          <a:solidFill>
                            <a:srgbClr val="C00000"/>
                          </a:solidFill>
                          <a:effectLst>
                            <a:outerShdw blurRad="38100" dist="38100" dir="2700000" algn="tl">
                              <a:srgbClr val="000000">
                                <a:alpha val="43137"/>
                              </a:srgbClr>
                            </a:outerShdw>
                          </a:effectLst>
                        </a:rPr>
                        <a:t> </a:t>
                      </a:r>
                      <a:r>
                        <a:rPr lang="ru-RU" b="1" i="1" dirty="0" err="1">
                          <a:solidFill>
                            <a:srgbClr val="C00000"/>
                          </a:solidFill>
                          <a:effectLst>
                            <a:outerShdw blurRad="38100" dist="38100" dir="2700000" algn="tl">
                              <a:srgbClr val="000000">
                                <a:alpha val="43137"/>
                              </a:srgbClr>
                            </a:outerShdw>
                          </a:effectLst>
                        </a:rPr>
                        <a:t>мінімальної</a:t>
                      </a:r>
                      <a:r>
                        <a:rPr lang="ru-RU" b="1" i="1" dirty="0">
                          <a:solidFill>
                            <a:srgbClr val="C00000"/>
                          </a:solidFill>
                          <a:effectLst>
                            <a:outerShdw blurRad="38100" dist="38100" dir="2700000" algn="tl">
                              <a:srgbClr val="000000">
                                <a:alpha val="43137"/>
                              </a:srgbClr>
                            </a:outerShdw>
                          </a:effectLst>
                        </a:rPr>
                        <a:t> </a:t>
                      </a:r>
                      <a:r>
                        <a:rPr lang="ru-RU" b="1" i="1" dirty="0" err="1">
                          <a:solidFill>
                            <a:srgbClr val="C00000"/>
                          </a:solidFill>
                          <a:effectLst>
                            <a:outerShdw blurRad="38100" dist="38100" dir="2700000" algn="tl">
                              <a:srgbClr val="000000">
                                <a:alpha val="43137"/>
                              </a:srgbClr>
                            </a:outerShdw>
                          </a:effectLst>
                        </a:rPr>
                        <a:t>пенсії</a:t>
                      </a:r>
                      <a:endParaRPr lang="ru-RU" b="1" i="1" dirty="0">
                        <a:solidFill>
                          <a:srgbClr val="C00000"/>
                        </a:solidFill>
                        <a:effectLst>
                          <a:outerShdw blurRad="38100" dist="38100" dir="2700000" algn="tl">
                            <a:srgbClr val="000000">
                              <a:alpha val="43137"/>
                            </a:srgbClr>
                          </a:outerShdw>
                        </a:effectLst>
                      </a:endParaRPr>
                    </a:p>
                  </a:txBody>
                  <a:tcPr marL="15240" marR="15240" marT="15240" marB="15240" anchor="ctr">
                    <a:lnL>
                      <a:noFill/>
                    </a:lnL>
                    <a:lnR>
                      <a:noFill/>
                    </a:lnR>
                    <a:lnT>
                      <a:noFill/>
                    </a:lnT>
                    <a:lnB>
                      <a:noFill/>
                    </a:lnB>
                    <a:solidFill>
                      <a:srgbClr val="FFFFFF"/>
                    </a:solidFill>
                  </a:tcPr>
                </a:tc>
                <a:extLst>
                  <a:ext uri="{0D108BD9-81ED-4DB2-BD59-A6C34878D82A}">
                    <a16:rowId xmlns:a16="http://schemas.microsoft.com/office/drawing/2014/main" val="526156464"/>
                  </a:ext>
                </a:extLst>
              </a:tr>
              <a:tr h="0">
                <a:tc>
                  <a:txBody>
                    <a:bodyPr/>
                    <a:lstStyle/>
                    <a:p>
                      <a:r>
                        <a:rPr lang="ru-RU"/>
                        <a:t>з 01 січня 2020</a:t>
                      </a:r>
                    </a:p>
                  </a:txBody>
                  <a:tcPr marL="15240" marR="15240" marT="15240" marB="15240" anchor="ctr">
                    <a:lnL>
                      <a:noFill/>
                    </a:lnL>
                    <a:lnR>
                      <a:noFill/>
                    </a:lnR>
                    <a:lnT>
                      <a:noFill/>
                    </a:lnT>
                    <a:lnB>
                      <a:noFill/>
                    </a:lnB>
                    <a:solidFill>
                      <a:srgbClr val="FFFFFF"/>
                    </a:solidFill>
                  </a:tcPr>
                </a:tc>
                <a:tc>
                  <a:txBody>
                    <a:bodyPr/>
                    <a:lstStyle/>
                    <a:p>
                      <a:pPr algn="ctr"/>
                      <a:r>
                        <a:rPr lang="ru-RU" dirty="0">
                          <a:effectLst/>
                        </a:rPr>
                        <a:t>1638 г</a:t>
                      </a:r>
                      <a:r>
                        <a:rPr lang="en-US" dirty="0">
                          <a:effectLst/>
                        </a:rPr>
                        <a:t>p</a:t>
                      </a:r>
                      <a:r>
                        <a:rPr lang="ru-RU" dirty="0">
                          <a:effectLst/>
                        </a:rPr>
                        <a:t>н.</a:t>
                      </a:r>
                    </a:p>
                  </a:txBody>
                  <a:tcPr marL="15240" marR="15240" marT="15240" marB="15240" anchor="ctr">
                    <a:lnL>
                      <a:noFill/>
                    </a:lnL>
                    <a:lnR>
                      <a:noFill/>
                    </a:lnR>
                    <a:lnT>
                      <a:noFill/>
                    </a:lnT>
                    <a:lnB>
                      <a:noFill/>
                    </a:lnB>
                    <a:solidFill>
                      <a:srgbClr val="FFFFFF"/>
                    </a:solidFill>
                  </a:tcPr>
                </a:tc>
                <a:extLst>
                  <a:ext uri="{0D108BD9-81ED-4DB2-BD59-A6C34878D82A}">
                    <a16:rowId xmlns:a16="http://schemas.microsoft.com/office/drawing/2014/main" val="2062792536"/>
                  </a:ext>
                </a:extLst>
              </a:tr>
              <a:tr h="0">
                <a:tc>
                  <a:txBody>
                    <a:bodyPr/>
                    <a:lstStyle/>
                    <a:p>
                      <a:r>
                        <a:rPr lang="ru-RU" dirty="0"/>
                        <a:t>з 01 липня</a:t>
                      </a:r>
                    </a:p>
                  </a:txBody>
                  <a:tcPr marL="15240" marR="15240" marT="15240" marB="15240" anchor="ctr">
                    <a:lnL>
                      <a:noFill/>
                    </a:lnL>
                    <a:lnR>
                      <a:noFill/>
                    </a:lnR>
                    <a:lnT>
                      <a:noFill/>
                    </a:lnT>
                    <a:lnB>
                      <a:noFill/>
                    </a:lnB>
                    <a:solidFill>
                      <a:srgbClr val="FFFFFF"/>
                    </a:solidFill>
                  </a:tcPr>
                </a:tc>
                <a:tc>
                  <a:txBody>
                    <a:bodyPr/>
                    <a:lstStyle/>
                    <a:p>
                      <a:pPr algn="ctr"/>
                      <a:r>
                        <a:rPr lang="ru-RU">
                          <a:effectLst/>
                        </a:rPr>
                        <a:t>1712 г</a:t>
                      </a:r>
                      <a:r>
                        <a:rPr lang="en-US">
                          <a:effectLst/>
                        </a:rPr>
                        <a:t>p</a:t>
                      </a:r>
                      <a:r>
                        <a:rPr lang="ru-RU">
                          <a:effectLst/>
                        </a:rPr>
                        <a:t>н.</a:t>
                      </a:r>
                    </a:p>
                  </a:txBody>
                  <a:tcPr marL="15240" marR="15240" marT="15240" marB="15240" anchor="ctr">
                    <a:lnL>
                      <a:noFill/>
                    </a:lnL>
                    <a:lnR>
                      <a:noFill/>
                    </a:lnR>
                    <a:lnT>
                      <a:noFill/>
                    </a:lnT>
                    <a:lnB>
                      <a:noFill/>
                    </a:lnB>
                    <a:solidFill>
                      <a:srgbClr val="FFFFFF"/>
                    </a:solidFill>
                  </a:tcPr>
                </a:tc>
                <a:extLst>
                  <a:ext uri="{0D108BD9-81ED-4DB2-BD59-A6C34878D82A}">
                    <a16:rowId xmlns:a16="http://schemas.microsoft.com/office/drawing/2014/main" val="3530175706"/>
                  </a:ext>
                </a:extLst>
              </a:tr>
              <a:tr h="0">
                <a:tc>
                  <a:txBody>
                    <a:bodyPr/>
                    <a:lstStyle/>
                    <a:p>
                      <a:r>
                        <a:rPr lang="ru-RU" dirty="0"/>
                        <a:t>з 01 </a:t>
                      </a:r>
                      <a:r>
                        <a:rPr lang="ru-RU" dirty="0" err="1"/>
                        <a:t>грудня</a:t>
                      </a:r>
                      <a:endParaRPr lang="ru-RU" dirty="0"/>
                    </a:p>
                  </a:txBody>
                  <a:tcPr marL="15240" marR="15240" marT="15240" marB="15240" anchor="ctr">
                    <a:lnL>
                      <a:noFill/>
                    </a:lnL>
                    <a:lnR>
                      <a:noFill/>
                    </a:lnR>
                    <a:lnT>
                      <a:noFill/>
                    </a:lnT>
                    <a:lnB>
                      <a:noFill/>
                    </a:lnB>
                    <a:solidFill>
                      <a:srgbClr val="FFFFFF"/>
                    </a:solidFill>
                  </a:tcPr>
                </a:tc>
                <a:tc>
                  <a:txBody>
                    <a:bodyPr/>
                    <a:lstStyle/>
                    <a:p>
                      <a:pPr algn="ctr"/>
                      <a:r>
                        <a:rPr lang="ru-RU" dirty="0">
                          <a:effectLst/>
                        </a:rPr>
                        <a:t>1769 грн.</a:t>
                      </a:r>
                    </a:p>
                  </a:txBody>
                  <a:tcPr marL="15240" marR="15240" marT="15240" marB="15240" anchor="ctr">
                    <a:lnL>
                      <a:noFill/>
                    </a:lnL>
                    <a:lnR>
                      <a:noFill/>
                    </a:lnR>
                    <a:lnT>
                      <a:noFill/>
                    </a:lnT>
                    <a:lnB>
                      <a:noFill/>
                    </a:lnB>
                    <a:solidFill>
                      <a:srgbClr val="FFFFFF"/>
                    </a:solidFill>
                  </a:tcPr>
                </a:tc>
                <a:extLst>
                  <a:ext uri="{0D108BD9-81ED-4DB2-BD59-A6C34878D82A}">
                    <a16:rowId xmlns:a16="http://schemas.microsoft.com/office/drawing/2014/main" val="1194840002"/>
                  </a:ext>
                </a:extLst>
              </a:tr>
            </a:tbl>
          </a:graphicData>
        </a:graphic>
      </p:graphicFrame>
      <p:sp>
        <p:nvSpPr>
          <p:cNvPr id="5" name="Rectangle 1">
            <a:extLst>
              <a:ext uri="{FF2B5EF4-FFF2-40B4-BE49-F238E27FC236}">
                <a16:creationId xmlns:a16="http://schemas.microsoft.com/office/drawing/2014/main" id="{CEC181B0-FFED-4A43-B88A-BEFE2A89CC9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8" name="Рисунок 7">
            <a:extLst>
              <a:ext uri="{FF2B5EF4-FFF2-40B4-BE49-F238E27FC236}">
                <a16:creationId xmlns:a16="http://schemas.microsoft.com/office/drawing/2014/main" id="{0ED61065-81CC-4F36-B046-8DE30B9CBD27}"/>
              </a:ext>
            </a:extLst>
          </p:cNvPr>
          <p:cNvPicPr>
            <a:picLocks noChangeAspect="1"/>
          </p:cNvPicPr>
          <p:nvPr/>
        </p:nvPicPr>
        <p:blipFill>
          <a:blip r:embed="rId2"/>
          <a:stretch>
            <a:fillRect/>
          </a:stretch>
        </p:blipFill>
        <p:spPr>
          <a:xfrm>
            <a:off x="16014" y="121212"/>
            <a:ext cx="2548349" cy="1981372"/>
          </a:xfrm>
          <a:prstGeom prst="rect">
            <a:avLst/>
          </a:prstGeom>
        </p:spPr>
      </p:pic>
      <p:sp>
        <p:nvSpPr>
          <p:cNvPr id="10" name="TextBox 9">
            <a:extLst>
              <a:ext uri="{FF2B5EF4-FFF2-40B4-BE49-F238E27FC236}">
                <a16:creationId xmlns:a16="http://schemas.microsoft.com/office/drawing/2014/main" id="{A1E5DDF3-249F-4223-83F7-3B76F7773E0E}"/>
              </a:ext>
            </a:extLst>
          </p:cNvPr>
          <p:cNvSpPr txBox="1"/>
          <p:nvPr/>
        </p:nvSpPr>
        <p:spPr>
          <a:xfrm>
            <a:off x="1462573" y="4212685"/>
            <a:ext cx="9640855" cy="1200329"/>
          </a:xfrm>
          <a:prstGeom prst="rect">
            <a:avLst/>
          </a:prstGeom>
          <a:noFill/>
        </p:spPr>
        <p:txBody>
          <a:bodyPr wrap="square">
            <a:spAutoFit/>
          </a:bodyPr>
          <a:lstStyle/>
          <a:p>
            <a:r>
              <a:rPr lang="uk-UA" dirty="0"/>
              <a:t>З 1 вересня 2020 було збільшено мінімальну зарплату до 5000 грн. (із 4723 грн.). Мінімальний розмір пенсії </a:t>
            </a:r>
            <a:r>
              <a:rPr lang="uk-UA" dirty="0" err="1"/>
              <a:t>зa</a:t>
            </a:r>
            <a:r>
              <a:rPr lang="uk-UA" dirty="0"/>
              <a:t> віком для непрацюючих пенсіонерів, що досягли віку 65 років </a:t>
            </a:r>
            <a:r>
              <a:rPr lang="uk-UA" dirty="0" err="1"/>
              <a:t>тa</a:t>
            </a:r>
            <a:r>
              <a:rPr lang="uk-UA" dirty="0"/>
              <a:t> мають повний страховий стаж (</a:t>
            </a:r>
            <a:r>
              <a:rPr lang="uk-UA" dirty="0" err="1"/>
              <a:t>тoбто</a:t>
            </a:r>
            <a:r>
              <a:rPr lang="uk-UA" dirty="0"/>
              <a:t> 30 років жінки, 35 років чоловіки) збільшився з 1889,20 грн (тобто 4723 грн * 40 %) до 2000 грн. (тобто 5000 грн * 40 %).</a:t>
            </a:r>
          </a:p>
        </p:txBody>
      </p:sp>
    </p:spTree>
    <p:extLst>
      <p:ext uri="{BB962C8B-B14F-4D97-AF65-F5344CB8AC3E}">
        <p14:creationId xmlns:p14="http://schemas.microsoft.com/office/powerpoint/2010/main" val="299395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771AE608-9AF3-4953-A537-5146C9ACC01C}"/>
              </a:ext>
            </a:extLst>
          </p:cNvPr>
          <p:cNvPicPr>
            <a:picLocks noChangeAspect="1"/>
          </p:cNvPicPr>
          <p:nvPr/>
        </p:nvPicPr>
        <p:blipFill>
          <a:blip r:embed="rId2"/>
          <a:stretch>
            <a:fillRect/>
          </a:stretch>
        </p:blipFill>
        <p:spPr>
          <a:xfrm>
            <a:off x="0" y="-9331"/>
            <a:ext cx="2548349" cy="1981372"/>
          </a:xfrm>
          <a:prstGeom prst="rect">
            <a:avLst/>
          </a:prstGeom>
        </p:spPr>
      </p:pic>
      <p:pic>
        <p:nvPicPr>
          <p:cNvPr id="4" name="Рисунок 3">
            <a:extLst>
              <a:ext uri="{FF2B5EF4-FFF2-40B4-BE49-F238E27FC236}">
                <a16:creationId xmlns:a16="http://schemas.microsoft.com/office/drawing/2014/main" id="{A9765B0C-D0EE-42A4-B87F-1B32B1625B78}"/>
              </a:ext>
            </a:extLst>
          </p:cNvPr>
          <p:cNvPicPr>
            <a:picLocks noChangeAspect="1"/>
          </p:cNvPicPr>
          <p:nvPr/>
        </p:nvPicPr>
        <p:blipFill>
          <a:blip r:embed="rId3"/>
          <a:stretch>
            <a:fillRect/>
          </a:stretch>
        </p:blipFill>
        <p:spPr>
          <a:xfrm>
            <a:off x="2144967" y="1279972"/>
            <a:ext cx="7558869" cy="5471255"/>
          </a:xfrm>
          <a:prstGeom prst="rect">
            <a:avLst/>
          </a:prstGeom>
        </p:spPr>
      </p:pic>
      <p:pic>
        <p:nvPicPr>
          <p:cNvPr id="7" name="Рисунок 6">
            <a:extLst>
              <a:ext uri="{FF2B5EF4-FFF2-40B4-BE49-F238E27FC236}">
                <a16:creationId xmlns:a16="http://schemas.microsoft.com/office/drawing/2014/main" id="{81FD2EB6-E9B8-4C9B-AD50-5231413A2F3C}"/>
              </a:ext>
            </a:extLst>
          </p:cNvPr>
          <p:cNvPicPr>
            <a:picLocks noChangeAspect="1"/>
          </p:cNvPicPr>
          <p:nvPr/>
        </p:nvPicPr>
        <p:blipFill>
          <a:blip r:embed="rId2"/>
          <a:stretch>
            <a:fillRect/>
          </a:stretch>
        </p:blipFill>
        <p:spPr>
          <a:xfrm>
            <a:off x="0" y="0"/>
            <a:ext cx="2548349" cy="1981372"/>
          </a:xfrm>
          <a:prstGeom prst="rect">
            <a:avLst/>
          </a:prstGeom>
        </p:spPr>
      </p:pic>
    </p:spTree>
    <p:extLst>
      <p:ext uri="{BB962C8B-B14F-4D97-AF65-F5344CB8AC3E}">
        <p14:creationId xmlns:p14="http://schemas.microsoft.com/office/powerpoint/2010/main" val="315520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AC594-028F-4B22-B01B-8E907FC05947}"/>
              </a:ext>
            </a:extLst>
          </p:cNvPr>
          <p:cNvSpPr txBox="1"/>
          <p:nvPr/>
        </p:nvSpPr>
        <p:spPr>
          <a:xfrm>
            <a:off x="3449994" y="554746"/>
            <a:ext cx="6097554" cy="530594"/>
          </a:xfrm>
          <a:prstGeom prst="rect">
            <a:avLst/>
          </a:prstGeom>
          <a:noFill/>
        </p:spPr>
        <p:txBody>
          <a:bodyPr wrap="square">
            <a:spAutoFit/>
          </a:bodyPr>
          <a:lstStyle/>
          <a:p>
            <a:pPr lvl="0" algn="just">
              <a:lnSpc>
                <a:spcPct val="107000"/>
              </a:lnSpc>
              <a:spcAft>
                <a:spcPts val="800"/>
              </a:spcAft>
            </a:pPr>
            <a:r>
              <a:rPr lang="uk-UA"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Етапи пенсійної реформи в Україні</a:t>
            </a:r>
            <a:endParaRPr lang="uk-UA"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28461A4-8601-4B37-9731-5A763807839E}"/>
              </a:ext>
            </a:extLst>
          </p:cNvPr>
          <p:cNvSpPr txBox="1"/>
          <p:nvPr/>
        </p:nvSpPr>
        <p:spPr>
          <a:xfrm>
            <a:off x="923731" y="1343607"/>
            <a:ext cx="10870163" cy="4256935"/>
          </a:xfrm>
          <a:prstGeom prst="rect">
            <a:avLst/>
          </a:prstGeom>
          <a:noFill/>
        </p:spPr>
        <p:txBody>
          <a:bodyPr wrap="square">
            <a:spAutoFit/>
          </a:bodyPr>
          <a:lstStyle/>
          <a:p>
            <a:pPr marL="342900" lvl="0" indent="-342900" algn="just" fontAlgn="base">
              <a:lnSpc>
                <a:spcPct val="150000"/>
              </a:lnSpc>
              <a:spcAft>
                <a:spcPts val="0"/>
              </a:spcAft>
              <a:buFont typeface="Symbol" panose="05050102010706020507" pitchFamily="18" charset="2"/>
              <a:buChar char=""/>
            </a:pPr>
            <a:r>
              <a:rPr lang="uk-UA" sz="1400" b="1" dirty="0">
                <a:solidFill>
                  <a:srgbClr val="C000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1991</a:t>
            </a:r>
            <a:r>
              <a:rPr lang="uk-UA" sz="1400" b="1" dirty="0">
                <a:solidFill>
                  <a:srgbClr val="C00000"/>
                </a:solidFill>
                <a:effectLst/>
                <a:latin typeface="Bookman Old Style" panose="02050604050505020204" pitchFamily="18" charset="0"/>
                <a:cs typeface="Times New Roman" panose="02020603050405020304" pitchFamily="18" charset="0"/>
              </a:rPr>
              <a:t> </a:t>
            </a:r>
            <a:r>
              <a:rPr lang="uk-UA" sz="1400" dirty="0">
                <a:solidFill>
                  <a:srgbClr val="000000"/>
                </a:solidFill>
                <a:effectLst/>
                <a:latin typeface="Bookman Old Style" panose="02050604050505020204" pitchFamily="18" charset="0"/>
                <a:cs typeface="Times New Roman" panose="02020603050405020304" pitchFamily="18" charset="0"/>
              </a:rPr>
              <a:t>– створення Пенсійного фонду України, запровадження сплати страхових внесків до нього та виплата за їхній рахунок пенсій.</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Font typeface="Symbol" panose="05050102010706020507" pitchFamily="18" charset="2"/>
              <a:buChar char=""/>
            </a:pPr>
            <a:r>
              <a:rPr lang="uk-UA" sz="1400" b="1" dirty="0">
                <a:solidFill>
                  <a:srgbClr val="C000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1999</a:t>
            </a:r>
            <a:r>
              <a:rPr lang="uk-UA" sz="1400" dirty="0">
                <a:solidFill>
                  <a:srgbClr val="C000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r>
              <a:rPr lang="uk-UA" sz="1400" dirty="0">
                <a:solidFill>
                  <a:srgbClr val="000000"/>
                </a:solidFill>
                <a:effectLst/>
                <a:latin typeface="Bookman Old Style" panose="02050604050505020204" pitchFamily="18" charset="0"/>
                <a:cs typeface="Times New Roman" panose="02020603050405020304" pitchFamily="18" charset="0"/>
              </a:rPr>
              <a:t> розмежування фінансування пенсій між ПФУ та Державним бюджетом.</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a:p>
            <a:pPr marL="450215" indent="-450215" algn="just" fontAlgn="base">
              <a:lnSpc>
                <a:spcPct val="150000"/>
              </a:lnSpc>
              <a:spcAft>
                <a:spcPts val="0"/>
              </a:spcAft>
            </a:pPr>
            <a:r>
              <a:rPr lang="ru-RU" sz="1400" dirty="0">
                <a:solidFill>
                  <a:srgbClr val="000000"/>
                </a:solidFill>
                <a:effectLst/>
                <a:latin typeface="Bookman Old Style" panose="02050604050505020204" pitchFamily="18" charset="0"/>
                <a:cs typeface="Times New Roman" panose="02020603050405020304" pitchFamily="18" charset="0"/>
              </a:rPr>
              <a:t>     </a:t>
            </a:r>
            <a:r>
              <a:rPr lang="uk-UA" sz="1400" dirty="0">
                <a:solidFill>
                  <a:srgbClr val="000000"/>
                </a:solidFill>
                <a:effectLst/>
                <a:latin typeface="Bookman Old Style" panose="02050604050505020204" pitchFamily="18" charset="0"/>
                <a:cs typeface="Times New Roman" panose="02020603050405020304" pitchFamily="18" charset="0"/>
              </a:rPr>
              <a:t>– набули чинності Закони України «Про загальнообов’язкове державне пенсійне страхування»</a:t>
            </a:r>
            <a:r>
              <a:rPr lang="ru-RU" sz="1400" dirty="0">
                <a:solidFill>
                  <a:srgbClr val="000000"/>
                </a:solidFill>
                <a:effectLst/>
                <a:latin typeface="Bookman Old Style" panose="02050604050505020204" pitchFamily="18" charset="0"/>
                <a:cs typeface="Times New Roman" panose="02020603050405020304" pitchFamily="18" charset="0"/>
              </a:rPr>
              <a:t>, </a:t>
            </a:r>
            <a:r>
              <a:rPr lang="uk-UA" sz="1400" dirty="0">
                <a:solidFill>
                  <a:srgbClr val="000000"/>
                </a:solidFill>
                <a:effectLst/>
                <a:latin typeface="Bookman Old Style" panose="02050604050505020204" pitchFamily="18" charset="0"/>
                <a:cs typeface="Times New Roman" panose="02020603050405020304" pitchFamily="18" charset="0"/>
              </a:rPr>
              <a:t>«Про недержавне пенсійне забезпечення» – перерахування пенсій у залежності від розміру трудового стажу та заробітку.</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Font typeface="Symbol" panose="05050102010706020507" pitchFamily="18" charset="2"/>
              <a:buChar char=""/>
            </a:pPr>
            <a:r>
              <a:rPr lang="uk-UA" sz="1400" b="1" dirty="0">
                <a:solidFill>
                  <a:srgbClr val="C000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2009 </a:t>
            </a:r>
            <a:r>
              <a:rPr lang="uk-UA" sz="1400" b="1" dirty="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t>
            </a:r>
            <a:r>
              <a:rPr lang="uk-UA" sz="1400" dirty="0">
                <a:effectLst/>
                <a:latin typeface="Bookman Old Style" panose="02050604050505020204" pitchFamily="18" charset="0"/>
                <a:cs typeface="Times New Roman" panose="02020603050405020304" pitchFamily="18" charset="0"/>
              </a:rPr>
              <a:t> </a:t>
            </a:r>
            <a:r>
              <a:rPr lang="uk-UA" sz="1400" dirty="0">
                <a:solidFill>
                  <a:srgbClr val="000000"/>
                </a:solidFill>
                <a:effectLst/>
                <a:latin typeface="Bookman Old Style" panose="02050604050505020204" pitchFamily="18" charset="0"/>
                <a:cs typeface="Times New Roman" panose="02020603050405020304" pitchFamily="18" charset="0"/>
              </a:rPr>
              <a:t>врегульовано питання пенсійного забезпечення фізичних осіб – суб’єктів підприємницької діяльності, які обрали особливий спосіб оподаткування (фіксований податок, єдиний податок)</a:t>
            </a:r>
            <a:r>
              <a:rPr lang="ru-RU" sz="1400" dirty="0">
                <a:solidFill>
                  <a:srgbClr val="000000"/>
                </a:solidFill>
                <a:effectLst/>
                <a:latin typeface="Bookman Old Style" panose="02050604050505020204" pitchFamily="18" charset="0"/>
                <a:cs typeface="Times New Roman" panose="02020603050405020304" pitchFamily="18" charset="0"/>
              </a:rPr>
              <a:t>.</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a:p>
            <a:pPr marL="450215" indent="-269875" algn="just" fontAlgn="base">
              <a:lnSpc>
                <a:spcPct val="150000"/>
              </a:lnSpc>
              <a:spcAft>
                <a:spcPts val="0"/>
              </a:spcAft>
            </a:pPr>
            <a:r>
              <a:rPr lang="uk-UA" sz="1400" dirty="0">
                <a:solidFill>
                  <a:srgbClr val="000000"/>
                </a:solidFill>
                <a:effectLst/>
                <a:latin typeface="Bookman Old Style" panose="02050604050505020204" pitchFamily="18" charset="0"/>
                <a:cs typeface="Times New Roman" panose="02020603050405020304" pitchFamily="18" charset="0"/>
              </a:rPr>
              <a:t>–  набув чинності Закон України «Про збір та облік єдиного внеску на загальнообов’язкове державне соціальне страхування» – запровадження єдиного внеску соціального страхування в усі фонди соціального страхування (для роботодавців – 36,76%-49,7% фонду оплати праці, для найманих працівників – 3,6% зарплати).</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Font typeface="Symbol" panose="05050102010706020507" pitchFamily="18" charset="2"/>
              <a:buChar char=""/>
            </a:pPr>
            <a:r>
              <a:rPr lang="uk-UA" sz="1400" b="1" dirty="0">
                <a:solidFill>
                  <a:srgbClr val="C0000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8.07.2011</a:t>
            </a:r>
            <a:r>
              <a:rPr lang="uk-UA" sz="1400" dirty="0">
                <a:solidFill>
                  <a:srgbClr val="000000"/>
                </a:solidFill>
                <a:effectLst/>
                <a:latin typeface="Bookman Old Style" panose="02050604050505020204" pitchFamily="18" charset="0"/>
                <a:cs typeface="Times New Roman" panose="02020603050405020304" pitchFamily="18" charset="0"/>
              </a:rPr>
              <a:t> – Верховна Рада ухвалила Закон України «Про заходи щодо законодавчого забезпечення реформування пенсійної системи», яким регламентувалося введення в дію накопичувального рівня системи пенсійного забезпечення, а також поступове підвищення пенсійного віку до 65 років для чоловіків та жінок. </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81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5C5E2F-704C-4FD1-B252-5B852014470F}"/>
              </a:ext>
            </a:extLst>
          </p:cNvPr>
          <p:cNvSpPr txBox="1"/>
          <p:nvPr/>
        </p:nvSpPr>
        <p:spPr>
          <a:xfrm>
            <a:off x="1014704" y="455941"/>
            <a:ext cx="9314284" cy="523220"/>
          </a:xfrm>
          <a:prstGeom prst="rect">
            <a:avLst/>
          </a:prstGeom>
          <a:noFill/>
        </p:spPr>
        <p:txBody>
          <a:bodyPr wrap="square">
            <a:spAutoFit/>
          </a:bodyPr>
          <a:lstStyle/>
          <a:p>
            <a:pPr algn="ctr"/>
            <a:r>
              <a:rPr lang="uk-UA"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Доходи Пенсійного Фонду та їх джерела </a:t>
            </a:r>
            <a:endParaRPr lang="ru-RU" sz="2800" b="1" dirty="0">
              <a:solidFill>
                <a:srgbClr val="C00000"/>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88999CBE-D924-48DB-9FFB-5C792CD0E8A0}"/>
              </a:ext>
            </a:extLst>
          </p:cNvPr>
          <p:cNvSpPr txBox="1"/>
          <p:nvPr/>
        </p:nvSpPr>
        <p:spPr>
          <a:xfrm>
            <a:off x="0" y="979161"/>
            <a:ext cx="12241763" cy="4801314"/>
          </a:xfrm>
          <a:prstGeom prst="rect">
            <a:avLst/>
          </a:prstGeom>
          <a:noFill/>
        </p:spPr>
        <p:txBody>
          <a:bodyPr wrap="square">
            <a:spAutoFit/>
          </a:bodyPr>
          <a:lstStyle/>
          <a:p>
            <a:r>
              <a:rPr lang="uk-UA" dirty="0"/>
              <a:t>       1) Надходження від сплати єдиного внеску на загальнообов’язкове державне соціальне страхування, що спрямовуються на загальнообов’язкове державне пенсійне страхування у розмірах, визначених законом, крім частини страхових внесків, що спрямовується до накопичувальної системи пенсійного страхування;</a:t>
            </a:r>
          </a:p>
          <a:p>
            <a:r>
              <a:rPr lang="uk-UA" dirty="0"/>
              <a:t>      2) Інвестиційний дохід, який отримується від інвестування резерву коштів для покриття дефіциту бюджету Пенсійного фонду в майбутніх періодах;</a:t>
            </a:r>
          </a:p>
          <a:p>
            <a:r>
              <a:rPr lang="uk-UA" dirty="0"/>
              <a:t>      3) Кошти державного бюджету та цільових фондів, що перераховуються до Пенсійного фонду у випадках, передбачених цим Законом;</a:t>
            </a:r>
          </a:p>
          <a:p>
            <a:r>
              <a:rPr lang="uk-UA" dirty="0"/>
              <a:t>     4) Кошти, сплачені виконавчій дирекції Пенсійного фонду за надання послуг із адміністрування Накопичувального фонду та послуг недержавним пенсійним фондам – суб’єктам другого рівня системи пенсійного забезпечення;</a:t>
            </a:r>
          </a:p>
          <a:p>
            <a:r>
              <a:rPr lang="uk-UA" dirty="0"/>
              <a:t>      5) Суми від фінансових санкцій та пені (крім сум пені, сплачених роботодавцем за несвоєчасне перерахування з його вини сум страхових внесків застрахованої особи до накопичувальної системи пенсійного страхування), застосованих відповідно до цього Закону та інших законів до юридичних та фізичних осіб за порушення встановленого порядку нарахування, обчислення і сплати страхових внесків та використання коштів Пенсійного фонду, а також суми адміністративних стягнень, накладених відповідно до закону на посадових осіб та громадян за ці порушення;</a:t>
            </a:r>
          </a:p>
          <a:p>
            <a:r>
              <a:rPr lang="uk-UA" dirty="0"/>
              <a:t>     6) Благодійні внески юридичних та фізичних осіб;</a:t>
            </a:r>
          </a:p>
          <a:p>
            <a:r>
              <a:rPr lang="uk-UA" dirty="0"/>
              <a:t>     7) Добровільні внески;</a:t>
            </a:r>
          </a:p>
          <a:p>
            <a:r>
              <a:rPr lang="uk-UA" dirty="0"/>
              <a:t>    8) Інші надходження відповідно до законодавства.</a:t>
            </a:r>
          </a:p>
        </p:txBody>
      </p:sp>
    </p:spTree>
    <p:extLst>
      <p:ext uri="{BB962C8B-B14F-4D97-AF65-F5344CB8AC3E}">
        <p14:creationId xmlns:p14="http://schemas.microsoft.com/office/powerpoint/2010/main" val="53784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2618113-241C-4E7C-A094-349B570A49D3}"/>
              </a:ext>
            </a:extLst>
          </p:cNvPr>
          <p:cNvPicPr>
            <a:picLocks noChangeAspect="1"/>
          </p:cNvPicPr>
          <p:nvPr/>
        </p:nvPicPr>
        <p:blipFill>
          <a:blip r:embed="rId2"/>
          <a:stretch>
            <a:fillRect/>
          </a:stretch>
        </p:blipFill>
        <p:spPr>
          <a:xfrm>
            <a:off x="1143000" y="0"/>
            <a:ext cx="9906000" cy="6858000"/>
          </a:xfrm>
          <a:prstGeom prst="rect">
            <a:avLst/>
          </a:prstGeom>
        </p:spPr>
      </p:pic>
    </p:spTree>
    <p:extLst>
      <p:ext uri="{BB962C8B-B14F-4D97-AF65-F5344CB8AC3E}">
        <p14:creationId xmlns:p14="http://schemas.microsoft.com/office/powerpoint/2010/main" val="204417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9777851-7D6E-4EFA-9F09-C8C812DD3853}"/>
              </a:ext>
            </a:extLst>
          </p:cNvPr>
          <p:cNvPicPr>
            <a:picLocks noChangeAspect="1"/>
          </p:cNvPicPr>
          <p:nvPr/>
        </p:nvPicPr>
        <p:blipFill>
          <a:blip r:embed="rId2"/>
          <a:stretch>
            <a:fillRect/>
          </a:stretch>
        </p:blipFill>
        <p:spPr>
          <a:xfrm>
            <a:off x="1143000" y="0"/>
            <a:ext cx="9906000" cy="6858000"/>
          </a:xfrm>
          <a:prstGeom prst="rect">
            <a:avLst/>
          </a:prstGeom>
        </p:spPr>
      </p:pic>
    </p:spTree>
    <p:extLst>
      <p:ext uri="{BB962C8B-B14F-4D97-AF65-F5344CB8AC3E}">
        <p14:creationId xmlns:p14="http://schemas.microsoft.com/office/powerpoint/2010/main" val="402186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70E1FAE-0752-46BD-B07D-69C0DD66B310}"/>
              </a:ext>
            </a:extLst>
          </p:cNvPr>
          <p:cNvPicPr>
            <a:picLocks noChangeAspect="1"/>
          </p:cNvPicPr>
          <p:nvPr/>
        </p:nvPicPr>
        <p:blipFill>
          <a:blip r:embed="rId2"/>
          <a:stretch>
            <a:fillRect/>
          </a:stretch>
        </p:blipFill>
        <p:spPr>
          <a:xfrm>
            <a:off x="100584" y="0"/>
            <a:ext cx="11990832" cy="6858000"/>
          </a:xfrm>
          <a:prstGeom prst="rect">
            <a:avLst/>
          </a:prstGeom>
        </p:spPr>
      </p:pic>
    </p:spTree>
    <p:extLst>
      <p:ext uri="{BB962C8B-B14F-4D97-AF65-F5344CB8AC3E}">
        <p14:creationId xmlns:p14="http://schemas.microsoft.com/office/powerpoint/2010/main" val="50793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F8AD5A-479E-48D8-8364-22CB7C2A0146}"/>
              </a:ext>
            </a:extLst>
          </p:cNvPr>
          <p:cNvSpPr txBox="1"/>
          <p:nvPr/>
        </p:nvSpPr>
        <p:spPr>
          <a:xfrm>
            <a:off x="2339651" y="510465"/>
            <a:ext cx="6097554" cy="461665"/>
          </a:xfrm>
          <a:prstGeom prst="rect">
            <a:avLst/>
          </a:prstGeom>
          <a:noFill/>
        </p:spPr>
        <p:txBody>
          <a:bodyPr wrap="square">
            <a:spAutoFit/>
          </a:bodyPr>
          <a:lstStyle/>
          <a:p>
            <a:pPr algn="ctr"/>
            <a:r>
              <a:rPr lang="uk-UA" sz="2400" b="1" dirty="0">
                <a:solidFill>
                  <a:srgbClr val="C00000"/>
                </a:solidFill>
                <a:effectLst>
                  <a:outerShdw blurRad="38100" dist="38100" dir="2700000" algn="tl">
                    <a:srgbClr val="000000">
                      <a:alpha val="43137"/>
                    </a:srgbClr>
                  </a:outerShdw>
                </a:effectLst>
              </a:rPr>
              <a:t>Ставки внесків до Пенсійного Фонду</a:t>
            </a:r>
          </a:p>
        </p:txBody>
      </p:sp>
      <p:sp>
        <p:nvSpPr>
          <p:cNvPr id="7" name="TextBox 6">
            <a:extLst>
              <a:ext uri="{FF2B5EF4-FFF2-40B4-BE49-F238E27FC236}">
                <a16:creationId xmlns:a16="http://schemas.microsoft.com/office/drawing/2014/main" id="{21461C61-2A13-44D3-9896-DB15AEAA95B9}"/>
              </a:ext>
            </a:extLst>
          </p:cNvPr>
          <p:cNvSpPr txBox="1"/>
          <p:nvPr/>
        </p:nvSpPr>
        <p:spPr>
          <a:xfrm>
            <a:off x="494521" y="1166843"/>
            <a:ext cx="11262049" cy="3416320"/>
          </a:xfrm>
          <a:prstGeom prst="rect">
            <a:avLst/>
          </a:prstGeom>
          <a:noFill/>
        </p:spPr>
        <p:txBody>
          <a:bodyPr wrap="square">
            <a:spAutoFit/>
          </a:bodyPr>
          <a:lstStyle/>
          <a:p>
            <a:pPr algn="just"/>
            <a:r>
              <a:rPr lang="ru-RU" b="1" i="0" dirty="0" err="1">
                <a:solidFill>
                  <a:srgbClr val="232B30"/>
                </a:solidFill>
                <a:effectLst/>
                <a:latin typeface="Helvetica" panose="020B0604020202020204" pitchFamily="34" charset="0"/>
              </a:rPr>
              <a:t>Єдиний</a:t>
            </a:r>
            <a:r>
              <a:rPr lang="ru-RU" b="1" i="0" dirty="0">
                <a:solidFill>
                  <a:srgbClr val="232B30"/>
                </a:solidFill>
                <a:effectLst/>
                <a:latin typeface="Helvetica" panose="020B0604020202020204" pitchFamily="34" charset="0"/>
              </a:rPr>
              <a:t> </a:t>
            </a:r>
            <a:r>
              <a:rPr lang="ru-RU" b="1" i="0" dirty="0" err="1">
                <a:solidFill>
                  <a:srgbClr val="232B30"/>
                </a:solidFill>
                <a:effectLst/>
                <a:latin typeface="Helvetica" panose="020B0604020202020204" pitchFamily="34" charset="0"/>
              </a:rPr>
              <a:t>соціальний</a:t>
            </a:r>
            <a:r>
              <a:rPr lang="ru-RU" b="1" i="0" dirty="0">
                <a:solidFill>
                  <a:srgbClr val="232B30"/>
                </a:solidFill>
                <a:effectLst/>
                <a:latin typeface="Helvetica" panose="020B0604020202020204" pitchFamily="34" charset="0"/>
              </a:rPr>
              <a:t> </a:t>
            </a:r>
            <a:r>
              <a:rPr lang="ru-RU" b="1" i="0" dirty="0" err="1">
                <a:solidFill>
                  <a:srgbClr val="232B30"/>
                </a:solidFill>
                <a:effectLst/>
                <a:latin typeface="Helvetica" panose="020B0604020202020204" pitchFamily="34" charset="0"/>
              </a:rPr>
              <a:t>внесок</a:t>
            </a:r>
            <a:r>
              <a:rPr lang="ru-RU" b="0" i="0" dirty="0">
                <a:solidFill>
                  <a:srgbClr val="232B30"/>
                </a:solidFill>
                <a:effectLst/>
                <a:latin typeface="Helvetica" panose="020B0604020202020204" pitchFamily="34" charset="0"/>
              </a:rPr>
              <a:t> на </a:t>
            </a:r>
            <a:r>
              <a:rPr lang="ru-RU" b="0" i="0" dirty="0" err="1">
                <a:solidFill>
                  <a:srgbClr val="232B30"/>
                </a:solidFill>
                <a:effectLst/>
                <a:latin typeface="Helvetica" panose="020B0604020202020204" pitchFamily="34" charset="0"/>
              </a:rPr>
              <a:t>загальнообов'язкове</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державне</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соціальне</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страхування</a:t>
            </a:r>
            <a:r>
              <a:rPr lang="ru-RU" b="0" i="0" dirty="0">
                <a:solidFill>
                  <a:srgbClr val="232B30"/>
                </a:solidFill>
                <a:effectLst/>
                <a:latin typeface="Helvetica" panose="020B0604020202020204" pitchFamily="34" charset="0"/>
              </a:rPr>
              <a:t> (скор. </a:t>
            </a:r>
            <a:r>
              <a:rPr lang="ru-RU" b="0" i="1" dirty="0">
                <a:solidFill>
                  <a:srgbClr val="232B30"/>
                </a:solidFill>
                <a:effectLst/>
                <a:latin typeface="Helvetica" panose="020B0604020202020204" pitchFamily="34" charset="0"/>
              </a:rPr>
              <a:t>ЄСВ</a:t>
            </a:r>
            <a:r>
              <a:rPr lang="ru-RU" b="0" i="0" dirty="0">
                <a:solidFill>
                  <a:srgbClr val="232B30"/>
                </a:solidFill>
                <a:effectLst/>
                <a:latin typeface="Helvetica" panose="020B0604020202020204" pitchFamily="34" charset="0"/>
              </a:rPr>
              <a:t>) — </a:t>
            </a:r>
            <a:r>
              <a:rPr lang="ru-RU" b="0" i="0" dirty="0" err="1">
                <a:solidFill>
                  <a:srgbClr val="232B30"/>
                </a:solidFill>
                <a:effectLst/>
                <a:latin typeface="Helvetica" panose="020B0604020202020204" pitchFamily="34" charset="0"/>
              </a:rPr>
              <a:t>це</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консолідований</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страховий</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внесок</a:t>
            </a:r>
            <a:r>
              <a:rPr lang="ru-RU" b="0" i="0" dirty="0">
                <a:solidFill>
                  <a:srgbClr val="232B30"/>
                </a:solidFill>
                <a:effectLst/>
                <a:latin typeface="Helvetica" panose="020B0604020202020204" pitchFamily="34" charset="0"/>
              </a:rPr>
              <a:t> в </a:t>
            </a:r>
            <a:r>
              <a:rPr lang="ru-RU" b="0" i="0" dirty="0" err="1">
                <a:solidFill>
                  <a:srgbClr val="232B30"/>
                </a:solidFill>
                <a:effectLst/>
                <a:latin typeface="Helvetica" panose="020B0604020202020204" pitchFamily="34" charset="0"/>
              </a:rPr>
              <a:t>Україні</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збір</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якого</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здійснюється</a:t>
            </a:r>
            <a:r>
              <a:rPr lang="ru-RU" b="0" i="0" dirty="0">
                <a:solidFill>
                  <a:srgbClr val="232B30"/>
                </a:solidFill>
                <a:effectLst/>
                <a:latin typeface="Helvetica" panose="020B0604020202020204" pitchFamily="34" charset="0"/>
              </a:rPr>
              <a:t> в </a:t>
            </a:r>
            <a:r>
              <a:rPr lang="ru-RU" b="0" i="0" dirty="0" err="1">
                <a:solidFill>
                  <a:srgbClr val="232B30"/>
                </a:solidFill>
                <a:effectLst/>
                <a:latin typeface="Helvetica" panose="020B0604020202020204" pitchFamily="34" charset="0"/>
              </a:rPr>
              <a:t>системі</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загальнообов'язкового</a:t>
            </a:r>
            <a:r>
              <a:rPr lang="ru-RU" b="0" i="0" dirty="0">
                <a:solidFill>
                  <a:srgbClr val="232B30"/>
                </a:solidFill>
                <a:effectLst/>
                <a:latin typeface="Helvetica" panose="020B0604020202020204" pitchFamily="34" charset="0"/>
              </a:rPr>
              <a:t> державного </a:t>
            </a:r>
            <a:r>
              <a:rPr lang="ru-RU" b="0" i="0" dirty="0" err="1">
                <a:solidFill>
                  <a:srgbClr val="232B30"/>
                </a:solidFill>
                <a:effectLst/>
                <a:latin typeface="Helvetica" panose="020B0604020202020204" pitchFamily="34" charset="0"/>
              </a:rPr>
              <a:t>страхування</a:t>
            </a:r>
            <a:r>
              <a:rPr lang="ru-RU" b="0" i="0" dirty="0">
                <a:solidFill>
                  <a:srgbClr val="232B30"/>
                </a:solidFill>
                <a:effectLst/>
                <a:latin typeface="Helvetica" panose="020B0604020202020204" pitchFamily="34" charset="0"/>
              </a:rPr>
              <a:t> в </a:t>
            </a:r>
            <a:r>
              <a:rPr lang="ru-RU" b="0" i="0" dirty="0" err="1">
                <a:solidFill>
                  <a:srgbClr val="232B30"/>
                </a:solidFill>
                <a:effectLst/>
                <a:latin typeface="Helvetica" panose="020B0604020202020204" pitchFamily="34" charset="0"/>
              </a:rPr>
              <a:t>обов'язковому</a:t>
            </a:r>
            <a:r>
              <a:rPr lang="ru-RU" b="0" i="0" dirty="0">
                <a:solidFill>
                  <a:srgbClr val="232B30"/>
                </a:solidFill>
                <a:effectLst/>
                <a:latin typeface="Helvetica" panose="020B0604020202020204" pitchFamily="34" charset="0"/>
              </a:rPr>
              <a:t> порядку та на </a:t>
            </a:r>
            <a:r>
              <a:rPr lang="ru-RU" b="0" i="0" dirty="0" err="1">
                <a:solidFill>
                  <a:srgbClr val="232B30"/>
                </a:solidFill>
                <a:effectLst/>
                <a:latin typeface="Helvetica" panose="020B0604020202020204" pitchFamily="34" charset="0"/>
              </a:rPr>
              <a:t>регулярній</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основі</a:t>
            </a:r>
            <a:r>
              <a:rPr lang="ru-RU" b="0" i="0" dirty="0">
                <a:solidFill>
                  <a:srgbClr val="232B30"/>
                </a:solidFill>
                <a:effectLst/>
                <a:latin typeface="Helvetica" panose="020B0604020202020204" pitchFamily="34" charset="0"/>
              </a:rPr>
              <a:t>.</a:t>
            </a:r>
          </a:p>
          <a:p>
            <a:pPr algn="just"/>
            <a:r>
              <a:rPr lang="ru-RU" b="0" i="0" dirty="0">
                <a:solidFill>
                  <a:srgbClr val="232B30"/>
                </a:solidFill>
                <a:effectLst/>
                <a:latin typeface="Helvetica" panose="020B0604020202020204" pitchFamily="34" charset="0"/>
              </a:rPr>
              <a:t>У 2020 </a:t>
            </a:r>
            <a:r>
              <a:rPr lang="ru-RU" b="0" i="0" dirty="0" err="1">
                <a:solidFill>
                  <a:srgbClr val="232B30"/>
                </a:solidFill>
                <a:effectLst/>
                <a:latin typeface="Helvetica" panose="020B0604020202020204" pitchFamily="34" charset="0"/>
              </a:rPr>
              <a:t>році</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розмір</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мінімальної</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зарплати</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змінювався</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двічі</a:t>
            </a:r>
            <a:r>
              <a:rPr lang="ru-RU" b="0" i="0" dirty="0">
                <a:solidFill>
                  <a:srgbClr val="232B30"/>
                </a:solidFill>
                <a:effectLst/>
                <a:latin typeface="Helvetica" panose="020B0604020202020204" pitchFamily="34" charset="0"/>
              </a:rPr>
              <a:t>: з 1 </a:t>
            </a:r>
            <a:r>
              <a:rPr lang="ru-RU" b="0" i="0" dirty="0" err="1">
                <a:solidFill>
                  <a:srgbClr val="232B30"/>
                </a:solidFill>
                <a:effectLst/>
                <a:latin typeface="Helvetica" panose="020B0604020202020204" pitchFamily="34" charset="0"/>
              </a:rPr>
              <a:t>січня</a:t>
            </a:r>
            <a:r>
              <a:rPr lang="ru-RU" b="0" i="0" dirty="0">
                <a:solidFill>
                  <a:srgbClr val="232B30"/>
                </a:solidFill>
                <a:effectLst/>
                <a:latin typeface="Helvetica" panose="020B0604020202020204" pitchFamily="34" charset="0"/>
              </a:rPr>
              <a:t> (4723 </a:t>
            </a:r>
            <a:r>
              <a:rPr lang="ru-RU" b="0" i="0" dirty="0" err="1">
                <a:solidFill>
                  <a:srgbClr val="232B30"/>
                </a:solidFill>
                <a:effectLst/>
                <a:latin typeface="Helvetica" panose="020B0604020202020204" pitchFamily="34" charset="0"/>
              </a:rPr>
              <a:t>грн</a:t>
            </a:r>
            <a:r>
              <a:rPr lang="ru-RU" b="0" i="0" dirty="0">
                <a:solidFill>
                  <a:srgbClr val="232B30"/>
                </a:solidFill>
                <a:effectLst/>
                <a:latin typeface="Helvetica" panose="020B0604020202020204" pitchFamily="34" charset="0"/>
              </a:rPr>
              <a:t>) та з 1 вересня (5000 </a:t>
            </a:r>
            <a:r>
              <a:rPr lang="ru-RU" b="0" i="0" dirty="0" err="1">
                <a:solidFill>
                  <a:srgbClr val="232B30"/>
                </a:solidFill>
                <a:effectLst/>
                <a:latin typeface="Helvetica" panose="020B0604020202020204" pitchFamily="34" charset="0"/>
              </a:rPr>
              <a:t>грн</a:t>
            </a:r>
            <a:r>
              <a:rPr lang="ru-RU" b="0" i="0" dirty="0">
                <a:solidFill>
                  <a:srgbClr val="232B30"/>
                </a:solidFill>
                <a:effectLst/>
                <a:latin typeface="Helvetica" panose="020B0604020202020204" pitchFamily="34" charset="0"/>
              </a:rPr>
              <a:t>). А </a:t>
            </a:r>
            <a:r>
              <a:rPr lang="ru-RU" b="0" i="0" dirty="0" err="1">
                <a:solidFill>
                  <a:srgbClr val="232B30"/>
                </a:solidFill>
                <a:effectLst/>
                <a:latin typeface="Helvetica" panose="020B0604020202020204" pitchFamily="34" charset="0"/>
              </a:rPr>
              <a:t>отже</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змінювалася</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мінімальна</a:t>
            </a:r>
            <a:r>
              <a:rPr lang="ru-RU" b="0" i="0" dirty="0">
                <a:solidFill>
                  <a:srgbClr val="232B30"/>
                </a:solidFill>
                <a:effectLst/>
                <a:latin typeface="Helvetica" panose="020B0604020202020204" pitchFamily="34" charset="0"/>
              </a:rPr>
              <a:t> та максимальна сума ЄСВ.</a:t>
            </a:r>
          </a:p>
          <a:p>
            <a:pPr algn="just"/>
            <a:endParaRPr lang="ru-RU" b="1" i="0" dirty="0">
              <a:solidFill>
                <a:srgbClr val="232B30"/>
              </a:solidFill>
              <a:effectLst/>
              <a:latin typeface="Helvetica" panose="020B0604020202020204" pitchFamily="34" charset="0"/>
            </a:endParaRPr>
          </a:p>
          <a:p>
            <a:pPr algn="just"/>
            <a:r>
              <a:rPr lang="ru-RU" b="1" i="0" dirty="0" err="1">
                <a:solidFill>
                  <a:srgbClr val="232B30"/>
                </a:solidFill>
                <a:effectLst/>
                <a:latin typeface="Helvetica" panose="020B0604020202020204" pitchFamily="34" charset="0"/>
              </a:rPr>
              <a:t>Мінімальний</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страховий</a:t>
            </a:r>
            <a:r>
              <a:rPr lang="ru-RU" b="0" i="0" dirty="0">
                <a:solidFill>
                  <a:srgbClr val="232B30"/>
                </a:solidFill>
                <a:effectLst/>
                <a:latin typeface="Helvetica" panose="020B0604020202020204" pitchFamily="34" charset="0"/>
              </a:rPr>
              <a:t> </a:t>
            </a:r>
            <a:r>
              <a:rPr lang="ru-RU" b="0" i="0" dirty="0" err="1">
                <a:solidFill>
                  <a:srgbClr val="232B30"/>
                </a:solidFill>
                <a:effectLst/>
                <a:latin typeface="Helvetica" panose="020B0604020202020204" pitchFamily="34" charset="0"/>
              </a:rPr>
              <a:t>внесок</a:t>
            </a:r>
            <a:r>
              <a:rPr lang="ru-RU" b="0" i="0" dirty="0">
                <a:solidFill>
                  <a:srgbClr val="232B30"/>
                </a:solidFill>
                <a:effectLst/>
                <a:latin typeface="Helvetica" panose="020B0604020202020204" pitchFamily="34" charset="0"/>
              </a:rPr>
              <a:t> з ЄСВ </a:t>
            </a:r>
            <a:r>
              <a:rPr lang="ru-RU" b="1" i="0" dirty="0">
                <a:solidFill>
                  <a:srgbClr val="232B30"/>
                </a:solidFill>
                <a:effectLst/>
                <a:latin typeface="Helvetica" panose="020B0604020202020204" pitchFamily="34" charset="0"/>
              </a:rPr>
              <a:t>у 2020 </a:t>
            </a:r>
            <a:r>
              <a:rPr lang="ru-RU" b="1" i="0" dirty="0" err="1">
                <a:solidFill>
                  <a:srgbClr val="232B30"/>
                </a:solidFill>
                <a:effectLst/>
                <a:latin typeface="Helvetica" panose="020B0604020202020204" pitchFamily="34" charset="0"/>
              </a:rPr>
              <a:t>році</a:t>
            </a:r>
            <a:r>
              <a:rPr lang="ru-RU" b="1" i="0" dirty="0">
                <a:solidFill>
                  <a:srgbClr val="232B30"/>
                </a:solidFill>
                <a:effectLst/>
                <a:latin typeface="Helvetica" panose="020B0604020202020204" pitchFamily="34" charset="0"/>
              </a:rPr>
              <a:t>:</a:t>
            </a:r>
            <a:endParaRPr lang="ru-RU" b="0" i="0" dirty="0">
              <a:solidFill>
                <a:srgbClr val="232B30"/>
              </a:solidFill>
              <a:effectLst/>
              <a:latin typeface="Helvetica" panose="020B0604020202020204" pitchFamily="34" charset="0"/>
            </a:endParaRPr>
          </a:p>
          <a:p>
            <a:pPr algn="just">
              <a:buFont typeface="Arial" panose="020B0604020202020204" pitchFamily="34" charset="0"/>
              <a:buChar char="•"/>
            </a:pPr>
            <a:r>
              <a:rPr lang="ru-RU" b="0" i="0" dirty="0">
                <a:solidFill>
                  <a:srgbClr val="232B30"/>
                </a:solidFill>
                <a:effectLst/>
                <a:latin typeface="Helvetica" panose="020B0604020202020204" pitchFamily="34" charset="0"/>
              </a:rPr>
              <a:t>з 1 </a:t>
            </a:r>
            <a:r>
              <a:rPr lang="ru-RU" b="0" i="0" dirty="0" err="1">
                <a:solidFill>
                  <a:srgbClr val="232B30"/>
                </a:solidFill>
                <a:effectLst/>
                <a:latin typeface="Helvetica" panose="020B0604020202020204" pitchFamily="34" charset="0"/>
              </a:rPr>
              <a:t>січня</a:t>
            </a:r>
            <a:r>
              <a:rPr lang="ru-RU" b="0" i="0" dirty="0">
                <a:solidFill>
                  <a:srgbClr val="232B30"/>
                </a:solidFill>
                <a:effectLst/>
                <a:latin typeface="Helvetica" panose="020B0604020202020204" pitchFamily="34" charset="0"/>
              </a:rPr>
              <a:t> по 31 </a:t>
            </a:r>
            <a:r>
              <a:rPr lang="ru-RU" b="0" i="0" dirty="0" err="1">
                <a:solidFill>
                  <a:srgbClr val="232B30"/>
                </a:solidFill>
                <a:effectLst/>
                <a:latin typeface="Helvetica" panose="020B0604020202020204" pitchFamily="34" charset="0"/>
              </a:rPr>
              <a:t>серпня</a:t>
            </a:r>
            <a:r>
              <a:rPr lang="ru-RU" b="0" i="0" dirty="0">
                <a:solidFill>
                  <a:srgbClr val="232B30"/>
                </a:solidFill>
                <a:effectLst/>
                <a:latin typeface="Helvetica" panose="020B0604020202020204" pitchFamily="34" charset="0"/>
              </a:rPr>
              <a:t> 4723 х 22% = 1039,06 </a:t>
            </a:r>
            <a:r>
              <a:rPr lang="ru-RU" b="0" i="0" dirty="0" err="1">
                <a:solidFill>
                  <a:srgbClr val="232B30"/>
                </a:solidFill>
                <a:effectLst/>
                <a:latin typeface="Helvetica" panose="020B0604020202020204" pitchFamily="34" charset="0"/>
              </a:rPr>
              <a:t>грн</a:t>
            </a:r>
            <a:r>
              <a:rPr lang="ru-RU" b="0" i="0" dirty="0">
                <a:solidFill>
                  <a:srgbClr val="232B30"/>
                </a:solidFill>
                <a:effectLst/>
                <a:latin typeface="Helvetica" panose="020B0604020202020204" pitchFamily="34" charset="0"/>
              </a:rPr>
              <a:t>;</a:t>
            </a:r>
          </a:p>
          <a:p>
            <a:pPr algn="just">
              <a:buFont typeface="Arial" panose="020B0604020202020204" pitchFamily="34" charset="0"/>
              <a:buChar char="•"/>
            </a:pPr>
            <a:r>
              <a:rPr lang="ru-RU" b="1" i="0" dirty="0">
                <a:solidFill>
                  <a:srgbClr val="232B30"/>
                </a:solidFill>
                <a:effectLst/>
                <a:latin typeface="Helvetica" panose="020B0604020202020204" pitchFamily="34" charset="0"/>
              </a:rPr>
              <a:t>з 1 вересня по 31 </a:t>
            </a:r>
            <a:r>
              <a:rPr lang="ru-RU" b="1" i="0" dirty="0" err="1">
                <a:solidFill>
                  <a:srgbClr val="232B30"/>
                </a:solidFill>
                <a:effectLst/>
                <a:latin typeface="Helvetica" panose="020B0604020202020204" pitchFamily="34" charset="0"/>
              </a:rPr>
              <a:t>грудня</a:t>
            </a:r>
            <a:r>
              <a:rPr lang="ru-RU" b="1" i="0" dirty="0">
                <a:solidFill>
                  <a:srgbClr val="232B30"/>
                </a:solidFill>
                <a:effectLst/>
                <a:latin typeface="Helvetica" panose="020B0604020202020204" pitchFamily="34" charset="0"/>
              </a:rPr>
              <a:t> 5000 х 22% = 1100 грн.</a:t>
            </a:r>
            <a:endParaRPr lang="ru-RU" b="0" i="0" dirty="0">
              <a:solidFill>
                <a:srgbClr val="232B30"/>
              </a:solidFill>
              <a:effectLst/>
              <a:latin typeface="Helvetica" panose="020B0604020202020204" pitchFamily="34" charset="0"/>
            </a:endParaRPr>
          </a:p>
          <a:p>
            <a:pPr algn="just"/>
            <a:r>
              <a:rPr lang="ru-RU" b="0" i="0" dirty="0">
                <a:solidFill>
                  <a:srgbClr val="232B30"/>
                </a:solidFill>
                <a:effectLst/>
                <a:latin typeface="Helvetica" panose="020B0604020202020204" pitchFamily="34" charset="0"/>
              </a:rPr>
              <a:t>Максимальна база для </a:t>
            </a:r>
            <a:r>
              <a:rPr lang="ru-RU" b="0" i="0" dirty="0" err="1">
                <a:solidFill>
                  <a:srgbClr val="232B30"/>
                </a:solidFill>
                <a:effectLst/>
                <a:latin typeface="Helvetica" panose="020B0604020202020204" pitchFamily="34" charset="0"/>
              </a:rPr>
              <a:t>нарахування</a:t>
            </a:r>
            <a:r>
              <a:rPr lang="ru-RU" b="0" i="0" dirty="0">
                <a:solidFill>
                  <a:srgbClr val="232B30"/>
                </a:solidFill>
                <a:effectLst/>
                <a:latin typeface="Helvetica" panose="020B0604020202020204" pitchFamily="34" charset="0"/>
              </a:rPr>
              <a:t> ЄСВ у 2020 </a:t>
            </a:r>
            <a:r>
              <a:rPr lang="ru-RU" b="0" i="0" dirty="0" err="1">
                <a:solidFill>
                  <a:srgbClr val="232B30"/>
                </a:solidFill>
                <a:effectLst/>
                <a:latin typeface="Helvetica" panose="020B0604020202020204" pitchFamily="34" charset="0"/>
              </a:rPr>
              <a:t>році</a:t>
            </a:r>
            <a:r>
              <a:rPr lang="ru-RU" b="0" i="0" dirty="0">
                <a:solidFill>
                  <a:srgbClr val="232B30"/>
                </a:solidFill>
                <a:effectLst/>
                <a:latin typeface="Helvetica" panose="020B0604020202020204" pitchFamily="34" charset="0"/>
              </a:rPr>
              <a:t>:</a:t>
            </a:r>
          </a:p>
          <a:p>
            <a:pPr algn="just">
              <a:buFont typeface="Arial" panose="020B0604020202020204" pitchFamily="34" charset="0"/>
              <a:buChar char="•"/>
            </a:pPr>
            <a:r>
              <a:rPr lang="ru-RU" b="0" i="0" dirty="0">
                <a:solidFill>
                  <a:srgbClr val="232B30"/>
                </a:solidFill>
                <a:effectLst/>
                <a:latin typeface="Helvetica" panose="020B0604020202020204" pitchFamily="34" charset="0"/>
              </a:rPr>
              <a:t>з 1 </a:t>
            </a:r>
            <a:r>
              <a:rPr lang="ru-RU" b="0" i="0" dirty="0" err="1">
                <a:solidFill>
                  <a:srgbClr val="232B30"/>
                </a:solidFill>
                <a:effectLst/>
                <a:latin typeface="Helvetica" panose="020B0604020202020204" pitchFamily="34" charset="0"/>
              </a:rPr>
              <a:t>січня</a:t>
            </a:r>
            <a:r>
              <a:rPr lang="ru-RU" b="0" i="0" dirty="0">
                <a:solidFill>
                  <a:srgbClr val="232B30"/>
                </a:solidFill>
                <a:effectLst/>
                <a:latin typeface="Helvetica" panose="020B0604020202020204" pitchFamily="34" charset="0"/>
              </a:rPr>
              <a:t> по 31 </a:t>
            </a:r>
            <a:r>
              <a:rPr lang="ru-RU" b="0" i="0" dirty="0" err="1">
                <a:solidFill>
                  <a:srgbClr val="232B30"/>
                </a:solidFill>
                <a:effectLst/>
                <a:latin typeface="Helvetica" panose="020B0604020202020204" pitchFamily="34" charset="0"/>
              </a:rPr>
              <a:t>серпня</a:t>
            </a:r>
            <a:r>
              <a:rPr lang="ru-RU" b="0" i="0" dirty="0">
                <a:solidFill>
                  <a:srgbClr val="232B30"/>
                </a:solidFill>
                <a:effectLst/>
                <a:latin typeface="Helvetica" panose="020B0604020202020204" pitchFamily="34" charset="0"/>
              </a:rPr>
              <a:t> –  70845 </a:t>
            </a:r>
            <a:r>
              <a:rPr lang="ru-RU" b="0" i="0" dirty="0" err="1">
                <a:solidFill>
                  <a:srgbClr val="232B30"/>
                </a:solidFill>
                <a:effectLst/>
                <a:latin typeface="Helvetica" panose="020B0604020202020204" pitchFamily="34" charset="0"/>
              </a:rPr>
              <a:t>грн</a:t>
            </a:r>
            <a:r>
              <a:rPr lang="ru-RU" b="0" i="0" dirty="0">
                <a:solidFill>
                  <a:srgbClr val="232B30"/>
                </a:solidFill>
                <a:effectLst/>
                <a:latin typeface="Helvetica" panose="020B0604020202020204" pitchFamily="34" charset="0"/>
              </a:rPr>
              <a:t>;</a:t>
            </a:r>
          </a:p>
          <a:p>
            <a:pPr algn="just">
              <a:buFont typeface="Arial" panose="020B0604020202020204" pitchFamily="34" charset="0"/>
              <a:buChar char="•"/>
            </a:pPr>
            <a:r>
              <a:rPr lang="ru-RU" b="1" i="0" dirty="0">
                <a:solidFill>
                  <a:srgbClr val="232B30"/>
                </a:solidFill>
                <a:effectLst/>
                <a:latin typeface="Helvetica" panose="020B0604020202020204" pitchFamily="34" charset="0"/>
              </a:rPr>
              <a:t>з 1 вересня по 31 </a:t>
            </a:r>
            <a:r>
              <a:rPr lang="ru-RU" b="1" i="0" dirty="0" err="1">
                <a:solidFill>
                  <a:srgbClr val="232B30"/>
                </a:solidFill>
                <a:effectLst/>
                <a:latin typeface="Helvetica" panose="020B0604020202020204" pitchFamily="34" charset="0"/>
              </a:rPr>
              <a:t>грудня</a:t>
            </a:r>
            <a:r>
              <a:rPr lang="ru-RU" b="1" i="0" dirty="0">
                <a:solidFill>
                  <a:srgbClr val="232B30"/>
                </a:solidFill>
                <a:effectLst/>
                <a:latin typeface="Helvetica" panose="020B0604020202020204" pitchFamily="34" charset="0"/>
              </a:rPr>
              <a:t> – 75000 грн.</a:t>
            </a:r>
            <a:endParaRPr lang="ru-RU" b="0" i="0" dirty="0">
              <a:solidFill>
                <a:srgbClr val="232B30"/>
              </a:solidFill>
              <a:effectLst/>
              <a:latin typeface="Helvetica" panose="020B0604020202020204" pitchFamily="34" charset="0"/>
            </a:endParaRPr>
          </a:p>
        </p:txBody>
      </p:sp>
    </p:spTree>
    <p:extLst>
      <p:ext uri="{BB962C8B-B14F-4D97-AF65-F5344CB8AC3E}">
        <p14:creationId xmlns:p14="http://schemas.microsoft.com/office/powerpoint/2010/main" val="293974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25B8AF8-ECE4-4FC5-9F0C-EFC1778F318F}"/>
              </a:ext>
            </a:extLst>
          </p:cNvPr>
          <p:cNvPicPr>
            <a:picLocks noChangeAspect="1"/>
          </p:cNvPicPr>
          <p:nvPr/>
        </p:nvPicPr>
        <p:blipFill>
          <a:blip r:embed="rId2"/>
          <a:stretch>
            <a:fillRect/>
          </a:stretch>
        </p:blipFill>
        <p:spPr>
          <a:xfrm>
            <a:off x="406124" y="1180729"/>
            <a:ext cx="10992519" cy="4216893"/>
          </a:xfrm>
          <a:prstGeom prst="rect">
            <a:avLst/>
          </a:prstGeom>
        </p:spPr>
      </p:pic>
      <p:pic>
        <p:nvPicPr>
          <p:cNvPr id="6" name="Рисунок 5">
            <a:extLst>
              <a:ext uri="{FF2B5EF4-FFF2-40B4-BE49-F238E27FC236}">
                <a16:creationId xmlns:a16="http://schemas.microsoft.com/office/drawing/2014/main" id="{2762C5A8-7234-44BC-B569-EB3328A48B60}"/>
              </a:ext>
            </a:extLst>
          </p:cNvPr>
          <p:cNvPicPr>
            <a:picLocks noChangeAspect="1"/>
          </p:cNvPicPr>
          <p:nvPr/>
        </p:nvPicPr>
        <p:blipFill>
          <a:blip r:embed="rId3"/>
          <a:stretch>
            <a:fillRect/>
          </a:stretch>
        </p:blipFill>
        <p:spPr>
          <a:xfrm>
            <a:off x="134415" y="4959572"/>
            <a:ext cx="2289189" cy="1779872"/>
          </a:xfrm>
          <a:prstGeom prst="rect">
            <a:avLst/>
          </a:prstGeom>
        </p:spPr>
      </p:pic>
    </p:spTree>
    <p:extLst>
      <p:ext uri="{BB962C8B-B14F-4D97-AF65-F5344CB8AC3E}">
        <p14:creationId xmlns:p14="http://schemas.microsoft.com/office/powerpoint/2010/main" val="397501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8D75F47-F42A-432F-A06E-1BB306C3E91B}"/>
              </a:ext>
            </a:extLst>
          </p:cNvPr>
          <p:cNvSpPr txBox="1"/>
          <p:nvPr/>
        </p:nvSpPr>
        <p:spPr>
          <a:xfrm>
            <a:off x="3048778" y="496563"/>
            <a:ext cx="7802724" cy="4664547"/>
          </a:xfrm>
          <a:prstGeom prst="rect">
            <a:avLst/>
          </a:prstGeom>
          <a:noFill/>
        </p:spPr>
        <p:txBody>
          <a:bodyPr wrap="square">
            <a:spAutoFit/>
          </a:bodyPr>
          <a:lstStyle/>
          <a:p>
            <a:pPr marL="457200" indent="270510" algn="just">
              <a:lnSpc>
                <a:spcPct val="150000"/>
              </a:lnSpc>
              <a:spcAft>
                <a:spcPts val="0"/>
              </a:spcAft>
            </a:pPr>
            <a:r>
              <a:rPr lang="uk-UA" sz="2000" i="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Пенсійне страхування</a:t>
            </a:r>
            <a:r>
              <a:rPr lang="uk-UA" sz="20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це гарантоване грошове забезпечення застрахованих осіб у разі настання страхових випадків (досягнення особою пенсійного віку, втрати годувальника та у зв’язку з інвалідністю), визначених у договорі страхування або чинним законодавством за рахунок фондів, що формуються шляхом сплати фізичними та юридичними особами страхових платежів.</a:t>
            </a:r>
          </a:p>
          <a:p>
            <a:pPr marL="457200" indent="270510" algn="just">
              <a:lnSpc>
                <a:spcPct val="150000"/>
              </a:lnSpc>
              <a:spcAft>
                <a:spcPts val="0"/>
              </a:spcAft>
            </a:pPr>
            <a:endParaRPr lang="uk-UA"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270510" algn="just">
              <a:lnSpc>
                <a:spcPct val="150000"/>
              </a:lnSpc>
              <a:spcAft>
                <a:spcPts val="0"/>
              </a:spcAft>
            </a:pPr>
            <a:r>
              <a:rPr lang="uk-UA" sz="1800" b="1" i="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Пенсія</a:t>
            </a:r>
            <a:r>
              <a:rPr lang="uk-UA"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 регулярна грошова виплата, яка призначається у встановленому державою порядку як захід матеріального забезпечення за принципами загальнолюдської солідарності та субсидування у зв’язку із інвалідністю, втратою годувальника або досягненням пенсійного віку.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a:extLst>
              <a:ext uri="{FF2B5EF4-FFF2-40B4-BE49-F238E27FC236}">
                <a16:creationId xmlns:a16="http://schemas.microsoft.com/office/drawing/2014/main" id="{352A2BA5-3692-4100-9CCD-3E2AA5837229}"/>
              </a:ext>
            </a:extLst>
          </p:cNvPr>
          <p:cNvPicPr>
            <a:picLocks noChangeAspect="1"/>
          </p:cNvPicPr>
          <p:nvPr/>
        </p:nvPicPr>
        <p:blipFill>
          <a:blip r:embed="rId2"/>
          <a:stretch>
            <a:fillRect/>
          </a:stretch>
        </p:blipFill>
        <p:spPr>
          <a:xfrm>
            <a:off x="262520" y="228406"/>
            <a:ext cx="2466975" cy="1847850"/>
          </a:xfrm>
          <a:prstGeom prst="rect">
            <a:avLst/>
          </a:prstGeom>
        </p:spPr>
      </p:pic>
    </p:spTree>
    <p:extLst>
      <p:ext uri="{BB962C8B-B14F-4D97-AF65-F5344CB8AC3E}">
        <p14:creationId xmlns:p14="http://schemas.microsoft.com/office/powerpoint/2010/main" val="1633188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25B8664-24B4-4D77-955E-4303BF625360}"/>
              </a:ext>
            </a:extLst>
          </p:cNvPr>
          <p:cNvPicPr>
            <a:picLocks noChangeAspect="1"/>
          </p:cNvPicPr>
          <p:nvPr/>
        </p:nvPicPr>
        <p:blipFill>
          <a:blip r:embed="rId2"/>
          <a:stretch>
            <a:fillRect/>
          </a:stretch>
        </p:blipFill>
        <p:spPr>
          <a:xfrm>
            <a:off x="1748901" y="376428"/>
            <a:ext cx="9232777" cy="6105144"/>
          </a:xfrm>
          <a:prstGeom prst="rect">
            <a:avLst/>
          </a:prstGeom>
        </p:spPr>
      </p:pic>
    </p:spTree>
    <p:extLst>
      <p:ext uri="{BB962C8B-B14F-4D97-AF65-F5344CB8AC3E}">
        <p14:creationId xmlns:p14="http://schemas.microsoft.com/office/powerpoint/2010/main" val="324160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D5F4DEC-EAB9-4972-9D43-A6BA9002AFC3}"/>
              </a:ext>
            </a:extLst>
          </p:cNvPr>
          <p:cNvPicPr>
            <a:picLocks noChangeAspect="1"/>
          </p:cNvPicPr>
          <p:nvPr/>
        </p:nvPicPr>
        <p:blipFill>
          <a:blip r:embed="rId2"/>
          <a:stretch>
            <a:fillRect/>
          </a:stretch>
        </p:blipFill>
        <p:spPr>
          <a:xfrm>
            <a:off x="73061" y="0"/>
            <a:ext cx="3517697" cy="2145978"/>
          </a:xfrm>
          <a:prstGeom prst="rect">
            <a:avLst/>
          </a:prstGeom>
        </p:spPr>
      </p:pic>
      <p:pic>
        <p:nvPicPr>
          <p:cNvPr id="2" name="Рисунок 1">
            <a:extLst>
              <a:ext uri="{FF2B5EF4-FFF2-40B4-BE49-F238E27FC236}">
                <a16:creationId xmlns:a16="http://schemas.microsoft.com/office/drawing/2014/main" id="{639EB2FF-F89F-40B5-8CBC-3D31D48CAF54}"/>
              </a:ext>
            </a:extLst>
          </p:cNvPr>
          <p:cNvPicPr>
            <a:picLocks noChangeAspect="1"/>
          </p:cNvPicPr>
          <p:nvPr/>
        </p:nvPicPr>
        <p:blipFill>
          <a:blip r:embed="rId3"/>
          <a:stretch>
            <a:fillRect/>
          </a:stretch>
        </p:blipFill>
        <p:spPr>
          <a:xfrm>
            <a:off x="1996063" y="2781907"/>
            <a:ext cx="8568364" cy="3900330"/>
          </a:xfrm>
          <a:prstGeom prst="rect">
            <a:avLst/>
          </a:prstGeom>
        </p:spPr>
      </p:pic>
    </p:spTree>
    <p:extLst>
      <p:ext uri="{BB962C8B-B14F-4D97-AF65-F5344CB8AC3E}">
        <p14:creationId xmlns:p14="http://schemas.microsoft.com/office/powerpoint/2010/main" val="277501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85AF232-8DE5-4B18-AA68-903855CAF1E5}"/>
              </a:ext>
            </a:extLst>
          </p:cNvPr>
          <p:cNvPicPr>
            <a:picLocks noChangeAspect="1"/>
          </p:cNvPicPr>
          <p:nvPr/>
        </p:nvPicPr>
        <p:blipFill>
          <a:blip r:embed="rId2"/>
          <a:stretch>
            <a:fillRect/>
          </a:stretch>
        </p:blipFill>
        <p:spPr>
          <a:xfrm>
            <a:off x="2120329" y="2663302"/>
            <a:ext cx="9398381" cy="2646507"/>
          </a:xfrm>
          <a:prstGeom prst="rect">
            <a:avLst/>
          </a:prstGeom>
        </p:spPr>
      </p:pic>
      <p:pic>
        <p:nvPicPr>
          <p:cNvPr id="11" name="Рисунок 10">
            <a:extLst>
              <a:ext uri="{FF2B5EF4-FFF2-40B4-BE49-F238E27FC236}">
                <a16:creationId xmlns:a16="http://schemas.microsoft.com/office/drawing/2014/main" id="{8FDE3299-D031-4D42-9245-035A4902A608}"/>
              </a:ext>
            </a:extLst>
          </p:cNvPr>
          <p:cNvPicPr>
            <a:picLocks noChangeAspect="1"/>
          </p:cNvPicPr>
          <p:nvPr/>
        </p:nvPicPr>
        <p:blipFill>
          <a:blip r:embed="rId3"/>
          <a:stretch>
            <a:fillRect/>
          </a:stretch>
        </p:blipFill>
        <p:spPr>
          <a:xfrm>
            <a:off x="356357" y="67976"/>
            <a:ext cx="2548349" cy="1981372"/>
          </a:xfrm>
          <a:prstGeom prst="rect">
            <a:avLst/>
          </a:prstGeom>
        </p:spPr>
      </p:pic>
    </p:spTree>
    <p:extLst>
      <p:ext uri="{BB962C8B-B14F-4D97-AF65-F5344CB8AC3E}">
        <p14:creationId xmlns:p14="http://schemas.microsoft.com/office/powerpoint/2010/main" val="302901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2A815C1-2F4D-41B6-961C-84A2A18B9E2B}"/>
              </a:ext>
            </a:extLst>
          </p:cNvPr>
          <p:cNvPicPr>
            <a:picLocks noChangeAspect="1"/>
          </p:cNvPicPr>
          <p:nvPr/>
        </p:nvPicPr>
        <p:blipFill>
          <a:blip r:embed="rId2"/>
          <a:stretch>
            <a:fillRect/>
          </a:stretch>
        </p:blipFill>
        <p:spPr>
          <a:xfrm>
            <a:off x="3923930" y="832377"/>
            <a:ext cx="7248551" cy="6121711"/>
          </a:xfrm>
          <a:prstGeom prst="rect">
            <a:avLst/>
          </a:prstGeom>
        </p:spPr>
      </p:pic>
      <p:pic>
        <p:nvPicPr>
          <p:cNvPr id="7" name="Рисунок 6">
            <a:extLst>
              <a:ext uri="{FF2B5EF4-FFF2-40B4-BE49-F238E27FC236}">
                <a16:creationId xmlns:a16="http://schemas.microsoft.com/office/drawing/2014/main" id="{1DA17A53-C4CF-4B8C-82E1-0BD8DF209F90}"/>
              </a:ext>
            </a:extLst>
          </p:cNvPr>
          <p:cNvPicPr>
            <a:picLocks noChangeAspect="1"/>
          </p:cNvPicPr>
          <p:nvPr/>
        </p:nvPicPr>
        <p:blipFill>
          <a:blip r:embed="rId3"/>
          <a:stretch>
            <a:fillRect/>
          </a:stretch>
        </p:blipFill>
        <p:spPr>
          <a:xfrm>
            <a:off x="81149" y="227774"/>
            <a:ext cx="2548349" cy="1981372"/>
          </a:xfrm>
          <a:prstGeom prst="rect">
            <a:avLst/>
          </a:prstGeom>
        </p:spPr>
      </p:pic>
    </p:spTree>
    <p:extLst>
      <p:ext uri="{BB962C8B-B14F-4D97-AF65-F5344CB8AC3E}">
        <p14:creationId xmlns:p14="http://schemas.microsoft.com/office/powerpoint/2010/main" val="1587140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0579E9B-3FCF-41AB-ABEF-A5F019DF3899}"/>
              </a:ext>
            </a:extLst>
          </p:cNvPr>
          <p:cNvPicPr>
            <a:picLocks noChangeAspect="1"/>
          </p:cNvPicPr>
          <p:nvPr/>
        </p:nvPicPr>
        <p:blipFill>
          <a:blip r:embed="rId2"/>
          <a:stretch>
            <a:fillRect/>
          </a:stretch>
        </p:blipFill>
        <p:spPr>
          <a:xfrm>
            <a:off x="3761029" y="523783"/>
            <a:ext cx="6145580" cy="4685403"/>
          </a:xfrm>
          <a:prstGeom prst="rect">
            <a:avLst/>
          </a:prstGeom>
        </p:spPr>
      </p:pic>
      <p:pic>
        <p:nvPicPr>
          <p:cNvPr id="6" name="Рисунок 5">
            <a:extLst>
              <a:ext uri="{FF2B5EF4-FFF2-40B4-BE49-F238E27FC236}">
                <a16:creationId xmlns:a16="http://schemas.microsoft.com/office/drawing/2014/main" id="{ECF8E0B9-0ABA-480C-9E26-5551B088D68A}"/>
              </a:ext>
            </a:extLst>
          </p:cNvPr>
          <p:cNvPicPr>
            <a:picLocks noChangeAspect="1"/>
          </p:cNvPicPr>
          <p:nvPr/>
        </p:nvPicPr>
        <p:blipFill>
          <a:blip r:embed="rId3"/>
          <a:stretch>
            <a:fillRect/>
          </a:stretch>
        </p:blipFill>
        <p:spPr>
          <a:xfrm>
            <a:off x="232070" y="680536"/>
            <a:ext cx="2548349" cy="1981372"/>
          </a:xfrm>
          <a:prstGeom prst="rect">
            <a:avLst/>
          </a:prstGeom>
        </p:spPr>
      </p:pic>
    </p:spTree>
    <p:extLst>
      <p:ext uri="{BB962C8B-B14F-4D97-AF65-F5344CB8AC3E}">
        <p14:creationId xmlns:p14="http://schemas.microsoft.com/office/powerpoint/2010/main" val="2390069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F78E9E0-2D46-47B9-889A-E76CF04F7AD2}"/>
              </a:ext>
            </a:extLst>
          </p:cNvPr>
          <p:cNvPicPr>
            <a:picLocks noChangeAspect="1"/>
          </p:cNvPicPr>
          <p:nvPr/>
        </p:nvPicPr>
        <p:blipFill>
          <a:blip r:embed="rId2"/>
          <a:stretch>
            <a:fillRect/>
          </a:stretch>
        </p:blipFill>
        <p:spPr>
          <a:xfrm>
            <a:off x="2610035" y="875125"/>
            <a:ext cx="7874492" cy="5695987"/>
          </a:xfrm>
          <a:prstGeom prst="rect">
            <a:avLst/>
          </a:prstGeom>
        </p:spPr>
      </p:pic>
      <p:pic>
        <p:nvPicPr>
          <p:cNvPr id="6" name="Рисунок 5">
            <a:extLst>
              <a:ext uri="{FF2B5EF4-FFF2-40B4-BE49-F238E27FC236}">
                <a16:creationId xmlns:a16="http://schemas.microsoft.com/office/drawing/2014/main" id="{4CD2F820-75FD-4FE2-8867-5DDB9C6301B6}"/>
              </a:ext>
            </a:extLst>
          </p:cNvPr>
          <p:cNvPicPr>
            <a:picLocks noChangeAspect="1"/>
          </p:cNvPicPr>
          <p:nvPr/>
        </p:nvPicPr>
        <p:blipFill>
          <a:blip r:embed="rId3"/>
          <a:stretch>
            <a:fillRect/>
          </a:stretch>
        </p:blipFill>
        <p:spPr>
          <a:xfrm>
            <a:off x="152171" y="574003"/>
            <a:ext cx="2548349" cy="1981372"/>
          </a:xfrm>
          <a:prstGeom prst="rect">
            <a:avLst/>
          </a:prstGeom>
        </p:spPr>
      </p:pic>
    </p:spTree>
    <p:extLst>
      <p:ext uri="{BB962C8B-B14F-4D97-AF65-F5344CB8AC3E}">
        <p14:creationId xmlns:p14="http://schemas.microsoft.com/office/powerpoint/2010/main" val="177133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71DB80-A48C-4886-BE38-E58B9067C8E2}"/>
              </a:ext>
            </a:extLst>
          </p:cNvPr>
          <p:cNvSpPr txBox="1"/>
          <p:nvPr/>
        </p:nvSpPr>
        <p:spPr>
          <a:xfrm>
            <a:off x="3898053" y="413478"/>
            <a:ext cx="6094520" cy="400110"/>
          </a:xfrm>
          <a:prstGeom prst="rect">
            <a:avLst/>
          </a:prstGeom>
          <a:noFill/>
        </p:spPr>
        <p:txBody>
          <a:bodyPr wrap="square">
            <a:spAutoFit/>
          </a:bodyPr>
          <a:lstStyle/>
          <a:p>
            <a:r>
              <a:rPr lang="ru-RU" sz="2000" dirty="0" err="1">
                <a:solidFill>
                  <a:srgbClr val="C00000"/>
                </a:solidFill>
                <a:effectLst>
                  <a:outerShdw blurRad="38100" dist="38100" dir="2700000" algn="tl">
                    <a:srgbClr val="000000">
                      <a:alpha val="43137"/>
                    </a:srgbClr>
                  </a:outerShdw>
                </a:effectLst>
                <a:latin typeface="Bookman Old Style" panose="02050604050505020204" pitchFamily="18" charset="0"/>
              </a:rPr>
              <a:t>Розрахунок</a:t>
            </a:r>
            <a:r>
              <a:rPr lang="ru-RU" sz="2000" dirty="0">
                <a:solidFill>
                  <a:srgbClr val="C00000"/>
                </a:solidFill>
                <a:effectLst>
                  <a:outerShdw blurRad="38100" dist="38100" dir="2700000" algn="tl">
                    <a:srgbClr val="000000">
                      <a:alpha val="43137"/>
                    </a:srgbClr>
                  </a:outerShdw>
                </a:effectLst>
                <a:latin typeface="Bookman Old Style" panose="02050604050505020204" pitchFamily="18" charset="0"/>
              </a:rPr>
              <a:t> </a:t>
            </a:r>
            <a:r>
              <a:rPr lang="ru-RU" sz="2000" dirty="0" err="1">
                <a:solidFill>
                  <a:srgbClr val="C00000"/>
                </a:solidFill>
                <a:effectLst>
                  <a:outerShdw blurRad="38100" dist="38100" dir="2700000" algn="tl">
                    <a:srgbClr val="000000">
                      <a:alpha val="43137"/>
                    </a:srgbClr>
                  </a:outerShdw>
                </a:effectLst>
                <a:latin typeface="Bookman Old Style" panose="02050604050505020204" pitchFamily="18" charset="0"/>
              </a:rPr>
              <a:t>пенсії</a:t>
            </a:r>
            <a:r>
              <a:rPr lang="ru-RU" sz="2000" dirty="0">
                <a:solidFill>
                  <a:srgbClr val="C00000"/>
                </a:solidFill>
                <a:effectLst>
                  <a:outerShdw blurRad="38100" dist="38100" dir="2700000" algn="tl">
                    <a:srgbClr val="000000">
                      <a:alpha val="43137"/>
                    </a:srgbClr>
                  </a:outerShdw>
                </a:effectLst>
                <a:latin typeface="Bookman Old Style" panose="02050604050505020204" pitchFamily="18" charset="0"/>
              </a:rPr>
              <a:t> за </a:t>
            </a:r>
            <a:r>
              <a:rPr lang="ru-RU" sz="2000" dirty="0" err="1">
                <a:solidFill>
                  <a:srgbClr val="C00000"/>
                </a:solidFill>
                <a:effectLst>
                  <a:outerShdw blurRad="38100" dist="38100" dir="2700000" algn="tl">
                    <a:srgbClr val="000000">
                      <a:alpha val="43137"/>
                    </a:srgbClr>
                  </a:outerShdw>
                </a:effectLst>
                <a:latin typeface="Bookman Old Style" panose="02050604050505020204" pitchFamily="18" charset="0"/>
              </a:rPr>
              <a:t>віком</a:t>
            </a:r>
            <a:endParaRPr lang="ru-RU" sz="2000"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graphicFrame>
        <p:nvGraphicFramePr>
          <p:cNvPr id="5" name="Таблица 4">
            <a:extLst>
              <a:ext uri="{FF2B5EF4-FFF2-40B4-BE49-F238E27FC236}">
                <a16:creationId xmlns:a16="http://schemas.microsoft.com/office/drawing/2014/main" id="{88C09879-EF01-4D14-8FB0-C7B9F9B61262}"/>
              </a:ext>
            </a:extLst>
          </p:cNvPr>
          <p:cNvGraphicFramePr>
            <a:graphicFrameLocks noGrp="1"/>
          </p:cNvGraphicFramePr>
          <p:nvPr>
            <p:extLst>
              <p:ext uri="{D42A27DB-BD31-4B8C-83A1-F6EECF244321}">
                <p14:modId xmlns:p14="http://schemas.microsoft.com/office/powerpoint/2010/main" val="349999167"/>
              </p:ext>
            </p:extLst>
          </p:nvPr>
        </p:nvGraphicFramePr>
        <p:xfrm>
          <a:off x="2946121" y="2329722"/>
          <a:ext cx="6657975" cy="4114800"/>
        </p:xfrm>
        <a:graphic>
          <a:graphicData uri="http://schemas.openxmlformats.org/drawingml/2006/table">
            <a:tbl>
              <a:tblPr firstRow="1" firstCol="1" bandRow="1"/>
              <a:tblGrid>
                <a:gridCol w="2062591">
                  <a:extLst>
                    <a:ext uri="{9D8B030D-6E8A-4147-A177-3AD203B41FA5}">
                      <a16:colId xmlns:a16="http://schemas.microsoft.com/office/drawing/2014/main" val="1098282684"/>
                    </a:ext>
                  </a:extLst>
                </a:gridCol>
                <a:gridCol w="2803223">
                  <a:extLst>
                    <a:ext uri="{9D8B030D-6E8A-4147-A177-3AD203B41FA5}">
                      <a16:colId xmlns:a16="http://schemas.microsoft.com/office/drawing/2014/main" val="559187397"/>
                    </a:ext>
                  </a:extLst>
                </a:gridCol>
                <a:gridCol w="1792161">
                  <a:extLst>
                    <a:ext uri="{9D8B030D-6E8A-4147-A177-3AD203B41FA5}">
                      <a16:colId xmlns:a16="http://schemas.microsoft.com/office/drawing/2014/main" val="138219846"/>
                    </a:ext>
                  </a:extLst>
                </a:gridCol>
              </a:tblGrid>
              <a:tr h="1143000">
                <a:tc>
                  <a:txBody>
                    <a:bodyPr/>
                    <a:lstStyle/>
                    <a:p>
                      <a:pPr algn="ctr">
                        <a:lnSpc>
                          <a:spcPct val="107000"/>
                        </a:lnSpc>
                        <a:spcAft>
                          <a:spcPts val="0"/>
                        </a:spcAft>
                      </a:pPr>
                      <a:r>
                        <a:rPr lang="uk-UA" sz="1000" b="1">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Дата затвердження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b="1">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Показник середньої заробітної плати (доходу) в Україні, з якої сплачено страхові внески та яка відповідно до Закону України “Про загальнообов’язкове державне пенсійне страхування” враховується для обчислення пенсії</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b="1">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Період</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8803855"/>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21.03.2019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8 186 гривень 94 копійок</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січень 2019 року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5523416"/>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19.04.2019 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8 328 гривні 77 копійки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лютий 2019 року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298938"/>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14.05.2019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8 814 гривні 84 копійок</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за березень 2019 року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7382028"/>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18.06.2019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8 664 гривні 25 копійок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квітень 2019 року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2493063"/>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16.07.2019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9 081 гривень 68 копійок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травень 2019 року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7224210"/>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19.08.2019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10 259 гривень 64 копійок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червень 2019 року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8041045"/>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17.09.2019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9 308 гривня 13 копійок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липень 2019 року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3402530"/>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17.10.2019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8 909 гривня 32 копійок</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серпень 2019 року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6709588"/>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18.11.2019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9 322 гривень 61 копійок</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вересень 2019 року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827261"/>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16.12.2019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9 556 гривень 37 копійки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жовтень 2019 року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2590141"/>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15.01.2020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9 476 гривень 84 копійки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листопад 2019 року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2405099"/>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17.02.2020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10 583 гривні 10 копійок</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грудень 2019 року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8897510"/>
                  </a:ext>
                </a:extLst>
              </a:tr>
              <a:tr h="228600">
                <a:tc>
                  <a:txBody>
                    <a:bodyPr/>
                    <a:lstStyle/>
                    <a:p>
                      <a:pPr algn="ctr">
                        <a:lnSpc>
                          <a:spcPct val="107000"/>
                        </a:lnSpc>
                        <a:spcAft>
                          <a:spcPts val="0"/>
                        </a:spcAft>
                      </a:pPr>
                      <a:r>
                        <a:rPr lang="uk-UA" sz="100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17.02.2020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9 205 гривень 19 копійок</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uk-UA" sz="1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за 2019 рік</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4641840"/>
                  </a:ext>
                </a:extLst>
              </a:tr>
            </a:tbl>
          </a:graphicData>
        </a:graphic>
      </p:graphicFrame>
      <p:sp>
        <p:nvSpPr>
          <p:cNvPr id="6" name="Rectangle 2">
            <a:extLst>
              <a:ext uri="{FF2B5EF4-FFF2-40B4-BE49-F238E27FC236}">
                <a16:creationId xmlns:a16="http://schemas.microsoft.com/office/drawing/2014/main" id="{94922233-02BB-4706-9AA0-A3A61A496DEF}"/>
              </a:ext>
            </a:extLst>
          </p:cNvPr>
          <p:cNvSpPr>
            <a:spLocks noChangeArrowheads="1"/>
          </p:cNvSpPr>
          <p:nvPr/>
        </p:nvSpPr>
        <p:spPr bwMode="auto">
          <a:xfrm>
            <a:off x="2384981" y="946106"/>
            <a:ext cx="1257403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Для проведення розрахунку використовуються наступні показники:</a:t>
            </a:r>
            <a:endParaRPr kumimoji="0" lang="uk-UA" altLang="ru-RU" sz="1400" b="0" i="0" u="none" strike="noStrike" cap="none" normalizeH="0" baseline="0" dirty="0">
              <a:ln>
                <a:noFill/>
              </a:ln>
              <a:solidFill>
                <a:schemeClr val="tx1"/>
              </a:solidFill>
              <a:effectLst/>
              <a:latin typeface="Bookman Old Style" panose="020506040505050202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 Середня місячна зарплата в Україні за 3 останні роки.</a:t>
            </a:r>
            <a:endParaRPr kumimoji="0" lang="uk-UA" altLang="ru-RU" sz="1400" b="0" i="0" u="none" strike="noStrike" cap="none" normalizeH="0" baseline="0" dirty="0">
              <a:ln>
                <a:noFill/>
              </a:ln>
              <a:solidFill>
                <a:schemeClr val="tx1"/>
              </a:solidFill>
              <a:effectLst/>
              <a:latin typeface="Bookman Old Style" panose="020506040505050202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У 2020 році беруться дані за 2019, 2018 і 2017 роки.  Встановлюються значення цього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показника ПФУ.</a:t>
            </a:r>
            <a:endParaRPr kumimoji="0" lang="uk-UA" altLang="ru-RU" sz="1400" b="0" i="0" u="none" strike="noStrike" cap="none" normalizeH="0" baseline="0" dirty="0">
              <a:ln>
                <a:noFill/>
              </a:ln>
              <a:solidFill>
                <a:schemeClr val="tx1"/>
              </a:solidFill>
              <a:effectLst/>
              <a:latin typeface="Bookman Old Style" panose="020506040505050202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uk-UA" altLang="ru-RU" sz="1400" b="0" i="0" u="none" strike="noStrike" cap="none" normalizeH="0" baseline="0" dirty="0">
              <a:ln>
                <a:noFill/>
              </a:ln>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6702DC79-4FB7-4183-B6AE-65173769B8C6}"/>
              </a:ext>
            </a:extLst>
          </p:cNvPr>
          <p:cNvPicPr>
            <a:picLocks noChangeAspect="1"/>
          </p:cNvPicPr>
          <p:nvPr/>
        </p:nvPicPr>
        <p:blipFill>
          <a:blip r:embed="rId2"/>
          <a:stretch>
            <a:fillRect/>
          </a:stretch>
        </p:blipFill>
        <p:spPr>
          <a:xfrm>
            <a:off x="356358" y="67976"/>
            <a:ext cx="2385934" cy="1855092"/>
          </a:xfrm>
          <a:prstGeom prst="rect">
            <a:avLst/>
          </a:prstGeom>
        </p:spPr>
      </p:pic>
    </p:spTree>
    <p:extLst>
      <p:ext uri="{BB962C8B-B14F-4D97-AF65-F5344CB8AC3E}">
        <p14:creationId xmlns:p14="http://schemas.microsoft.com/office/powerpoint/2010/main" val="3981614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D0B74E-1FEA-4497-BA16-6EE2231BFA95}"/>
              </a:ext>
            </a:extLst>
          </p:cNvPr>
          <p:cNvSpPr txBox="1"/>
          <p:nvPr/>
        </p:nvSpPr>
        <p:spPr>
          <a:xfrm>
            <a:off x="1988598" y="814790"/>
            <a:ext cx="9161755" cy="5228419"/>
          </a:xfrm>
          <a:prstGeom prst="rect">
            <a:avLst/>
          </a:prstGeom>
          <a:noFill/>
        </p:spPr>
        <p:txBody>
          <a:bodyPr wrap="square">
            <a:spAutoFit/>
          </a:bodyPr>
          <a:lstStyle/>
          <a:p>
            <a:pPr lvl="0" algn="just" fontAlgn="base">
              <a:lnSpc>
                <a:spcPct val="150000"/>
              </a:lnSpc>
              <a:spcAft>
                <a:spcPts val="0"/>
              </a:spcAft>
            </a:pPr>
            <a:r>
              <a:rPr lang="uk-UA"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Середня зарплата громадянина.  </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її розрахунку беруться всі дані з 2000 року, а також, якщо вигідно для застрахованої особи, - ще 60 місяців до нього.</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just" fontAlgn="base">
              <a:lnSpc>
                <a:spcPct val="150000"/>
              </a:lnSpc>
              <a:spcAft>
                <a:spcPts val="0"/>
              </a:spcAft>
            </a:pP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Заробітна плата (дохід) для обчислення пенсії визначається за формулою: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ctr" fontAlgn="base">
              <a:lnSpc>
                <a:spcPct val="150000"/>
              </a:lnSpc>
              <a:spcAft>
                <a:spcPts val="0"/>
              </a:spcAft>
            </a:pP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Зп</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Зс</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х (</a:t>
            </a: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Ск</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just" fontAlgn="base">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Зп</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заробітна плата (дохід) застрахованої особи для обчислення пенсії, у гривнях;</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just" fontAlgn="base">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Зс</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середня заробітна плата (дохід) в Україні, з якої сплачено страхові внески, за три календарні роки, що передують року звернення за призначенням пенсії;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just" fontAlgn="base">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Ск</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сума коефіцієнтів заробітної плати (доходу) за кожний місяць (При розподілі середньої заробітної плати громадянина в конкретному місяці на середній заробіток по країні за той же період отримують коефіцієнт зарплати за окремий місяць. Ці дані будуть потрібні для проведення розрахунку загального коефіцієнта зарплати.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just" fontAlgn="base">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 його  визначенні використовується наступна формула:</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ctr" fontAlgn="base">
              <a:lnSpc>
                <a:spcPct val="150000"/>
              </a:lnSpc>
              <a:spcAft>
                <a:spcPts val="0"/>
              </a:spcAft>
            </a:pP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Kз</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(Kз1 + Kз2 + … + </a:t>
            </a: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KзN</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just" fontAlgn="base">
              <a:lnSpc>
                <a:spcPct val="150000"/>
              </a:lnSpc>
              <a:spcAft>
                <a:spcPts val="0"/>
              </a:spcAft>
            </a:pP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где</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Kз</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коефіцієнт заробітної плати (загальний);</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just" fontAlgn="base">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Kз1, Kз2 і т. </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коефіцієнт заробітної плати в кожному окремому місяці розрахункового періоду;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just" fontAlgn="base">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 - кількість місяців у розрахунковому періоді.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77806EED-C38E-4398-B168-87543CA65F06}"/>
              </a:ext>
            </a:extLst>
          </p:cNvPr>
          <p:cNvPicPr>
            <a:picLocks noChangeAspect="1"/>
          </p:cNvPicPr>
          <p:nvPr/>
        </p:nvPicPr>
        <p:blipFill>
          <a:blip r:embed="rId2"/>
          <a:stretch>
            <a:fillRect/>
          </a:stretch>
        </p:blipFill>
        <p:spPr>
          <a:xfrm>
            <a:off x="205438" y="4746508"/>
            <a:ext cx="2385934" cy="1855092"/>
          </a:xfrm>
          <a:prstGeom prst="rect">
            <a:avLst/>
          </a:prstGeom>
        </p:spPr>
      </p:pic>
    </p:spTree>
    <p:extLst>
      <p:ext uri="{BB962C8B-B14F-4D97-AF65-F5344CB8AC3E}">
        <p14:creationId xmlns:p14="http://schemas.microsoft.com/office/powerpoint/2010/main" val="1353416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2080B5-6F3F-4A2E-BDCC-002627C6B4FE}"/>
              </a:ext>
            </a:extLst>
          </p:cNvPr>
          <p:cNvSpPr txBox="1"/>
          <p:nvPr/>
        </p:nvSpPr>
        <p:spPr>
          <a:xfrm>
            <a:off x="2745420" y="820488"/>
            <a:ext cx="9221680" cy="5874750"/>
          </a:xfrm>
          <a:prstGeom prst="rect">
            <a:avLst/>
          </a:prstGeom>
          <a:noFill/>
        </p:spPr>
        <p:txBody>
          <a:bodyPr wrap="square">
            <a:spAutoFit/>
          </a:bodyPr>
          <a:lstStyle/>
          <a:p>
            <a:pPr algn="just" fontAlgn="base">
              <a:lnSpc>
                <a:spcPct val="150000"/>
              </a:lnSpc>
              <a:spcAft>
                <a:spcPts val="0"/>
              </a:spcAft>
            </a:pPr>
            <a:r>
              <a:rPr lang="uk-UA"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Страховий стаж.</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розрахунку враховують тільки періоди офіційної роботи громадянина, т. Е. Коли за неї сплачувались страхові внески до фонду.  До цього часу також додаються деякі періоди, передбачені законом (наприклад, відпустку по догляду за малюком).</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just">
              <a:lnSpc>
                <a:spcPct val="150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 розподілі </a:t>
            </a:r>
            <a:r>
              <a:rPr lang="uk-UA"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середньої заробітної плати громадянина</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 конкретному місяці на </a:t>
            </a:r>
            <a:r>
              <a:rPr lang="uk-UA"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середній заробіток по країні</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за той же період отримують </a:t>
            </a:r>
            <a:r>
              <a:rPr lang="uk-UA"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коефіцієнт зарплати за окремий місяць.</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just">
              <a:lnSpc>
                <a:spcPct val="150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Ці дані потрібні для проведення розрахунку </a:t>
            </a:r>
            <a:r>
              <a:rPr lang="uk-UA"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загального коефіцієнта зарплати.</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just">
              <a:lnSpc>
                <a:spcPct val="150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 його визначенні використовується наступна формула: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50000"/>
              </a:lnSpc>
              <a:spcAft>
                <a:spcPts val="0"/>
              </a:spcAft>
            </a:pPr>
            <a:r>
              <a:rPr lang="uk-UA"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KZ = (KZ1 + KZ2 + ... + KZN) / N,</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just">
              <a:lnSpc>
                <a:spcPct val="150000"/>
              </a:lnSpc>
              <a:spcAft>
                <a:spcPts val="0"/>
              </a:spcAft>
            </a:pPr>
            <a:r>
              <a:rPr lang="uk-UA"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 </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KZ - коефіцієнт заробітної плати (загальний);</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just">
              <a:lnSpc>
                <a:spcPct val="15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KZ1, KZ2 і т. Д. - коефіцієнт заробітної плати в кожному окремому місяці розрахункового періоду;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just">
              <a:lnSpc>
                <a:spcPct val="15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 кількість місяців у розрахунковому періоді.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 розрахунку допускається виключити до 10% місяців з найгіршими коефіцієнтами.  Але є обмеження - вони повинні йти поспіль.</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 розрахунку допускається виключити до 10% місяців з найгіршими коефіцієнтами.  Але є обмеження - вони повинні йти поспіль.)</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 - страховий стаж за місяці, враховані для визначення коефіцієнта заробітної плати (доходу) застрахованої особи.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pic>
        <p:nvPicPr>
          <p:cNvPr id="7" name="Рисунок 6">
            <a:extLst>
              <a:ext uri="{FF2B5EF4-FFF2-40B4-BE49-F238E27FC236}">
                <a16:creationId xmlns:a16="http://schemas.microsoft.com/office/drawing/2014/main" id="{2021208E-E32D-481D-8F3D-B555AA8C2143}"/>
              </a:ext>
            </a:extLst>
          </p:cNvPr>
          <p:cNvPicPr>
            <a:picLocks noChangeAspect="1"/>
          </p:cNvPicPr>
          <p:nvPr/>
        </p:nvPicPr>
        <p:blipFill>
          <a:blip r:embed="rId2"/>
          <a:stretch>
            <a:fillRect/>
          </a:stretch>
        </p:blipFill>
        <p:spPr>
          <a:xfrm>
            <a:off x="356358" y="67976"/>
            <a:ext cx="2385934" cy="1855092"/>
          </a:xfrm>
          <a:prstGeom prst="rect">
            <a:avLst/>
          </a:prstGeom>
        </p:spPr>
      </p:pic>
    </p:spTree>
    <p:extLst>
      <p:ext uri="{BB962C8B-B14F-4D97-AF65-F5344CB8AC3E}">
        <p14:creationId xmlns:p14="http://schemas.microsoft.com/office/powerpoint/2010/main" val="2910824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DA067A-BA13-499C-BB00-DA2BBC304F1E}"/>
              </a:ext>
            </a:extLst>
          </p:cNvPr>
          <p:cNvSpPr txBox="1"/>
          <p:nvPr/>
        </p:nvSpPr>
        <p:spPr>
          <a:xfrm>
            <a:off x="782714" y="288813"/>
            <a:ext cx="10626571" cy="6511206"/>
          </a:xfrm>
          <a:prstGeom prst="rect">
            <a:avLst/>
          </a:prstGeom>
          <a:noFill/>
        </p:spPr>
        <p:txBody>
          <a:bodyPr wrap="square">
            <a:spAutoFit/>
          </a:bodyPr>
          <a:lstStyle/>
          <a:p>
            <a:pPr marL="457200" indent="450215" algn="just">
              <a:lnSpc>
                <a:spcPct val="150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Розмір пенсії за віком визначається за такою формулою: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ctr">
              <a:lnSpc>
                <a:spcPct val="150000"/>
              </a:lnSpc>
              <a:spcAft>
                <a:spcPts val="0"/>
              </a:spcAft>
            </a:pPr>
            <a:r>
              <a:rPr lang="uk-UA" sz="18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 = </a:t>
            </a:r>
            <a:r>
              <a:rPr lang="uk-UA" sz="18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Зп</a:t>
            </a:r>
            <a:r>
              <a:rPr lang="uk-UA" sz="18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a:solidFill>
                  <a:srgbClr val="C00000"/>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Cambria Math" panose="02040503050406030204" pitchFamily="18" charset="0"/>
              </a:rPr>
              <a:t>⋅</a:t>
            </a:r>
            <a:r>
              <a:rPr lang="uk-UA" sz="18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Кс</a:t>
            </a:r>
            <a:r>
              <a:rPr lang="uk-UA" sz="18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uk-UA" sz="1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just">
              <a:lnSpc>
                <a:spcPct val="150000"/>
              </a:lnSpc>
              <a:spcAft>
                <a:spcPts val="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just">
              <a:lnSpc>
                <a:spcPct val="150000"/>
              </a:lnSpc>
              <a:spcAft>
                <a:spcPts val="0"/>
              </a:spcAft>
            </a:pPr>
            <a:r>
              <a:rPr lang="uk-UA"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П </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розмір пенсії, у гривнях;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Зп</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заробітна плата (дохід) застрахованої особи, визначена відповідно до статті 40 Закону «Про загальнообов'язкове державне пенсійне страхування», з якої обчислюється пенсія, у гривнях;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70510" algn="just">
              <a:lnSpc>
                <a:spcPct val="150000"/>
              </a:lnSpc>
              <a:spcAft>
                <a:spcPts val="0"/>
              </a:spcAf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Кс</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коефіцієнт страхового стажу застрахованої особи, визначений відповідно до статті 25 Закону «Про загальнообов'язкове державне пенсійне страхування».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0215" algn="just">
              <a:lnSpc>
                <a:spcPct val="150000"/>
              </a:lnSpc>
              <a:spcAft>
                <a:spcPts val="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Коефіцієнт страхового стажу, який застосовується для обчислення розміру пенсії, визначається із заокругленням до п'яти знаків після коми за формулою: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ctr">
              <a:lnSpc>
                <a:spcPct val="150000"/>
              </a:lnSpc>
              <a:spcAft>
                <a:spcPts val="0"/>
              </a:spcAft>
            </a:pPr>
            <a:r>
              <a:rPr lang="uk-UA" sz="18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Кс</a:t>
            </a:r>
            <a:r>
              <a:rPr lang="uk-UA" sz="18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(См*</a:t>
            </a:r>
            <a:r>
              <a:rPr lang="uk-UA" sz="18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Вс</a:t>
            </a:r>
            <a:r>
              <a:rPr lang="uk-UA" sz="18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)/(100%*12), </a:t>
            </a:r>
            <a:r>
              <a:rPr lang="uk-UA" sz="1800" b="1" dirty="0" err="1">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где</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just">
              <a:lnSpc>
                <a:spcPct val="150000"/>
              </a:lnSpc>
              <a:spcAft>
                <a:spcPts val="0"/>
              </a:spcAft>
            </a:pPr>
            <a:r>
              <a:rPr lang="uk-UA"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Кс</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коефіцієнт страхового стажу;</a:t>
            </a:r>
          </a:p>
          <a:p>
            <a:pPr marL="457200" indent="540385" algn="just">
              <a:lnSpc>
                <a:spcPct val="150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См - сумма месяцев страхового стажа;</a:t>
            </a:r>
          </a:p>
          <a:p>
            <a:pPr marL="457200" indent="540385" algn="just">
              <a:lnSpc>
                <a:spcPct val="150000"/>
              </a:lnSpc>
              <a:spcAft>
                <a:spcPts val="0"/>
              </a:spcAft>
            </a:pPr>
            <a:r>
              <a:rPr lang="ru-RU" sz="1600" dirty="0" err="1">
                <a:effectLst/>
                <a:latin typeface="Calibri" panose="020F0502020204030204" pitchFamily="34" charset="0"/>
                <a:ea typeface="Calibri" panose="020F0502020204030204" pitchFamily="34" charset="0"/>
                <a:cs typeface="Times New Roman" panose="02020603050405020304" pitchFamily="18" charset="0"/>
              </a:rPr>
              <a:t>Вс</a:t>
            </a:r>
            <a:r>
              <a:rPr lang="ru-RU" sz="1600" dirty="0">
                <a:effectLst/>
                <a:latin typeface="Calibri" panose="020F0502020204030204" pitchFamily="34" charset="0"/>
                <a:ea typeface="Calibri" panose="020F0502020204030204" pitchFamily="34" charset="0"/>
                <a:cs typeface="Times New Roman" panose="02020603050405020304" pitchFamily="18" charset="0"/>
              </a:rPr>
              <a:t> - величина оценки одного года страхового стажа (в процентах). </a:t>
            </a:r>
          </a:p>
          <a:p>
            <a:pPr marL="457200" indent="540385" algn="just">
              <a:lnSpc>
                <a:spcPct val="150000"/>
              </a:lnSpc>
              <a:spcAft>
                <a:spcPts val="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540385" algn="just">
              <a:lnSpc>
                <a:spcPct val="150000"/>
              </a:lnSpc>
              <a:spcAft>
                <a:spcPts val="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 2018 року - 1%.</a:t>
            </a:r>
            <a:endParaRPr lang="ru-RU" dirty="0"/>
          </a:p>
        </p:txBody>
      </p:sp>
    </p:spTree>
    <p:extLst>
      <p:ext uri="{BB962C8B-B14F-4D97-AF65-F5344CB8AC3E}">
        <p14:creationId xmlns:p14="http://schemas.microsoft.com/office/powerpoint/2010/main" val="82019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ED2787C-88E8-4FEC-9F76-C596B0129BE7}"/>
              </a:ext>
            </a:extLst>
          </p:cNvPr>
          <p:cNvSpPr txBox="1"/>
          <p:nvPr/>
        </p:nvSpPr>
        <p:spPr>
          <a:xfrm>
            <a:off x="886408" y="2615690"/>
            <a:ext cx="10245012" cy="2031325"/>
          </a:xfrm>
          <a:prstGeom prst="rect">
            <a:avLst/>
          </a:prstGeom>
          <a:noFill/>
        </p:spPr>
        <p:txBody>
          <a:bodyPr wrap="square">
            <a:spAutoFit/>
          </a:bodyPr>
          <a:lstStyle/>
          <a:p>
            <a:pPr algn="just"/>
            <a:r>
              <a:rPr lang="uk-UA" b="1" i="1" dirty="0">
                <a:solidFill>
                  <a:srgbClr val="C00000"/>
                </a:solidFill>
                <a:effectLst>
                  <a:outerShdw blurRad="38100" dist="38100" dir="2700000" algn="tl">
                    <a:srgbClr val="000000">
                      <a:alpha val="43137"/>
                    </a:srgbClr>
                  </a:outerShdw>
                </a:effectLst>
                <a:latin typeface="Bookman Old Style" panose="02050604050505020204" pitchFamily="18" charset="0"/>
              </a:rPr>
              <a:t>Громадяни України </a:t>
            </a:r>
            <a:r>
              <a:rPr lang="uk-UA" dirty="0">
                <a:latin typeface="Bookman Old Style" panose="02050604050505020204" pitchFamily="18" charset="0"/>
              </a:rPr>
              <a:t>мають право на державне пенсійне забезпечення за віком, по інвалідності, у зв’язку з втратою годувальника та в інших випадках, передбачених цим Законом.</a:t>
            </a:r>
          </a:p>
          <a:p>
            <a:pPr algn="just"/>
            <a:endParaRPr lang="uk-UA" dirty="0">
              <a:latin typeface="Bookman Old Style" panose="02050604050505020204" pitchFamily="18" charset="0"/>
            </a:endParaRPr>
          </a:p>
          <a:p>
            <a:pPr algn="just"/>
            <a:r>
              <a:rPr lang="uk-UA" b="1" i="1" dirty="0">
                <a:solidFill>
                  <a:srgbClr val="C00000"/>
                </a:solidFill>
                <a:effectLst>
                  <a:outerShdw blurRad="38100" dist="38100" dir="2700000" algn="tl">
                    <a:srgbClr val="000000">
                      <a:alpha val="43137"/>
                    </a:srgbClr>
                  </a:outerShdw>
                </a:effectLst>
                <a:latin typeface="Bookman Old Style" panose="02050604050505020204" pitchFamily="18" charset="0"/>
              </a:rPr>
              <a:t>Іноземці та особи без громадянства</a:t>
            </a:r>
            <a:r>
              <a:rPr lang="uk-UA" dirty="0">
                <a:latin typeface="Bookman Old Style" panose="02050604050505020204" pitchFamily="18" charset="0"/>
              </a:rPr>
              <a:t>, які проживають в Україні, мають право на пенсію нарівні з громадянами України на умовах, передбачених законодавством або міждержавними угодами</a:t>
            </a:r>
            <a:r>
              <a:rPr lang="uk-UA" dirty="0"/>
              <a:t>.</a:t>
            </a:r>
          </a:p>
        </p:txBody>
      </p:sp>
      <p:pic>
        <p:nvPicPr>
          <p:cNvPr id="4" name="Рисунок 3">
            <a:extLst>
              <a:ext uri="{FF2B5EF4-FFF2-40B4-BE49-F238E27FC236}">
                <a16:creationId xmlns:a16="http://schemas.microsoft.com/office/drawing/2014/main" id="{7B0595C9-C5E2-438D-ABA7-E614154E123C}"/>
              </a:ext>
            </a:extLst>
          </p:cNvPr>
          <p:cNvPicPr>
            <a:picLocks noChangeAspect="1"/>
          </p:cNvPicPr>
          <p:nvPr/>
        </p:nvPicPr>
        <p:blipFill>
          <a:blip r:embed="rId2"/>
          <a:stretch>
            <a:fillRect/>
          </a:stretch>
        </p:blipFill>
        <p:spPr>
          <a:xfrm>
            <a:off x="245512" y="127713"/>
            <a:ext cx="2762250" cy="1657350"/>
          </a:xfrm>
          <a:prstGeom prst="rect">
            <a:avLst/>
          </a:prstGeom>
        </p:spPr>
      </p:pic>
    </p:spTree>
    <p:extLst>
      <p:ext uri="{BB962C8B-B14F-4D97-AF65-F5344CB8AC3E}">
        <p14:creationId xmlns:p14="http://schemas.microsoft.com/office/powerpoint/2010/main" val="129312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4CB33B-87A5-4865-80D2-96373F3A38B8}"/>
              </a:ext>
            </a:extLst>
          </p:cNvPr>
          <p:cNvSpPr txBox="1"/>
          <p:nvPr/>
        </p:nvSpPr>
        <p:spPr>
          <a:xfrm>
            <a:off x="701337" y="577918"/>
            <a:ext cx="10466772" cy="461665"/>
          </a:xfrm>
          <a:prstGeom prst="rect">
            <a:avLst/>
          </a:prstGeom>
          <a:noFill/>
        </p:spPr>
        <p:txBody>
          <a:bodyPr wrap="square">
            <a:spAutoFit/>
          </a:bodyPr>
          <a:lstStyle/>
          <a:p>
            <a:r>
              <a:rPr lang="uk-UA" sz="2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Приклад: Розрахунок розміру пенсії при призначенні в 60 років(чоловік)</a:t>
            </a:r>
          </a:p>
        </p:txBody>
      </p:sp>
      <p:sp>
        <p:nvSpPr>
          <p:cNvPr id="7" name="TextBox 6">
            <a:extLst>
              <a:ext uri="{FF2B5EF4-FFF2-40B4-BE49-F238E27FC236}">
                <a16:creationId xmlns:a16="http://schemas.microsoft.com/office/drawing/2014/main" id="{59980F61-FB2F-4379-9C72-68506B1C504B}"/>
              </a:ext>
            </a:extLst>
          </p:cNvPr>
          <p:cNvSpPr txBox="1"/>
          <p:nvPr/>
        </p:nvSpPr>
        <p:spPr>
          <a:xfrm>
            <a:off x="621436" y="1228402"/>
            <a:ext cx="10369119" cy="4154984"/>
          </a:xfrm>
          <a:prstGeom prst="rect">
            <a:avLst/>
          </a:prstGeom>
          <a:noFill/>
        </p:spPr>
        <p:txBody>
          <a:bodyPr wrap="square">
            <a:spAutoFit/>
          </a:bodyPr>
          <a:lstStyle/>
          <a:p>
            <a:pPr algn="just"/>
            <a:r>
              <a:rPr lang="uk-UA" sz="2400" dirty="0">
                <a:latin typeface="Times New Roman" panose="02020603050405020304" pitchFamily="18" charset="0"/>
                <a:cs typeface="Times New Roman" panose="02020603050405020304" pitchFamily="18" charset="0"/>
              </a:rPr>
              <a:t>Розмір пенсії було обчислено із заробітної плати за період з 01.01.1991 р. по 31.12.1995 р. та з 01.07.2000 року по 30.06.2020 рік.</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Індивідуальний коефіцієнт заробітної плати становить 1,69053.</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Він розраховувався діленням суми коефіцієнтів заробітку на кількість періодів за які сплачувались страхові внески, а саме 278,93780 (сума коефіцієнтів зарплати після оптимізації)/165(місяців заробітку, за які сплачувались внески) - коефіцієнт заробітку дорівнює 1,69053.</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Страховий стаж становить 40 років 0 місяці, або 480 місяці.</a:t>
            </a:r>
          </a:p>
        </p:txBody>
      </p:sp>
    </p:spTree>
    <p:extLst>
      <p:ext uri="{BB962C8B-B14F-4D97-AF65-F5344CB8AC3E}">
        <p14:creationId xmlns:p14="http://schemas.microsoft.com/office/powerpoint/2010/main" val="1738195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10C7F7-FF7E-4FA5-9578-4A97FB2DA22D}"/>
              </a:ext>
            </a:extLst>
          </p:cNvPr>
          <p:cNvSpPr txBox="1"/>
          <p:nvPr/>
        </p:nvSpPr>
        <p:spPr>
          <a:xfrm>
            <a:off x="4867182" y="636518"/>
            <a:ext cx="6094520" cy="523220"/>
          </a:xfrm>
          <a:prstGeom prst="rect">
            <a:avLst/>
          </a:prstGeom>
          <a:noFill/>
        </p:spPr>
        <p:txBody>
          <a:bodyPr wrap="square">
            <a:spAutoFit/>
          </a:bodyPr>
          <a:lstStyle/>
          <a:p>
            <a:r>
              <a:rPr lang="uk-UA" sz="2800">
                <a:latin typeface="Times New Roman" panose="02020603050405020304" pitchFamily="18" charset="0"/>
                <a:cs typeface="Times New Roman" panose="02020603050405020304" pitchFamily="18" charset="0"/>
              </a:rPr>
              <a:t>Розрахунок</a:t>
            </a:r>
          </a:p>
        </p:txBody>
      </p:sp>
      <p:sp>
        <p:nvSpPr>
          <p:cNvPr id="4" name="TextBox 3">
            <a:extLst>
              <a:ext uri="{FF2B5EF4-FFF2-40B4-BE49-F238E27FC236}">
                <a16:creationId xmlns:a16="http://schemas.microsoft.com/office/drawing/2014/main" id="{3428933B-E66B-495E-9AFB-7ECD6A3CFDB1}"/>
              </a:ext>
            </a:extLst>
          </p:cNvPr>
          <p:cNvSpPr txBox="1"/>
          <p:nvPr/>
        </p:nvSpPr>
        <p:spPr>
          <a:xfrm>
            <a:off x="1225118" y="1446060"/>
            <a:ext cx="9898602" cy="4154984"/>
          </a:xfrm>
          <a:prstGeom prst="rect">
            <a:avLst/>
          </a:prstGeom>
          <a:noFill/>
        </p:spPr>
        <p:txBody>
          <a:bodyPr wrap="square">
            <a:spAutoFit/>
          </a:bodyPr>
          <a:lstStyle/>
          <a:p>
            <a:r>
              <a:rPr lang="ru-RU" dirty="0"/>
              <a:t> </a:t>
            </a:r>
            <a:r>
              <a:rPr lang="uk-UA" sz="2400" dirty="0">
                <a:latin typeface="Times New Roman" panose="02020603050405020304" pitchFamily="18" charset="0"/>
                <a:cs typeface="Times New Roman" panose="02020603050405020304" pitchFamily="18" charset="0"/>
              </a:rPr>
              <a:t>Розмір пенсії за віком визначається за такою формулою:</a:t>
            </a:r>
          </a:p>
          <a:p>
            <a:endParaRPr lang="uk-UA" sz="2400" dirty="0">
              <a:latin typeface="Times New Roman" panose="02020603050405020304" pitchFamily="18" charset="0"/>
              <a:cs typeface="Times New Roman" panose="02020603050405020304" pitchFamily="18" charset="0"/>
            </a:endParaRPr>
          </a:p>
          <a:p>
            <a:pPr algn="ctr"/>
            <a:r>
              <a:rPr lang="uk-UA" sz="2400" dirty="0">
                <a:latin typeface="Times New Roman" panose="02020603050405020304" pitchFamily="18" charset="0"/>
                <a:cs typeface="Times New Roman" panose="02020603050405020304" pitchFamily="18" charset="0"/>
              </a:rPr>
              <a:t>П = </a:t>
            </a:r>
            <a:r>
              <a:rPr lang="uk-UA" sz="2400" dirty="0" err="1">
                <a:latin typeface="Times New Roman" panose="02020603050405020304" pitchFamily="18" charset="0"/>
                <a:cs typeface="Times New Roman" panose="02020603050405020304" pitchFamily="18" charset="0"/>
              </a:rPr>
              <a:t>Зп</a:t>
            </a:r>
            <a:r>
              <a:rPr lang="uk-UA" sz="2400" dirty="0">
                <a:latin typeface="Times New Roman" panose="02020603050405020304" pitchFamily="18" charset="0"/>
                <a:cs typeface="Times New Roman" panose="02020603050405020304" pitchFamily="18" charset="0"/>
              </a:rPr>
              <a:t> ⋅ </a:t>
            </a:r>
            <a:r>
              <a:rPr lang="uk-UA" sz="2400" dirty="0" err="1">
                <a:latin typeface="Times New Roman" panose="02020603050405020304" pitchFamily="18" charset="0"/>
                <a:cs typeface="Times New Roman" panose="02020603050405020304" pitchFamily="18" charset="0"/>
              </a:rPr>
              <a:t>Кс</a:t>
            </a:r>
            <a:r>
              <a:rPr lang="uk-UA" sz="2400" dirty="0">
                <a:latin typeface="Times New Roman" panose="02020603050405020304" pitchFamily="18" charset="0"/>
                <a:cs typeface="Times New Roman" panose="02020603050405020304" pitchFamily="18" charset="0"/>
              </a:rPr>
              <a:t>,</a:t>
            </a:r>
          </a:p>
          <a:p>
            <a:r>
              <a:rPr lang="uk-UA" sz="2400" dirty="0">
                <a:latin typeface="Times New Roman" panose="02020603050405020304" pitchFamily="18" charset="0"/>
                <a:cs typeface="Times New Roman" panose="02020603050405020304" pitchFamily="18" charset="0"/>
              </a:rPr>
              <a:t>де:</a:t>
            </a:r>
          </a:p>
          <a:p>
            <a:r>
              <a:rPr lang="uk-UA" sz="2400" dirty="0">
                <a:latin typeface="Times New Roman" panose="02020603050405020304" pitchFamily="18" charset="0"/>
                <a:cs typeface="Times New Roman" panose="02020603050405020304" pitchFamily="18" charset="0"/>
              </a:rPr>
              <a:t>       П - розмір пенсії, у гривнях;</a:t>
            </a:r>
          </a:p>
          <a:p>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Зп</a:t>
            </a:r>
            <a:r>
              <a:rPr lang="uk-UA" sz="2400" dirty="0">
                <a:latin typeface="Times New Roman" panose="02020603050405020304" pitchFamily="18" charset="0"/>
                <a:cs typeface="Times New Roman" panose="02020603050405020304" pitchFamily="18" charset="0"/>
              </a:rPr>
              <a:t> - заробітна плата (дохід) застрахованої особи, визначена відповідно до статті 40 Закону «Про загальнообов'язкове державне пенсійне страхування», з якої обчислюється пенсія, у гривнях;</a:t>
            </a:r>
          </a:p>
          <a:p>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Кс</a:t>
            </a:r>
            <a:r>
              <a:rPr lang="uk-UA" sz="2400" dirty="0">
                <a:latin typeface="Times New Roman" panose="02020603050405020304" pitchFamily="18" charset="0"/>
                <a:cs typeface="Times New Roman" panose="02020603050405020304" pitchFamily="18" charset="0"/>
              </a:rPr>
              <a:t> - коефіцієнт страхового стажу застрахованої особи, визначений відповідно до статті 25 Закону «Про загальнообов'язкове державне пенсійне страхування».</a:t>
            </a:r>
          </a:p>
        </p:txBody>
      </p:sp>
    </p:spTree>
    <p:extLst>
      <p:ext uri="{BB962C8B-B14F-4D97-AF65-F5344CB8AC3E}">
        <p14:creationId xmlns:p14="http://schemas.microsoft.com/office/powerpoint/2010/main" val="1976006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1D003E-9CB2-4A53-A5DD-FBB35058B304}"/>
              </a:ext>
            </a:extLst>
          </p:cNvPr>
          <p:cNvSpPr txBox="1"/>
          <p:nvPr/>
        </p:nvSpPr>
        <p:spPr>
          <a:xfrm>
            <a:off x="825623" y="1169178"/>
            <a:ext cx="7978805" cy="4154984"/>
          </a:xfrm>
          <a:prstGeom prst="rect">
            <a:avLst/>
          </a:prstGeom>
          <a:noFill/>
        </p:spPr>
        <p:txBody>
          <a:bodyPr wrap="square">
            <a:spAutoFit/>
          </a:bodyPr>
          <a:lstStyle/>
          <a:p>
            <a:pPr marL="457200" indent="-457200">
              <a:buAutoNum type="arabicPeriod"/>
            </a:pPr>
            <a:r>
              <a:rPr lang="uk-UA"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Коефіцієнт страхового стажу,</a:t>
            </a:r>
            <a:r>
              <a:rPr lang="uk-UA" sz="2400" dirty="0">
                <a:latin typeface="Times New Roman" panose="02020603050405020304" pitchFamily="18" charset="0"/>
                <a:cs typeface="Times New Roman" panose="02020603050405020304" pitchFamily="18" charset="0"/>
              </a:rPr>
              <a:t> який застосовується для обчислення розміру пенсії, визначається із заокругленням до п'яти знаків після коми за формулою:</a:t>
            </a:r>
          </a:p>
          <a:p>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Кс</a:t>
            </a:r>
            <a:r>
              <a:rPr lang="uk-UA" sz="2400" dirty="0">
                <a:latin typeface="Times New Roman" panose="02020603050405020304" pitchFamily="18" charset="0"/>
                <a:cs typeface="Times New Roman" panose="02020603050405020304" pitchFamily="18" charset="0"/>
              </a:rPr>
              <a:t>= (См*</a:t>
            </a:r>
            <a:r>
              <a:rPr lang="uk-UA" sz="2400" dirty="0" err="1">
                <a:latin typeface="Times New Roman" panose="02020603050405020304" pitchFamily="18" charset="0"/>
                <a:cs typeface="Times New Roman" panose="02020603050405020304" pitchFamily="18" charset="0"/>
              </a:rPr>
              <a:t>Вс</a:t>
            </a:r>
            <a:r>
              <a:rPr lang="uk-UA" sz="2400" dirty="0">
                <a:latin typeface="Times New Roman" panose="02020603050405020304" pitchFamily="18" charset="0"/>
                <a:cs typeface="Times New Roman" panose="02020603050405020304" pitchFamily="18" charset="0"/>
              </a:rPr>
              <a:t>)/(100%*12), </a:t>
            </a:r>
            <a:r>
              <a:rPr lang="uk-UA" sz="2400" dirty="0" err="1">
                <a:latin typeface="Times New Roman" panose="02020603050405020304" pitchFamily="18" charset="0"/>
                <a:cs typeface="Times New Roman" panose="02020603050405020304" pitchFamily="18" charset="0"/>
              </a:rPr>
              <a:t>где</a:t>
            </a:r>
            <a:r>
              <a:rPr lang="uk-UA" sz="2400" dirty="0">
                <a:latin typeface="Times New Roman" panose="02020603050405020304" pitchFamily="18" charset="0"/>
                <a:cs typeface="Times New Roman" panose="02020603050405020304" pitchFamily="18" charset="0"/>
              </a:rPr>
              <a:t>:</a:t>
            </a:r>
          </a:p>
          <a:p>
            <a:endParaRPr lang="uk-UA"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Кс</a:t>
            </a:r>
            <a:r>
              <a:rPr lang="uk-UA" sz="2400" dirty="0">
                <a:latin typeface="Times New Roman" panose="02020603050405020304" pitchFamily="18" charset="0"/>
                <a:cs typeface="Times New Roman" panose="02020603050405020304" pitchFamily="18" charset="0"/>
              </a:rPr>
              <a:t> - коефіцієнт страхового стажу;</a:t>
            </a:r>
          </a:p>
          <a:p>
            <a:r>
              <a:rPr lang="uk-UA" sz="2400" dirty="0">
                <a:latin typeface="Times New Roman" panose="02020603050405020304" pitchFamily="18" charset="0"/>
                <a:cs typeface="Times New Roman" panose="02020603050405020304" pitchFamily="18" charset="0"/>
              </a:rPr>
              <a:t>       См - </a:t>
            </a:r>
            <a:r>
              <a:rPr lang="uk-UA" sz="2400" dirty="0" err="1">
                <a:latin typeface="Times New Roman" panose="02020603050405020304" pitchFamily="18" charset="0"/>
                <a:cs typeface="Times New Roman" panose="02020603050405020304" pitchFamily="18" charset="0"/>
              </a:rPr>
              <a:t>сумма</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месяцев</a:t>
            </a:r>
            <a:r>
              <a:rPr lang="uk-UA" sz="2400" dirty="0">
                <a:latin typeface="Times New Roman" panose="02020603050405020304" pitchFamily="18" charset="0"/>
                <a:cs typeface="Times New Roman" panose="02020603050405020304" pitchFamily="18" charset="0"/>
              </a:rPr>
              <a:t> страхового </a:t>
            </a:r>
            <a:r>
              <a:rPr lang="uk-UA" sz="2400" dirty="0" err="1">
                <a:latin typeface="Times New Roman" panose="02020603050405020304" pitchFamily="18" charset="0"/>
                <a:cs typeface="Times New Roman" panose="02020603050405020304" pitchFamily="18" charset="0"/>
              </a:rPr>
              <a:t>стажа</a:t>
            </a:r>
            <a:r>
              <a:rPr lang="uk-UA" sz="2400" dirty="0">
                <a:latin typeface="Times New Roman" panose="02020603050405020304" pitchFamily="18" charset="0"/>
                <a:cs typeface="Times New Roman" panose="02020603050405020304" pitchFamily="18" charset="0"/>
              </a:rPr>
              <a:t>;</a:t>
            </a:r>
          </a:p>
          <a:p>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Вс</a:t>
            </a:r>
            <a:r>
              <a:rPr lang="uk-UA" sz="2400" dirty="0">
                <a:latin typeface="Times New Roman" panose="02020603050405020304" pitchFamily="18" charset="0"/>
                <a:cs typeface="Times New Roman" panose="02020603050405020304" pitchFamily="18" charset="0"/>
              </a:rPr>
              <a:t> - величина </a:t>
            </a:r>
            <a:r>
              <a:rPr lang="uk-UA" sz="2400" dirty="0" err="1">
                <a:latin typeface="Times New Roman" panose="02020603050405020304" pitchFamily="18" charset="0"/>
                <a:cs typeface="Times New Roman" panose="02020603050405020304" pitchFamily="18" charset="0"/>
              </a:rPr>
              <a:t>оценки</a:t>
            </a:r>
            <a:r>
              <a:rPr lang="uk-UA" sz="2400" dirty="0">
                <a:latin typeface="Times New Roman" panose="02020603050405020304" pitchFamily="18" charset="0"/>
                <a:cs typeface="Times New Roman" panose="02020603050405020304" pitchFamily="18" charset="0"/>
              </a:rPr>
              <a:t> одного </a:t>
            </a:r>
            <a:r>
              <a:rPr lang="uk-UA" sz="2400" dirty="0" err="1">
                <a:latin typeface="Times New Roman" panose="02020603050405020304" pitchFamily="18" charset="0"/>
                <a:cs typeface="Times New Roman" panose="02020603050405020304" pitchFamily="18" charset="0"/>
              </a:rPr>
              <a:t>года</a:t>
            </a:r>
            <a:r>
              <a:rPr lang="uk-UA" sz="2400" dirty="0">
                <a:latin typeface="Times New Roman" panose="02020603050405020304" pitchFamily="18" charset="0"/>
                <a:cs typeface="Times New Roman" panose="02020603050405020304" pitchFamily="18" charset="0"/>
              </a:rPr>
              <a:t> страхового </a:t>
            </a:r>
            <a:r>
              <a:rPr lang="uk-UA" sz="2400" dirty="0" err="1">
                <a:latin typeface="Times New Roman" panose="02020603050405020304" pitchFamily="18" charset="0"/>
                <a:cs typeface="Times New Roman" panose="02020603050405020304" pitchFamily="18" charset="0"/>
              </a:rPr>
              <a:t>стажа</a:t>
            </a:r>
            <a:r>
              <a:rPr lang="uk-UA" sz="2400" dirty="0">
                <a:latin typeface="Times New Roman" panose="02020603050405020304" pitchFamily="18" charset="0"/>
                <a:cs typeface="Times New Roman" panose="02020603050405020304" pitchFamily="18" charset="0"/>
              </a:rPr>
              <a:t> (в    </a:t>
            </a:r>
          </a:p>
          <a:p>
            <a:r>
              <a:rPr lang="uk-UA" sz="2400" dirty="0">
                <a:latin typeface="Times New Roman" panose="02020603050405020304" pitchFamily="18" charset="0"/>
                <a:cs typeface="Times New Roman" panose="02020603050405020304" pitchFamily="18" charset="0"/>
              </a:rPr>
              <a:t>       процентах).(</a:t>
            </a:r>
            <a:r>
              <a:rPr lang="uk-UA" sz="2400" dirty="0">
                <a:solidFill>
                  <a:srgbClr val="C00000"/>
                </a:solidFill>
                <a:latin typeface="Times New Roman" panose="02020603050405020304" pitchFamily="18" charset="0"/>
                <a:cs typeface="Times New Roman" panose="02020603050405020304" pitchFamily="18" charset="0"/>
              </a:rPr>
              <a:t>1% з 2018 р.)</a:t>
            </a:r>
          </a:p>
          <a:p>
            <a:pPr marL="457200" indent="-457200">
              <a:buAutoNum type="arabicPeriod"/>
            </a:pPr>
            <a:endParaRPr lang="ru-RU" sz="2400" dirty="0">
              <a:latin typeface="Times New Roman" panose="02020603050405020304" pitchFamily="18" charset="0"/>
              <a:cs typeface="Times New Roman" panose="02020603050405020304" pitchFamily="18" charset="0"/>
            </a:endParaRPr>
          </a:p>
          <a:p>
            <a:pPr algn="ctr"/>
            <a:r>
              <a:rPr lang="ru-RU" sz="2400" b="1" dirty="0">
                <a:solidFill>
                  <a:schemeClr val="accent1">
                    <a:lumMod val="75000"/>
                  </a:schemeClr>
                </a:solidFill>
                <a:latin typeface="Times New Roman" panose="02020603050405020304" pitchFamily="18" charset="0"/>
                <a:cs typeface="Times New Roman" panose="02020603050405020304" pitchFamily="18" charset="0"/>
              </a:rPr>
              <a:t>Кс = 480 / (12 х 100)= 0,40000</a:t>
            </a:r>
          </a:p>
        </p:txBody>
      </p:sp>
    </p:spTree>
    <p:extLst>
      <p:ext uri="{BB962C8B-B14F-4D97-AF65-F5344CB8AC3E}">
        <p14:creationId xmlns:p14="http://schemas.microsoft.com/office/powerpoint/2010/main" val="370090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85E853-0147-4992-8617-4BBBC46ED917}"/>
              </a:ext>
            </a:extLst>
          </p:cNvPr>
          <p:cNvSpPr txBox="1"/>
          <p:nvPr/>
        </p:nvSpPr>
        <p:spPr>
          <a:xfrm>
            <a:off x="949911" y="1044891"/>
            <a:ext cx="8868792" cy="461665"/>
          </a:xfrm>
          <a:prstGeom prst="rect">
            <a:avLst/>
          </a:prstGeom>
          <a:noFill/>
        </p:spPr>
        <p:txBody>
          <a:bodyPr wrap="square">
            <a:spAutoFit/>
          </a:bodyPr>
          <a:lstStyle/>
          <a:p>
            <a:r>
              <a:rPr lang="ru-RU" i="1" dirty="0">
                <a:solidFill>
                  <a:srgbClr val="C00000"/>
                </a:solidFill>
                <a:latin typeface="Times New Roman" panose="02020603050405020304" pitchFamily="18" charset="0"/>
                <a:cs typeface="Times New Roman" panose="02020603050405020304" pitchFamily="18" charset="0"/>
              </a:rPr>
              <a:t> </a:t>
            </a:r>
            <a:r>
              <a:rPr lang="uk-UA" sz="24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uk-UA" sz="2400" b="1"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Зп</a:t>
            </a:r>
            <a:r>
              <a:rPr lang="uk-UA" sz="24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заробітна плата (дохід) застрахованої особи</a:t>
            </a:r>
          </a:p>
        </p:txBody>
      </p:sp>
      <p:sp>
        <p:nvSpPr>
          <p:cNvPr id="7" name="TextBox 6">
            <a:extLst>
              <a:ext uri="{FF2B5EF4-FFF2-40B4-BE49-F238E27FC236}">
                <a16:creationId xmlns:a16="http://schemas.microsoft.com/office/drawing/2014/main" id="{F065C221-6F09-422F-8427-FF871C7BBC81}"/>
              </a:ext>
            </a:extLst>
          </p:cNvPr>
          <p:cNvSpPr txBox="1"/>
          <p:nvPr/>
        </p:nvSpPr>
        <p:spPr>
          <a:xfrm>
            <a:off x="949911" y="1914747"/>
            <a:ext cx="10744200" cy="4154984"/>
          </a:xfrm>
          <a:prstGeom prst="rect">
            <a:avLst/>
          </a:prstGeom>
          <a:noFill/>
        </p:spPr>
        <p:txBody>
          <a:bodyPr wrap="square">
            <a:spAutoFit/>
          </a:bodyPr>
          <a:lstStyle/>
          <a:p>
            <a:pPr algn="ctr"/>
            <a:r>
              <a:rPr lang="uk-UA" sz="2400" i="1" dirty="0" err="1">
                <a:latin typeface="Times New Roman" panose="02020603050405020304" pitchFamily="18" charset="0"/>
                <a:cs typeface="Times New Roman" panose="02020603050405020304" pitchFamily="18" charset="0"/>
              </a:rPr>
              <a:t>Зп</a:t>
            </a:r>
            <a:r>
              <a:rPr lang="uk-UA" sz="2400" i="1" dirty="0">
                <a:latin typeface="Times New Roman" panose="02020603050405020304" pitchFamily="18" charset="0"/>
                <a:cs typeface="Times New Roman" panose="02020603050405020304" pitchFamily="18" charset="0"/>
              </a:rPr>
              <a:t> = </a:t>
            </a:r>
            <a:r>
              <a:rPr lang="uk-UA" sz="2400" i="1" dirty="0" err="1">
                <a:latin typeface="Times New Roman" panose="02020603050405020304" pitchFamily="18" charset="0"/>
                <a:cs typeface="Times New Roman" panose="02020603050405020304" pitchFamily="18" charset="0"/>
              </a:rPr>
              <a:t>Зс</a:t>
            </a:r>
            <a:r>
              <a:rPr lang="uk-UA" sz="2400" i="1" dirty="0">
                <a:latin typeface="Times New Roman" panose="02020603050405020304" pitchFamily="18" charset="0"/>
                <a:cs typeface="Times New Roman" panose="02020603050405020304" pitchFamily="18" charset="0"/>
              </a:rPr>
              <a:t> х (</a:t>
            </a:r>
            <a:r>
              <a:rPr lang="uk-UA" sz="2400" i="1" dirty="0" err="1">
                <a:latin typeface="Times New Roman" panose="02020603050405020304" pitchFamily="18" charset="0"/>
                <a:cs typeface="Times New Roman" panose="02020603050405020304" pitchFamily="18" charset="0"/>
              </a:rPr>
              <a:t>Ск</a:t>
            </a:r>
            <a:r>
              <a:rPr lang="uk-UA" sz="2400" i="1" dirty="0">
                <a:latin typeface="Times New Roman" panose="02020603050405020304" pitchFamily="18" charset="0"/>
                <a:cs typeface="Times New Roman" panose="02020603050405020304" pitchFamily="18" charset="0"/>
              </a:rPr>
              <a:t> :</a:t>
            </a:r>
            <a:r>
              <a:rPr lang="uk-UA" sz="2400" i="1" dirty="0" err="1">
                <a:latin typeface="Times New Roman" panose="02020603050405020304" pitchFamily="18" charset="0"/>
                <a:cs typeface="Times New Roman" panose="02020603050405020304" pitchFamily="18" charset="0"/>
              </a:rPr>
              <a:t>Кс</a:t>
            </a:r>
            <a:r>
              <a:rPr lang="uk-UA" sz="2400" i="1" dirty="0">
                <a:latin typeface="Times New Roman" panose="02020603050405020304" pitchFamily="18" charset="0"/>
                <a:cs typeface="Times New Roman" panose="02020603050405020304" pitchFamily="18" charset="0"/>
              </a:rPr>
              <a:t>) </a:t>
            </a:r>
          </a:p>
          <a:p>
            <a:endParaRPr lang="uk-UA" dirty="0">
              <a:latin typeface="Times New Roman" panose="02020603050405020304" pitchFamily="18" charset="0"/>
              <a:cs typeface="Times New Roman" panose="02020603050405020304" pitchFamily="18" charset="0"/>
            </a:endParaRPr>
          </a:p>
          <a:p>
            <a:r>
              <a:rPr lang="uk-UA"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7763,17 грн                       1,69053 </a:t>
            </a:r>
          </a:p>
          <a:p>
            <a:endParaRPr lang="uk-UA" dirty="0">
              <a:latin typeface="Times New Roman" panose="02020603050405020304" pitchFamily="18" charset="0"/>
              <a:cs typeface="Times New Roman" panose="02020603050405020304" pitchFamily="18" charset="0"/>
            </a:endParaRPr>
          </a:p>
          <a:p>
            <a:r>
              <a:rPr lang="uk-UA" dirty="0" err="1">
                <a:latin typeface="Times New Roman" panose="02020603050405020304" pitchFamily="18" charset="0"/>
                <a:cs typeface="Times New Roman" panose="02020603050405020304" pitchFamily="18" charset="0"/>
              </a:rPr>
              <a:t>где</a:t>
            </a:r>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Зс</a:t>
            </a:r>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середня заробітна плата (дохід) в Україні, з якої сплачено страхові внески, за три календарні роки, що передують року звернення за призначенням пенсії; (</a:t>
            </a:r>
            <a:r>
              <a:rPr lang="ru-RU" dirty="0">
                <a:latin typeface="Times New Roman" panose="02020603050405020304" pitchFamily="18" charset="0"/>
                <a:cs typeface="Times New Roman" panose="02020603050405020304" pitchFamily="18" charset="0"/>
              </a:rPr>
              <a:t>6 273 </a:t>
            </a:r>
            <a:r>
              <a:rPr lang="ru-RU" dirty="0" err="1">
                <a:latin typeface="Times New Roman" panose="02020603050405020304" pitchFamily="18" charset="0"/>
                <a:cs typeface="Times New Roman" panose="02020603050405020304" pitchFamily="18" charset="0"/>
              </a:rPr>
              <a:t>гривень</a:t>
            </a:r>
            <a:r>
              <a:rPr lang="ru-RU" dirty="0">
                <a:latin typeface="Times New Roman" panose="02020603050405020304" pitchFamily="18" charset="0"/>
                <a:cs typeface="Times New Roman" panose="02020603050405020304" pitchFamily="18" charset="0"/>
              </a:rPr>
              <a:t> 45 коп. + 7 810 </a:t>
            </a:r>
            <a:r>
              <a:rPr lang="ru-RU" dirty="0" err="1">
                <a:latin typeface="Times New Roman" panose="02020603050405020304" pitchFamily="18" charset="0"/>
                <a:cs typeface="Times New Roman" panose="02020603050405020304" pitchFamily="18" charset="0"/>
              </a:rPr>
              <a:t>гривень</a:t>
            </a:r>
            <a:r>
              <a:rPr lang="ru-RU" dirty="0">
                <a:latin typeface="Times New Roman" panose="02020603050405020304" pitchFamily="18" charset="0"/>
                <a:cs typeface="Times New Roman" panose="02020603050405020304" pitchFamily="18" charset="0"/>
              </a:rPr>
              <a:t> 88 </a:t>
            </a:r>
            <a:r>
              <a:rPr lang="ru-RU" dirty="0" err="1">
                <a:latin typeface="Times New Roman" panose="02020603050405020304" pitchFamily="18" charset="0"/>
                <a:cs typeface="Times New Roman" panose="02020603050405020304" pitchFamily="18" charset="0"/>
              </a:rPr>
              <a:t>копійок</a:t>
            </a:r>
            <a:r>
              <a:rPr lang="ru-RU" dirty="0">
                <a:latin typeface="Times New Roman" panose="02020603050405020304" pitchFamily="18" charset="0"/>
                <a:cs typeface="Times New Roman" panose="02020603050405020304" pitchFamily="18" charset="0"/>
              </a:rPr>
              <a:t>+ 9 205 </a:t>
            </a:r>
            <a:r>
              <a:rPr lang="ru-RU" dirty="0" err="1">
                <a:latin typeface="Times New Roman" panose="02020603050405020304" pitchFamily="18" charset="0"/>
                <a:cs typeface="Times New Roman" panose="02020603050405020304" pitchFamily="18" charset="0"/>
              </a:rPr>
              <a:t>гривень</a:t>
            </a:r>
            <a:r>
              <a:rPr lang="ru-RU" dirty="0">
                <a:latin typeface="Times New Roman" panose="02020603050405020304" pitchFamily="18" charset="0"/>
                <a:cs typeface="Times New Roman" panose="02020603050405020304" pitchFamily="18" charset="0"/>
              </a:rPr>
              <a:t> 19 </a:t>
            </a:r>
            <a:r>
              <a:rPr lang="ru-RU" dirty="0" err="1">
                <a:latin typeface="Times New Roman" panose="02020603050405020304" pitchFamily="18" charset="0"/>
                <a:cs typeface="Times New Roman" panose="02020603050405020304" pitchFamily="18" charset="0"/>
              </a:rPr>
              <a:t>копійок</a:t>
            </a:r>
            <a:r>
              <a:rPr lang="ru-RU" dirty="0">
                <a:latin typeface="Times New Roman" panose="02020603050405020304" pitchFamily="18" charset="0"/>
                <a:cs typeface="Times New Roman" panose="02020603050405020304" pitchFamily="18" charset="0"/>
              </a:rPr>
              <a:t> =3764,4 </a:t>
            </a:r>
            <a:r>
              <a:rPr lang="ru-RU" dirty="0" err="1">
                <a:latin typeface="Times New Roman" panose="02020603050405020304" pitchFamily="18" charset="0"/>
                <a:cs typeface="Times New Roman" panose="02020603050405020304" pitchFamily="18" charset="0"/>
              </a:rPr>
              <a:t>грн</a:t>
            </a:r>
            <a:r>
              <a:rPr lang="ru-RU" dirty="0">
                <a:latin typeface="Times New Roman" panose="02020603050405020304" pitchFamily="18" charset="0"/>
                <a:cs typeface="Times New Roman" panose="02020603050405020304" pitchFamily="18" charset="0"/>
              </a:rPr>
              <a:t>)/3</a:t>
            </a:r>
          </a:p>
          <a:p>
            <a:r>
              <a:rPr lang="uk-UA" dirty="0">
                <a:latin typeface="Times New Roman" panose="02020603050405020304" pitchFamily="18" charset="0"/>
                <a:cs typeface="Times New Roman" panose="02020603050405020304" pitchFamily="18" charset="0"/>
              </a:rPr>
              <a:t>        </a:t>
            </a:r>
            <a:r>
              <a:rPr lang="uk-UA"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Ск</a:t>
            </a:r>
            <a:r>
              <a:rPr lang="uk-UA"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сума коефіцієнтів заробітної плати (доходу) за кожний місяць (При розподілі середньої заробітної плати громадянина в конкретному місяці на середній заробіток по країні за той же період отримують коефіцієнт зарплати за окремий місяць. </a:t>
            </a:r>
            <a:r>
              <a:rPr lang="ru-RU" dirty="0">
                <a:latin typeface="Times New Roman" panose="02020603050405020304" pitchFamily="18" charset="0"/>
                <a:cs typeface="Times New Roman" panose="02020603050405020304" pitchFamily="18" charset="0"/>
              </a:rPr>
              <a:t>К - </a:t>
            </a:r>
            <a:r>
              <a:rPr lang="ru-RU" dirty="0" err="1">
                <a:latin typeface="Times New Roman" panose="02020603050405020304" pitchFamily="18" charset="0"/>
                <a:cs typeface="Times New Roman" panose="02020603050405020304" pitchFamily="18" charset="0"/>
              </a:rPr>
              <a:t>страховий</a:t>
            </a:r>
            <a:r>
              <a:rPr lang="ru-RU" dirty="0">
                <a:latin typeface="Times New Roman" panose="02020603050405020304" pitchFamily="18" charset="0"/>
                <a:cs typeface="Times New Roman" panose="02020603050405020304" pitchFamily="18" charset="0"/>
              </a:rPr>
              <a:t> стаж за </a:t>
            </a:r>
            <a:r>
              <a:rPr lang="ru-RU" dirty="0" err="1">
                <a:latin typeface="Times New Roman" panose="02020603050405020304" pitchFamily="18" charset="0"/>
                <a:cs typeface="Times New Roman" panose="02020603050405020304" pitchFamily="18" charset="0"/>
              </a:rPr>
              <a:t>місяці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враховані</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визначення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коефіцієнта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заробітної</a:t>
            </a:r>
            <a:r>
              <a:rPr lang="ru-RU" dirty="0">
                <a:latin typeface="Times New Roman" panose="02020603050405020304" pitchFamily="18" charset="0"/>
                <a:cs typeface="Times New Roman" panose="02020603050405020304" pitchFamily="18" charset="0"/>
              </a:rPr>
              <a:t> плати (доходу) </a:t>
            </a:r>
            <a:r>
              <a:rPr lang="ru-RU" dirty="0" err="1">
                <a:latin typeface="Times New Roman" panose="02020603050405020304" pitchFamily="18" charset="0"/>
                <a:cs typeface="Times New Roman" panose="02020603050405020304" pitchFamily="18" charset="0"/>
              </a:rPr>
              <a:t>застрахованої</a:t>
            </a:r>
            <a:r>
              <a:rPr lang="ru-RU" dirty="0">
                <a:latin typeface="Times New Roman" panose="02020603050405020304" pitchFamily="18" charset="0"/>
                <a:cs typeface="Times New Roman" panose="02020603050405020304" pitchFamily="18" charset="0"/>
              </a:rPr>
              <a:t> особи.</a:t>
            </a:r>
          </a:p>
          <a:p>
            <a:endParaRPr lang="ru-RU" dirty="0">
              <a:latin typeface="Times New Roman" panose="02020603050405020304" pitchFamily="18" charset="0"/>
              <a:cs typeface="Times New Roman" panose="02020603050405020304" pitchFamily="18" charset="0"/>
            </a:endParaRPr>
          </a:p>
          <a:p>
            <a:r>
              <a:rPr lang="ru-RU" sz="2400" i="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i="1" dirty="0" err="1">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Зп</a:t>
            </a:r>
            <a:r>
              <a:rPr lang="ru-RU" sz="2400" i="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7763,17* 1,69053 = 13 123,87 грн.</a:t>
            </a:r>
          </a:p>
          <a:p>
            <a:endParaRPr lang="uk-UA" dirty="0">
              <a:latin typeface="Times New Roman" panose="02020603050405020304" pitchFamily="18" charset="0"/>
              <a:cs typeface="Times New Roman" panose="02020603050405020304" pitchFamily="18" charset="0"/>
            </a:endParaRPr>
          </a:p>
        </p:txBody>
      </p:sp>
      <p:cxnSp>
        <p:nvCxnSpPr>
          <p:cNvPr id="9" name="Прямая со стрелкой 8">
            <a:extLst>
              <a:ext uri="{FF2B5EF4-FFF2-40B4-BE49-F238E27FC236}">
                <a16:creationId xmlns:a16="http://schemas.microsoft.com/office/drawing/2014/main" id="{D63078DC-BC66-430A-978D-63261EDDD65C}"/>
              </a:ext>
            </a:extLst>
          </p:cNvPr>
          <p:cNvCxnSpPr/>
          <p:nvPr/>
        </p:nvCxnSpPr>
        <p:spPr>
          <a:xfrm flipH="1">
            <a:off x="5095783" y="2272683"/>
            <a:ext cx="781234" cy="204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178219CE-CDBB-4A45-935B-DD09B50AFB2C}"/>
              </a:ext>
            </a:extLst>
          </p:cNvPr>
          <p:cNvCxnSpPr/>
          <p:nvPr/>
        </p:nvCxnSpPr>
        <p:spPr>
          <a:xfrm>
            <a:off x="6729274" y="2272683"/>
            <a:ext cx="390617" cy="310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752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B08F82-87BE-4BB0-B9F8-CB3816D787B3}"/>
              </a:ext>
            </a:extLst>
          </p:cNvPr>
          <p:cNvSpPr txBox="1"/>
          <p:nvPr/>
        </p:nvSpPr>
        <p:spPr>
          <a:xfrm>
            <a:off x="1500326" y="705748"/>
            <a:ext cx="9898602" cy="1569660"/>
          </a:xfrm>
          <a:prstGeom prst="rect">
            <a:avLst/>
          </a:prstGeom>
          <a:noFill/>
        </p:spPr>
        <p:txBody>
          <a:bodyPr wrap="square">
            <a:spAutoFit/>
          </a:bodyPr>
          <a:lstStyle/>
          <a:p>
            <a:r>
              <a:rPr lang="ru-RU" sz="2400" dirty="0" err="1">
                <a:latin typeface="Times New Roman" panose="02020603050405020304" pitchFamily="18" charset="0"/>
                <a:cs typeface="Times New Roman" panose="02020603050405020304" pitchFamily="18" charset="0"/>
              </a:rPr>
              <a:t>Основний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розмір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пенсії</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віком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визначається</a:t>
            </a:r>
            <a:r>
              <a:rPr lang="ru-RU" sz="2400" dirty="0">
                <a:latin typeface="Times New Roman" panose="02020603050405020304" pitchFamily="18" charset="0"/>
                <a:cs typeface="Times New Roman" panose="02020603050405020304" pitchFamily="18" charset="0"/>
              </a:rPr>
              <a:t> за такою формулою:</a:t>
            </a:r>
          </a:p>
          <a:p>
            <a:endParaRPr lang="ru-RU" sz="2400" dirty="0">
              <a:latin typeface="Times New Roman" panose="02020603050405020304" pitchFamily="18" charset="0"/>
              <a:cs typeface="Times New Roman" panose="02020603050405020304" pitchFamily="18" charset="0"/>
            </a:endParaRPr>
          </a:p>
          <a:p>
            <a:pPr algn="ctr"/>
            <a:r>
              <a:rPr lang="ru-RU" sz="2400" b="1" i="1" dirty="0">
                <a:solidFill>
                  <a:srgbClr val="0070C0"/>
                </a:solidFill>
                <a:effectLst>
                  <a:outerShdw blurRad="38100" dist="38100" dir="2700000" algn="tl">
                    <a:srgbClr val="000000">
                      <a:alpha val="43137"/>
                    </a:srgbClr>
                  </a:outerShdw>
                </a:effectLst>
              </a:rPr>
              <a:t>П = </a:t>
            </a:r>
            <a:r>
              <a:rPr lang="ru-RU" sz="2400" b="1" i="1" dirty="0" err="1">
                <a:solidFill>
                  <a:srgbClr val="0070C0"/>
                </a:solidFill>
                <a:effectLst>
                  <a:outerShdw blurRad="38100" dist="38100" dir="2700000" algn="tl">
                    <a:srgbClr val="000000">
                      <a:alpha val="43137"/>
                    </a:srgbClr>
                  </a:outerShdw>
                </a:effectLst>
              </a:rPr>
              <a:t>Зп</a:t>
            </a:r>
            <a:r>
              <a:rPr lang="ru-RU" sz="2400" b="1" i="1" dirty="0">
                <a:solidFill>
                  <a:srgbClr val="0070C0"/>
                </a:solidFill>
                <a:effectLst>
                  <a:outerShdw blurRad="38100" dist="38100" dir="2700000" algn="tl">
                    <a:srgbClr val="000000">
                      <a:alpha val="43137"/>
                    </a:srgbClr>
                  </a:outerShdw>
                </a:effectLst>
              </a:rPr>
              <a:t> ⋅ Кс = 13 123,87 грн.  Х   0,40000  = 5 249,55 грн.</a:t>
            </a:r>
          </a:p>
          <a:p>
            <a:pPr algn="ctr"/>
            <a:endParaRPr lang="ru-RU" sz="2400" b="1" i="1" dirty="0">
              <a:solidFill>
                <a:srgbClr val="0070C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D50EE444-E92E-4B67-A42D-E3D40D588C32}"/>
              </a:ext>
            </a:extLst>
          </p:cNvPr>
          <p:cNvSpPr txBox="1"/>
          <p:nvPr/>
        </p:nvSpPr>
        <p:spPr>
          <a:xfrm>
            <a:off x="1660124" y="2554056"/>
            <a:ext cx="9454719" cy="3046988"/>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Доплата за </a:t>
            </a:r>
            <a:r>
              <a:rPr lang="ru-RU" sz="2400" dirty="0" err="1">
                <a:latin typeface="Times New Roman" panose="02020603050405020304" pitchFamily="18" charset="0"/>
                <a:cs typeface="Times New Roman" panose="02020603050405020304" pitchFamily="18" charset="0"/>
              </a:rPr>
              <a:t>понаднормативний</a:t>
            </a:r>
            <a:r>
              <a:rPr lang="ru-RU" sz="2400" dirty="0">
                <a:latin typeface="Times New Roman" panose="02020603050405020304" pitchFamily="18" charset="0"/>
                <a:cs typeface="Times New Roman" panose="02020603050405020304" pitchFamily="18" charset="0"/>
              </a:rPr>
              <a:t> стаж (5 </a:t>
            </a:r>
            <a:r>
              <a:rPr lang="ru-RU" sz="2400" dirty="0" err="1">
                <a:latin typeface="Times New Roman" panose="02020603050405020304" pitchFamily="18" charset="0"/>
                <a:cs typeface="Times New Roman" panose="02020603050405020304" pitchFamily="18" charset="0"/>
              </a:rPr>
              <a:t>років</a:t>
            </a:r>
            <a:r>
              <a:rPr lang="ru-RU" sz="2400" dirty="0">
                <a:latin typeface="Times New Roman" panose="02020603050405020304" pitchFamily="18" charset="0"/>
                <a:cs typeface="Times New Roman" panose="02020603050405020304" pitchFamily="18" charset="0"/>
              </a:rPr>
              <a:t>) становить:</a:t>
            </a:r>
          </a:p>
          <a:p>
            <a:r>
              <a:rPr lang="ru-RU" sz="2400" dirty="0">
                <a:latin typeface="Times New Roman" panose="02020603050405020304" pitchFamily="18" charset="0"/>
                <a:cs typeface="Times New Roman" panose="02020603050405020304" pitchFamily="18" charset="0"/>
              </a:rPr>
              <a:t> </a:t>
            </a:r>
          </a:p>
          <a:p>
            <a:r>
              <a:rPr lang="ru-RU" sz="2400" dirty="0">
                <a:latin typeface="Times New Roman" panose="02020603050405020304" pitchFamily="18" charset="0"/>
                <a:cs typeface="Times New Roman" panose="02020603050405020304" pitchFamily="18" charset="0"/>
              </a:rPr>
              <a:t> (1712 грн.  (</a:t>
            </a:r>
            <a:r>
              <a:rPr lang="ru-RU" sz="2400" dirty="0" err="1">
                <a:latin typeface="Times New Roman" panose="02020603050405020304" pitchFamily="18" charset="0"/>
                <a:cs typeface="Times New Roman" panose="02020603050405020304" pitchFamily="18" charset="0"/>
              </a:rPr>
              <a:t>прожитковий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мінімум</a:t>
            </a:r>
            <a:r>
              <a:rPr lang="ru-RU" sz="2400" dirty="0">
                <a:latin typeface="Times New Roman" panose="02020603050405020304" pitchFamily="18" charset="0"/>
                <a:cs typeface="Times New Roman" panose="02020603050405020304" pitchFamily="18" charset="0"/>
              </a:rPr>
              <a:t>)*5 </a:t>
            </a:r>
            <a:r>
              <a:rPr lang="ru-RU" sz="2400" dirty="0" err="1">
                <a:latin typeface="Times New Roman" panose="02020603050405020304" pitchFamily="18" charset="0"/>
                <a:cs typeface="Times New Roman" panose="02020603050405020304" pitchFamily="18" charset="0"/>
              </a:rPr>
              <a:t>років</a:t>
            </a:r>
            <a:r>
              <a:rPr lang="ru-RU" sz="2400" dirty="0">
                <a:latin typeface="Times New Roman" panose="02020603050405020304" pitchFamily="18" charset="0"/>
                <a:cs typeface="Times New Roman" panose="02020603050405020304" pitchFamily="18" charset="0"/>
              </a:rPr>
              <a:t> (5років </a:t>
            </a:r>
            <a:r>
              <a:rPr lang="ru-RU" sz="2400" dirty="0" err="1">
                <a:latin typeface="Times New Roman" panose="02020603050405020304" pitchFamily="18" charset="0"/>
                <a:cs typeface="Times New Roman" panose="02020603050405020304" pitchFamily="18" charset="0"/>
              </a:rPr>
              <a:t>понад</a:t>
            </a:r>
            <a:r>
              <a:rPr lang="ru-RU" sz="2400" dirty="0">
                <a:latin typeface="Times New Roman" panose="02020603050405020304" pitchFamily="18" charset="0"/>
                <a:cs typeface="Times New Roman" panose="02020603050405020304" pitchFamily="18" charset="0"/>
              </a:rPr>
              <a:t> 35 </a:t>
            </a:r>
            <a:r>
              <a:rPr lang="ru-RU" sz="2400" dirty="0" err="1">
                <a:latin typeface="Times New Roman" panose="02020603050405020304" pitchFamily="18" charset="0"/>
                <a:cs typeface="Times New Roman" panose="02020603050405020304" pitchFamily="18" charset="0"/>
              </a:rPr>
              <a:t>років</a:t>
            </a:r>
            <a:r>
              <a:rPr lang="ru-RU" sz="2400" dirty="0">
                <a:latin typeface="Times New Roman" panose="02020603050405020304" pitchFamily="18" charset="0"/>
                <a:cs typeface="Times New Roman" panose="02020603050405020304" pitchFamily="18" charset="0"/>
              </a:rPr>
              <a:t>) = </a:t>
            </a:r>
          </a:p>
          <a:p>
            <a:r>
              <a:rPr lang="ru-RU" sz="2400" dirty="0">
                <a:latin typeface="Times New Roman" panose="02020603050405020304" pitchFamily="18" charset="0"/>
                <a:cs typeface="Times New Roman" panose="02020603050405020304" pitchFamily="18" charset="0"/>
              </a:rPr>
              <a:t>                                                                                                         85, 6 грн. </a:t>
            </a:r>
          </a:p>
          <a:p>
            <a:endParaRPr lang="ru-RU" sz="2400" dirty="0">
              <a:latin typeface="Times New Roman" panose="02020603050405020304" pitchFamily="18" charset="0"/>
              <a:cs typeface="Times New Roman" panose="02020603050405020304" pitchFamily="18" charset="0"/>
            </a:endParaRPr>
          </a:p>
          <a:p>
            <a:r>
              <a:rPr lang="ru-RU" sz="24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ru-RU" sz="2400" i="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виплати</a:t>
            </a:r>
            <a:r>
              <a:rPr lang="ru-RU" sz="24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i="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отримуємо</a:t>
            </a:r>
            <a:r>
              <a:rPr lang="ru-RU" sz="24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ru-RU" sz="24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Загальний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розмір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пенсії</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сумі</a:t>
            </a:r>
            <a:r>
              <a:rPr lang="ru-RU" sz="2400" dirty="0">
                <a:latin typeface="Times New Roman" panose="02020603050405020304" pitchFamily="18" charset="0"/>
                <a:cs typeface="Times New Roman" panose="02020603050405020304" pitchFamily="18" charset="0"/>
              </a:rPr>
              <a:t>  5249,55+85,6 = 5335,15грн.</a:t>
            </a:r>
          </a:p>
        </p:txBody>
      </p:sp>
    </p:spTree>
    <p:extLst>
      <p:ext uri="{BB962C8B-B14F-4D97-AF65-F5344CB8AC3E}">
        <p14:creationId xmlns:p14="http://schemas.microsoft.com/office/powerpoint/2010/main" val="3763759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04299F-C03A-40CC-906E-A2BC7E28F62D}"/>
              </a:ext>
            </a:extLst>
          </p:cNvPr>
          <p:cNvSpPr txBox="1"/>
          <p:nvPr/>
        </p:nvSpPr>
        <p:spPr>
          <a:xfrm>
            <a:off x="1342747" y="1225987"/>
            <a:ext cx="9763218" cy="830997"/>
          </a:xfrm>
          <a:prstGeom prst="rect">
            <a:avLst/>
          </a:prstGeom>
          <a:noFill/>
        </p:spPr>
        <p:txBody>
          <a:bodyPr wrap="square">
            <a:spAutoFit/>
          </a:bodyPr>
          <a:lstStyle/>
          <a:p>
            <a:r>
              <a:rPr lang="ru-RU" dirty="0"/>
              <a:t> </a:t>
            </a:r>
            <a:r>
              <a:rPr lang="ru-RU" sz="2400" dirty="0" err="1">
                <a:latin typeface="Times New Roman" panose="02020603050405020304" pitchFamily="18" charset="0"/>
                <a:cs typeface="Times New Roman" panose="02020603050405020304" pitchFamily="18" charset="0"/>
              </a:rPr>
              <a:t>Чоловік</a:t>
            </a:r>
            <a:r>
              <a:rPr lang="ru-RU" sz="2400" dirty="0">
                <a:latin typeface="Times New Roman" panose="02020603050405020304" pitchFamily="18" charset="0"/>
                <a:cs typeface="Times New Roman" panose="02020603050405020304" pitchFamily="18" charset="0"/>
              </a:rPr>
              <a:t>, 1960 </a:t>
            </a:r>
            <a:r>
              <a:rPr lang="ru-RU" sz="2400" dirty="0" err="1">
                <a:latin typeface="Times New Roman" panose="02020603050405020304" pitchFamily="18" charset="0"/>
                <a:cs typeface="Times New Roman" panose="02020603050405020304" pitchFamily="18" charset="0"/>
              </a:rPr>
              <a:t>р.н</a:t>
            </a:r>
            <a:r>
              <a:rPr lang="ru-RU" sz="2400" dirty="0">
                <a:latin typeface="Times New Roman" panose="02020603050405020304" pitchFamily="18" charset="0"/>
                <a:cs typeface="Times New Roman" panose="02020603050405020304" pitchFamily="18" charset="0"/>
              </a:rPr>
              <a:t>., у 2020 </a:t>
            </a:r>
            <a:r>
              <a:rPr lang="ru-RU" sz="2400" dirty="0" err="1">
                <a:latin typeface="Times New Roman" panose="02020603050405020304" pitchFamily="18" charset="0"/>
                <a:cs typeface="Times New Roman" panose="02020603050405020304" pitchFamily="18" charset="0"/>
              </a:rPr>
              <a:t>році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досягає</a:t>
            </a:r>
            <a:r>
              <a:rPr lang="ru-RU" sz="2400" dirty="0">
                <a:latin typeface="Times New Roman" panose="02020603050405020304" pitchFamily="18" charset="0"/>
                <a:cs typeface="Times New Roman" panose="02020603050405020304" pitchFamily="18" charset="0"/>
              </a:rPr>
              <a:t> 60 </a:t>
            </a:r>
            <a:r>
              <a:rPr lang="ru-RU" sz="2400" dirty="0" err="1">
                <a:latin typeface="Times New Roman" panose="02020603050405020304" pitchFamily="18" charset="0"/>
                <a:cs typeface="Times New Roman" panose="02020603050405020304" pitchFamily="18" charset="0"/>
              </a:rPr>
              <a:t>років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18 </a:t>
            </a:r>
            <a:r>
              <a:rPr lang="ru-RU" sz="2400" dirty="0" err="1">
                <a:latin typeface="Times New Roman" panose="02020603050405020304" pitchFamily="18" charset="0"/>
                <a:cs typeface="Times New Roman" panose="02020603050405020304" pitchFamily="18" charset="0"/>
              </a:rPr>
              <a:t>років</a:t>
            </a:r>
            <a:r>
              <a:rPr lang="ru-RU" sz="2400" dirty="0">
                <a:latin typeface="Times New Roman" panose="02020603050405020304" pitchFamily="18" charset="0"/>
                <a:cs typeface="Times New Roman" panose="02020603050405020304" pitchFamily="18" charset="0"/>
              </a:rPr>
              <a:t> страхового стажу. </a:t>
            </a:r>
            <a:r>
              <a:rPr lang="ru-RU" sz="2400" i="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a:t>
            </a:r>
            <a:r>
              <a:rPr lang="ru-RU" sz="24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i="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має</a:t>
            </a:r>
            <a:r>
              <a:rPr lang="ru-RU" sz="24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i="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він</a:t>
            </a:r>
            <a:r>
              <a:rPr lang="ru-RU" sz="24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право на </a:t>
            </a:r>
            <a:r>
              <a:rPr lang="ru-RU" sz="2400" i="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пенсію</a:t>
            </a:r>
            <a:r>
              <a:rPr lang="ru-RU" sz="24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6" name="Рисунок 5">
            <a:extLst>
              <a:ext uri="{FF2B5EF4-FFF2-40B4-BE49-F238E27FC236}">
                <a16:creationId xmlns:a16="http://schemas.microsoft.com/office/drawing/2014/main" id="{0ABD80EF-F8BB-4529-B2E9-B642F509CDAA}"/>
              </a:ext>
            </a:extLst>
          </p:cNvPr>
          <p:cNvPicPr>
            <a:picLocks noChangeAspect="1"/>
          </p:cNvPicPr>
          <p:nvPr/>
        </p:nvPicPr>
        <p:blipFill>
          <a:blip r:embed="rId2"/>
          <a:stretch>
            <a:fillRect/>
          </a:stretch>
        </p:blipFill>
        <p:spPr>
          <a:xfrm>
            <a:off x="152737" y="1013441"/>
            <a:ext cx="1091279" cy="1475360"/>
          </a:xfrm>
          <a:prstGeom prst="rect">
            <a:avLst/>
          </a:prstGeom>
        </p:spPr>
      </p:pic>
    </p:spTree>
    <p:extLst>
      <p:ext uri="{BB962C8B-B14F-4D97-AF65-F5344CB8AC3E}">
        <p14:creationId xmlns:p14="http://schemas.microsoft.com/office/powerpoint/2010/main" val="3408849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5F9E39-3B59-43E4-8417-DF9A8E65C25A}"/>
              </a:ext>
            </a:extLst>
          </p:cNvPr>
          <p:cNvSpPr txBox="1"/>
          <p:nvPr/>
        </p:nvSpPr>
        <p:spPr>
          <a:xfrm>
            <a:off x="958788" y="1055364"/>
            <a:ext cx="10910657" cy="5016758"/>
          </a:xfrm>
          <a:prstGeom prst="rect">
            <a:avLst/>
          </a:prstGeom>
          <a:noFill/>
        </p:spPr>
        <p:txBody>
          <a:bodyPr wrap="square">
            <a:spAutoFit/>
          </a:bodyPr>
          <a:lstStyle/>
          <a:p>
            <a:r>
              <a:rPr lang="uk-UA" sz="2000">
                <a:latin typeface="Times New Roman" panose="02020603050405020304" pitchFamily="18" charset="0"/>
                <a:cs typeface="Times New Roman" panose="02020603050405020304" pitchFamily="18" charset="0"/>
              </a:rPr>
              <a:t>Підвищення розміру пенсії в разі відстрочення її призначення</a:t>
            </a:r>
          </a:p>
          <a:p>
            <a:endParaRPr lang="uk-UA" sz="2000">
              <a:latin typeface="Times New Roman" panose="02020603050405020304" pitchFamily="18" charset="0"/>
              <a:cs typeface="Times New Roman" panose="02020603050405020304" pitchFamily="18" charset="0"/>
            </a:endParaRPr>
          </a:p>
          <a:p>
            <a:r>
              <a:rPr lang="uk-UA" sz="2000">
                <a:latin typeface="Times New Roman" panose="02020603050405020304" pitchFamily="18" charset="0"/>
                <a:cs typeface="Times New Roman" panose="02020603050405020304" pitchFamily="18" charset="0"/>
              </a:rPr>
              <a:t>Особі, яка набула право на пенсію за віком, але після досягнення пенсійного віку (60 років) виявила бажання працювати й одержувати пенсію з більш пізнього строку, пенсія призначається з урахуванням страхового стажу на день звернення за призначенням пенсії з підвищенням розміру пенсії за віком на такий відсоток:</a:t>
            </a:r>
          </a:p>
          <a:p>
            <a:endParaRPr lang="uk-UA" sz="2000">
              <a:latin typeface="Times New Roman" panose="02020603050405020304" pitchFamily="18" charset="0"/>
              <a:cs typeface="Times New Roman" panose="02020603050405020304" pitchFamily="18" charset="0"/>
            </a:endParaRPr>
          </a:p>
          <a:p>
            <a:r>
              <a:rPr lang="uk-UA" sz="2000">
                <a:latin typeface="Times New Roman" panose="02020603050405020304" pitchFamily="18" charset="0"/>
                <a:cs typeface="Times New Roman" panose="02020603050405020304" pitchFamily="18" charset="0"/>
              </a:rPr>
              <a:t>на 0,5% - за кожен повний місяць страхового стажу після досягнення пенсійного віку в разі відстрочення часу виходу на пенсію на строк до 60 місяців;</a:t>
            </a:r>
          </a:p>
          <a:p>
            <a:r>
              <a:rPr lang="uk-UA" sz="2000">
                <a:latin typeface="Times New Roman" panose="02020603050405020304" pitchFamily="18" charset="0"/>
                <a:cs typeface="Times New Roman" panose="02020603050405020304" pitchFamily="18" charset="0"/>
              </a:rPr>
              <a:t>на 0,75% - за кожен повний місяць страхового стажу після досягнення пенсійного віку в разі відстрочення часу виходу на пенсію на строк понад 60 місяців.</a:t>
            </a:r>
          </a:p>
          <a:p>
            <a:r>
              <a:rPr lang="uk-UA" sz="2000">
                <a:latin typeface="Times New Roman" panose="02020603050405020304" pitchFamily="18" charset="0"/>
                <a:cs typeface="Times New Roman" panose="02020603050405020304" pitchFamily="18" charset="0"/>
              </a:rPr>
              <a:t>При цьому підвищення розміру пенсії за неповний місяць страхового стажу не здійснюється.</a:t>
            </a:r>
          </a:p>
          <a:p>
            <a:endParaRPr lang="uk-UA" sz="2000">
              <a:latin typeface="Times New Roman" panose="02020603050405020304" pitchFamily="18" charset="0"/>
              <a:cs typeface="Times New Roman" panose="02020603050405020304" pitchFamily="18" charset="0"/>
            </a:endParaRPr>
          </a:p>
          <a:p>
            <a:r>
              <a:rPr lang="uk-UA" sz="2000">
                <a:latin typeface="Times New Roman" panose="02020603050405020304" pitchFamily="18" charset="0"/>
                <a:cs typeface="Times New Roman" panose="02020603050405020304" pitchFamily="18" charset="0"/>
              </a:rPr>
              <a:t>Жінкам, які народились у період по 31 грудня 1961 року, після виходу на пенсію встановлюється підвищення розміру пенсії в розмірі 2,5% за кожні шість місяців більш пізнього виходу на пенсію, починаючи з 55 років до досягнення ними 60-річного віку.</a:t>
            </a:r>
          </a:p>
        </p:txBody>
      </p:sp>
    </p:spTree>
    <p:extLst>
      <p:ext uri="{BB962C8B-B14F-4D97-AF65-F5344CB8AC3E}">
        <p14:creationId xmlns:p14="http://schemas.microsoft.com/office/powerpoint/2010/main" val="329657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89F94FF-564B-4C13-BAA1-1F4F984DB1F9}"/>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7301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4D7BAC-8A26-42FF-95F9-31F3CAAF7163}"/>
              </a:ext>
            </a:extLst>
          </p:cNvPr>
          <p:cNvSpPr txBox="1"/>
          <p:nvPr/>
        </p:nvSpPr>
        <p:spPr>
          <a:xfrm>
            <a:off x="1548881" y="785747"/>
            <a:ext cx="9834465" cy="5632311"/>
          </a:xfrm>
          <a:prstGeom prst="rect">
            <a:avLst/>
          </a:prstGeom>
          <a:noFill/>
        </p:spPr>
        <p:txBody>
          <a:bodyPr wrap="square">
            <a:spAutoFit/>
          </a:bodyPr>
          <a:lstStyle/>
          <a:p>
            <a:pPr algn="ctr"/>
            <a:r>
              <a:rPr lang="ru-RU" sz="2400" b="1" i="1" dirty="0" err="1">
                <a:solidFill>
                  <a:srgbClr val="C00000"/>
                </a:solidFill>
                <a:effectLst>
                  <a:outerShdw blurRad="38100" dist="38100" dir="2700000" algn="tl">
                    <a:srgbClr val="000000">
                      <a:alpha val="43137"/>
                    </a:srgbClr>
                  </a:outerShdw>
                </a:effectLst>
              </a:rPr>
              <a:t>Солідарна</a:t>
            </a:r>
            <a:r>
              <a:rPr lang="ru-RU" sz="2400" b="1" i="1" dirty="0">
                <a:solidFill>
                  <a:srgbClr val="C00000"/>
                </a:solidFill>
                <a:effectLst>
                  <a:outerShdw blurRad="38100" dist="38100" dir="2700000" algn="tl">
                    <a:srgbClr val="000000">
                      <a:alpha val="43137"/>
                    </a:srgbClr>
                  </a:outerShdw>
                </a:effectLst>
              </a:rPr>
              <a:t> система </a:t>
            </a:r>
            <a:r>
              <a:rPr lang="ru-RU" sz="2400" b="1" i="1" dirty="0" err="1">
                <a:solidFill>
                  <a:srgbClr val="C00000"/>
                </a:solidFill>
                <a:effectLst>
                  <a:outerShdw blurRad="38100" dist="38100" dir="2700000" algn="tl">
                    <a:srgbClr val="000000">
                      <a:alpha val="43137"/>
                    </a:srgbClr>
                  </a:outerShdw>
                </a:effectLst>
              </a:rPr>
              <a:t>загальнообов'язкового</a:t>
            </a:r>
            <a:r>
              <a:rPr lang="ru-RU" sz="2400" b="1" i="1" dirty="0">
                <a:solidFill>
                  <a:srgbClr val="C00000"/>
                </a:solidFill>
                <a:effectLst>
                  <a:outerShdw blurRad="38100" dist="38100" dir="2700000" algn="tl">
                    <a:srgbClr val="000000">
                      <a:alpha val="43137"/>
                    </a:srgbClr>
                  </a:outerShdw>
                </a:effectLst>
              </a:rPr>
              <a:t> державного </a:t>
            </a:r>
            <a:r>
              <a:rPr lang="ru-RU" sz="2400" b="1" i="1" dirty="0" err="1">
                <a:solidFill>
                  <a:srgbClr val="C00000"/>
                </a:solidFill>
                <a:effectLst>
                  <a:outerShdw blurRad="38100" dist="38100" dir="2700000" algn="tl">
                    <a:srgbClr val="000000">
                      <a:alpha val="43137"/>
                    </a:srgbClr>
                  </a:outerShdw>
                </a:effectLst>
              </a:rPr>
              <a:t>пенсійного</a:t>
            </a:r>
            <a:r>
              <a:rPr lang="ru-RU" sz="2400" b="1" i="1" dirty="0">
                <a:solidFill>
                  <a:srgbClr val="C00000"/>
                </a:solidFill>
                <a:effectLst>
                  <a:outerShdw blurRad="38100" dist="38100" dir="2700000" algn="tl">
                    <a:srgbClr val="000000">
                      <a:alpha val="43137"/>
                    </a:srgbClr>
                  </a:outerShdw>
                </a:effectLst>
              </a:rPr>
              <a:t> </a:t>
            </a:r>
            <a:r>
              <a:rPr lang="ru-RU" sz="2400" b="1" i="1" dirty="0" err="1">
                <a:solidFill>
                  <a:srgbClr val="C00000"/>
                </a:solidFill>
                <a:effectLst>
                  <a:outerShdw blurRad="38100" dist="38100" dir="2700000" algn="tl">
                    <a:srgbClr val="000000">
                      <a:alpha val="43137"/>
                    </a:srgbClr>
                  </a:outerShdw>
                </a:effectLst>
              </a:rPr>
              <a:t>страхування</a:t>
            </a:r>
            <a:r>
              <a:rPr lang="ru-RU" sz="2400" b="1" i="1" dirty="0">
                <a:solidFill>
                  <a:srgbClr val="C00000"/>
                </a:solidFill>
                <a:effectLst>
                  <a:outerShdw blurRad="38100" dist="38100" dir="2700000" algn="tl">
                    <a:srgbClr val="000000">
                      <a:alpha val="43137"/>
                    </a:srgbClr>
                  </a:outerShdw>
                </a:effectLst>
              </a:rPr>
              <a:t>. </a:t>
            </a:r>
          </a:p>
          <a:p>
            <a:endParaRPr lang="ru-RU" sz="2400" dirty="0"/>
          </a:p>
          <a:p>
            <a:r>
              <a:rPr lang="ru-RU" sz="2400" dirty="0" err="1"/>
              <a:t>Пенсії</a:t>
            </a:r>
            <a:r>
              <a:rPr lang="ru-RU" sz="2400" dirty="0"/>
              <a:t> </a:t>
            </a:r>
            <a:r>
              <a:rPr lang="ru-RU" sz="2400" dirty="0" err="1"/>
              <a:t>виплачуються</a:t>
            </a:r>
            <a:r>
              <a:rPr lang="ru-RU" sz="2400" dirty="0"/>
              <a:t> з </a:t>
            </a:r>
            <a:r>
              <a:rPr lang="ru-RU" sz="2400" dirty="0" err="1"/>
              <a:t>коштів</a:t>
            </a:r>
            <a:r>
              <a:rPr lang="ru-RU" sz="2400" dirty="0"/>
              <a:t> державного </a:t>
            </a:r>
            <a:r>
              <a:rPr lang="ru-RU" sz="2400" dirty="0" err="1"/>
              <a:t>Пенсійного</a:t>
            </a:r>
            <a:r>
              <a:rPr lang="ru-RU" sz="2400" dirty="0"/>
              <a:t> фонду, а </a:t>
            </a:r>
            <a:r>
              <a:rPr lang="ru-RU" sz="2400" dirty="0" err="1"/>
              <a:t>їх</a:t>
            </a:r>
            <a:r>
              <a:rPr lang="ru-RU" sz="2400" dirty="0"/>
              <a:t> </a:t>
            </a:r>
            <a:r>
              <a:rPr lang="ru-RU" sz="2400" dirty="0" err="1"/>
              <a:t>розмір</a:t>
            </a:r>
            <a:r>
              <a:rPr lang="ru-RU" sz="2400" dirty="0"/>
              <a:t> </a:t>
            </a:r>
            <a:r>
              <a:rPr lang="ru-RU" sz="2400" dirty="0" err="1"/>
              <a:t>залежить</a:t>
            </a:r>
            <a:r>
              <a:rPr lang="ru-RU" sz="2400" dirty="0"/>
              <a:t> </a:t>
            </a:r>
            <a:r>
              <a:rPr lang="ru-RU" sz="2400" dirty="0" err="1"/>
              <a:t>від</a:t>
            </a:r>
            <a:r>
              <a:rPr lang="ru-RU" sz="2400" dirty="0"/>
              <a:t> </a:t>
            </a:r>
            <a:r>
              <a:rPr lang="ru-RU" sz="2400" dirty="0" err="1"/>
              <a:t>розміру</a:t>
            </a:r>
            <a:r>
              <a:rPr lang="ru-RU" sz="2400" dirty="0"/>
              <a:t> </a:t>
            </a:r>
            <a:r>
              <a:rPr lang="ru-RU" sz="2400" dirty="0" err="1"/>
              <a:t>заробітної</a:t>
            </a:r>
            <a:r>
              <a:rPr lang="ru-RU" sz="2400" dirty="0"/>
              <a:t> плати, з </a:t>
            </a:r>
            <a:r>
              <a:rPr lang="ru-RU" sz="2400" dirty="0" err="1"/>
              <a:t>якої</a:t>
            </a:r>
            <a:r>
              <a:rPr lang="ru-RU" sz="2400" dirty="0"/>
              <a:t> </a:t>
            </a:r>
            <a:r>
              <a:rPr lang="ru-RU" sz="2400" dirty="0" err="1"/>
              <a:t>сплачувалися</a:t>
            </a:r>
            <a:r>
              <a:rPr lang="ru-RU" sz="2400" dirty="0"/>
              <a:t> </a:t>
            </a:r>
            <a:r>
              <a:rPr lang="ru-RU" sz="2400" dirty="0" err="1"/>
              <a:t>страхові</a:t>
            </a:r>
            <a:r>
              <a:rPr lang="ru-RU" sz="2400" dirty="0"/>
              <a:t> </a:t>
            </a:r>
            <a:r>
              <a:rPr lang="ru-RU" sz="2400" dirty="0" err="1"/>
              <a:t>внески</a:t>
            </a:r>
            <a:r>
              <a:rPr lang="ru-RU" sz="2400" dirty="0"/>
              <a:t>, та страхового стажу.</a:t>
            </a:r>
          </a:p>
          <a:p>
            <a:r>
              <a:rPr lang="ru-RU" sz="2400" dirty="0" err="1"/>
              <a:t>Солідарна</a:t>
            </a:r>
            <a:r>
              <a:rPr lang="ru-RU" sz="2400" dirty="0"/>
              <a:t> </a:t>
            </a:r>
            <a:r>
              <a:rPr lang="ru-RU" sz="2400" dirty="0" err="1"/>
              <a:t>пенсійна</a:t>
            </a:r>
            <a:r>
              <a:rPr lang="ru-RU" sz="2400" dirty="0"/>
              <a:t> система </a:t>
            </a:r>
            <a:r>
              <a:rPr lang="ru-RU" sz="2400" dirty="0" err="1"/>
              <a:t>передбачає</a:t>
            </a:r>
            <a:r>
              <a:rPr lang="ru-RU" sz="2400" dirty="0"/>
              <a:t> </a:t>
            </a:r>
            <a:r>
              <a:rPr lang="ru-RU" sz="2400" dirty="0" err="1"/>
              <a:t>забезпечення</a:t>
            </a:r>
            <a:r>
              <a:rPr lang="ru-RU" sz="2400" dirty="0"/>
              <a:t> </a:t>
            </a:r>
            <a:r>
              <a:rPr lang="ru-RU" sz="2400" dirty="0" err="1"/>
              <a:t>мінімальної</a:t>
            </a:r>
            <a:r>
              <a:rPr lang="ru-RU" sz="2400" dirty="0"/>
              <a:t> та </a:t>
            </a:r>
            <a:r>
              <a:rPr lang="ru-RU" sz="2400" dirty="0" err="1"/>
              <a:t>гарантованої</a:t>
            </a:r>
            <a:r>
              <a:rPr lang="ru-RU" sz="2400" dirty="0"/>
              <a:t> </a:t>
            </a:r>
            <a:r>
              <a:rPr lang="ru-RU" sz="2400" dirty="0" err="1"/>
              <a:t>пенсії</a:t>
            </a:r>
            <a:r>
              <a:rPr lang="ru-RU" sz="2400" dirty="0"/>
              <a:t>, яка </a:t>
            </a:r>
            <a:r>
              <a:rPr lang="ru-RU" sz="2400" dirty="0" err="1"/>
              <a:t>надається</a:t>
            </a:r>
            <a:r>
              <a:rPr lang="ru-RU" sz="2400" dirty="0"/>
              <a:t> державою. </a:t>
            </a:r>
            <a:r>
              <a:rPr lang="ru-RU" sz="2400" dirty="0" err="1"/>
              <a:t>Її</a:t>
            </a:r>
            <a:r>
              <a:rPr lang="ru-RU" sz="2400" dirty="0"/>
              <a:t> метою є </a:t>
            </a:r>
            <a:r>
              <a:rPr lang="ru-RU" sz="2400" dirty="0" err="1"/>
              <a:t>гарантування</a:t>
            </a:r>
            <a:r>
              <a:rPr lang="ru-RU" sz="2400" dirty="0"/>
              <a:t> кожному </a:t>
            </a:r>
            <a:r>
              <a:rPr lang="ru-RU" sz="2400" dirty="0" err="1"/>
              <a:t>громадянину</a:t>
            </a:r>
            <a:r>
              <a:rPr lang="ru-RU" sz="2400" dirty="0"/>
              <a:t> </a:t>
            </a:r>
            <a:r>
              <a:rPr lang="ru-RU" sz="2400" dirty="0" err="1"/>
              <a:t>отримувати</a:t>
            </a:r>
            <a:r>
              <a:rPr lang="ru-RU" sz="2400" dirty="0"/>
              <a:t> </a:t>
            </a:r>
            <a:r>
              <a:rPr lang="ru-RU" sz="2400" dirty="0" err="1"/>
              <a:t>мінімальний</a:t>
            </a:r>
            <a:r>
              <a:rPr lang="ru-RU" sz="2400" dirty="0"/>
              <a:t> </a:t>
            </a:r>
            <a:r>
              <a:rPr lang="ru-RU" sz="2400" dirty="0" err="1"/>
              <a:t>дохід</a:t>
            </a:r>
            <a:r>
              <a:rPr lang="ru-RU" sz="2400" dirty="0"/>
              <a:t> </a:t>
            </a:r>
            <a:r>
              <a:rPr lang="ru-RU" sz="2400" dirty="0" err="1"/>
              <a:t>після</a:t>
            </a:r>
            <a:r>
              <a:rPr lang="ru-RU" sz="2400" dirty="0"/>
              <a:t> </a:t>
            </a:r>
            <a:r>
              <a:rPr lang="ru-RU" sz="2400" dirty="0" err="1"/>
              <a:t>виходу</a:t>
            </a:r>
            <a:r>
              <a:rPr lang="ru-RU" sz="2400" dirty="0"/>
              <a:t> на </a:t>
            </a:r>
            <a:r>
              <a:rPr lang="ru-RU" sz="2400" dirty="0" err="1"/>
              <a:t>пенсію</a:t>
            </a:r>
            <a:r>
              <a:rPr lang="ru-RU" sz="2400" dirty="0"/>
              <a:t>. </a:t>
            </a:r>
            <a:r>
              <a:rPr lang="ru-RU" sz="2400" dirty="0" err="1"/>
              <a:t>Така</a:t>
            </a:r>
            <a:r>
              <a:rPr lang="ru-RU" sz="2400" dirty="0"/>
              <a:t> система </a:t>
            </a:r>
            <a:r>
              <a:rPr lang="ru-RU" sz="2400" dirty="0" err="1"/>
              <a:t>належить</a:t>
            </a:r>
            <a:r>
              <a:rPr lang="ru-RU" sz="2400" dirty="0"/>
              <a:t> до </a:t>
            </a:r>
            <a:r>
              <a:rPr lang="ru-RU" sz="2400" dirty="0" err="1"/>
              <a:t>соціального</a:t>
            </a:r>
            <a:r>
              <a:rPr lang="ru-RU" sz="2400" dirty="0"/>
              <a:t> </a:t>
            </a:r>
            <a:r>
              <a:rPr lang="ru-RU" sz="2400" dirty="0" err="1"/>
              <a:t>захисту</a:t>
            </a:r>
            <a:r>
              <a:rPr lang="ru-RU" sz="2400" dirty="0"/>
              <a:t>. </a:t>
            </a:r>
            <a:r>
              <a:rPr lang="ru-RU" sz="2400" dirty="0" err="1"/>
              <a:t>Кошти</a:t>
            </a:r>
            <a:r>
              <a:rPr lang="ru-RU" sz="2400" dirty="0"/>
              <a:t> для </a:t>
            </a:r>
            <a:r>
              <a:rPr lang="ru-RU" sz="2400" dirty="0" err="1"/>
              <a:t>фінан­су­вання</a:t>
            </a:r>
            <a:r>
              <a:rPr lang="ru-RU" sz="2400" dirty="0"/>
              <a:t> </a:t>
            </a:r>
            <a:r>
              <a:rPr lang="ru-RU" sz="2400" dirty="0" err="1"/>
              <a:t>пенсійних</a:t>
            </a:r>
            <a:r>
              <a:rPr lang="ru-RU" sz="2400" dirty="0"/>
              <a:t> </a:t>
            </a:r>
            <a:r>
              <a:rPr lang="ru-RU" sz="2400" dirty="0" err="1"/>
              <a:t>виплат</a:t>
            </a:r>
            <a:r>
              <a:rPr lang="ru-RU" sz="2400" dirty="0"/>
              <a:t> </a:t>
            </a:r>
            <a:r>
              <a:rPr lang="ru-RU" sz="2400" dirty="0" err="1"/>
              <a:t>мобілізуються</a:t>
            </a:r>
            <a:r>
              <a:rPr lang="ru-RU" sz="2400" dirty="0"/>
              <a:t> до </a:t>
            </a:r>
            <a:r>
              <a:rPr lang="ru-RU" sz="2400" dirty="0" err="1"/>
              <a:t>Пенсійного</a:t>
            </a:r>
            <a:r>
              <a:rPr lang="ru-RU" sz="2400" dirty="0"/>
              <a:t> фонду </a:t>
            </a:r>
            <a:r>
              <a:rPr lang="ru-RU" sz="2400" dirty="0" err="1"/>
              <a:t>України</a:t>
            </a:r>
            <a:r>
              <a:rPr lang="ru-RU" sz="2400" dirty="0"/>
              <a:t> шляхом </a:t>
            </a:r>
            <a:r>
              <a:rPr lang="ru-RU" sz="2400" dirty="0" err="1"/>
              <a:t>обов'язкових</a:t>
            </a:r>
            <a:r>
              <a:rPr lang="ru-RU" sz="2400" dirty="0"/>
              <a:t> </a:t>
            </a:r>
            <a:r>
              <a:rPr lang="ru-RU" sz="2400" dirty="0" err="1"/>
              <a:t>відрахувань</a:t>
            </a:r>
            <a:r>
              <a:rPr lang="ru-RU" sz="2400" dirty="0"/>
              <a:t> </a:t>
            </a:r>
            <a:r>
              <a:rPr lang="ru-RU" sz="2400" dirty="0" err="1"/>
              <a:t>від</a:t>
            </a:r>
            <a:r>
              <a:rPr lang="ru-RU" sz="2400" dirty="0"/>
              <a:t> </a:t>
            </a:r>
            <a:r>
              <a:rPr lang="ru-RU" sz="2400" dirty="0" err="1"/>
              <a:t>заробітної</a:t>
            </a:r>
            <a:r>
              <a:rPr lang="ru-RU" sz="2400" dirty="0"/>
              <a:t> плати </a:t>
            </a:r>
            <a:r>
              <a:rPr lang="ru-RU" sz="2400" dirty="0" err="1"/>
              <a:t>громадян</a:t>
            </a:r>
            <a:r>
              <a:rPr lang="ru-RU" sz="2400" dirty="0"/>
              <a:t>.</a:t>
            </a:r>
          </a:p>
          <a:p>
            <a:r>
              <a:rPr lang="ru-RU" sz="2400" dirty="0" err="1"/>
              <a:t>Проте</a:t>
            </a:r>
            <a:r>
              <a:rPr lang="ru-RU" sz="2400" dirty="0"/>
              <a:t> </a:t>
            </a:r>
            <a:r>
              <a:rPr lang="ru-RU" sz="2400" dirty="0" err="1"/>
              <a:t>солідарна</a:t>
            </a:r>
            <a:r>
              <a:rPr lang="ru-RU" sz="2400" dirty="0"/>
              <a:t> система </a:t>
            </a:r>
            <a:r>
              <a:rPr lang="ru-RU" sz="2400" dirty="0" err="1"/>
              <a:t>забезпечує</a:t>
            </a:r>
            <a:r>
              <a:rPr lang="ru-RU" sz="2400" dirty="0"/>
              <a:t> </a:t>
            </a:r>
            <a:r>
              <a:rPr lang="ru-RU" sz="2400" dirty="0" err="1"/>
              <a:t>лише</a:t>
            </a:r>
            <a:r>
              <a:rPr lang="ru-RU" sz="2400" dirty="0"/>
              <a:t> </a:t>
            </a:r>
            <a:r>
              <a:rPr lang="ru-RU" sz="2400" dirty="0" err="1"/>
              <a:t>мінімальні</a:t>
            </a:r>
            <a:r>
              <a:rPr lang="ru-RU" sz="2400" dirty="0"/>
              <a:t> </a:t>
            </a:r>
            <a:r>
              <a:rPr lang="ru-RU" sz="2400" dirty="0" err="1"/>
              <a:t>виплати</a:t>
            </a:r>
            <a:r>
              <a:rPr lang="ru-RU" sz="2400" dirty="0"/>
              <a:t> </a:t>
            </a:r>
            <a:r>
              <a:rPr lang="ru-RU" sz="2400" dirty="0" err="1"/>
              <a:t>пенсіонерам</a:t>
            </a:r>
            <a:r>
              <a:rPr lang="ru-RU" sz="2400" dirty="0"/>
              <a:t>. Як правило, вони </a:t>
            </a:r>
            <a:r>
              <a:rPr lang="ru-RU" sz="2400" dirty="0" err="1"/>
              <a:t>досягають</a:t>
            </a:r>
            <a:r>
              <a:rPr lang="ru-RU" sz="2400" dirty="0"/>
              <a:t> не </a:t>
            </a:r>
            <a:r>
              <a:rPr lang="ru-RU" sz="2400" dirty="0" err="1"/>
              <a:t>більше</a:t>
            </a:r>
            <a:r>
              <a:rPr lang="ru-RU" sz="2400" dirty="0"/>
              <a:t> 30-35% </a:t>
            </a:r>
            <a:r>
              <a:rPr lang="ru-RU" sz="2400" dirty="0" err="1"/>
              <a:t>від</a:t>
            </a:r>
            <a:r>
              <a:rPr lang="ru-RU" sz="2400" dirty="0"/>
              <a:t> </a:t>
            </a:r>
            <a:r>
              <a:rPr lang="ru-RU" sz="2400" dirty="0" err="1"/>
              <a:t>середнього</a:t>
            </a:r>
            <a:r>
              <a:rPr lang="ru-RU" sz="2400" dirty="0"/>
              <a:t> доходу </a:t>
            </a:r>
            <a:r>
              <a:rPr lang="ru-RU" sz="2400" dirty="0" err="1"/>
              <a:t>працівника</a:t>
            </a:r>
            <a:r>
              <a:rPr lang="ru-RU" sz="2400" dirty="0"/>
              <a:t>, </a:t>
            </a:r>
            <a:r>
              <a:rPr lang="ru-RU" sz="2400" dirty="0" err="1"/>
              <a:t>що</a:t>
            </a:r>
            <a:r>
              <a:rPr lang="ru-RU" sz="2400" dirty="0"/>
              <a:t> </a:t>
            </a:r>
            <a:r>
              <a:rPr lang="ru-RU" sz="2400" dirty="0" err="1"/>
              <a:t>він</a:t>
            </a:r>
            <a:r>
              <a:rPr lang="ru-RU" sz="2400" dirty="0"/>
              <a:t> </a:t>
            </a:r>
            <a:r>
              <a:rPr lang="ru-RU" sz="2400" dirty="0" err="1"/>
              <a:t>одержував</a:t>
            </a:r>
            <a:r>
              <a:rPr lang="ru-RU" sz="2400" dirty="0"/>
              <a:t> до </a:t>
            </a:r>
            <a:r>
              <a:rPr lang="ru-RU" sz="2400" dirty="0" err="1"/>
              <a:t>виходу</a:t>
            </a:r>
            <a:r>
              <a:rPr lang="ru-RU" sz="2400" dirty="0"/>
              <a:t> на </a:t>
            </a:r>
            <a:r>
              <a:rPr lang="ru-RU" sz="2400" dirty="0" err="1"/>
              <a:t>пенсію</a:t>
            </a:r>
            <a:r>
              <a:rPr lang="ru-RU" sz="2400" dirty="0"/>
              <a:t>.</a:t>
            </a:r>
          </a:p>
        </p:txBody>
      </p:sp>
      <p:pic>
        <p:nvPicPr>
          <p:cNvPr id="7" name="Рисунок 6">
            <a:extLst>
              <a:ext uri="{FF2B5EF4-FFF2-40B4-BE49-F238E27FC236}">
                <a16:creationId xmlns:a16="http://schemas.microsoft.com/office/drawing/2014/main" id="{FB8F8602-8CDC-4D48-A1C0-48BF806E823E}"/>
              </a:ext>
            </a:extLst>
          </p:cNvPr>
          <p:cNvPicPr>
            <a:picLocks noChangeAspect="1"/>
          </p:cNvPicPr>
          <p:nvPr/>
        </p:nvPicPr>
        <p:blipFill>
          <a:blip r:embed="rId2"/>
          <a:stretch>
            <a:fillRect/>
          </a:stretch>
        </p:blipFill>
        <p:spPr>
          <a:xfrm>
            <a:off x="330045" y="109935"/>
            <a:ext cx="1293482" cy="1003212"/>
          </a:xfrm>
          <a:prstGeom prst="rect">
            <a:avLst/>
          </a:prstGeom>
        </p:spPr>
      </p:pic>
    </p:spTree>
    <p:extLst>
      <p:ext uri="{BB962C8B-B14F-4D97-AF65-F5344CB8AC3E}">
        <p14:creationId xmlns:p14="http://schemas.microsoft.com/office/powerpoint/2010/main" val="282459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4AFEEE-4F58-4184-992B-F4389EE85F63}"/>
              </a:ext>
            </a:extLst>
          </p:cNvPr>
          <p:cNvSpPr txBox="1"/>
          <p:nvPr/>
        </p:nvSpPr>
        <p:spPr>
          <a:xfrm>
            <a:off x="1250302" y="2136339"/>
            <a:ext cx="10058400" cy="3539430"/>
          </a:xfrm>
          <a:prstGeom prst="rect">
            <a:avLst/>
          </a:prstGeom>
          <a:noFill/>
        </p:spPr>
        <p:txBody>
          <a:bodyPr wrap="square">
            <a:spAutoFit/>
          </a:bodyPr>
          <a:lstStyle/>
          <a:p>
            <a:pPr algn="ctr"/>
            <a:r>
              <a:rPr lang="uk-UA" sz="2800" b="1" i="1" dirty="0">
                <a:solidFill>
                  <a:srgbClr val="C00000"/>
                </a:solidFill>
                <a:effectLst>
                  <a:outerShdw blurRad="38100" dist="38100" dir="2700000" algn="tl">
                    <a:srgbClr val="000000">
                      <a:alpha val="43137"/>
                    </a:srgbClr>
                  </a:outerShdw>
                </a:effectLst>
              </a:rPr>
              <a:t>Другий рівень – накопичувальна система загальнообов'язкового державного пенсійного страхування </a:t>
            </a:r>
          </a:p>
          <a:p>
            <a:pPr algn="just"/>
            <a:r>
              <a:rPr lang="uk-UA" sz="2800" dirty="0"/>
              <a:t>Вона ґрунтується на засадах накопичення коштів застрахованих осіб у Накопичувальному фонді на індивідуальних пенсійних рахунках. Ці кош­ти інвестуються в економіку країни з метою отримання доходу. Всі накопичені кош­ти є власністю громадян, а виплати з Накопичувального фонду здійснюються додатково до загальнообов'язкових пенсійних виплат.</a:t>
            </a:r>
          </a:p>
        </p:txBody>
      </p:sp>
      <p:pic>
        <p:nvPicPr>
          <p:cNvPr id="7" name="Рисунок 6">
            <a:extLst>
              <a:ext uri="{FF2B5EF4-FFF2-40B4-BE49-F238E27FC236}">
                <a16:creationId xmlns:a16="http://schemas.microsoft.com/office/drawing/2014/main" id="{7C94ABBE-EAB5-402B-87A1-54D21EDCB1B7}"/>
              </a:ext>
            </a:extLst>
          </p:cNvPr>
          <p:cNvPicPr>
            <a:picLocks noChangeAspect="1"/>
          </p:cNvPicPr>
          <p:nvPr/>
        </p:nvPicPr>
        <p:blipFill>
          <a:blip r:embed="rId2"/>
          <a:stretch>
            <a:fillRect/>
          </a:stretch>
        </p:blipFill>
        <p:spPr>
          <a:xfrm>
            <a:off x="93997" y="176304"/>
            <a:ext cx="2546566" cy="1981997"/>
          </a:xfrm>
          <a:prstGeom prst="rect">
            <a:avLst/>
          </a:prstGeom>
        </p:spPr>
      </p:pic>
    </p:spTree>
    <p:extLst>
      <p:ext uri="{BB962C8B-B14F-4D97-AF65-F5344CB8AC3E}">
        <p14:creationId xmlns:p14="http://schemas.microsoft.com/office/powerpoint/2010/main" val="75499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F9DEEC-D625-4B77-B63F-B43B5F1D72E3}"/>
              </a:ext>
            </a:extLst>
          </p:cNvPr>
          <p:cNvSpPr txBox="1"/>
          <p:nvPr/>
        </p:nvSpPr>
        <p:spPr>
          <a:xfrm>
            <a:off x="914399" y="2136339"/>
            <a:ext cx="10440955" cy="3046988"/>
          </a:xfrm>
          <a:prstGeom prst="rect">
            <a:avLst/>
          </a:prstGeom>
          <a:noFill/>
        </p:spPr>
        <p:txBody>
          <a:bodyPr wrap="square">
            <a:spAutoFit/>
          </a:bodyPr>
          <a:lstStyle/>
          <a:p>
            <a:pPr algn="ctr"/>
            <a:r>
              <a:rPr lang="uk-UA" sz="2400" b="1" i="1" dirty="0">
                <a:solidFill>
                  <a:srgbClr val="C00000"/>
                </a:solidFill>
                <a:ea typeface="Gadugi" panose="020B0502040204020203" pitchFamily="34" charset="0"/>
              </a:rPr>
              <a:t>Третій рівень – система добровільного недержавного пенсійного забезпечення. </a:t>
            </a:r>
          </a:p>
          <a:p>
            <a:r>
              <a:rPr lang="uk-UA" sz="2400" dirty="0">
                <a:ea typeface="Gadugi" panose="020B0502040204020203" pitchFamily="34" charset="0"/>
              </a:rPr>
              <a:t>Вона здійснюється недержавними Пенсійними фондами, стра­ховими компаніями та банками. Розмір пенсійних виплат залежить від розміру пенсійних внесків, терміну, протягом якого ці внески накопичу­ва­лися і розміру отриманого на них інвестиційного доходу. Ці виплати здійс­нюються незалежно від отримання виплат за загально­обо­в’язковим державним пенсійним страхуванням.</a:t>
            </a:r>
          </a:p>
        </p:txBody>
      </p:sp>
      <p:pic>
        <p:nvPicPr>
          <p:cNvPr id="7" name="Рисунок 6">
            <a:extLst>
              <a:ext uri="{FF2B5EF4-FFF2-40B4-BE49-F238E27FC236}">
                <a16:creationId xmlns:a16="http://schemas.microsoft.com/office/drawing/2014/main" id="{B8E0ACF1-B7B1-4E37-AB1D-2BE79C5B9C0F}"/>
              </a:ext>
            </a:extLst>
          </p:cNvPr>
          <p:cNvPicPr>
            <a:picLocks noChangeAspect="1"/>
          </p:cNvPicPr>
          <p:nvPr/>
        </p:nvPicPr>
        <p:blipFill>
          <a:blip r:embed="rId2"/>
          <a:stretch>
            <a:fillRect/>
          </a:stretch>
        </p:blipFill>
        <p:spPr>
          <a:xfrm>
            <a:off x="0" y="0"/>
            <a:ext cx="2761727" cy="1658256"/>
          </a:xfrm>
          <a:prstGeom prst="rect">
            <a:avLst/>
          </a:prstGeom>
        </p:spPr>
      </p:pic>
    </p:spTree>
    <p:extLst>
      <p:ext uri="{BB962C8B-B14F-4D97-AF65-F5344CB8AC3E}">
        <p14:creationId xmlns:p14="http://schemas.microsoft.com/office/powerpoint/2010/main" val="224627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8CB49AB-0C93-453D-9778-51FB54731B89}"/>
              </a:ext>
            </a:extLst>
          </p:cNvPr>
          <p:cNvSpPr txBox="1"/>
          <p:nvPr/>
        </p:nvSpPr>
        <p:spPr>
          <a:xfrm>
            <a:off x="3048777" y="496563"/>
            <a:ext cx="8549173" cy="5864875"/>
          </a:xfrm>
          <a:prstGeom prst="rect">
            <a:avLst/>
          </a:prstGeom>
          <a:noFill/>
        </p:spPr>
        <p:txBody>
          <a:bodyPr wrap="square">
            <a:spAutoFit/>
          </a:bodyPr>
          <a:lstStyle/>
          <a:p>
            <a:pPr marL="457200" algn="just">
              <a:lnSpc>
                <a:spcPct val="150000"/>
              </a:lnSpc>
              <a:spcAft>
                <a:spcPts val="0"/>
              </a:spcAft>
            </a:pPr>
            <a:r>
              <a:rPr lang="uk-UA"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Згідно із законодавством України, зокрема Закону «Про загальнообов'язкове державне пенсійне страхування» основними видами державних пенсійних виплат є:</a:t>
            </a:r>
            <a:endParaRPr lang="uk-UA" sz="1400" i="1"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ru-RU"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пенсія за віком;</a:t>
            </a:r>
            <a:endParaRPr lang="uk-UA" sz="1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ru-RU"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пенсія по інвалідності;</a:t>
            </a:r>
            <a:endParaRPr lang="uk-UA" sz="1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pl-PL" sz="1800" b="1" i="1" dirty="0">
                <a:solidFill>
                  <a:srgbClr val="C00000"/>
                </a:solidFill>
                <a:effectLst/>
                <a:latin typeface="Baskerville Old Face" panose="02020602080505020303" pitchFamily="18" charset="0"/>
                <a:ea typeface="Calibri" panose="020F0502020204030204" pitchFamily="34" charset="0"/>
                <a:cs typeface="Times New Roman" panose="02020603050405020304" pitchFamily="18" charset="0"/>
              </a:rPr>
              <a:t>-</a:t>
            </a:r>
            <a:r>
              <a:rPr lang="uk-UA"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пенсія по втраті годувальника;</a:t>
            </a:r>
            <a:endParaRPr lang="uk-UA" sz="1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uk-UA"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Крім того, частина пенсій в Україні призначається на підставі окремих законодавчих актів:</a:t>
            </a:r>
            <a:endParaRPr lang="uk-UA" sz="1400" i="1"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ru-RU"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пенсії за вислугу років;</a:t>
            </a:r>
            <a:endParaRPr lang="uk-UA" sz="1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ru-RU"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соціальні пенсії;</a:t>
            </a:r>
            <a:endParaRPr lang="uk-UA" sz="1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uk-UA"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пільгові пенсії;</a:t>
            </a:r>
            <a:endParaRPr lang="uk-UA" sz="1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0"/>
              </a:spcAft>
            </a:pPr>
            <a:r>
              <a:rPr lang="uk-UA"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пенсії військових;</a:t>
            </a:r>
            <a:endParaRPr lang="uk-UA" sz="1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50000"/>
              </a:lnSpc>
              <a:spcAft>
                <a:spcPts val="0"/>
              </a:spcAft>
              <a:buFontTx/>
              <a:buChar char="-"/>
            </a:pPr>
            <a:r>
              <a:rPr lang="uk-UA"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пенсії чорнобильцям;</a:t>
            </a:r>
            <a:endParaRPr lang="uk-UA" sz="1400" b="1"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50000"/>
              </a:lnSpc>
              <a:spcAft>
                <a:spcPts val="0"/>
              </a:spcAft>
              <a:buFontTx/>
              <a:buChar char="-"/>
            </a:pPr>
            <a:r>
              <a:rPr lang="uk-UA"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та інші види спеціальних пенсій.</a:t>
            </a:r>
            <a:endParaRPr lang="uk-UA" sz="1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id="{FEDD1E9B-9DD4-4D09-9744-19B16BD65587}"/>
              </a:ext>
            </a:extLst>
          </p:cNvPr>
          <p:cNvPicPr>
            <a:picLocks noChangeAspect="1"/>
          </p:cNvPicPr>
          <p:nvPr/>
        </p:nvPicPr>
        <p:blipFill>
          <a:blip r:embed="rId2"/>
          <a:stretch>
            <a:fillRect/>
          </a:stretch>
        </p:blipFill>
        <p:spPr>
          <a:xfrm>
            <a:off x="0" y="111675"/>
            <a:ext cx="2466975" cy="1857375"/>
          </a:xfrm>
          <a:prstGeom prst="rect">
            <a:avLst/>
          </a:prstGeom>
        </p:spPr>
      </p:pic>
    </p:spTree>
    <p:extLst>
      <p:ext uri="{BB962C8B-B14F-4D97-AF65-F5344CB8AC3E}">
        <p14:creationId xmlns:p14="http://schemas.microsoft.com/office/powerpoint/2010/main" val="317869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B4E69C-F774-471D-83BE-6C8744E52D0E}"/>
              </a:ext>
            </a:extLst>
          </p:cNvPr>
          <p:cNvSpPr txBox="1"/>
          <p:nvPr/>
        </p:nvSpPr>
        <p:spPr>
          <a:xfrm>
            <a:off x="875522" y="487025"/>
            <a:ext cx="10440956" cy="6370975"/>
          </a:xfrm>
          <a:prstGeom prst="rect">
            <a:avLst/>
          </a:prstGeom>
          <a:noFill/>
        </p:spPr>
        <p:txBody>
          <a:bodyPr wrap="square">
            <a:spAutoFit/>
          </a:bodyPr>
          <a:lstStyle/>
          <a:p>
            <a:r>
              <a:rPr lang="ru-RU" sz="2400" dirty="0">
                <a:latin typeface="Bookman Old Style" panose="02050604050505020204" pitchFamily="18" charset="0"/>
              </a:rPr>
              <a:t>Согласно статье 27 Закона Украины «Об общеобязательном государственном пенсионном страховании», </a:t>
            </a:r>
            <a:r>
              <a:rPr lang="ru-RU" sz="2400" b="1" i="1" dirty="0">
                <a:solidFill>
                  <a:srgbClr val="C00000"/>
                </a:solidFill>
                <a:latin typeface="Bookman Old Style" panose="02050604050505020204" pitchFamily="18" charset="0"/>
              </a:rPr>
              <a:t>размер пенсии в солидарной системе зависит от:</a:t>
            </a:r>
          </a:p>
          <a:p>
            <a:r>
              <a:rPr lang="ru-RU" sz="2400" dirty="0">
                <a:latin typeface="Bookman Old Style" panose="02050604050505020204" pitchFamily="18" charset="0"/>
              </a:rPr>
              <a:t>•	</a:t>
            </a:r>
            <a:r>
              <a:rPr lang="ru-RU" sz="2400" i="1" dirty="0">
                <a:solidFill>
                  <a:schemeClr val="accent1">
                    <a:lumMod val="50000"/>
                  </a:schemeClr>
                </a:solidFill>
                <a:latin typeface="Bookman Old Style" panose="02050604050505020204" pitchFamily="18" charset="0"/>
              </a:rPr>
              <a:t>продолжительности страхового стажа</a:t>
            </a:r>
          </a:p>
          <a:p>
            <a:r>
              <a:rPr lang="ru-RU" sz="2400" i="1" dirty="0">
                <a:solidFill>
                  <a:schemeClr val="accent1">
                    <a:lumMod val="50000"/>
                  </a:schemeClr>
                </a:solidFill>
                <a:latin typeface="Bookman Old Style" panose="02050604050505020204" pitchFamily="18" charset="0"/>
              </a:rPr>
              <a:t>•	величины заработка, с которого уплачены страховые взносы.</a:t>
            </a:r>
          </a:p>
          <a:p>
            <a:r>
              <a:rPr lang="ru-RU" sz="2400" i="1" dirty="0">
                <a:solidFill>
                  <a:schemeClr val="accent1">
                    <a:lumMod val="50000"/>
                  </a:schemeClr>
                </a:solidFill>
                <a:latin typeface="Bookman Old Style" panose="02050604050505020204" pitchFamily="18" charset="0"/>
              </a:rPr>
              <a:t>      </a:t>
            </a:r>
            <a:r>
              <a:rPr lang="ru-RU" sz="2400" b="1" i="1" dirty="0">
                <a:solidFill>
                  <a:srgbClr val="C00000"/>
                </a:solidFill>
                <a:latin typeface="Bookman Old Style" panose="02050604050505020204" pitchFamily="18" charset="0"/>
              </a:rPr>
              <a:t>Минимальный размер пенсии по возрасту </a:t>
            </a:r>
            <a:r>
              <a:rPr lang="ru-RU" sz="2400" dirty="0">
                <a:latin typeface="Bookman Old Style" panose="02050604050505020204" pitchFamily="18" charset="0"/>
              </a:rPr>
              <a:t>при наличии у </a:t>
            </a:r>
            <a:r>
              <a:rPr lang="ru-RU" sz="2400" dirty="0">
                <a:solidFill>
                  <a:srgbClr val="C00000"/>
                </a:solidFill>
                <a:effectLst>
                  <a:outerShdw blurRad="38100" dist="38100" dir="2700000" algn="tl">
                    <a:srgbClr val="000000">
                      <a:alpha val="43137"/>
                    </a:srgbClr>
                  </a:outerShdw>
                </a:effectLst>
                <a:latin typeface="Bookman Old Style" panose="02050604050505020204" pitchFamily="18" charset="0"/>
              </a:rPr>
              <a:t>мужчин 35 лет</a:t>
            </a:r>
            <a:r>
              <a:rPr lang="ru-RU" sz="2400" dirty="0">
                <a:latin typeface="Bookman Old Style" panose="02050604050505020204" pitchFamily="18" charset="0"/>
              </a:rPr>
              <a:t>, а </a:t>
            </a:r>
            <a:r>
              <a:rPr lang="ru-RU" sz="2400" dirty="0">
                <a:solidFill>
                  <a:srgbClr val="C00000"/>
                </a:solidFill>
                <a:effectLst>
                  <a:outerShdw blurRad="38100" dist="38100" dir="2700000" algn="tl">
                    <a:srgbClr val="000000">
                      <a:alpha val="43137"/>
                    </a:srgbClr>
                  </a:outerShdw>
                </a:effectLst>
                <a:latin typeface="Bookman Old Style" panose="02050604050505020204" pitchFamily="18" charset="0"/>
              </a:rPr>
              <a:t>у женщин 30 лет </a:t>
            </a:r>
            <a:r>
              <a:rPr lang="ru-RU" sz="2400" dirty="0">
                <a:solidFill>
                  <a:schemeClr val="accent1">
                    <a:lumMod val="50000"/>
                  </a:schemeClr>
                </a:solidFill>
                <a:effectLst>
                  <a:outerShdw blurRad="38100" dist="38100" dir="2700000" algn="tl">
                    <a:srgbClr val="000000">
                      <a:alpha val="43137"/>
                    </a:srgbClr>
                  </a:outerShdw>
                </a:effectLst>
                <a:latin typeface="Bookman Old Style" panose="02050604050505020204" pitchFamily="18" charset="0"/>
              </a:rPr>
              <a:t>страхового стажа </a:t>
            </a:r>
            <a:r>
              <a:rPr lang="ru-RU" sz="2400" dirty="0">
                <a:latin typeface="Bookman Old Style" panose="02050604050505020204" pitchFamily="18" charset="0"/>
              </a:rPr>
              <a:t>устанавливается в размере прожиточного минимума для нетрудоспособных лиц. </a:t>
            </a:r>
          </a:p>
          <a:p>
            <a:r>
              <a:rPr lang="ru-RU" sz="2400" dirty="0">
                <a:latin typeface="Bookman Old Style" panose="02050604050505020204" pitchFamily="18" charset="0"/>
              </a:rPr>
              <a:t>     </a:t>
            </a:r>
            <a:r>
              <a:rPr lang="ru-RU" sz="2400" b="1" i="1" dirty="0">
                <a:solidFill>
                  <a:srgbClr val="C00000"/>
                </a:solidFill>
                <a:effectLst>
                  <a:outerShdw blurRad="38100" dist="38100" dir="2700000" algn="tl">
                    <a:srgbClr val="000000">
                      <a:alpha val="43137"/>
                    </a:srgbClr>
                  </a:outerShdw>
                </a:effectLst>
                <a:latin typeface="Bookman Old Style" panose="02050604050505020204" pitchFamily="18" charset="0"/>
              </a:rPr>
              <a:t>Максимальный размер пенсии </a:t>
            </a:r>
            <a:r>
              <a:rPr lang="ru-RU" sz="2400" dirty="0">
                <a:latin typeface="Bookman Old Style" panose="02050604050505020204" pitchFamily="18" charset="0"/>
              </a:rPr>
              <a:t>(с учетом надбавок, повышений, дополнительной пенсии, целевой денежной помощи, пенсии за особые заслуги перед Украиной, индексации и других доплат) не может превышать 10 ПМ, установленных для лиц, утративших трудоспособность. Исключением являются доплаты к надбавкам отдельным категориям лиц за особые заслуги перед Родиной</a:t>
            </a:r>
            <a:r>
              <a:rPr lang="ru-RU" dirty="0">
                <a:latin typeface="Bookman Old Style" panose="02050604050505020204" pitchFamily="18" charset="0"/>
              </a:rPr>
              <a:t>.</a:t>
            </a:r>
          </a:p>
        </p:txBody>
      </p:sp>
    </p:spTree>
    <p:extLst>
      <p:ext uri="{BB962C8B-B14F-4D97-AF65-F5344CB8AC3E}">
        <p14:creationId xmlns:p14="http://schemas.microsoft.com/office/powerpoint/2010/main" val="31139788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2839</Words>
  <Application>Microsoft Office PowerPoint</Application>
  <PresentationFormat>Широкоэкранный</PresentationFormat>
  <Paragraphs>221</Paragraphs>
  <Slides>36</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36</vt:i4>
      </vt:variant>
    </vt:vector>
  </HeadingPairs>
  <TitlesOfParts>
    <vt:vector size="46" baseType="lpstr">
      <vt:lpstr>Arial</vt:lpstr>
      <vt:lpstr>Baskerville Old Face</vt:lpstr>
      <vt:lpstr>Bookman Old Style</vt:lpstr>
      <vt:lpstr>Calibri</vt:lpstr>
      <vt:lpstr>Calibri Light</vt:lpstr>
      <vt:lpstr>Cambria Math</vt:lpstr>
      <vt:lpstr>Helvetica</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Силина</dc:creator>
  <cp:lastModifiedBy>Ирина Силина</cp:lastModifiedBy>
  <cp:revision>104</cp:revision>
  <dcterms:created xsi:type="dcterms:W3CDTF">2020-11-04T17:09:58Z</dcterms:created>
  <dcterms:modified xsi:type="dcterms:W3CDTF">2020-11-23T23:30:34Z</dcterms:modified>
</cp:coreProperties>
</file>