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26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69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82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54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18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13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22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52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85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75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4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9022B-DA7F-4450-9FCD-623721C360CC}" type="datetimeFigureOut">
              <a:rPr lang="ru-RU" smtClean="0"/>
              <a:t>24.08.2025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EE45A-4867-451B-B85F-EFC3298D1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17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Організаційні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та контроль в </a:t>
            </a:r>
            <a:r>
              <a:rPr lang="ru-RU" dirty="0" err="1"/>
              <a:t>банківському</a:t>
            </a:r>
            <a:r>
              <a:rPr lang="ru-RU" dirty="0"/>
              <a:t> маркетингу.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516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511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 департамент </a:t>
            </a:r>
            <a:r>
              <a:rPr lang="ru-RU" dirty="0" err="1" smtClean="0"/>
              <a:t>покладається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таких </a:t>
            </a:r>
            <a:r>
              <a:rPr lang="ru-RU" dirty="0" err="1" smtClean="0"/>
              <a:t>завдань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5140"/>
            <a:ext cx="10515600" cy="5505856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впровадження</a:t>
            </a:r>
            <a:r>
              <a:rPr lang="ru-RU" dirty="0"/>
              <a:t> комплексу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банку для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  </a:t>
            </a:r>
            <a:r>
              <a:rPr lang="ru-RU" dirty="0" err="1"/>
              <a:t>прибутку</a:t>
            </a:r>
            <a:r>
              <a:rPr lang="ru-RU" dirty="0"/>
              <a:t> та </a:t>
            </a:r>
            <a:r>
              <a:rPr lang="ru-RU" dirty="0" err="1"/>
              <a:t>чисельності</a:t>
            </a:r>
            <a:r>
              <a:rPr lang="ru-RU" dirty="0"/>
              <a:t>  </a:t>
            </a:r>
            <a:r>
              <a:rPr lang="ru-RU" dirty="0" err="1"/>
              <a:t>клієнтів</a:t>
            </a:r>
            <a:r>
              <a:rPr lang="ru-RU" dirty="0"/>
              <a:t>  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маркетингового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запитів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можливостей</a:t>
            </a:r>
            <a:r>
              <a:rPr lang="ru-RU" dirty="0"/>
              <a:t> банку.</a:t>
            </a:r>
          </a:p>
          <a:p>
            <a:r>
              <a:rPr lang="ru-RU" dirty="0"/>
              <a:t>Участь в </a:t>
            </a:r>
            <a:r>
              <a:rPr lang="ru-RU" dirty="0" err="1"/>
              <a:t>розробці</a:t>
            </a:r>
            <a:r>
              <a:rPr lang="ru-RU" dirty="0"/>
              <a:t> та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банку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філіальної</a:t>
            </a:r>
            <a:r>
              <a:rPr lang="ru-RU" dirty="0"/>
              <a:t> </a:t>
            </a:r>
            <a:r>
              <a:rPr lang="ru-RU" dirty="0" err="1"/>
              <a:t>сітки</a:t>
            </a:r>
            <a:r>
              <a:rPr lang="ru-RU" dirty="0"/>
              <a:t> банку, оплати   </a:t>
            </a:r>
            <a:r>
              <a:rPr lang="ru-RU" dirty="0" err="1"/>
              <a:t>праці</a:t>
            </a:r>
            <a:r>
              <a:rPr lang="ru-RU" dirty="0"/>
              <a:t>,   </a:t>
            </a:r>
            <a:r>
              <a:rPr lang="ru-RU" dirty="0" err="1"/>
              <a:t>матеріального</a:t>
            </a:r>
            <a:r>
              <a:rPr lang="ru-RU" dirty="0"/>
              <a:t>   </a:t>
            </a:r>
            <a:r>
              <a:rPr lang="ru-RU" dirty="0" err="1"/>
              <a:t>заохочення</a:t>
            </a:r>
            <a:r>
              <a:rPr lang="ru-RU" dirty="0"/>
              <a:t>   та   </a:t>
            </a:r>
            <a:r>
              <a:rPr lang="ru-RU" dirty="0" err="1"/>
              <a:t>стимулювання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працівників</a:t>
            </a:r>
            <a:r>
              <a:rPr lang="ru-RU" dirty="0"/>
              <a:t>,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та </a:t>
            </a:r>
            <a:r>
              <a:rPr lang="ru-RU" dirty="0" err="1"/>
              <a:t>структури</a:t>
            </a:r>
            <a:r>
              <a:rPr lang="ru-RU" dirty="0"/>
              <a:t> персоналу.</a:t>
            </a:r>
          </a:p>
          <a:p>
            <a:r>
              <a:rPr lang="ru-RU" dirty="0" err="1"/>
              <a:t>Координація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банку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.</a:t>
            </a:r>
          </a:p>
          <a:p>
            <a:r>
              <a:rPr lang="ru-RU" dirty="0" err="1"/>
              <a:t>Координація</a:t>
            </a:r>
            <a:r>
              <a:rPr lang="ru-RU" dirty="0"/>
              <a:t>   </a:t>
            </a:r>
            <a:r>
              <a:rPr lang="ru-RU" dirty="0" err="1"/>
              <a:t>діяльності</a:t>
            </a:r>
            <a:r>
              <a:rPr lang="ru-RU" dirty="0"/>
              <a:t>   </a:t>
            </a:r>
            <a:r>
              <a:rPr lang="ru-RU" dirty="0" err="1"/>
              <a:t>маркетингових</a:t>
            </a:r>
            <a:r>
              <a:rPr lang="ru-RU" dirty="0"/>
              <a:t>   служб   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та </a:t>
            </a:r>
            <a:r>
              <a:rPr lang="ru-RU" dirty="0" err="1"/>
              <a:t>методологічної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.</a:t>
            </a:r>
          </a:p>
          <a:p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позитивного </a:t>
            </a:r>
            <a:r>
              <a:rPr lang="ru-RU" dirty="0" err="1"/>
              <a:t>іміджу</a:t>
            </a:r>
            <a:r>
              <a:rPr lang="ru-RU" dirty="0"/>
              <a:t> банку в </a:t>
            </a:r>
            <a:r>
              <a:rPr lang="ru-RU" dirty="0" err="1"/>
              <a:t>суспільстві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651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поставлених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наступних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err="1" smtClean="0"/>
              <a:t>визначення</a:t>
            </a:r>
            <a:r>
              <a:rPr lang="ru-RU" dirty="0" smtClean="0"/>
              <a:t>   </a:t>
            </a:r>
            <a:r>
              <a:rPr lang="ru-RU" dirty="0" err="1" smtClean="0"/>
              <a:t>основних</a:t>
            </a:r>
            <a:r>
              <a:rPr lang="ru-RU" dirty="0" smtClean="0"/>
              <a:t>   </a:t>
            </a:r>
            <a:r>
              <a:rPr lang="ru-RU" dirty="0" err="1" smtClean="0"/>
              <a:t>завдань</a:t>
            </a:r>
            <a:r>
              <a:rPr lang="ru-RU" dirty="0" smtClean="0"/>
              <a:t>   </a:t>
            </a:r>
            <a:r>
              <a:rPr lang="ru-RU" dirty="0" err="1" smtClean="0"/>
              <a:t>маркетингових</a:t>
            </a:r>
            <a:r>
              <a:rPr lang="ru-RU" dirty="0" smtClean="0"/>
              <a:t>   </a:t>
            </a:r>
            <a:r>
              <a:rPr lang="ru-RU" dirty="0" err="1" smtClean="0"/>
              <a:t>підрозділів</a:t>
            </a:r>
            <a:r>
              <a:rPr lang="ru-RU" dirty="0" smtClean="0"/>
              <a:t> </a:t>
            </a:r>
            <a:r>
              <a:rPr lang="ru-RU" dirty="0" err="1" smtClean="0"/>
              <a:t>установ</a:t>
            </a:r>
            <a:r>
              <a:rPr lang="ru-RU" dirty="0" smtClean="0"/>
              <a:t> банку, </a:t>
            </a:r>
            <a:r>
              <a:rPr lang="ru-RU" dirty="0" err="1" smtClean="0"/>
              <a:t>виходячи</a:t>
            </a:r>
            <a:r>
              <a:rPr lang="ru-RU" dirty="0" smtClean="0"/>
              <a:t> з </a:t>
            </a:r>
            <a:r>
              <a:rPr lang="ru-RU" dirty="0" err="1" smtClean="0"/>
              <a:t>довгострокової</a:t>
            </a:r>
            <a:r>
              <a:rPr lang="ru-RU" dirty="0" smtClean="0"/>
              <a:t> </a:t>
            </a:r>
            <a:r>
              <a:rPr lang="ru-RU" dirty="0" err="1" smtClean="0"/>
              <a:t>перспективи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банку;</a:t>
            </a:r>
          </a:p>
          <a:p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</a:t>
            </a:r>
            <a:r>
              <a:rPr lang="ru-RU" dirty="0" err="1" smtClean="0"/>
              <a:t>банків-конкурентів</a:t>
            </a:r>
            <a:r>
              <a:rPr lang="ru-RU" dirty="0" smtClean="0"/>
              <a:t> та </a:t>
            </a:r>
            <a:r>
              <a:rPr lang="ru-RU" dirty="0" err="1" smtClean="0"/>
              <a:t>макросередовища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банк;</a:t>
            </a:r>
          </a:p>
          <a:p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по </a:t>
            </a:r>
            <a:r>
              <a:rPr lang="ru-RU" dirty="0" err="1" smtClean="0"/>
              <a:t>вивченню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на </a:t>
            </a:r>
            <a:r>
              <a:rPr lang="ru-RU" dirty="0" err="1" smtClean="0"/>
              <a:t>послуги</a:t>
            </a:r>
            <a:r>
              <a:rPr lang="ru-RU" dirty="0" smtClean="0"/>
              <a:t> банку та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цільових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сегментування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банківських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в тому </a:t>
            </a:r>
            <a:r>
              <a:rPr lang="ru-RU" dirty="0" err="1" smtClean="0"/>
              <a:t>числі</a:t>
            </a:r>
            <a:r>
              <a:rPr lang="ru-RU" dirty="0" smtClean="0"/>
              <a:t> по </a:t>
            </a:r>
            <a:r>
              <a:rPr lang="ru-RU" dirty="0" err="1" smtClean="0"/>
              <a:t>нових</a:t>
            </a:r>
            <a:r>
              <a:rPr lang="ru-RU" dirty="0" smtClean="0"/>
              <a:t> та </a:t>
            </a:r>
            <a:r>
              <a:rPr lang="ru-RU" dirty="0" err="1" smtClean="0"/>
              <a:t>перспективних</a:t>
            </a:r>
            <a:r>
              <a:rPr lang="ru-RU" dirty="0" smtClean="0"/>
              <a:t> </a:t>
            </a:r>
            <a:r>
              <a:rPr lang="ru-RU" dirty="0" err="1" smtClean="0"/>
              <a:t>послугах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ринку </a:t>
            </a:r>
            <a:r>
              <a:rPr lang="ru-RU" dirty="0" err="1" smtClean="0"/>
              <a:t>банківських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та </a:t>
            </a:r>
            <a:r>
              <a:rPr lang="ru-RU" dirty="0" err="1" smtClean="0"/>
              <a:t>позиціювання</a:t>
            </a:r>
            <a:r>
              <a:rPr lang="ru-RU" dirty="0" smtClean="0"/>
              <a:t> банку на </a:t>
            </a:r>
            <a:r>
              <a:rPr lang="ru-RU" dirty="0" err="1" smtClean="0"/>
              <a:t>обраних</a:t>
            </a:r>
            <a:r>
              <a:rPr lang="ru-RU" dirty="0" smtClean="0"/>
              <a:t> сегментах;</a:t>
            </a:r>
          </a:p>
          <a:p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на ринку </a:t>
            </a:r>
            <a:r>
              <a:rPr lang="ru-RU" dirty="0" err="1" smtClean="0"/>
              <a:t>банківських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стратегічного</a:t>
            </a:r>
            <a:r>
              <a:rPr lang="ru-RU" dirty="0" smtClean="0"/>
              <a:t> плану маркетингу та </a:t>
            </a:r>
            <a:r>
              <a:rPr lang="ru-RU" dirty="0" err="1" smtClean="0"/>
              <a:t>засобів</a:t>
            </a:r>
            <a:r>
              <a:rPr lang="ru-RU" dirty="0" smtClean="0"/>
              <a:t> контролю за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виконанням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розробка</a:t>
            </a:r>
            <a:r>
              <a:rPr lang="ru-RU" dirty="0" smtClean="0"/>
              <a:t>   </a:t>
            </a:r>
            <a:r>
              <a:rPr lang="ru-RU" dirty="0" err="1" smtClean="0"/>
              <a:t>рекламної</a:t>
            </a:r>
            <a:r>
              <a:rPr lang="ru-RU" dirty="0" smtClean="0"/>
              <a:t>   </a:t>
            </a:r>
            <a:r>
              <a:rPr lang="ru-RU" dirty="0" err="1" smtClean="0"/>
              <a:t>кампанії</a:t>
            </a:r>
            <a:r>
              <a:rPr lang="ru-RU" dirty="0" smtClean="0"/>
              <a:t>   з   </a:t>
            </a:r>
            <a:r>
              <a:rPr lang="ru-RU" dirty="0" err="1" smtClean="0"/>
              <a:t>найбільш</a:t>
            </a:r>
            <a:r>
              <a:rPr lang="ru-RU" dirty="0" smtClean="0"/>
              <a:t>   </a:t>
            </a:r>
            <a:r>
              <a:rPr lang="ru-RU" dirty="0" err="1" smtClean="0"/>
              <a:t>перспективних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en-US" dirty="0" smtClean="0"/>
              <a:t>Public Relations;</a:t>
            </a:r>
          </a:p>
          <a:p>
            <a:r>
              <a:rPr lang="ru-RU" dirty="0" err="1" smtClean="0"/>
              <a:t>розробка</a:t>
            </a:r>
            <a:r>
              <a:rPr lang="ru-RU" dirty="0" smtClean="0"/>
              <a:t> і </a:t>
            </a:r>
            <a:r>
              <a:rPr lang="ru-RU" dirty="0" err="1" smtClean="0"/>
              <a:t>впровадження</a:t>
            </a:r>
            <a:r>
              <a:rPr lang="ru-RU" dirty="0" smtClean="0"/>
              <a:t> в </a:t>
            </a:r>
            <a:r>
              <a:rPr lang="ru-RU" dirty="0" err="1" smtClean="0"/>
              <a:t>практичну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методик та </a:t>
            </a:r>
            <a:r>
              <a:rPr lang="ru-RU" dirty="0" err="1" smtClean="0"/>
              <a:t>нормативів</a:t>
            </a:r>
            <a:r>
              <a:rPr lang="ru-RU" dirty="0" smtClean="0"/>
              <a:t> маркетингу;</a:t>
            </a:r>
          </a:p>
          <a:p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консультативної</a:t>
            </a:r>
            <a:r>
              <a:rPr lang="ru-RU" dirty="0" smtClean="0"/>
              <a:t>, </a:t>
            </a:r>
            <a:r>
              <a:rPr lang="ru-RU" dirty="0" err="1" smtClean="0"/>
              <a:t>методичної</a:t>
            </a:r>
            <a:r>
              <a:rPr lang="ru-RU" dirty="0" smtClean="0"/>
              <a:t> та </a:t>
            </a:r>
            <a:r>
              <a:rPr lang="ru-RU" dirty="0" err="1" smtClean="0"/>
              <a:t>практичної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установам</a:t>
            </a:r>
            <a:r>
              <a:rPr lang="ru-RU" dirty="0" smtClean="0"/>
              <a:t> банку з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банку;</a:t>
            </a:r>
          </a:p>
          <a:p>
            <a:r>
              <a:rPr lang="ru-RU" dirty="0" err="1" smtClean="0"/>
              <a:t>організація</a:t>
            </a:r>
            <a:r>
              <a:rPr lang="ru-RU" dirty="0" smtClean="0"/>
              <a:t> та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семінарів</a:t>
            </a:r>
            <a:r>
              <a:rPr lang="ru-RU" dirty="0" smtClean="0"/>
              <a:t>,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нарад</a:t>
            </a:r>
            <a:r>
              <a:rPr lang="ru-RU" dirty="0" smtClean="0"/>
              <a:t> з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банку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залученням</a:t>
            </a:r>
            <a:r>
              <a:rPr lang="ru-RU" dirty="0" smtClean="0"/>
              <a:t> </a:t>
            </a:r>
            <a:r>
              <a:rPr lang="ru-RU" dirty="0" err="1" smtClean="0"/>
              <a:t>спеціалістів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структурних</a:t>
            </a:r>
            <a:r>
              <a:rPr lang="ru-RU" dirty="0" smtClean="0"/>
              <a:t> </a:t>
            </a:r>
            <a:r>
              <a:rPr lang="ru-RU" dirty="0" err="1" smtClean="0"/>
              <a:t>підрозділів</a:t>
            </a:r>
            <a:r>
              <a:rPr lang="ru-RU" dirty="0" smtClean="0"/>
              <a:t> та </a:t>
            </a:r>
            <a:r>
              <a:rPr lang="ru-RU" dirty="0" err="1" smtClean="0"/>
              <a:t>установ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підготовка</a:t>
            </a:r>
            <a:r>
              <a:rPr lang="ru-RU" dirty="0" smtClean="0"/>
              <a:t> та </a:t>
            </a:r>
            <a:r>
              <a:rPr lang="ru-RU" dirty="0" err="1" smtClean="0"/>
              <a:t>подання</a:t>
            </a:r>
            <a:r>
              <a:rPr lang="ru-RU" dirty="0" smtClean="0"/>
              <a:t> на </a:t>
            </a:r>
            <a:r>
              <a:rPr lang="ru-RU" dirty="0" err="1" smtClean="0"/>
              <a:t>розгляд</a:t>
            </a:r>
            <a:r>
              <a:rPr lang="ru-RU" dirty="0" smtClean="0"/>
              <a:t> </a:t>
            </a:r>
            <a:r>
              <a:rPr lang="ru-RU" dirty="0" err="1" smtClean="0"/>
              <a:t>керівних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банку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стратегічного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та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банку;</a:t>
            </a:r>
          </a:p>
          <a:p>
            <a:r>
              <a:rPr lang="ru-RU" dirty="0" err="1" smtClean="0"/>
              <a:t>організація</a:t>
            </a:r>
            <a:r>
              <a:rPr lang="ru-RU" dirty="0" smtClean="0"/>
              <a:t> і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привабливого</a:t>
            </a:r>
            <a:r>
              <a:rPr lang="ru-RU" dirty="0" smtClean="0"/>
              <a:t> </a:t>
            </a:r>
            <a:r>
              <a:rPr lang="ru-RU" dirty="0" err="1" smtClean="0"/>
              <a:t>іміджу</a:t>
            </a:r>
            <a:r>
              <a:rPr lang="ru-RU" dirty="0" smtClean="0"/>
              <a:t> банку, участь у </a:t>
            </a:r>
            <a:r>
              <a:rPr lang="ru-RU" dirty="0" err="1" smtClean="0"/>
              <a:t>підготовці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спонсорської</a:t>
            </a:r>
            <a:r>
              <a:rPr lang="ru-RU" dirty="0" smtClean="0"/>
              <a:t> та </a:t>
            </a:r>
            <a:r>
              <a:rPr lang="ru-RU" dirty="0" err="1" smtClean="0"/>
              <a:t>благодійної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переліку</a:t>
            </a:r>
            <a:r>
              <a:rPr lang="ru-RU" dirty="0" smtClean="0"/>
              <a:t> </a:t>
            </a:r>
            <a:r>
              <a:rPr lang="ru-RU" dirty="0" err="1" smtClean="0"/>
              <a:t>іміджевої</a:t>
            </a:r>
            <a:r>
              <a:rPr lang="ru-RU" dirty="0" smtClean="0"/>
              <a:t> та </a:t>
            </a:r>
            <a:r>
              <a:rPr lang="ru-RU" dirty="0" err="1" smtClean="0"/>
              <a:t>сувенірно-рекламної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з </a:t>
            </a:r>
            <a:r>
              <a:rPr lang="ru-RU" dirty="0" err="1" smtClean="0"/>
              <a:t>фірмовими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 банку, </a:t>
            </a:r>
            <a:r>
              <a:rPr lang="ru-RU" dirty="0" err="1" smtClean="0"/>
              <a:t>підготовка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виготовлення</a:t>
            </a:r>
            <a:r>
              <a:rPr lang="ru-RU" dirty="0" smtClean="0"/>
              <a:t>, </a:t>
            </a:r>
            <a:r>
              <a:rPr lang="ru-RU" dirty="0" err="1" smtClean="0"/>
              <a:t>придбання</a:t>
            </a:r>
            <a:r>
              <a:rPr lang="ru-RU" dirty="0" smtClean="0"/>
              <a:t> та </a:t>
            </a:r>
            <a:r>
              <a:rPr lang="ru-RU" dirty="0" err="1" smtClean="0"/>
              <a:t>використання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розробка</a:t>
            </a:r>
            <a:r>
              <a:rPr lang="ru-RU" dirty="0" smtClean="0"/>
              <a:t> і </a:t>
            </a:r>
            <a:r>
              <a:rPr lang="ru-RU" dirty="0" err="1" smtClean="0"/>
              <a:t>подання</a:t>
            </a:r>
            <a:r>
              <a:rPr lang="ru-RU" dirty="0" smtClean="0"/>
              <a:t> на </a:t>
            </a:r>
            <a:r>
              <a:rPr lang="ru-RU" dirty="0" err="1" smtClean="0"/>
              <a:t>затвердження</a:t>
            </a:r>
            <a:r>
              <a:rPr lang="ru-RU" dirty="0" smtClean="0"/>
              <a:t> </a:t>
            </a:r>
            <a:r>
              <a:rPr lang="ru-RU" dirty="0" err="1" smtClean="0"/>
              <a:t>керівництву</a:t>
            </a:r>
            <a:r>
              <a:rPr lang="ru-RU" dirty="0" smtClean="0"/>
              <a:t> банку знаку, логотипу, </a:t>
            </a:r>
            <a:r>
              <a:rPr lang="ru-RU" dirty="0" err="1" smtClean="0"/>
              <a:t>фірмового</a:t>
            </a:r>
            <a:r>
              <a:rPr lang="ru-RU" dirty="0" smtClean="0"/>
              <a:t> стилю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атрибутів</a:t>
            </a:r>
            <a:r>
              <a:rPr lang="ru-RU" dirty="0" smtClean="0"/>
              <a:t> </a:t>
            </a:r>
            <a:r>
              <a:rPr lang="ru-RU" dirty="0" err="1" smtClean="0"/>
              <a:t>візуальної</a:t>
            </a:r>
            <a:r>
              <a:rPr lang="ru-RU" dirty="0" smtClean="0"/>
              <a:t> </a:t>
            </a:r>
            <a:r>
              <a:rPr lang="ru-RU" dirty="0" err="1" smtClean="0"/>
              <a:t>ідентифікації</a:t>
            </a:r>
            <a:r>
              <a:rPr lang="ru-RU" dirty="0" smtClean="0"/>
              <a:t> банку та </a:t>
            </a:r>
            <a:r>
              <a:rPr lang="ru-RU" dirty="0" err="1" smtClean="0"/>
              <a:t>здійснення</a:t>
            </a:r>
            <a:r>
              <a:rPr lang="ru-RU" dirty="0" smtClean="0"/>
              <a:t> контролю за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дотриманням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участь в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</a:t>
            </a:r>
            <a:r>
              <a:rPr lang="ru-RU" dirty="0" err="1" smtClean="0"/>
              <a:t>проведенні</a:t>
            </a:r>
            <a:r>
              <a:rPr lang="ru-RU" dirty="0" smtClean="0"/>
              <a:t> </a:t>
            </a:r>
            <a:r>
              <a:rPr lang="ru-RU" dirty="0" err="1" smtClean="0"/>
              <a:t>виставок</a:t>
            </a:r>
            <a:r>
              <a:rPr lang="ru-RU" dirty="0" smtClean="0"/>
              <a:t>, </a:t>
            </a:r>
            <a:r>
              <a:rPr lang="ru-RU" dirty="0" err="1" smtClean="0"/>
              <a:t>конференцій</a:t>
            </a:r>
            <a:r>
              <a:rPr lang="ru-RU" dirty="0" smtClean="0"/>
              <a:t>, </a:t>
            </a:r>
            <a:r>
              <a:rPr lang="ru-RU" dirty="0" err="1" smtClean="0"/>
              <a:t>семінарів</a:t>
            </a:r>
            <a:r>
              <a:rPr lang="ru-RU" dirty="0" smtClean="0"/>
              <a:t>,  </a:t>
            </a:r>
            <a:r>
              <a:rPr lang="ru-RU" dirty="0" err="1" smtClean="0"/>
              <a:t>нарад</a:t>
            </a:r>
            <a:r>
              <a:rPr lang="ru-RU" dirty="0" smtClean="0"/>
              <a:t>,  </a:t>
            </a:r>
            <a:r>
              <a:rPr lang="ru-RU" dirty="0" err="1" smtClean="0"/>
              <a:t>презентацій</a:t>
            </a:r>
            <a:r>
              <a:rPr lang="ru-RU" dirty="0" smtClean="0"/>
              <a:t>,  </a:t>
            </a:r>
            <a:r>
              <a:rPr lang="ru-RU" dirty="0" err="1" smtClean="0"/>
              <a:t>прес-конференцій</a:t>
            </a:r>
            <a:r>
              <a:rPr lang="ru-RU" dirty="0" smtClean="0"/>
              <a:t>,  "</a:t>
            </a:r>
            <a:r>
              <a:rPr lang="ru-RU" dirty="0" err="1" smtClean="0"/>
              <a:t>круглих</a:t>
            </a:r>
            <a:r>
              <a:rPr lang="ru-RU" dirty="0" smtClean="0"/>
              <a:t> </a:t>
            </a:r>
            <a:r>
              <a:rPr lang="ru-RU" dirty="0" err="1" smtClean="0"/>
              <a:t>столів</a:t>
            </a:r>
            <a:r>
              <a:rPr lang="ru-RU" dirty="0" smtClean="0"/>
              <a:t>", </a:t>
            </a:r>
            <a:r>
              <a:rPr lang="ru-RU" dirty="0" err="1" smtClean="0"/>
              <a:t>прийомів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участь    у    </a:t>
            </a:r>
            <a:r>
              <a:rPr lang="ru-RU" dirty="0" err="1" smtClean="0"/>
              <a:t>підготовці</a:t>
            </a:r>
            <a:r>
              <a:rPr lang="ru-RU" dirty="0" smtClean="0"/>
              <a:t>    </a:t>
            </a:r>
            <a:r>
              <a:rPr lang="ru-RU" dirty="0" err="1" smtClean="0"/>
              <a:t>аналітичних</a:t>
            </a:r>
            <a:r>
              <a:rPr lang="ru-RU" dirty="0" smtClean="0"/>
              <a:t>,     </a:t>
            </a:r>
            <a:r>
              <a:rPr lang="ru-RU" dirty="0" err="1" smtClean="0"/>
              <a:t>інформаційних</a:t>
            </a:r>
            <a:r>
              <a:rPr lang="ru-RU" dirty="0" smtClean="0"/>
              <a:t> і </a:t>
            </a:r>
            <a:r>
              <a:rPr lang="ru-RU" dirty="0" err="1" smtClean="0"/>
              <a:t>пропагандистських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загальнобанківського</a:t>
            </a:r>
            <a:r>
              <a:rPr lang="ru-RU" dirty="0" smtClean="0"/>
              <a:t> характеру.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617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банку </a:t>
            </a: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як правило, </a:t>
            </a:r>
            <a:r>
              <a:rPr lang="ru-RU" dirty="0" err="1"/>
              <a:t>створюються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відділів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не </a:t>
            </a:r>
            <a:r>
              <a:rPr lang="ru-RU" dirty="0" err="1"/>
              <a:t>поділяються</a:t>
            </a:r>
            <a:r>
              <a:rPr lang="ru-RU" dirty="0"/>
              <a:t>.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розділені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 </a:t>
            </a:r>
            <a:r>
              <a:rPr lang="ru-RU" dirty="0" err="1"/>
              <a:t>відділу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відділи</a:t>
            </a:r>
            <a:r>
              <a:rPr lang="ru-RU" dirty="0"/>
              <a:t> маркетингу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таких </a:t>
            </a:r>
            <a:r>
              <a:rPr lang="ru-RU" dirty="0" err="1"/>
              <a:t>завдань</a:t>
            </a:r>
            <a:r>
              <a:rPr lang="ru-RU" dirty="0"/>
              <a:t>:</a:t>
            </a:r>
          </a:p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і </a:t>
            </a:r>
            <a:r>
              <a:rPr lang="ru-RU" dirty="0" err="1"/>
              <a:t>асортименту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 </a:t>
            </a:r>
            <a:r>
              <a:rPr lang="ru-RU" dirty="0" err="1"/>
              <a:t>визначення</a:t>
            </a:r>
            <a:r>
              <a:rPr lang="ru-RU" dirty="0"/>
              <a:t> і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комунікаційної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установи банку;</a:t>
            </a:r>
          </a:p>
          <a:p>
            <a:r>
              <a:rPr lang="ru-RU" dirty="0" err="1"/>
              <a:t>проведення</a:t>
            </a:r>
            <a:r>
              <a:rPr lang="ru-RU" dirty="0"/>
              <a:t>   </a:t>
            </a:r>
            <a:r>
              <a:rPr lang="ru-RU" dirty="0" err="1"/>
              <a:t>маркетингових</a:t>
            </a:r>
            <a:r>
              <a:rPr lang="ru-RU" dirty="0"/>
              <a:t>  </a:t>
            </a:r>
            <a:r>
              <a:rPr lang="ru-RU" dirty="0" err="1"/>
              <a:t>досліджень</a:t>
            </a:r>
            <a:r>
              <a:rPr lang="ru-RU" dirty="0"/>
              <a:t>   ринку   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 локальному і </a:t>
            </a:r>
            <a:r>
              <a:rPr lang="ru-RU" dirty="0" err="1"/>
              <a:t>регіональному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747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підрозділів</a:t>
            </a:r>
            <a:r>
              <a:rPr lang="ru-RU" dirty="0" smtClean="0"/>
              <a:t> на </a:t>
            </a:r>
            <a:r>
              <a:rPr lang="ru-RU" dirty="0" err="1" smtClean="0"/>
              <a:t>регіональному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віднесені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банку;</a:t>
            </a:r>
          </a:p>
          <a:p>
            <a:pPr algn="just"/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банків-конкурентів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банківські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і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сегментування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банку </a:t>
            </a:r>
            <a:r>
              <a:rPr lang="ru-RU" dirty="0" err="1"/>
              <a:t>наявних</a:t>
            </a:r>
            <a:r>
              <a:rPr lang="ru-RU" dirty="0"/>
              <a:t> і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по </a:t>
            </a:r>
            <a:r>
              <a:rPr lang="ru-RU" dirty="0" err="1"/>
              <a:t>залученню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по </a:t>
            </a:r>
            <a:r>
              <a:rPr lang="ru-RU" dirty="0" err="1"/>
              <a:t>вдосконаленню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банку;</a:t>
            </a:r>
          </a:p>
          <a:p>
            <a:pPr algn="just"/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по </a:t>
            </a:r>
            <a:r>
              <a:rPr lang="ru-RU" dirty="0" err="1"/>
              <a:t>стимулюванню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,  </a:t>
            </a:r>
            <a:r>
              <a:rPr lang="ru-RU" dirty="0" err="1"/>
              <a:t>реклами</a:t>
            </a:r>
            <a:r>
              <a:rPr lang="ru-RU" dirty="0"/>
              <a:t> та </a:t>
            </a:r>
            <a:r>
              <a:rPr lang="ru-RU" dirty="0" err="1"/>
              <a:t>пропаганди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банку.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найнижчому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банку -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безбалансових</a:t>
            </a:r>
            <a:r>
              <a:rPr lang="ru-RU" dirty="0"/>
              <a:t> </a:t>
            </a:r>
            <a:r>
              <a:rPr lang="ru-RU" dirty="0" err="1"/>
              <a:t>відділень</a:t>
            </a:r>
            <a:r>
              <a:rPr lang="ru-RU" dirty="0"/>
              <a:t> -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, як правило, не </a:t>
            </a:r>
            <a:r>
              <a:rPr lang="ru-RU" dirty="0" err="1"/>
              <a:t>створюються</a:t>
            </a:r>
            <a:r>
              <a:rPr lang="ru-RU" dirty="0"/>
              <a:t>. Тому у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інструкціях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 і </a:t>
            </a:r>
            <a:r>
              <a:rPr lang="ru-RU" dirty="0" err="1"/>
              <a:t>працівників</a:t>
            </a:r>
            <a:r>
              <a:rPr lang="ru-RU" dirty="0"/>
              <a:t> таких </a:t>
            </a:r>
            <a:r>
              <a:rPr lang="ru-RU" dirty="0" err="1"/>
              <a:t>відділень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, </a:t>
            </a:r>
            <a:r>
              <a:rPr lang="ru-RU" dirty="0" err="1"/>
              <a:t>передбачаються</a:t>
            </a:r>
            <a:r>
              <a:rPr lang="ru-RU" dirty="0"/>
              <a:t> в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і </a:t>
            </a:r>
            <a:r>
              <a:rPr lang="ru-RU" dirty="0" err="1"/>
              <a:t>обов'язки</a:t>
            </a:r>
            <a:r>
              <a:rPr lang="ru-RU" dirty="0"/>
              <a:t> по </a:t>
            </a:r>
            <a:r>
              <a:rPr lang="ru-RU" dirty="0" err="1"/>
              <a:t>здійсненню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208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Процес</a:t>
            </a:r>
            <a:r>
              <a:rPr lang="ru-RU" dirty="0"/>
              <a:t> маркетингового контролю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складові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err="1"/>
              <a:t>Завершальним</a:t>
            </a:r>
            <a:r>
              <a:rPr lang="ru-RU" dirty="0"/>
              <a:t> </a:t>
            </a:r>
            <a:r>
              <a:rPr lang="ru-RU" dirty="0" err="1"/>
              <a:t>етапом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маркетинговою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 служить контроль. Система маркетингового контролю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і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коректування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мінливого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Маркетинговий</a:t>
            </a:r>
            <a:r>
              <a:rPr lang="ru-RU" dirty="0"/>
              <a:t> контроль </a:t>
            </a:r>
            <a:r>
              <a:rPr lang="ru-RU" dirty="0" err="1"/>
              <a:t>визначають</a:t>
            </a:r>
            <a:r>
              <a:rPr lang="ru-RU" dirty="0"/>
              <a:t> як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постійної</a:t>
            </a:r>
            <a:r>
              <a:rPr lang="ru-RU" dirty="0"/>
              <a:t> і </a:t>
            </a:r>
            <a:r>
              <a:rPr lang="ru-RU" dirty="0" err="1"/>
              <a:t>неупередженої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і </a:t>
            </a:r>
            <a:r>
              <a:rPr lang="ru-RU" dirty="0" err="1"/>
              <a:t>оцінки</a:t>
            </a:r>
            <a:r>
              <a:rPr lang="ru-RU" dirty="0"/>
              <a:t> становища та </a:t>
            </a:r>
            <a:r>
              <a:rPr lang="ru-RU" dirty="0" err="1"/>
              <a:t>процесів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забезпечення</a:t>
            </a:r>
            <a:r>
              <a:rPr lang="ru-RU" dirty="0"/>
              <a:t> на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</a:t>
            </a:r>
            <a:r>
              <a:rPr lang="ru-RU" dirty="0" err="1"/>
              <a:t>Маркетинговий</a:t>
            </a:r>
            <a:r>
              <a:rPr lang="ru-RU" dirty="0"/>
              <a:t> контроль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наступну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досягнутих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коригувальних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Перший </a:t>
            </a:r>
            <a:r>
              <a:rPr lang="ru-RU" dirty="0" err="1"/>
              <a:t>етап</a:t>
            </a:r>
            <a:r>
              <a:rPr lang="ru-RU" dirty="0"/>
              <a:t> маркетингового контролю -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-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буде </a:t>
            </a:r>
            <a:r>
              <a:rPr lang="ru-RU" dirty="0" err="1"/>
              <a:t>здійснюватися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банку в </a:t>
            </a:r>
            <a:r>
              <a:rPr lang="ru-RU" dirty="0" err="1"/>
              <a:t>цілому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зокрема</a:t>
            </a:r>
            <a:r>
              <a:rPr lang="ru-RU" dirty="0"/>
              <a:t>. </a:t>
            </a:r>
            <a:r>
              <a:rPr lang="ru-RU" dirty="0" err="1"/>
              <a:t>Відзначені</a:t>
            </a:r>
            <a:r>
              <a:rPr lang="ru-RU" dirty="0"/>
              <a:t> </a:t>
            </a:r>
            <a:r>
              <a:rPr lang="ru-RU" dirty="0" err="1"/>
              <a:t>планові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кількісну</a:t>
            </a:r>
            <a:r>
              <a:rPr lang="ru-RU" dirty="0"/>
              <a:t>, </a:t>
            </a:r>
            <a:r>
              <a:rPr lang="ru-RU" dirty="0" err="1"/>
              <a:t>якісну</a:t>
            </a:r>
            <a:r>
              <a:rPr lang="ru-RU" dirty="0"/>
              <a:t>, </a:t>
            </a:r>
            <a:r>
              <a:rPr lang="ru-RU" dirty="0" err="1"/>
              <a:t>часову</a:t>
            </a:r>
            <a:r>
              <a:rPr lang="ru-RU" dirty="0"/>
              <a:t> і </a:t>
            </a:r>
            <a:r>
              <a:rPr lang="ru-RU" dirty="0" err="1"/>
              <a:t>просторову</a:t>
            </a:r>
            <a:r>
              <a:rPr lang="ru-RU" dirty="0"/>
              <a:t> характеристику.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контролю </a:t>
            </a:r>
            <a:r>
              <a:rPr lang="ru-RU" dirty="0" err="1"/>
              <a:t>цілям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банку 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ускладнено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банку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трансформувати</a:t>
            </a:r>
            <a:r>
              <a:rPr lang="ru-RU" dirty="0"/>
              <a:t> у </a:t>
            </a:r>
            <a:r>
              <a:rPr lang="ru-RU" dirty="0" err="1"/>
              <a:t>чіткі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. В таких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контролю </a:t>
            </a:r>
            <a:r>
              <a:rPr lang="ru-RU" dirty="0" err="1"/>
              <a:t>визначаються</a:t>
            </a:r>
            <a:r>
              <a:rPr lang="ru-RU" dirty="0"/>
              <a:t> системою </a:t>
            </a:r>
            <a:r>
              <a:rPr lang="ru-RU" dirty="0" err="1"/>
              <a:t>непрямих</a:t>
            </a:r>
            <a:r>
              <a:rPr lang="ru-RU" dirty="0"/>
              <a:t> </a:t>
            </a:r>
            <a:r>
              <a:rPr lang="ru-RU" dirty="0" err="1"/>
              <a:t>кількісних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визначеним</a:t>
            </a:r>
            <a:r>
              <a:rPr lang="ru-RU" dirty="0"/>
              <a:t> </a:t>
            </a:r>
            <a:r>
              <a:rPr lang="ru-RU" dirty="0" err="1"/>
              <a:t>цілям</a:t>
            </a:r>
            <a:r>
              <a:rPr lang="ru-RU" dirty="0"/>
              <a:t>.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у  будь-</a:t>
            </a:r>
            <a:r>
              <a:rPr lang="ru-RU" dirty="0" err="1"/>
              <a:t>якому</a:t>
            </a:r>
            <a:r>
              <a:rPr lang="ru-RU" dirty="0"/>
              <a:t>  </a:t>
            </a:r>
            <a:r>
              <a:rPr lang="ru-RU" dirty="0" err="1"/>
              <a:t>випадку</a:t>
            </a:r>
            <a:r>
              <a:rPr lang="ru-RU" dirty="0"/>
              <a:t>  </a:t>
            </a:r>
            <a:r>
              <a:rPr lang="ru-RU" dirty="0" err="1"/>
              <a:t>робить</a:t>
            </a:r>
            <a:r>
              <a:rPr lang="ru-RU" dirty="0"/>
              <a:t>  систему  маркетингового  контролю </a:t>
            </a:r>
            <a:r>
              <a:rPr lang="ru-RU" dirty="0" err="1"/>
              <a:t>неефективною</a:t>
            </a:r>
            <a:r>
              <a:rPr lang="ru-RU" dirty="0"/>
              <a:t>, а </a:t>
            </a:r>
            <a:r>
              <a:rPr lang="ru-RU" dirty="0" err="1"/>
              <a:t>інколи</a:t>
            </a:r>
            <a:r>
              <a:rPr lang="ru-RU" dirty="0"/>
              <a:t> і практично </a:t>
            </a:r>
            <a:r>
              <a:rPr lang="ru-RU" dirty="0" err="1"/>
              <a:t>неможливою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535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6655"/>
            <a:ext cx="10515600" cy="6167336"/>
          </a:xfrm>
        </p:spPr>
        <p:txBody>
          <a:bodyPr>
            <a:normAutofit fontScale="47500" lnSpcReduction="20000"/>
          </a:bodyPr>
          <a:lstStyle/>
          <a:p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поточним</a:t>
            </a:r>
            <a:r>
              <a:rPr lang="ru-RU" dirty="0"/>
              <a:t> </a:t>
            </a:r>
            <a:r>
              <a:rPr lang="ru-RU" dirty="0" err="1"/>
              <a:t>етапом</a:t>
            </a:r>
            <a:r>
              <a:rPr lang="ru-RU" dirty="0"/>
              <a:t> маркетингового контролю служить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досягнутих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вирішуються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:</a:t>
            </a:r>
          </a:p>
          <a:p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масштабів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;</a:t>
            </a:r>
          </a:p>
          <a:p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періодичності</a:t>
            </a:r>
            <a:r>
              <a:rPr lang="ru-RU" dirty="0"/>
              <a:t> і </a:t>
            </a:r>
            <a:r>
              <a:rPr lang="ru-RU" dirty="0" err="1"/>
              <a:t>точності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вимірів</a:t>
            </a:r>
            <a:r>
              <a:rPr lang="ru-RU" dirty="0"/>
              <a:t>;</a:t>
            </a:r>
          </a:p>
          <a:p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досягнутих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</a:t>
            </a:r>
          </a:p>
          <a:p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масштабів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неможливістю</a:t>
            </a:r>
            <a:r>
              <a:rPr lang="ru-RU" dirty="0"/>
              <a:t> абсолютно точного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і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на перспективу. Як правило, </a:t>
            </a:r>
            <a:r>
              <a:rPr lang="ru-RU" dirty="0" err="1"/>
              <a:t>масштаби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шляхом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розходжень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і </a:t>
            </a:r>
            <a:r>
              <a:rPr lang="ru-RU" dirty="0" err="1"/>
              <a:t>стандартів</a:t>
            </a:r>
            <a:r>
              <a:rPr lang="ru-RU" dirty="0"/>
              <a:t> за ряд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 і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:</a:t>
            </a:r>
          </a:p>
          <a:p>
            <a:r>
              <a:rPr lang="ru-RU" dirty="0" err="1"/>
              <a:t>якість</a:t>
            </a:r>
            <a:r>
              <a:rPr lang="ru-RU" dirty="0"/>
              <a:t> контрольного стандарту;</a:t>
            </a:r>
          </a:p>
          <a:p>
            <a:r>
              <a:rPr lang="ru-RU" dirty="0" err="1"/>
              <a:t>стратегія</a:t>
            </a:r>
            <a:r>
              <a:rPr lang="ru-RU" dirty="0"/>
              <a:t> банку;</a:t>
            </a:r>
          </a:p>
          <a:p>
            <a:r>
              <a:rPr lang="ru-RU" dirty="0" err="1"/>
              <a:t>масштаби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банку.</a:t>
            </a:r>
          </a:p>
          <a:p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встановлюватися</a:t>
            </a:r>
            <a:r>
              <a:rPr lang="ru-RU" dirty="0"/>
              <a:t> як в </a:t>
            </a:r>
            <a:r>
              <a:rPr lang="ru-RU" dirty="0" err="1"/>
              <a:t>абсолютних</a:t>
            </a:r>
            <a:r>
              <a:rPr lang="ru-RU" dirty="0"/>
              <a:t>, так і в </a:t>
            </a:r>
            <a:r>
              <a:rPr lang="ru-RU" dirty="0" err="1"/>
              <a:t>відносних</a:t>
            </a:r>
            <a:r>
              <a:rPr lang="ru-RU" dirty="0"/>
              <a:t> </a:t>
            </a:r>
            <a:r>
              <a:rPr lang="ru-RU" dirty="0" err="1"/>
              <a:t>показниках</a:t>
            </a:r>
            <a:r>
              <a:rPr lang="ru-RU" dirty="0"/>
              <a:t>.</a:t>
            </a:r>
          </a:p>
          <a:p>
            <a:r>
              <a:rPr lang="ru-RU" dirty="0" err="1"/>
              <a:t>Періодичність</a:t>
            </a:r>
            <a:r>
              <a:rPr lang="ru-RU" dirty="0"/>
              <a:t> контролю </a:t>
            </a:r>
            <a:r>
              <a:rPr lang="ru-RU" dirty="0" err="1"/>
              <a:t>залежить</a:t>
            </a:r>
            <a:r>
              <a:rPr lang="ru-RU" dirty="0"/>
              <a:t> 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характеру, </a:t>
            </a:r>
            <a:r>
              <a:rPr lang="ru-RU" dirty="0" err="1"/>
              <a:t>масштабів</a:t>
            </a:r>
            <a:r>
              <a:rPr lang="ru-RU" dirty="0"/>
              <a:t> і </a:t>
            </a:r>
            <a:r>
              <a:rPr lang="ru-RU" dirty="0" err="1"/>
              <a:t>пріоритетності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контролюється</a:t>
            </a:r>
            <a:r>
              <a:rPr lang="ru-RU" dirty="0"/>
              <a:t>.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періодичність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замірів</a:t>
            </a:r>
            <a:r>
              <a:rPr lang="ru-RU" dirty="0"/>
              <a:t> </a:t>
            </a:r>
            <a:r>
              <a:rPr lang="ru-RU" dirty="0" err="1"/>
              <a:t>справляє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контрольованих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. </a:t>
            </a:r>
            <a:r>
              <a:rPr lang="ru-RU" dirty="0" err="1"/>
              <a:t>Завершальним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 є </a:t>
            </a:r>
            <a:r>
              <a:rPr lang="ru-RU" dirty="0" err="1"/>
              <a:t>співставлення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з </a:t>
            </a:r>
            <a:r>
              <a:rPr lang="ru-RU" dirty="0" err="1"/>
              <a:t>визначеними</a:t>
            </a:r>
            <a:r>
              <a:rPr lang="ru-RU" dirty="0"/>
              <a:t> стандартами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допустимих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.</a:t>
            </a:r>
          </a:p>
          <a:p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третього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 маркетингового контролю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визначенні</a:t>
            </a:r>
            <a:r>
              <a:rPr lang="ru-RU" dirty="0"/>
              <a:t> та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коректувальних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</a:t>
            </a:r>
            <a:r>
              <a:rPr lang="ru-RU" dirty="0" err="1"/>
              <a:t>Можливі</a:t>
            </a:r>
            <a:r>
              <a:rPr lang="ru-RU" dirty="0"/>
              <a:t> три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банку:</a:t>
            </a:r>
          </a:p>
          <a:p>
            <a:r>
              <a:rPr lang="ru-RU" dirty="0"/>
              <a:t>не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ніяких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(у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контрольним</a:t>
            </a:r>
            <a:r>
              <a:rPr lang="ru-RU" dirty="0"/>
              <a:t> стандартам);</a:t>
            </a:r>
          </a:p>
          <a:p>
            <a:r>
              <a:rPr lang="ru-RU" dirty="0"/>
              <a:t>довести </a:t>
            </a:r>
            <a:r>
              <a:rPr lang="ru-RU" dirty="0" err="1"/>
              <a:t>фактичні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до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;</a:t>
            </a:r>
          </a:p>
          <a:p>
            <a:r>
              <a:rPr lang="ru-RU" dirty="0" err="1"/>
              <a:t>коректувати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(у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і </a:t>
            </a:r>
            <a:r>
              <a:rPr lang="ru-RU" dirty="0" err="1"/>
              <a:t>об'єктивного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).</a:t>
            </a:r>
          </a:p>
          <a:p>
            <a:r>
              <a:rPr lang="ru-RU" dirty="0"/>
              <a:t>Два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як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зокрема</a:t>
            </a:r>
            <a:r>
              <a:rPr lang="ru-RU" dirty="0"/>
              <a:t>, так і в </a:t>
            </a:r>
            <a:r>
              <a:rPr lang="ru-RU" dirty="0" err="1"/>
              <a:t>поєднанні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коректування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як в сторону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, так і в сторону </a:t>
            </a:r>
            <a:r>
              <a:rPr lang="ru-RU" dirty="0" err="1"/>
              <a:t>зменшення</a:t>
            </a:r>
            <a:r>
              <a:rPr lang="ru-RU" dirty="0"/>
              <a:t>. </a:t>
            </a:r>
            <a:r>
              <a:rPr lang="ru-RU" dirty="0" err="1"/>
              <a:t>Визначенню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коректувальних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повинен </a:t>
            </a:r>
            <a:r>
              <a:rPr lang="ru-RU" dirty="0" err="1"/>
              <a:t>передувати</a:t>
            </a:r>
            <a:r>
              <a:rPr lang="ru-RU" dirty="0"/>
              <a:t> </a:t>
            </a:r>
            <a:r>
              <a:rPr lang="ru-RU" dirty="0" err="1"/>
              <a:t>ґрунтовий</a:t>
            </a:r>
            <a:r>
              <a:rPr lang="ru-RU" dirty="0"/>
              <a:t> </a:t>
            </a:r>
            <a:r>
              <a:rPr lang="ru-RU" dirty="0" err="1"/>
              <a:t>факторний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причин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і </a:t>
            </a:r>
            <a:r>
              <a:rPr lang="ru-RU" dirty="0" err="1"/>
              <a:t>кількісної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333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Види</a:t>
            </a:r>
            <a:r>
              <a:rPr lang="ru-RU" dirty="0"/>
              <a:t> маркетингового контролю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Система маркетингового контролю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видах:</a:t>
            </a:r>
          </a:p>
          <a:p>
            <a:r>
              <a:rPr lang="ru-RU" dirty="0"/>
              <a:t>контроль за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;</a:t>
            </a:r>
          </a:p>
          <a:p>
            <a:r>
              <a:rPr lang="ru-RU" dirty="0"/>
              <a:t>контроль за </a:t>
            </a:r>
            <a:r>
              <a:rPr lang="ru-RU" dirty="0" err="1"/>
              <a:t>прибутковістю</a:t>
            </a:r>
            <a:r>
              <a:rPr lang="ru-RU" dirty="0"/>
              <a:t> і </a:t>
            </a:r>
            <a:r>
              <a:rPr lang="ru-RU" dirty="0" err="1"/>
              <a:t>рентабельністю</a:t>
            </a:r>
            <a:r>
              <a:rPr lang="ru-RU" dirty="0"/>
              <a:t>;</a:t>
            </a:r>
          </a:p>
          <a:p>
            <a:r>
              <a:rPr lang="ru-RU" dirty="0" err="1"/>
              <a:t>ревізія</a:t>
            </a:r>
            <a:r>
              <a:rPr lang="ru-RU" dirty="0"/>
              <a:t> маркетингу.</a:t>
            </a:r>
          </a:p>
          <a:p>
            <a:r>
              <a:rPr lang="ru-RU" dirty="0"/>
              <a:t>Контроль за ходом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таких </a:t>
            </a:r>
            <a:r>
              <a:rPr lang="ru-RU" dirty="0" err="1"/>
              <a:t>параметрів</a:t>
            </a:r>
            <a:r>
              <a:rPr lang="ru-RU" dirty="0"/>
              <a:t>:</a:t>
            </a:r>
          </a:p>
          <a:p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</a:t>
            </a:r>
          </a:p>
          <a:p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;</a:t>
            </a:r>
          </a:p>
          <a:p>
            <a:r>
              <a:rPr lang="ru-RU" dirty="0" err="1"/>
              <a:t>відносин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;</a:t>
            </a:r>
          </a:p>
          <a:p>
            <a:r>
              <a:rPr lang="ru-RU" dirty="0" err="1"/>
              <a:t>співвідношення</a:t>
            </a:r>
            <a:r>
              <a:rPr lang="ru-RU" dirty="0"/>
              <a:t> затрат на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з затратами на маркетинг.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429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4204"/>
            <a:ext cx="10515600" cy="5612759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повинен </a:t>
            </a:r>
            <a:r>
              <a:rPr lang="ru-RU" dirty="0" err="1"/>
              <a:t>здійснюватися</a:t>
            </a:r>
            <a:r>
              <a:rPr lang="ru-RU" dirty="0"/>
              <a:t> у </a:t>
            </a:r>
            <a:r>
              <a:rPr lang="ru-RU" dirty="0" err="1"/>
              <a:t>розрізі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сегментних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філіальної</a:t>
            </a:r>
            <a:r>
              <a:rPr lang="ru-RU" dirty="0"/>
              <a:t> </a:t>
            </a:r>
            <a:r>
              <a:rPr lang="ru-RU" dirty="0" err="1"/>
              <a:t>сітки</a:t>
            </a:r>
            <a:r>
              <a:rPr lang="ru-RU" dirty="0"/>
              <a:t> банку і </a:t>
            </a:r>
            <a:r>
              <a:rPr lang="ru-RU" dirty="0" err="1"/>
              <a:t>локальних</a:t>
            </a:r>
            <a:r>
              <a:rPr lang="ru-RU" dirty="0"/>
              <a:t> та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.</a:t>
            </a:r>
          </a:p>
          <a:p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будь-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ціною</a:t>
            </a:r>
            <a:r>
              <a:rPr lang="ru-RU" dirty="0"/>
              <a:t>, в </a:t>
            </a:r>
            <a:r>
              <a:rPr lang="ru-RU" dirty="0" err="1"/>
              <a:t>т.ч</a:t>
            </a:r>
            <a:r>
              <a:rPr lang="ru-RU" dirty="0"/>
              <a:t>. </a:t>
            </a:r>
            <a:r>
              <a:rPr lang="ru-RU" dirty="0" err="1"/>
              <a:t>ослабленням</a:t>
            </a:r>
            <a:r>
              <a:rPr lang="ru-RU" dirty="0"/>
              <a:t> </a:t>
            </a:r>
            <a:r>
              <a:rPr lang="ru-RU" dirty="0" err="1"/>
              <a:t>конкурентноздатності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позитивного </a:t>
            </a:r>
            <a:r>
              <a:rPr lang="ru-RU" dirty="0" err="1"/>
              <a:t>варіанту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банку.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клієнтська</a:t>
            </a:r>
            <a:r>
              <a:rPr lang="ru-RU" dirty="0"/>
              <a:t> база є фундаментом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який</a:t>
            </a:r>
            <a:r>
              <a:rPr lang="ru-RU" dirty="0"/>
              <a:t> характер </a:t>
            </a:r>
            <a:r>
              <a:rPr lang="ru-RU" dirty="0" err="1"/>
              <a:t>взаємовідносин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і банку,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в поточному </a:t>
            </a:r>
            <a:r>
              <a:rPr lang="ru-RU" dirty="0" err="1"/>
              <a:t>періоді</a:t>
            </a:r>
            <a:r>
              <a:rPr lang="ru-RU" dirty="0"/>
              <a:t> і на перспективу.</a:t>
            </a:r>
          </a:p>
          <a:p>
            <a:r>
              <a:rPr lang="ru-RU" dirty="0" err="1"/>
              <a:t>Важливим</a:t>
            </a:r>
            <a:r>
              <a:rPr lang="ru-RU" dirty="0"/>
              <a:t> моментом є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у </a:t>
            </a:r>
            <a:r>
              <a:rPr lang="ru-RU" dirty="0" err="1"/>
              <a:t>сукупних</a:t>
            </a:r>
            <a:r>
              <a:rPr lang="ru-RU" dirty="0"/>
              <a:t> </a:t>
            </a:r>
            <a:r>
              <a:rPr lang="ru-RU" dirty="0" err="1"/>
              <a:t>витратах</a:t>
            </a:r>
            <a:r>
              <a:rPr lang="ru-RU" dirty="0"/>
              <a:t> банку. </a:t>
            </a:r>
            <a:r>
              <a:rPr lang="ru-RU" dirty="0" err="1"/>
              <a:t>Непропорційно</a:t>
            </a:r>
            <a:r>
              <a:rPr lang="ru-RU" dirty="0"/>
              <a:t> </a:t>
            </a:r>
            <a:r>
              <a:rPr lang="ru-RU" dirty="0" err="1"/>
              <a:t>швидке</a:t>
            </a:r>
            <a:r>
              <a:rPr lang="ru-RU" dirty="0"/>
              <a:t> </a:t>
            </a:r>
            <a:r>
              <a:rPr lang="ru-RU" dirty="0" err="1"/>
              <a:t>нарощування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сигналом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а </a:t>
            </a:r>
            <a:r>
              <a:rPr lang="ru-RU" dirty="0" err="1"/>
              <a:t>суттєве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недооцінку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маркетингу на </a:t>
            </a:r>
            <a:r>
              <a:rPr lang="ru-RU" dirty="0" err="1"/>
              <a:t>діяльність</a:t>
            </a:r>
            <a:r>
              <a:rPr lang="ru-RU" dirty="0"/>
              <a:t> банку.</a:t>
            </a:r>
          </a:p>
          <a:p>
            <a:r>
              <a:rPr lang="ru-RU" dirty="0" err="1"/>
              <a:t>Прибутковість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 не повинна </a:t>
            </a:r>
            <a:r>
              <a:rPr lang="ru-RU" dirty="0" err="1"/>
              <a:t>порушувати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нормативи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. </a:t>
            </a:r>
            <a:r>
              <a:rPr lang="ru-RU" dirty="0" err="1"/>
              <a:t>Необхідність</a:t>
            </a:r>
            <a:r>
              <a:rPr lang="ru-RU" dirty="0"/>
              <a:t> контролю за </a:t>
            </a:r>
            <a:r>
              <a:rPr lang="ru-RU" dirty="0" err="1"/>
              <a:t>прибутковістю</a:t>
            </a:r>
            <a:r>
              <a:rPr lang="ru-RU" dirty="0"/>
              <a:t> та </a:t>
            </a:r>
            <a:r>
              <a:rPr lang="ru-RU" dirty="0" err="1"/>
              <a:t>рентабельністю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 </a:t>
            </a:r>
            <a:r>
              <a:rPr lang="ru-RU" dirty="0" err="1"/>
              <a:t>обумовлена</a:t>
            </a:r>
            <a:r>
              <a:rPr lang="ru-RU" dirty="0"/>
              <a:t> такими </a:t>
            </a:r>
            <a:r>
              <a:rPr lang="ru-RU" dirty="0" err="1"/>
              <a:t>чинниками</a:t>
            </a:r>
            <a:r>
              <a:rPr lang="ru-RU" dirty="0"/>
              <a:t>:</a:t>
            </a:r>
          </a:p>
          <a:p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рентабельність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 в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формує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;</a:t>
            </a:r>
          </a:p>
          <a:p>
            <a:r>
              <a:rPr lang="ru-RU" dirty="0"/>
              <a:t>банк, як </a:t>
            </a:r>
            <a:r>
              <a:rPr lang="ru-RU" dirty="0" err="1"/>
              <a:t>комерційна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,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кінцевою</a:t>
            </a:r>
            <a:r>
              <a:rPr lang="ru-RU" dirty="0"/>
              <a:t> </a:t>
            </a:r>
            <a:r>
              <a:rPr lang="ru-RU" dirty="0" err="1"/>
              <a:t>ціллю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максимального </a:t>
            </a:r>
            <a:r>
              <a:rPr lang="ru-RU" dirty="0" err="1"/>
              <a:t>прибутку</a:t>
            </a:r>
            <a:r>
              <a:rPr lang="ru-RU" dirty="0"/>
              <a:t>.</a:t>
            </a:r>
          </a:p>
          <a:p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 </a:t>
            </a:r>
            <a:r>
              <a:rPr lang="ru-RU" dirty="0" err="1"/>
              <a:t>аналізуються</a:t>
            </a:r>
            <a:r>
              <a:rPr lang="ru-RU" dirty="0"/>
              <a:t> і </a:t>
            </a:r>
            <a:r>
              <a:rPr lang="ru-RU" dirty="0" err="1"/>
              <a:t>контролюються</a:t>
            </a:r>
            <a:r>
              <a:rPr lang="ru-RU" dirty="0"/>
              <a:t> як по банку в </a:t>
            </a:r>
            <a:r>
              <a:rPr lang="ru-RU" dirty="0" err="1"/>
              <a:t>цілому</a:t>
            </a:r>
            <a:r>
              <a:rPr lang="ru-RU" dirty="0"/>
              <a:t>, так і в </a:t>
            </a:r>
            <a:r>
              <a:rPr lang="ru-RU" dirty="0" err="1"/>
              <a:t>розрізі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,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і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сегментів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996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4477"/>
            <a:ext cx="10515600" cy="562248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Ревізія</a:t>
            </a:r>
            <a:r>
              <a:rPr lang="ru-RU" dirty="0"/>
              <a:t> маркетингу </a:t>
            </a:r>
            <a:r>
              <a:rPr lang="ru-RU" dirty="0" err="1"/>
              <a:t>виступає</a:t>
            </a:r>
            <a:r>
              <a:rPr lang="ru-RU" dirty="0"/>
              <a:t> як </a:t>
            </a:r>
            <a:r>
              <a:rPr lang="ru-RU" dirty="0" err="1"/>
              <a:t>процес</a:t>
            </a:r>
            <a:r>
              <a:rPr lang="ru-RU" dirty="0"/>
              <a:t> систематичного і </a:t>
            </a:r>
            <a:r>
              <a:rPr lang="ru-RU" dirty="0" err="1"/>
              <a:t>всеохоплюючого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маркетингового </a:t>
            </a:r>
            <a:r>
              <a:rPr lang="ru-RU" dirty="0" err="1"/>
              <a:t>середовища</a:t>
            </a:r>
            <a:r>
              <a:rPr lang="ru-RU" dirty="0"/>
              <a:t> банку,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і </a:t>
            </a:r>
            <a:r>
              <a:rPr lang="ru-RU" dirty="0" err="1"/>
              <a:t>тактичних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та ходу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.</a:t>
            </a:r>
          </a:p>
          <a:p>
            <a:r>
              <a:rPr lang="ru-RU" dirty="0" err="1"/>
              <a:t>Кінцевою</a:t>
            </a:r>
            <a:r>
              <a:rPr lang="ru-RU" dirty="0"/>
              <a:t> метою </a:t>
            </a:r>
            <a:r>
              <a:rPr lang="ru-RU" dirty="0" err="1"/>
              <a:t>ревізії</a:t>
            </a:r>
            <a:r>
              <a:rPr lang="ru-RU" dirty="0"/>
              <a:t> маркетингу є </a:t>
            </a:r>
            <a:r>
              <a:rPr lang="ru-RU" dirty="0" err="1"/>
              <a:t>вивчення</a:t>
            </a:r>
            <a:r>
              <a:rPr lang="ru-RU" dirty="0"/>
              <a:t> проблем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розробка</a:t>
            </a:r>
            <a:r>
              <a:rPr lang="ru-RU" dirty="0"/>
              <a:t> і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по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усуненню</a:t>
            </a:r>
            <a:r>
              <a:rPr lang="ru-RU" dirty="0"/>
              <a:t>.</a:t>
            </a:r>
          </a:p>
          <a:p>
            <a:r>
              <a:rPr lang="ru-RU" dirty="0" err="1"/>
              <a:t>Ревізія</a:t>
            </a:r>
            <a:r>
              <a:rPr lang="ru-RU" dirty="0"/>
              <a:t> комплексу маркетингу </a:t>
            </a:r>
            <a:r>
              <a:rPr lang="ru-RU" dirty="0" err="1"/>
              <a:t>комерційного</a:t>
            </a:r>
            <a:r>
              <a:rPr lang="ru-RU" dirty="0"/>
              <a:t> банку повинна </a:t>
            </a:r>
            <a:r>
              <a:rPr lang="ru-RU" dirty="0" err="1"/>
              <a:t>охоплювати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  </a:t>
            </a:r>
            <a:r>
              <a:rPr lang="ru-RU" dirty="0" err="1"/>
              <a:t>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:</a:t>
            </a:r>
          </a:p>
          <a:p>
            <a:r>
              <a:rPr lang="ru-RU" dirty="0" err="1"/>
              <a:t>аналіз</a:t>
            </a:r>
            <a:r>
              <a:rPr lang="ru-RU" dirty="0"/>
              <a:t>  </a:t>
            </a:r>
            <a:r>
              <a:rPr lang="ru-RU" dirty="0" err="1"/>
              <a:t>завдань</a:t>
            </a:r>
            <a:r>
              <a:rPr lang="ru-RU" dirty="0"/>
              <a:t>  і   </a:t>
            </a:r>
            <a:r>
              <a:rPr lang="ru-RU" dirty="0" err="1"/>
              <a:t>цілей</a:t>
            </a:r>
            <a:r>
              <a:rPr lang="ru-RU" dirty="0"/>
              <a:t>  банку  з  </a:t>
            </a:r>
            <a:r>
              <a:rPr lang="ru-RU" dirty="0" err="1"/>
              <a:t>урахуванням</a:t>
            </a:r>
            <a:r>
              <a:rPr lang="ru-RU" dirty="0"/>
              <a:t>   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і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банку;</a:t>
            </a:r>
          </a:p>
          <a:p>
            <a:r>
              <a:rPr lang="ru-RU" dirty="0" err="1"/>
              <a:t>ревізія</a:t>
            </a:r>
            <a:r>
              <a:rPr lang="ru-RU" dirty="0"/>
              <a:t>   </a:t>
            </a:r>
            <a:r>
              <a:rPr lang="ru-RU" dirty="0" err="1"/>
              <a:t>якості</a:t>
            </a:r>
            <a:r>
              <a:rPr lang="ru-RU" dirty="0"/>
              <a:t>   </a:t>
            </a:r>
            <a:r>
              <a:rPr lang="ru-RU" dirty="0" err="1"/>
              <a:t>вибору</a:t>
            </a:r>
            <a:r>
              <a:rPr lang="ru-RU" dirty="0"/>
              <a:t>   </a:t>
            </a:r>
            <a:r>
              <a:rPr lang="ru-RU" dirty="0" err="1"/>
              <a:t>цільових</a:t>
            </a:r>
            <a:r>
              <a:rPr lang="ru-RU" dirty="0"/>
              <a:t>   </a:t>
            </a:r>
            <a:r>
              <a:rPr lang="ru-RU" dirty="0" err="1"/>
              <a:t>ринків</a:t>
            </a:r>
            <a:r>
              <a:rPr lang="ru-RU" dirty="0"/>
              <a:t>   на   </a:t>
            </a:r>
            <a:r>
              <a:rPr lang="ru-RU" dirty="0" err="1"/>
              <a:t>основі</a:t>
            </a:r>
            <a:r>
              <a:rPr lang="ru-RU" dirty="0"/>
              <a:t>   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сегментування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та </a:t>
            </a:r>
            <a:r>
              <a:rPr lang="ru-RU" dirty="0" err="1"/>
              <a:t>позиціювання</a:t>
            </a:r>
            <a:r>
              <a:rPr lang="ru-RU" dirty="0"/>
              <a:t>;</a:t>
            </a:r>
          </a:p>
          <a:p>
            <a:r>
              <a:rPr lang="ru-RU" dirty="0" err="1"/>
              <a:t>ревізія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на предмет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банку і </a:t>
            </a:r>
            <a:r>
              <a:rPr lang="ru-RU" dirty="0" err="1"/>
              <a:t>ситуації</a:t>
            </a:r>
            <a:r>
              <a:rPr lang="ru-RU" dirty="0"/>
              <a:t> на ринку;</a:t>
            </a:r>
          </a:p>
          <a:p>
            <a:r>
              <a:rPr lang="ru-RU" dirty="0" err="1"/>
              <a:t>оцінка</a:t>
            </a:r>
            <a:r>
              <a:rPr lang="ru-RU" dirty="0"/>
              <a:t>   </a:t>
            </a:r>
            <a:r>
              <a:rPr lang="ru-RU" dirty="0" err="1"/>
              <a:t>якості</a:t>
            </a:r>
            <a:r>
              <a:rPr lang="ru-RU" dirty="0"/>
              <a:t>   </a:t>
            </a:r>
            <a:r>
              <a:rPr lang="ru-RU" dirty="0" err="1"/>
              <a:t>планування</a:t>
            </a:r>
            <a:r>
              <a:rPr lang="ru-RU" dirty="0"/>
              <a:t>   </a:t>
            </a:r>
            <a:r>
              <a:rPr lang="ru-RU" dirty="0" err="1"/>
              <a:t>окремих</a:t>
            </a:r>
            <a:r>
              <a:rPr lang="ru-RU" dirty="0"/>
              <a:t>   </a:t>
            </a:r>
            <a:r>
              <a:rPr lang="ru-RU" dirty="0" err="1"/>
              <a:t>складових</a:t>
            </a:r>
            <a:r>
              <a:rPr lang="ru-RU" dirty="0"/>
              <a:t>   комплексу маркетингу (</a:t>
            </a:r>
            <a:r>
              <a:rPr lang="ru-RU" dirty="0" err="1"/>
              <a:t>продуктової</a:t>
            </a:r>
            <a:r>
              <a:rPr lang="ru-RU" dirty="0"/>
              <a:t>, </a:t>
            </a:r>
            <a:r>
              <a:rPr lang="ru-RU" dirty="0" err="1"/>
              <a:t>цінової</a:t>
            </a:r>
            <a:r>
              <a:rPr lang="ru-RU" dirty="0"/>
              <a:t>, </a:t>
            </a:r>
            <a:r>
              <a:rPr lang="ru-RU" dirty="0" err="1"/>
              <a:t>збутової</a:t>
            </a:r>
            <a:r>
              <a:rPr lang="ru-RU" dirty="0"/>
              <a:t> і </a:t>
            </a:r>
            <a:r>
              <a:rPr lang="ru-RU" dirty="0" err="1"/>
              <a:t>комунікаційної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);</a:t>
            </a:r>
          </a:p>
          <a:p>
            <a:r>
              <a:rPr lang="ru-RU" dirty="0" err="1"/>
              <a:t>аналіз</a:t>
            </a:r>
            <a:r>
              <a:rPr lang="ru-RU" dirty="0"/>
              <a:t> і </a:t>
            </a:r>
            <a:r>
              <a:rPr lang="ru-RU" dirty="0" err="1"/>
              <a:t>оцінка</a:t>
            </a:r>
            <a:r>
              <a:rPr lang="ru-RU" dirty="0"/>
              <a:t> систем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служб та маркетингового контролю.</a:t>
            </a:r>
          </a:p>
          <a:p>
            <a:r>
              <a:rPr lang="ru-RU" dirty="0" err="1"/>
              <a:t>Виявлені</a:t>
            </a:r>
            <a:r>
              <a:rPr lang="ru-RU" dirty="0"/>
              <a:t> у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ревізії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своєчасно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і </a:t>
            </a:r>
            <a:r>
              <a:rPr lang="ru-RU" dirty="0" err="1"/>
              <a:t>вирішуватися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банку.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80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маркетингового контролю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5371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/>
              <a:t>Ефективність</a:t>
            </a:r>
            <a:r>
              <a:rPr lang="ru-RU" dirty="0"/>
              <a:t>     маркетингового     контролю     </a:t>
            </a:r>
            <a:r>
              <a:rPr lang="ru-RU" dirty="0" err="1"/>
              <a:t>забезпечуються</a:t>
            </a:r>
            <a:r>
              <a:rPr lang="ru-RU" dirty="0"/>
              <a:t> </a:t>
            </a:r>
            <a:r>
              <a:rPr lang="ru-RU" dirty="0" err="1"/>
              <a:t>дотриманням</a:t>
            </a:r>
            <a:r>
              <a:rPr lang="ru-RU" dirty="0"/>
              <a:t> таких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Орієнтація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принципу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контролю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тримати</a:t>
            </a:r>
            <a:r>
              <a:rPr lang="ru-RU" dirty="0"/>
              <a:t> у </a:t>
            </a:r>
            <a:r>
              <a:rPr lang="ru-RU" dirty="0" err="1"/>
              <a:t>полі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банку, а не </a:t>
            </a:r>
            <a:r>
              <a:rPr lang="ru-RU" dirty="0" err="1"/>
              <a:t>акцентувати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контролі</a:t>
            </a:r>
            <a:r>
              <a:rPr lang="ru-RU" dirty="0"/>
              <a:t>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і </a:t>
            </a:r>
            <a:r>
              <a:rPr lang="ru-RU" dirty="0" err="1"/>
              <a:t>явищ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Результативність</a:t>
            </a:r>
            <a:r>
              <a:rPr lang="ru-RU" dirty="0"/>
              <a:t> контролю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контроль не повинен </a:t>
            </a:r>
            <a:r>
              <a:rPr lang="ru-RU" dirty="0" err="1"/>
              <a:t>проводитись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недоліки</a:t>
            </a:r>
            <a:r>
              <a:rPr lang="ru-RU" dirty="0"/>
              <a:t> і </a:t>
            </a:r>
            <a:r>
              <a:rPr lang="ru-RU" dirty="0" err="1"/>
              <a:t>проблеми</a:t>
            </a:r>
            <a:r>
              <a:rPr lang="ru-RU" dirty="0"/>
              <a:t>, а </a:t>
            </a:r>
            <a:r>
              <a:rPr lang="ru-RU" dirty="0" err="1"/>
              <a:t>насамперед</a:t>
            </a:r>
            <a:r>
              <a:rPr lang="ru-RU" dirty="0"/>
              <a:t> для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маркетингову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з</a:t>
            </a:r>
            <a:br>
              <a:rPr lang="ru-RU" dirty="0"/>
            </a:br>
            <a:r>
              <a:rPr lang="ru-RU" dirty="0"/>
              <a:t>метою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Еластичність</a:t>
            </a:r>
            <a:r>
              <a:rPr lang="ru-RU" dirty="0"/>
              <a:t> контролю </a:t>
            </a:r>
            <a:r>
              <a:rPr lang="ru-RU" dirty="0" err="1"/>
              <a:t>свідчить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маркетингового контролю,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і </a:t>
            </a:r>
            <a:r>
              <a:rPr lang="ru-RU" dirty="0" err="1"/>
              <a:t>суб'єкти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і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змінюватися</a:t>
            </a:r>
            <a:r>
              <a:rPr lang="ru-RU" dirty="0"/>
              <a:t> адекватно до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чинників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Своєчасність</a:t>
            </a:r>
            <a:r>
              <a:rPr lang="ru-RU" dirty="0"/>
              <a:t> контролю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своєчасно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і </a:t>
            </a:r>
            <a:r>
              <a:rPr lang="ru-RU" dirty="0" err="1"/>
              <a:t>процеси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завчасно</a:t>
            </a:r>
            <a:r>
              <a:rPr lang="ru-RU" dirty="0"/>
              <a:t> </a:t>
            </a:r>
            <a:r>
              <a:rPr lang="ru-RU" dirty="0" err="1"/>
              <a:t>реалізувати</a:t>
            </a:r>
            <a:r>
              <a:rPr lang="ru-RU" dirty="0"/>
              <a:t> заходи по </a:t>
            </a:r>
            <a:r>
              <a:rPr lang="ru-RU" dirty="0" err="1"/>
              <a:t>коректуванню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занадто</a:t>
            </a:r>
            <a:r>
              <a:rPr lang="ru-RU" dirty="0"/>
              <a:t> </a:t>
            </a:r>
            <a:r>
              <a:rPr lang="ru-RU" dirty="0" err="1"/>
              <a:t>часте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   </a:t>
            </a:r>
            <a:r>
              <a:rPr lang="ru-RU" dirty="0" err="1"/>
              <a:t>негативні</a:t>
            </a:r>
            <a:r>
              <a:rPr lang="ru-RU" dirty="0"/>
              <a:t>   </a:t>
            </a:r>
            <a:r>
              <a:rPr lang="ru-RU" dirty="0" err="1"/>
              <a:t>наслідки</a:t>
            </a:r>
            <a:r>
              <a:rPr lang="ru-RU" dirty="0"/>
              <a:t>   у   </a:t>
            </a:r>
            <a:r>
              <a:rPr lang="ru-RU" dirty="0" err="1"/>
              <a:t>формі</a:t>
            </a:r>
            <a:r>
              <a:rPr lang="ru-RU" dirty="0"/>
              <a:t>   </a:t>
            </a:r>
            <a:r>
              <a:rPr lang="ru-RU" dirty="0" err="1"/>
              <a:t>зниження</a:t>
            </a:r>
            <a:r>
              <a:rPr lang="ru-RU" dirty="0"/>
              <a:t>   </a:t>
            </a:r>
            <a:r>
              <a:rPr lang="ru-RU" dirty="0" err="1"/>
              <a:t>самостійності</a:t>
            </a:r>
            <a:r>
              <a:rPr lang="ru-RU" dirty="0"/>
              <a:t>   і </a:t>
            </a:r>
            <a:r>
              <a:rPr lang="ru-RU" dirty="0" err="1"/>
              <a:t>відповідальності</a:t>
            </a:r>
            <a:r>
              <a:rPr lang="ru-RU" dirty="0"/>
              <a:t> персоналу,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часу і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Економічність</a:t>
            </a:r>
            <a:r>
              <a:rPr lang="ru-RU" dirty="0"/>
              <a:t>  і  простота  </a:t>
            </a:r>
            <a:r>
              <a:rPr lang="ru-RU" dirty="0" err="1"/>
              <a:t>системи</a:t>
            </a:r>
            <a:r>
              <a:rPr lang="ru-RU" dirty="0"/>
              <a:t>   контролю.  </a:t>
            </a:r>
            <a:r>
              <a:rPr lang="ru-RU" dirty="0" err="1"/>
              <a:t>Затрати</a:t>
            </a:r>
            <a:r>
              <a:rPr lang="ru-RU" dirty="0"/>
              <a:t>  на </a:t>
            </a:r>
            <a:r>
              <a:rPr lang="ru-RU" dirty="0" err="1"/>
              <a:t>здійснення</a:t>
            </a:r>
            <a:r>
              <a:rPr lang="ru-RU" dirty="0"/>
              <a:t> контролю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сп</a:t>
            </a:r>
            <a:r>
              <a:rPr lang="ru-RU" dirty="0"/>
              <a:t> і </a:t>
            </a:r>
            <a:r>
              <a:rPr lang="ru-RU" dirty="0" err="1"/>
              <a:t>вставляти</a:t>
            </a:r>
            <a:r>
              <a:rPr lang="ru-RU" dirty="0"/>
              <a:t> </a:t>
            </a:r>
            <a:r>
              <a:rPr lang="ru-RU" dirty="0" err="1"/>
              <a:t>ся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корисним</a:t>
            </a:r>
            <a:r>
              <a:rPr lang="ru-RU" dirty="0"/>
              <a:t> </a:t>
            </a:r>
            <a:r>
              <a:rPr lang="ru-RU" dirty="0" err="1"/>
              <a:t>ефектом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досягнутий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Простота і </a:t>
            </a:r>
            <a:r>
              <a:rPr lang="ru-RU" dirty="0" err="1"/>
              <a:t>доступність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і форм контролю в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964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організаційних</a:t>
            </a:r>
            <a:r>
              <a:rPr lang="ru-RU" dirty="0"/>
              <a:t> структур </a:t>
            </a:r>
            <a:r>
              <a:rPr lang="ru-RU" dirty="0" err="1"/>
              <a:t>управління</a:t>
            </a:r>
            <a:r>
              <a:rPr lang="ru-RU" dirty="0"/>
              <a:t> маркетинговою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маркетингу </a:t>
            </a:r>
            <a:r>
              <a:rPr lang="ru-RU" dirty="0" err="1"/>
              <a:t>комерційного</a:t>
            </a:r>
            <a:r>
              <a:rPr lang="ru-RU" dirty="0"/>
              <a:t> банку </a:t>
            </a:r>
            <a:r>
              <a:rPr lang="ru-RU" dirty="0" err="1"/>
              <a:t>визначається</a:t>
            </a:r>
            <a:r>
              <a:rPr lang="ru-RU" dirty="0"/>
              <a:t> типом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обраною</a:t>
            </a:r>
            <a:r>
              <a:rPr lang="ru-RU" dirty="0"/>
              <a:t> </a:t>
            </a:r>
            <a:r>
              <a:rPr lang="ru-RU" dirty="0" err="1"/>
              <a:t>стратегією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типовими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служб </a:t>
            </a:r>
            <a:r>
              <a:rPr lang="ru-RU" dirty="0" err="1"/>
              <a:t>комерційного</a:t>
            </a:r>
            <a:r>
              <a:rPr lang="ru-RU" dirty="0"/>
              <a:t> банку:</a:t>
            </a:r>
          </a:p>
          <a:p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;</a:t>
            </a:r>
          </a:p>
          <a:p>
            <a:r>
              <a:rPr lang="ru-RU" dirty="0" err="1"/>
              <a:t>організація</a:t>
            </a:r>
            <a:r>
              <a:rPr lang="ru-RU" dirty="0"/>
              <a:t> за продуктовою </a:t>
            </a:r>
            <a:r>
              <a:rPr lang="ru-RU" dirty="0" err="1"/>
              <a:t>ознакою</a:t>
            </a:r>
            <a:r>
              <a:rPr lang="ru-RU" dirty="0"/>
              <a:t>;</a:t>
            </a:r>
          </a:p>
          <a:p>
            <a:r>
              <a:rPr lang="ru-RU" dirty="0" err="1"/>
              <a:t>організація</a:t>
            </a:r>
            <a:r>
              <a:rPr lang="ru-RU" dirty="0"/>
              <a:t> за </a:t>
            </a:r>
            <a:r>
              <a:rPr lang="ru-RU" dirty="0" err="1"/>
              <a:t>географічним</a:t>
            </a:r>
            <a:r>
              <a:rPr lang="ru-RU" dirty="0"/>
              <a:t> принципом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функціональна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Схема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банку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і </a:t>
            </a:r>
            <a:r>
              <a:rPr lang="ru-RU" dirty="0" err="1"/>
              <a:t>функціонування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(департаменту) маркетингу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головної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у </a:t>
            </a:r>
            <a:r>
              <a:rPr lang="ru-RU" dirty="0" err="1"/>
              <a:t>розрізі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маркетингу. Такими </a:t>
            </a:r>
            <a:r>
              <a:rPr lang="ru-RU" dirty="0" err="1"/>
              <a:t>підрозділами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відділи</a:t>
            </a:r>
            <a:r>
              <a:rPr lang="ru-RU" dirty="0"/>
              <a:t> (</a:t>
            </a:r>
            <a:r>
              <a:rPr lang="ru-RU" dirty="0" err="1"/>
              <a:t>сектори</a:t>
            </a:r>
            <a:r>
              <a:rPr lang="ru-RU" dirty="0"/>
              <a:t>) </a:t>
            </a:r>
            <a:r>
              <a:rPr lang="ru-RU" dirty="0" err="1"/>
              <a:t>аналізу</a:t>
            </a:r>
            <a:r>
              <a:rPr lang="ru-RU" dirty="0"/>
              <a:t> ринку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 маркетингового </a:t>
            </a:r>
            <a:r>
              <a:rPr lang="ru-RU" dirty="0" err="1"/>
              <a:t>планування</a:t>
            </a:r>
            <a:r>
              <a:rPr lang="ru-RU" dirty="0"/>
              <a:t>, маркетингового контролю, </a:t>
            </a:r>
            <a:r>
              <a:rPr lang="ru-RU" dirty="0" err="1"/>
              <a:t>розробки</a:t>
            </a:r>
            <a:r>
              <a:rPr lang="ru-RU" dirty="0"/>
              <a:t> і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</a:t>
            </a:r>
            <a:r>
              <a:rPr lang="ru-RU" dirty="0" err="1"/>
              <a:t>ціноутворення</a:t>
            </a:r>
            <a:r>
              <a:rPr lang="ru-RU" dirty="0"/>
              <a:t>, </a:t>
            </a:r>
            <a:r>
              <a:rPr lang="ru-RU" dirty="0" err="1"/>
              <a:t>комунікаційної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засобів</a:t>
            </a:r>
            <a:r>
              <a:rPr lang="ru-RU" dirty="0"/>
              <a:t> доставки </a:t>
            </a:r>
            <a:r>
              <a:rPr lang="ru-RU" dirty="0" err="1"/>
              <a:t>продуктів</a:t>
            </a:r>
            <a:r>
              <a:rPr lang="ru-RU" dirty="0"/>
              <a:t>.</a:t>
            </a:r>
          </a:p>
          <a:p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служб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поширеною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дрібних</a:t>
            </a:r>
            <a:r>
              <a:rPr lang="ru-RU" dirty="0"/>
              <a:t> і </a:t>
            </a:r>
            <a:r>
              <a:rPr lang="ru-RU" dirty="0" err="1"/>
              <a:t>середніх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з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обмеженою</a:t>
            </a:r>
            <a:r>
              <a:rPr lang="ru-RU" dirty="0"/>
              <a:t> </a:t>
            </a:r>
            <a:r>
              <a:rPr lang="ru-RU" dirty="0" err="1"/>
              <a:t>географією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При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:</a:t>
            </a:r>
          </a:p>
          <a:p>
            <a:r>
              <a:rPr lang="ru-RU" dirty="0" err="1"/>
              <a:t>можливість</a:t>
            </a:r>
            <a:r>
              <a:rPr lang="ru-RU" dirty="0"/>
              <a:t>   </a:t>
            </a:r>
            <a:r>
              <a:rPr lang="ru-RU" dirty="0" err="1"/>
              <a:t>об'єднання</a:t>
            </a:r>
            <a:r>
              <a:rPr lang="ru-RU" dirty="0"/>
              <a:t>   </a:t>
            </a:r>
            <a:r>
              <a:rPr lang="ru-RU" dirty="0" err="1"/>
              <a:t>декількох</a:t>
            </a:r>
            <a:r>
              <a:rPr lang="ru-RU" dirty="0"/>
              <a:t>   </a:t>
            </a:r>
            <a:r>
              <a:rPr lang="ru-RU" dirty="0" err="1"/>
              <a:t>функцій</a:t>
            </a:r>
            <a:r>
              <a:rPr lang="ru-RU" dirty="0"/>
              <a:t>   </a:t>
            </a:r>
            <a:r>
              <a:rPr lang="ru-RU" dirty="0" err="1"/>
              <a:t>банківського</a:t>
            </a:r>
            <a:r>
              <a:rPr lang="ru-RU" dirty="0"/>
              <a:t> маркетингу в одному структурному </a:t>
            </a:r>
            <a:r>
              <a:rPr lang="ru-RU" dirty="0" err="1"/>
              <a:t>підрозділі</a:t>
            </a:r>
            <a:r>
              <a:rPr lang="ru-RU" dirty="0"/>
              <a:t>;</a:t>
            </a:r>
          </a:p>
          <a:p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маркетингу.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0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організація</a:t>
            </a:r>
            <a:r>
              <a:rPr lang="ru-RU" dirty="0" smtClean="0"/>
              <a:t> за продуктовою </a:t>
            </a:r>
            <a:r>
              <a:rPr lang="ru-RU" dirty="0" err="1" smtClean="0"/>
              <a:t>ознакою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маркетингу за продуктовою </a:t>
            </a:r>
            <a:r>
              <a:rPr lang="ru-RU" dirty="0" err="1"/>
              <a:t>ознакою</a:t>
            </a:r>
            <a:r>
              <a:rPr lang="ru-RU" dirty="0"/>
              <a:t> не </a:t>
            </a:r>
            <a:r>
              <a:rPr lang="ru-RU" dirty="0" err="1"/>
              <a:t>виключає</a:t>
            </a:r>
            <a:r>
              <a:rPr lang="ru-RU" dirty="0"/>
              <a:t>, а </a:t>
            </a:r>
            <a:r>
              <a:rPr lang="ru-RU" dirty="0" err="1"/>
              <a:t>навпаки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за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 маркетингу. </a:t>
            </a:r>
            <a:r>
              <a:rPr lang="ru-RU" dirty="0" err="1"/>
              <a:t>Суттєва</a:t>
            </a:r>
            <a:r>
              <a:rPr lang="ru-RU" dirty="0"/>
              <a:t> </a:t>
            </a:r>
            <a:r>
              <a:rPr lang="ru-RU" dirty="0" err="1"/>
              <a:t>відмінність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акцентуванні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розробці</a:t>
            </a:r>
            <a:r>
              <a:rPr lang="ru-RU" dirty="0"/>
              <a:t> і </a:t>
            </a:r>
            <a:r>
              <a:rPr lang="ru-RU" dirty="0" err="1"/>
              <a:t>просуванні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в </a:t>
            </a:r>
            <a:r>
              <a:rPr lang="ru-RU" dirty="0" err="1"/>
              <a:t>організаційному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секторів</a:t>
            </a:r>
            <a:r>
              <a:rPr lang="ru-RU" dirty="0"/>
              <a:t> за </a:t>
            </a:r>
            <a:r>
              <a:rPr lang="ru-RU" dirty="0" err="1"/>
              <a:t>певними</a:t>
            </a:r>
            <a:r>
              <a:rPr lang="ru-RU" dirty="0"/>
              <a:t> типами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(сектор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сектор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сектор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платіжних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). Склад і структура таких </a:t>
            </a:r>
            <a:r>
              <a:rPr lang="ru-RU" dirty="0" err="1"/>
              <a:t>секторів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пріоритетним</a:t>
            </a:r>
            <a:r>
              <a:rPr lang="ru-RU" dirty="0"/>
              <a:t> </a:t>
            </a:r>
            <a:r>
              <a:rPr lang="ru-RU" dirty="0" err="1"/>
              <a:t>напрямкам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банку на ринку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з часом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змінюватися</a:t>
            </a:r>
            <a:r>
              <a:rPr lang="ru-RU" dirty="0"/>
              <a:t>. </a:t>
            </a:r>
            <a:r>
              <a:rPr lang="ru-RU" dirty="0" err="1"/>
              <a:t>Продуктова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не </a:t>
            </a:r>
            <a:r>
              <a:rPr lang="ru-RU" dirty="0" err="1"/>
              <a:t>набула</a:t>
            </a:r>
            <a:r>
              <a:rPr lang="ru-RU" dirty="0"/>
              <a:t> широкого </a:t>
            </a:r>
            <a:r>
              <a:rPr lang="ru-RU" dirty="0" err="1"/>
              <a:t>розповсюдження</a:t>
            </a:r>
            <a:r>
              <a:rPr lang="ru-RU" dirty="0"/>
              <a:t>. Вона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доцільною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вираженого</a:t>
            </a:r>
            <a:r>
              <a:rPr lang="ru-RU" dirty="0"/>
              <a:t> </a:t>
            </a:r>
            <a:r>
              <a:rPr lang="ru-RU" dirty="0" err="1"/>
              <a:t>галузевого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комерційним</a:t>
            </a:r>
            <a:r>
              <a:rPr lang="ru-RU" dirty="0"/>
              <a:t> банком в </a:t>
            </a:r>
            <a:r>
              <a:rPr lang="ru-RU" dirty="0" err="1"/>
              <a:t>цілому</a:t>
            </a:r>
            <a:r>
              <a:rPr lang="ru-RU" dirty="0"/>
              <a:t> і як </a:t>
            </a:r>
            <a:r>
              <a:rPr lang="ru-RU" dirty="0" err="1"/>
              <a:t>тимчасовий</a:t>
            </a:r>
            <a:r>
              <a:rPr lang="ru-RU" dirty="0"/>
              <a:t> </a:t>
            </a:r>
            <a:r>
              <a:rPr lang="ru-RU" dirty="0" err="1"/>
              <a:t>варіант</a:t>
            </a:r>
            <a:r>
              <a:rPr lang="ru-RU" dirty="0"/>
              <a:t> при </a:t>
            </a:r>
            <a:r>
              <a:rPr lang="ru-RU" dirty="0" err="1"/>
              <a:t>диверсифікації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банку.</a:t>
            </a:r>
          </a:p>
        </p:txBody>
      </p:sp>
    </p:spTree>
    <p:extLst>
      <p:ext uri="{BB962C8B-B14F-4D97-AF65-F5344CB8AC3E}">
        <p14:creationId xmlns:p14="http://schemas.microsoft.com/office/powerpoint/2010/main" val="1293169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Географічний</a:t>
            </a:r>
            <a:r>
              <a:rPr lang="ru-RU" dirty="0" smtClean="0"/>
              <a:t> принцип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Географічний</a:t>
            </a:r>
            <a:r>
              <a:rPr lang="ru-RU" dirty="0"/>
              <a:t> принцип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маркетингу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крупними</a:t>
            </a:r>
            <a:r>
              <a:rPr lang="ru-RU" dirty="0"/>
              <a:t> </a:t>
            </a:r>
            <a:r>
              <a:rPr lang="ru-RU" dirty="0" err="1"/>
              <a:t>універсальними</a:t>
            </a:r>
            <a:r>
              <a:rPr lang="ru-RU" dirty="0"/>
              <a:t> банками,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розгалужену</a:t>
            </a:r>
            <a:r>
              <a:rPr lang="ru-RU" dirty="0"/>
              <a:t> </a:t>
            </a:r>
            <a:r>
              <a:rPr lang="ru-RU" dirty="0" err="1"/>
              <a:t>філіальну</a:t>
            </a:r>
            <a:r>
              <a:rPr lang="ru-RU" dirty="0"/>
              <a:t> </a:t>
            </a:r>
            <a:r>
              <a:rPr lang="ru-RU" dirty="0" err="1"/>
              <a:t>сітку</a:t>
            </a:r>
            <a:r>
              <a:rPr lang="ru-RU" dirty="0"/>
              <a:t> і </a:t>
            </a:r>
            <a:r>
              <a:rPr lang="ru-RU" dirty="0" err="1"/>
              <a:t>обширну</a:t>
            </a:r>
            <a:r>
              <a:rPr lang="ru-RU" dirty="0"/>
              <a:t> </a:t>
            </a:r>
            <a:r>
              <a:rPr lang="ru-RU" dirty="0" err="1"/>
              <a:t>географію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у </a:t>
            </a:r>
            <a:r>
              <a:rPr lang="ru-RU" dirty="0" err="1"/>
              <a:t>кожній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переважній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) </a:t>
            </a:r>
            <a:r>
              <a:rPr lang="ru-RU" dirty="0" err="1"/>
              <a:t>балансовій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організаційні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по маркетингу, структура, склад і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</a:t>
            </a:r>
            <a:r>
              <a:rPr lang="ru-RU" dirty="0" err="1"/>
              <a:t>офісом</a:t>
            </a:r>
            <a:r>
              <a:rPr lang="ru-RU" dirty="0"/>
              <a:t> банку, </a:t>
            </a:r>
            <a:r>
              <a:rPr lang="ru-RU" dirty="0" err="1"/>
              <a:t>виходячи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централізації</a:t>
            </a:r>
            <a:r>
              <a:rPr lang="ru-RU" dirty="0"/>
              <a:t> і </a:t>
            </a:r>
            <a:r>
              <a:rPr lang="ru-RU" dirty="0" err="1"/>
              <a:t>децентралізації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банку та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філіалу</a:t>
            </a:r>
            <a:r>
              <a:rPr lang="ru-RU" dirty="0"/>
              <a:t>.</a:t>
            </a:r>
          </a:p>
          <a:p>
            <a:r>
              <a:rPr lang="ru-RU" dirty="0" err="1"/>
              <a:t>Перші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організаційних</a:t>
            </a:r>
            <a:r>
              <a:rPr lang="ru-RU" dirty="0"/>
              <a:t> структур </a:t>
            </a:r>
            <a:r>
              <a:rPr lang="ru-RU" dirty="0" err="1"/>
              <a:t>управління</a:t>
            </a:r>
            <a:r>
              <a:rPr lang="ru-RU" dirty="0"/>
              <a:t> маркетинговою </a:t>
            </a:r>
            <a:r>
              <a:rPr lang="ru-RU" dirty="0" err="1"/>
              <a:t>діяльністю</a:t>
            </a:r>
            <a:r>
              <a:rPr lang="ru-RU" dirty="0"/>
              <a:t> банку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тяжіють</a:t>
            </a:r>
            <a:r>
              <a:rPr lang="ru-RU" dirty="0"/>
              <a:t> до </a:t>
            </a:r>
            <a:r>
              <a:rPr lang="ru-RU" dirty="0" err="1"/>
              <a:t>централізованого</a:t>
            </a:r>
            <a:r>
              <a:rPr lang="ru-RU" dirty="0"/>
              <a:t> характеру </a:t>
            </a:r>
            <a:r>
              <a:rPr lang="ru-RU" dirty="0" err="1"/>
              <a:t>управління</a:t>
            </a:r>
            <a:r>
              <a:rPr lang="ru-RU" dirty="0"/>
              <a:t> і не </a:t>
            </a:r>
            <a:r>
              <a:rPr lang="ru-RU" dirty="0" err="1"/>
              <a:t>дозволяють</a:t>
            </a:r>
            <a:r>
              <a:rPr lang="ru-RU" dirty="0"/>
              <a:t> в </a:t>
            </a:r>
            <a:r>
              <a:rPr lang="ru-RU" dirty="0" err="1"/>
              <a:t>повній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локальних</a:t>
            </a:r>
            <a:r>
              <a:rPr lang="ru-RU" dirty="0"/>
              <a:t> та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В той же час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 персоналу </a:t>
            </a:r>
            <a:r>
              <a:rPr lang="ru-RU" dirty="0" err="1"/>
              <a:t>маркетингових</a:t>
            </a:r>
            <a:r>
              <a:rPr lang="ru-RU" dirty="0"/>
              <a:t> служб за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варіантами</a:t>
            </a:r>
            <a:r>
              <a:rPr lang="ru-RU" dirty="0"/>
              <a:t>, особливо при </a:t>
            </a:r>
            <a:r>
              <a:rPr lang="ru-RU" dirty="0" err="1"/>
              <a:t>функціональній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мінімальними</a:t>
            </a:r>
            <a:r>
              <a:rPr lang="ru-RU" dirty="0"/>
              <a:t>. </a:t>
            </a:r>
            <a:r>
              <a:rPr lang="ru-RU" dirty="0" err="1"/>
              <a:t>Географічний</a:t>
            </a:r>
            <a:r>
              <a:rPr lang="ru-RU" dirty="0"/>
              <a:t> принцип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служб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складним</a:t>
            </a:r>
            <a:r>
              <a:rPr lang="ru-RU" dirty="0"/>
              <a:t> і дорогим.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75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маркетинговою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банку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Управління</a:t>
            </a:r>
            <a:r>
              <a:rPr lang="ru-RU" dirty="0"/>
              <a:t> маркетингом </a:t>
            </a:r>
            <a:r>
              <a:rPr lang="ru-RU" dirty="0" err="1"/>
              <a:t>комерційного</a:t>
            </a:r>
            <a:r>
              <a:rPr lang="ru-RU" dirty="0"/>
              <a:t> банку </a:t>
            </a:r>
            <a:r>
              <a:rPr lang="ru-RU" dirty="0" err="1"/>
              <a:t>виступає</a:t>
            </a:r>
            <a:r>
              <a:rPr lang="ru-RU" dirty="0"/>
              <a:t> як </a:t>
            </a:r>
            <a:r>
              <a:rPr lang="ru-RU" dirty="0" err="1"/>
              <a:t>цілеспрямована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банку по </a:t>
            </a:r>
            <a:r>
              <a:rPr lang="ru-RU" dirty="0" err="1"/>
              <a:t>регулюванню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на ринку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обліку</a:t>
            </a:r>
            <a:r>
              <a:rPr lang="ru-RU" dirty="0"/>
              <a:t> та контролю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простору і конкурентного </a:t>
            </a:r>
            <a:r>
              <a:rPr lang="ru-RU" dirty="0" err="1"/>
              <a:t>середовища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  <a:p>
            <a:r>
              <a:rPr lang="ru-RU" dirty="0"/>
              <a:t>Мета </a:t>
            </a:r>
            <a:r>
              <a:rPr lang="ru-RU" dirty="0" err="1"/>
              <a:t>управління</a:t>
            </a:r>
            <a:r>
              <a:rPr lang="ru-RU" dirty="0"/>
              <a:t> маркетинговою </a:t>
            </a:r>
            <a:r>
              <a:rPr lang="ru-RU" dirty="0" err="1"/>
              <a:t>діяльністю</a:t>
            </a:r>
            <a:r>
              <a:rPr lang="ru-RU" dirty="0"/>
              <a:t> банку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досягненні</a:t>
            </a:r>
            <a:r>
              <a:rPr lang="ru-RU" dirty="0"/>
              <a:t> </a:t>
            </a:r>
            <a:r>
              <a:rPr lang="ru-RU" dirty="0" err="1"/>
              <a:t>прибутковості</a:t>
            </a:r>
            <a:r>
              <a:rPr lang="ru-RU" dirty="0"/>
              <a:t> і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банку на ринку з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і </a:t>
            </a:r>
            <a:r>
              <a:rPr lang="ru-RU" dirty="0" err="1"/>
              <a:t>послідовності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ріст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продаж,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 ринку і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і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банку.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454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Система </a:t>
            </a:r>
            <a:r>
              <a:rPr lang="ru-RU" dirty="0" err="1"/>
              <a:t>управління</a:t>
            </a:r>
            <a:r>
              <a:rPr lang="ru-RU" dirty="0"/>
              <a:t> маркетинговою </a:t>
            </a:r>
            <a:r>
              <a:rPr lang="ru-RU" dirty="0" err="1"/>
              <a:t>діяльністю</a:t>
            </a:r>
            <a:r>
              <a:rPr lang="ru-RU" dirty="0"/>
              <a:t> банку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певних</a:t>
            </a:r>
            <a:r>
              <a:rPr lang="ru-RU" dirty="0"/>
              <a:t> принципах,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об'єднані</a:t>
            </a:r>
            <a:r>
              <a:rPr lang="ru-RU" dirty="0"/>
              <a:t> у три </a:t>
            </a:r>
            <a:r>
              <a:rPr lang="ru-RU" dirty="0" err="1"/>
              <a:t>групи</a:t>
            </a:r>
            <a:r>
              <a:rPr lang="ru-RU" dirty="0"/>
              <a:t>:</a:t>
            </a:r>
          </a:p>
          <a:p>
            <a:r>
              <a:rPr lang="ru-RU" dirty="0" err="1"/>
              <a:t>ціннісно-орієнтовані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;</a:t>
            </a:r>
          </a:p>
          <a:p>
            <a:r>
              <a:rPr lang="ru-RU" dirty="0"/>
              <a:t>концептуально-</a:t>
            </a:r>
            <a:r>
              <a:rPr lang="ru-RU" dirty="0" err="1"/>
              <a:t>регулюючі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;</a:t>
            </a:r>
          </a:p>
          <a:p>
            <a:r>
              <a:rPr lang="ru-RU" dirty="0" err="1"/>
              <a:t>принципи</a:t>
            </a:r>
            <a:r>
              <a:rPr lang="ru-RU" dirty="0"/>
              <a:t> тактичного </a:t>
            </a:r>
            <a:r>
              <a:rPr lang="ru-RU" dirty="0" err="1"/>
              <a:t>аналізу</a:t>
            </a:r>
            <a:r>
              <a:rPr lang="ru-RU" dirty="0"/>
              <a:t> і </a:t>
            </a:r>
            <a:r>
              <a:rPr lang="ru-RU" dirty="0" err="1"/>
              <a:t>проектування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474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98322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До </a:t>
            </a:r>
            <a:r>
              <a:rPr lang="ru-RU" b="1" dirty="0" err="1">
                <a:solidFill>
                  <a:srgbClr val="FF0000"/>
                </a:solidFill>
              </a:rPr>
              <a:t>першої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групи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принципів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відносять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  <a:p>
            <a:r>
              <a:rPr lang="ru-RU" dirty="0"/>
              <a:t>принцип   </a:t>
            </a:r>
            <a:r>
              <a:rPr lang="ru-RU" dirty="0" err="1"/>
              <a:t>управлінського</a:t>
            </a:r>
            <a:r>
              <a:rPr lang="ru-RU" dirty="0"/>
              <a:t>   </a:t>
            </a:r>
            <a:r>
              <a:rPr lang="ru-RU" dirty="0" err="1"/>
              <a:t>ризику</a:t>
            </a:r>
            <a:r>
              <a:rPr lang="ru-RU" dirty="0"/>
              <a:t>,   </a:t>
            </a:r>
            <a:r>
              <a:rPr lang="ru-RU" dirty="0" err="1"/>
              <a:t>який</a:t>
            </a:r>
            <a:r>
              <a:rPr lang="ru-RU" dirty="0"/>
              <a:t>   </a:t>
            </a:r>
            <a:r>
              <a:rPr lang="ru-RU" dirty="0" err="1"/>
              <a:t>проявляється</a:t>
            </a:r>
            <a:r>
              <a:rPr lang="ru-RU" dirty="0"/>
              <a:t>   у </a:t>
            </a:r>
            <a:r>
              <a:rPr lang="ru-RU" dirty="0" err="1"/>
              <a:t>здатності</a:t>
            </a:r>
            <a:r>
              <a:rPr lang="ru-RU" dirty="0"/>
              <a:t>   </a:t>
            </a:r>
            <a:r>
              <a:rPr lang="ru-RU" dirty="0" err="1"/>
              <a:t>керівника</a:t>
            </a:r>
            <a:r>
              <a:rPr lang="ru-RU" dirty="0"/>
              <a:t>   </a:t>
            </a:r>
            <a:r>
              <a:rPr lang="ru-RU" dirty="0" err="1"/>
              <a:t>оцінити</a:t>
            </a:r>
            <a:r>
              <a:rPr lang="ru-RU" dirty="0"/>
              <a:t>   </a:t>
            </a:r>
            <a:r>
              <a:rPr lang="ru-RU" dirty="0" err="1"/>
              <a:t>сильні</a:t>
            </a:r>
            <a:r>
              <a:rPr lang="ru-RU" dirty="0"/>
              <a:t>   і   </a:t>
            </a:r>
            <a:r>
              <a:rPr lang="ru-RU" dirty="0" err="1"/>
              <a:t>слабкі</a:t>
            </a:r>
            <a:r>
              <a:rPr lang="ru-RU" dirty="0"/>
              <a:t>   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 і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ризикові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по </a:t>
            </a:r>
            <a:r>
              <a:rPr lang="ru-RU" dirty="0" err="1"/>
              <a:t>зміцненню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банку на ринку;</a:t>
            </a:r>
          </a:p>
          <a:p>
            <a:r>
              <a:rPr lang="ru-RU" dirty="0"/>
              <a:t>принцип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у </a:t>
            </a:r>
            <a:r>
              <a:rPr lang="ru-RU" dirty="0" err="1"/>
              <a:t>виборі</a:t>
            </a:r>
            <a:r>
              <a:rPr lang="ru-RU" dirty="0"/>
              <a:t> і </a:t>
            </a:r>
            <a:r>
              <a:rPr lang="ru-RU" dirty="0" err="1"/>
              <a:t>юридичному</a:t>
            </a:r>
            <a:r>
              <a:rPr lang="ru-RU" dirty="0"/>
              <a:t> </a:t>
            </a:r>
            <a:r>
              <a:rPr lang="ru-RU" dirty="0" err="1"/>
              <a:t>оформленні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;</a:t>
            </a:r>
          </a:p>
          <a:p>
            <a:r>
              <a:rPr lang="ru-RU" dirty="0"/>
              <a:t>принцип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банку,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кон'юнктурних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, </a:t>
            </a:r>
            <a:r>
              <a:rPr lang="ru-RU" dirty="0" err="1"/>
              <a:t>успіхів</a:t>
            </a:r>
            <a:r>
              <a:rPr lang="ru-RU" dirty="0"/>
              <a:t> </a:t>
            </a:r>
            <a:r>
              <a:rPr lang="ru-RU" dirty="0" err="1"/>
              <a:t>науково-технічного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r>
              <a:rPr lang="ru-RU" dirty="0"/>
              <a:t>, </a:t>
            </a:r>
            <a:r>
              <a:rPr lang="ru-RU" dirty="0" err="1"/>
              <a:t>реальних</a:t>
            </a:r>
            <a:r>
              <a:rPr lang="ru-RU" dirty="0"/>
              <a:t> і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клієнтів</a:t>
            </a:r>
            <a:r>
              <a:rPr lang="ru-RU" dirty="0"/>
              <a:t>;</a:t>
            </a:r>
          </a:p>
          <a:p>
            <a:r>
              <a:rPr lang="ru-RU" dirty="0"/>
              <a:t>принцип    </a:t>
            </a:r>
            <a:r>
              <a:rPr lang="ru-RU" dirty="0" err="1"/>
              <a:t>інструментального</a:t>
            </a:r>
            <a:r>
              <a:rPr lang="ru-RU" dirty="0"/>
              <a:t>   </a:t>
            </a:r>
            <a:r>
              <a:rPr lang="ru-RU" dirty="0" err="1"/>
              <a:t>забезпечення</a:t>
            </a:r>
            <a:r>
              <a:rPr lang="ru-RU" dirty="0"/>
              <a:t>    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     через     систему     нормативно-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та </a:t>
            </a:r>
            <a:r>
              <a:rPr lang="ru-RU" dirty="0" err="1"/>
              <a:t>засобів</a:t>
            </a:r>
            <a:r>
              <a:rPr lang="ru-RU" dirty="0"/>
              <a:t>  </a:t>
            </a:r>
            <a:r>
              <a:rPr lang="ru-RU" dirty="0" err="1"/>
              <a:t>програмного</a:t>
            </a:r>
            <a:r>
              <a:rPr lang="ru-RU" dirty="0"/>
              <a:t>,  </a:t>
            </a:r>
            <a:r>
              <a:rPr lang="ru-RU" dirty="0" err="1"/>
              <a:t>інформаційного</a:t>
            </a:r>
            <a:r>
              <a:rPr lang="ru-RU" dirty="0"/>
              <a:t>  і </a:t>
            </a:r>
            <a:r>
              <a:rPr lang="ru-RU" dirty="0" err="1"/>
              <a:t>аналітичного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;</a:t>
            </a:r>
          </a:p>
          <a:p>
            <a:r>
              <a:rPr lang="ru-RU" dirty="0"/>
              <a:t>принцип  </a:t>
            </a:r>
            <a:r>
              <a:rPr lang="ru-RU" dirty="0" err="1"/>
              <a:t>конкурентної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  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споживачам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сервісу</a:t>
            </a:r>
            <a:r>
              <a:rPr lang="ru-RU" dirty="0"/>
              <a:t>.</a:t>
            </a:r>
          </a:p>
          <a:p>
            <a:r>
              <a:rPr lang="ru-RU" b="1" dirty="0">
                <a:solidFill>
                  <a:srgbClr val="FF0000"/>
                </a:solidFill>
              </a:rPr>
              <a:t>Концептуально-</a:t>
            </a:r>
            <a:r>
              <a:rPr lang="ru-RU" b="1" dirty="0" err="1">
                <a:solidFill>
                  <a:srgbClr val="FF0000"/>
                </a:solidFill>
              </a:rPr>
              <a:t>регулюючі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принципи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визначають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стратегічну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поведінку</a:t>
            </a:r>
            <a:r>
              <a:rPr lang="ru-RU" b="1" dirty="0">
                <a:solidFill>
                  <a:srgbClr val="FF0000"/>
                </a:solidFill>
              </a:rPr>
              <a:t> банку в </a:t>
            </a:r>
            <a:r>
              <a:rPr lang="ru-RU" b="1" dirty="0" err="1">
                <a:solidFill>
                  <a:srgbClr val="FF0000"/>
                </a:solidFill>
              </a:rPr>
              <a:t>умовах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ризику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невизначеності</a:t>
            </a:r>
            <a:r>
              <a:rPr lang="ru-RU" b="1" dirty="0">
                <a:solidFill>
                  <a:srgbClr val="FF0000"/>
                </a:solidFill>
              </a:rPr>
              <a:t>. До них належать:</a:t>
            </a:r>
          </a:p>
          <a:p>
            <a:r>
              <a:rPr lang="ru-RU" dirty="0"/>
              <a:t>принцип   </a:t>
            </a:r>
            <a:r>
              <a:rPr lang="ru-RU" dirty="0" err="1"/>
              <a:t>інформаційної</a:t>
            </a:r>
            <a:r>
              <a:rPr lang="ru-RU" dirty="0"/>
              <a:t>  </a:t>
            </a:r>
            <a:r>
              <a:rPr lang="ru-RU" dirty="0" err="1"/>
              <a:t>достатності</a:t>
            </a:r>
            <a:r>
              <a:rPr lang="ru-RU" dirty="0"/>
              <a:t>,   </a:t>
            </a:r>
            <a:r>
              <a:rPr lang="ru-RU" dirty="0" err="1"/>
              <a:t>важливість</a:t>
            </a:r>
            <a:r>
              <a:rPr lang="ru-RU" dirty="0"/>
              <a:t>  </a:t>
            </a:r>
            <a:r>
              <a:rPr lang="ru-RU" dirty="0" err="1"/>
              <a:t>якого</a:t>
            </a:r>
            <a:r>
              <a:rPr lang="ru-RU" dirty="0"/>
              <a:t>  в маркетингу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масив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експертних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, </a:t>
            </a:r>
            <a:r>
              <a:rPr lang="ru-RU" dirty="0" err="1"/>
              <a:t>опитувань</a:t>
            </a:r>
            <a:r>
              <a:rPr lang="ru-RU" dirty="0"/>
              <a:t>, </a:t>
            </a:r>
            <a:r>
              <a:rPr lang="ru-RU" dirty="0" err="1"/>
              <a:t>інтерв'ю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та носить </a:t>
            </a:r>
            <a:r>
              <a:rPr lang="ru-RU" dirty="0" err="1"/>
              <a:t>конфіденційний</a:t>
            </a:r>
            <a:r>
              <a:rPr lang="ru-RU" dirty="0"/>
              <a:t> характер;</a:t>
            </a:r>
          </a:p>
          <a:p>
            <a:r>
              <a:rPr lang="ru-RU" dirty="0"/>
              <a:t>принцип </a:t>
            </a:r>
            <a:r>
              <a:rPr lang="ru-RU" dirty="0" err="1"/>
              <a:t>матеріального</a:t>
            </a:r>
            <a:r>
              <a:rPr lang="ru-RU" dirty="0"/>
              <a:t> і морального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метою   </a:t>
            </a:r>
            <a:r>
              <a:rPr lang="ru-RU" dirty="0" err="1"/>
              <a:t>забезпечити</a:t>
            </a:r>
            <a:r>
              <a:rPr lang="ru-RU" dirty="0"/>
              <a:t>   </a:t>
            </a:r>
            <a:r>
              <a:rPr lang="ru-RU" dirty="0" err="1"/>
              <a:t>належне</a:t>
            </a:r>
            <a:r>
              <a:rPr lang="ru-RU" dirty="0"/>
              <a:t>   </a:t>
            </a:r>
            <a:r>
              <a:rPr lang="ru-RU" dirty="0" err="1"/>
              <a:t>виконання</a:t>
            </a:r>
            <a:r>
              <a:rPr lang="ru-RU" dirty="0"/>
              <a:t>   </a:t>
            </a:r>
            <a:r>
              <a:rPr lang="ru-RU" dirty="0" err="1"/>
              <a:t>своїх</a:t>
            </a:r>
            <a:r>
              <a:rPr lang="ru-RU" dirty="0"/>
              <a:t>   </a:t>
            </a:r>
            <a:r>
              <a:rPr lang="ru-RU" dirty="0" err="1"/>
              <a:t>функцій</a:t>
            </a:r>
            <a:r>
              <a:rPr lang="ru-RU" dirty="0"/>
              <a:t> персоналом і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 та </a:t>
            </a:r>
            <a:r>
              <a:rPr lang="ru-RU" dirty="0" err="1"/>
              <a:t>ініціативи</a:t>
            </a:r>
            <a:r>
              <a:rPr lang="ru-RU" dirty="0"/>
              <a:t> в </a:t>
            </a:r>
            <a:r>
              <a:rPr lang="ru-RU" dirty="0" err="1"/>
              <a:t>колективі</a:t>
            </a:r>
            <a:r>
              <a:rPr lang="ru-RU" dirty="0"/>
              <a:t>;</a:t>
            </a:r>
          </a:p>
          <a:p>
            <a:r>
              <a:rPr lang="ru-RU" dirty="0"/>
              <a:t>принцип </a:t>
            </a:r>
            <a:r>
              <a:rPr lang="ru-RU" dirty="0" err="1"/>
              <a:t>погодження</a:t>
            </a:r>
            <a:r>
              <a:rPr lang="ru-RU" dirty="0"/>
              <a:t> за </a:t>
            </a:r>
            <a:r>
              <a:rPr lang="ru-RU" dirty="0" err="1"/>
              <a:t>цілями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і </a:t>
            </a:r>
            <a:r>
              <a:rPr lang="ru-RU" dirty="0" err="1"/>
              <a:t>ризики</a:t>
            </a:r>
            <a:r>
              <a:rPr lang="ru-RU" dirty="0"/>
              <a:t> банку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внутрішнім</a:t>
            </a:r>
            <a:r>
              <a:rPr lang="ru-RU" dirty="0"/>
              <a:t> </a:t>
            </a:r>
            <a:r>
              <a:rPr lang="ru-RU" dirty="0" err="1"/>
              <a:t>потенціалом</a:t>
            </a:r>
            <a:r>
              <a:rPr lang="ru-RU" dirty="0"/>
              <a:t> і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 та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оптимальних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у рамках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;</a:t>
            </a:r>
          </a:p>
          <a:p>
            <a:r>
              <a:rPr lang="ru-RU" dirty="0"/>
              <a:t>принцип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маркетингом типу і </a:t>
            </a:r>
            <a:r>
              <a:rPr lang="ru-RU" dirty="0" err="1"/>
              <a:t>рівню</a:t>
            </a:r>
            <a:r>
              <a:rPr lang="ru-RU" dirty="0"/>
              <a:t>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банку.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Принципи</a:t>
            </a:r>
            <a:r>
              <a:rPr lang="ru-RU" b="1" dirty="0">
                <a:solidFill>
                  <a:srgbClr val="FF0000"/>
                </a:solidFill>
              </a:rPr>
              <a:t> тактичного </a:t>
            </a:r>
            <a:r>
              <a:rPr lang="ru-RU" b="1" dirty="0" err="1">
                <a:solidFill>
                  <a:srgbClr val="FF0000"/>
                </a:solidFill>
              </a:rPr>
              <a:t>аналізу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проектування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характеризують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засоби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досягнення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цілей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відповідну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послідовність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дій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err="1">
                <a:solidFill>
                  <a:srgbClr val="FF0000"/>
                </a:solidFill>
              </a:rPr>
              <a:t>Серед</a:t>
            </a:r>
            <a:r>
              <a:rPr lang="ru-RU" b="1" dirty="0">
                <a:solidFill>
                  <a:srgbClr val="FF0000"/>
                </a:solidFill>
              </a:rPr>
              <a:t> них </a:t>
            </a:r>
            <a:r>
              <a:rPr lang="ru-RU" b="1" dirty="0" err="1">
                <a:solidFill>
                  <a:srgbClr val="FF0000"/>
                </a:solidFill>
              </a:rPr>
              <a:t>можна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виділити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наступні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  <a:p>
            <a:r>
              <a:rPr lang="ru-RU" dirty="0"/>
              <a:t>принцип   </a:t>
            </a:r>
            <a:r>
              <a:rPr lang="ru-RU" dirty="0" err="1"/>
              <a:t>професіоналізму</a:t>
            </a:r>
            <a:r>
              <a:rPr lang="ru-RU" dirty="0"/>
              <a:t>   </a:t>
            </a:r>
            <a:r>
              <a:rPr lang="ru-RU" dirty="0" err="1"/>
              <a:t>керівництва</a:t>
            </a:r>
            <a:r>
              <a:rPr lang="ru-RU" dirty="0"/>
              <a:t>,   </a:t>
            </a:r>
            <a:r>
              <a:rPr lang="ru-RU" dirty="0" err="1"/>
              <a:t>який</a:t>
            </a:r>
            <a:r>
              <a:rPr lang="ru-RU" dirty="0"/>
              <a:t>   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  в  </a:t>
            </a:r>
            <a:r>
              <a:rPr lang="ru-RU" dirty="0" err="1"/>
              <a:t>кожній</a:t>
            </a:r>
            <a:r>
              <a:rPr lang="ru-RU" dirty="0"/>
              <a:t>  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думати</a:t>
            </a:r>
            <a:r>
              <a:rPr lang="ru-RU" dirty="0"/>
              <a:t>  глобально,  а </a:t>
            </a:r>
            <a:r>
              <a:rPr lang="ru-RU" dirty="0" err="1"/>
              <a:t>діяти</a:t>
            </a:r>
            <a:r>
              <a:rPr lang="ru-RU" dirty="0"/>
              <a:t> локально;</a:t>
            </a:r>
          </a:p>
          <a:p>
            <a:r>
              <a:rPr lang="ru-RU" dirty="0"/>
              <a:t>принцип </a:t>
            </a:r>
            <a:r>
              <a:rPr lang="ru-RU" dirty="0" err="1"/>
              <a:t>прибутковості</a:t>
            </a:r>
            <a:r>
              <a:rPr lang="ru-RU" dirty="0"/>
              <a:t> і </a:t>
            </a:r>
            <a:r>
              <a:rPr lang="ru-RU" dirty="0" err="1"/>
              <a:t>ефективності</a:t>
            </a:r>
            <a:r>
              <a:rPr lang="ru-RU" dirty="0"/>
              <a:t>;</a:t>
            </a:r>
          </a:p>
          <a:p>
            <a:r>
              <a:rPr lang="ru-RU" dirty="0"/>
              <a:t>принцип   </a:t>
            </a:r>
            <a:r>
              <a:rPr lang="ru-RU" dirty="0" err="1"/>
              <a:t>централізації</a:t>
            </a:r>
            <a:r>
              <a:rPr lang="ru-RU" dirty="0"/>
              <a:t>   і   </a:t>
            </a:r>
            <a:r>
              <a:rPr lang="ru-RU" dirty="0" err="1"/>
              <a:t>децентралізації</a:t>
            </a:r>
            <a:r>
              <a:rPr lang="ru-RU" dirty="0"/>
              <a:t>   </a:t>
            </a:r>
            <a:r>
              <a:rPr lang="ru-RU" dirty="0" err="1"/>
              <a:t>управління</a:t>
            </a:r>
            <a:r>
              <a:rPr lang="ru-RU" dirty="0"/>
              <a:t>   та </a:t>
            </a:r>
            <a:r>
              <a:rPr lang="ru-RU" dirty="0" err="1"/>
              <a:t>делегування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;</a:t>
            </a:r>
          </a:p>
          <a:p>
            <a:r>
              <a:rPr lang="ru-RU" dirty="0"/>
              <a:t>принцип маркетингового контролю.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174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Організація</a:t>
            </a:r>
            <a:r>
              <a:rPr lang="ru-RU" dirty="0"/>
              <a:t>, </a:t>
            </a:r>
            <a:r>
              <a:rPr lang="ru-RU" dirty="0" err="1"/>
              <a:t>функції</a:t>
            </a:r>
            <a:r>
              <a:rPr lang="ru-RU" dirty="0"/>
              <a:t>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служб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офісів</a:t>
            </a:r>
            <a:r>
              <a:rPr lang="ru-RU" dirty="0"/>
              <a:t>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департаменти</a:t>
            </a:r>
            <a:r>
              <a:rPr lang="ru-RU" dirty="0"/>
              <a:t> (</a:t>
            </a:r>
            <a:r>
              <a:rPr lang="ru-RU" dirty="0" err="1"/>
              <a:t>управління</a:t>
            </a:r>
            <a:r>
              <a:rPr lang="ru-RU" dirty="0"/>
              <a:t>) маркетингу. Департамент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підпорядковуватися</a:t>
            </a:r>
            <a:r>
              <a:rPr lang="ru-RU" dirty="0"/>
              <a:t> </a:t>
            </a:r>
            <a:r>
              <a:rPr lang="ru-RU" dirty="0" err="1"/>
              <a:t>голові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банку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заступнику. Департамент </a:t>
            </a:r>
            <a:r>
              <a:rPr lang="ru-RU" dirty="0" err="1"/>
              <a:t>очолює</a:t>
            </a:r>
            <a:r>
              <a:rPr lang="ru-RU" dirty="0"/>
              <a:t> директор,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призначається</a:t>
            </a:r>
            <a:r>
              <a:rPr lang="ru-RU" dirty="0"/>
              <a:t> на посаду і </a:t>
            </a:r>
            <a:r>
              <a:rPr lang="ru-RU" dirty="0" err="1"/>
              <a:t>звільняється</a:t>
            </a:r>
            <a:r>
              <a:rPr lang="ru-RU" dirty="0"/>
              <a:t> з </a:t>
            </a:r>
            <a:r>
              <a:rPr lang="ru-RU" dirty="0" err="1"/>
              <a:t>неї</a:t>
            </a:r>
            <a:r>
              <a:rPr lang="ru-RU" dirty="0"/>
              <a:t> наказом </a:t>
            </a:r>
            <a:r>
              <a:rPr lang="ru-RU" dirty="0" err="1"/>
              <a:t>голови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банку. У </a:t>
            </a:r>
            <a:r>
              <a:rPr lang="ru-RU" dirty="0" err="1"/>
              <a:t>складі</a:t>
            </a:r>
            <a:r>
              <a:rPr lang="ru-RU" dirty="0"/>
              <a:t> департаменту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за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напрямками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департаменту </a:t>
            </a:r>
            <a:r>
              <a:rPr lang="ru-RU" dirty="0" err="1"/>
              <a:t>регламентується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</a:t>
            </a:r>
            <a:r>
              <a:rPr lang="ru-RU" dirty="0" err="1"/>
              <a:t>інструкціями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директор департаменту і </a:t>
            </a:r>
            <a:r>
              <a:rPr lang="ru-RU" dirty="0" err="1"/>
              <a:t>затверджує</a:t>
            </a:r>
            <a:r>
              <a:rPr lang="ru-RU" dirty="0"/>
              <a:t> голова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заступник.</a:t>
            </a:r>
          </a:p>
        </p:txBody>
      </p:sp>
    </p:spTree>
    <p:extLst>
      <p:ext uri="{BB962C8B-B14F-4D97-AF65-F5344CB8AC3E}">
        <p14:creationId xmlns:p14="http://schemas.microsoft.com/office/powerpoint/2010/main" val="917882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1538</Words>
  <Application>Microsoft Office PowerPoint</Application>
  <PresentationFormat>Широкоэкранный</PresentationFormat>
  <Paragraphs>137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Організаційні аспекти та контроль в банківському маркетингу. </vt:lpstr>
      <vt:lpstr>Основні типи організаційних структур управління маркетинговою діяльністю комерційного банку</vt:lpstr>
      <vt:lpstr>функціональна організація</vt:lpstr>
      <vt:lpstr>організація за продуктовою ознакою</vt:lpstr>
      <vt:lpstr>Географічний принцип</vt:lpstr>
      <vt:lpstr>Основи управління маркетинговою діяльністю комерційного банку</vt:lpstr>
      <vt:lpstr>Презентация PowerPoint</vt:lpstr>
      <vt:lpstr>Презентация PowerPoint</vt:lpstr>
      <vt:lpstr>Організація, функції і завдання маркетингових служб українських комерційних банків</vt:lpstr>
      <vt:lpstr>На департамент покладається вирішення таких завдань: </vt:lpstr>
      <vt:lpstr>Досягнення поставлених завдань передбачає виконання наступних функцій: </vt:lpstr>
      <vt:lpstr>Презентация PowerPoint</vt:lpstr>
      <vt:lpstr>До основних функцій маркетингових підрозділів на регіональному рівні можуть бути віднесені: </vt:lpstr>
      <vt:lpstr>Процес маркетингового контролю і його складові частини</vt:lpstr>
      <vt:lpstr>Презентация PowerPoint</vt:lpstr>
      <vt:lpstr>Види маркетингового контролю</vt:lpstr>
      <vt:lpstr>Презентация PowerPoint</vt:lpstr>
      <vt:lpstr>Презентация PowerPoint</vt:lpstr>
      <vt:lpstr>Ефективність системи маркетингового контролю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Організаційні аспекти та контроль в банківському маркетингу. </dc:title>
  <dc:creator>Пользователь Windows</dc:creator>
  <cp:lastModifiedBy>Пользователь Windows</cp:lastModifiedBy>
  <cp:revision>2</cp:revision>
  <dcterms:created xsi:type="dcterms:W3CDTF">2025-08-24T15:40:16Z</dcterms:created>
  <dcterms:modified xsi:type="dcterms:W3CDTF">2025-08-24T15:55:42Z</dcterms:modified>
</cp:coreProperties>
</file>