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70" r:id="rId12"/>
    <p:sldId id="269" r:id="rId13"/>
    <p:sldId id="267" r:id="rId14"/>
    <p:sldId id="265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5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867575-0EDD-42B7-B9FE-212E048E7F00}" type="doc">
      <dgm:prSet loTypeId="urn:microsoft.com/office/officeart/2005/8/layout/venn1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8C4B8C-346B-41D7-8567-D1A739C473A4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«Талисмане» намечается завязка всего романа и при этом даётся рассказ о чудесном спасении от смерти Рафаэля де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Валантена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0BFBC-DF09-4C85-9244-636ECA37CFDF}" type="parTrans" cxnId="{DB6F6281-C709-4446-9FAB-DD5D322E20E2}">
      <dgm:prSet/>
      <dgm:spPr/>
      <dgm:t>
        <a:bodyPr/>
        <a:lstStyle/>
        <a:p>
          <a:endParaRPr lang="ru-RU"/>
        </a:p>
      </dgm:t>
    </dgm:pt>
    <dgm:pt modelId="{12CA74AA-77B8-47F5-A920-08525D15FE0A}" type="sibTrans" cxnId="{DB6F6281-C709-4446-9FAB-DD5D322E20E2}">
      <dgm:prSet/>
      <dgm:spPr/>
      <dgm:t>
        <a:bodyPr/>
        <a:lstStyle/>
        <a:p>
          <a:endParaRPr lang="ru-RU"/>
        </a:p>
      </dgm:t>
    </dgm:pt>
    <dgm:pt modelId="{6E82F013-9362-4342-A422-D0D7DC0E6106}" type="pres">
      <dgm:prSet presAssocID="{72867575-0EDD-42B7-B9FE-212E048E7F00}" presName="compositeShape" presStyleCnt="0">
        <dgm:presLayoutVars>
          <dgm:chMax val="7"/>
          <dgm:dir/>
          <dgm:resizeHandles val="exact"/>
        </dgm:presLayoutVars>
      </dgm:prSet>
      <dgm:spPr/>
    </dgm:pt>
    <dgm:pt modelId="{E8C0441F-E296-42D8-B29E-DE6696F86FE3}" type="pres">
      <dgm:prSet presAssocID="{668C4B8C-346B-41D7-8567-D1A739C473A4}" presName="circ1TxSh" presStyleLbl="vennNode1" presStyleIdx="0" presStyleCnt="1" custScaleX="139406" custLinFactNeighborX="-17873"/>
      <dgm:spPr/>
    </dgm:pt>
  </dgm:ptLst>
  <dgm:cxnLst>
    <dgm:cxn modelId="{F6865172-1A2A-4DA4-A43A-3D5891D5EE9F}" type="presOf" srcId="{72867575-0EDD-42B7-B9FE-212E048E7F00}" destId="{6E82F013-9362-4342-A422-D0D7DC0E6106}" srcOrd="0" destOrd="0" presId="urn:microsoft.com/office/officeart/2005/8/layout/venn1"/>
    <dgm:cxn modelId="{DB6F6281-C709-4446-9FAB-DD5D322E20E2}" srcId="{72867575-0EDD-42B7-B9FE-212E048E7F00}" destId="{668C4B8C-346B-41D7-8567-D1A739C473A4}" srcOrd="0" destOrd="0" parTransId="{04C0BFBC-DF09-4C85-9244-636ECA37CFDF}" sibTransId="{12CA74AA-77B8-47F5-A920-08525D15FE0A}"/>
    <dgm:cxn modelId="{DBDB94C4-F3D6-4BD3-996F-A8F52EF3BD30}" type="presOf" srcId="{668C4B8C-346B-41D7-8567-D1A739C473A4}" destId="{E8C0441F-E296-42D8-B29E-DE6696F86FE3}" srcOrd="0" destOrd="0" presId="urn:microsoft.com/office/officeart/2005/8/layout/venn1"/>
    <dgm:cxn modelId="{A5DE3581-E337-4B43-B80F-325803FFAD32}" type="presParOf" srcId="{6E82F013-9362-4342-A422-D0D7DC0E6106}" destId="{E8C0441F-E296-42D8-B29E-DE6696F86FE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D386D-2324-4A9C-95E7-BD4297E965D6}" type="doc">
      <dgm:prSet loTypeId="urn:microsoft.com/office/officeart/2005/8/layout/venn1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63B860-D69F-49DC-B9EC-8B3AD44AE432}">
      <dgm:prSet custT="1"/>
      <dgm:spPr/>
      <dgm:t>
        <a:bodyPr/>
        <a:lstStyle/>
        <a:p>
          <a:pPr rtl="0"/>
          <a:r>
            <a:rPr lang="ru-RU" sz="1800" baseline="0" dirty="0" smtClean="0">
              <a:latin typeface="Times New Roman" panose="02020603050405020304" pitchFamily="18" charset="0"/>
            </a:rPr>
            <a:t>Женщине без сердца» раскрывается конфликт произведения и повествуется о безответной любви и попытке занять своё место в обществе всё тем же героем</a:t>
          </a:r>
          <a:endParaRPr lang="ru-RU" sz="1800" baseline="0" dirty="0">
            <a:latin typeface="Times New Roman" panose="02020603050405020304" pitchFamily="18" charset="0"/>
          </a:endParaRPr>
        </a:p>
      </dgm:t>
    </dgm:pt>
    <dgm:pt modelId="{A8C1A6E3-396A-4015-8BE6-84500A742034}" type="parTrans" cxnId="{A7F8E709-711F-454E-BC23-AB50047A9F42}">
      <dgm:prSet/>
      <dgm:spPr/>
      <dgm:t>
        <a:bodyPr/>
        <a:lstStyle/>
        <a:p>
          <a:endParaRPr lang="ru-RU"/>
        </a:p>
      </dgm:t>
    </dgm:pt>
    <dgm:pt modelId="{BD9AB7FA-CD5D-40D4-93D6-07CD0BD96B13}" type="sibTrans" cxnId="{A7F8E709-711F-454E-BC23-AB50047A9F42}">
      <dgm:prSet/>
      <dgm:spPr/>
      <dgm:t>
        <a:bodyPr/>
        <a:lstStyle/>
        <a:p>
          <a:endParaRPr lang="ru-RU"/>
        </a:p>
      </dgm:t>
    </dgm:pt>
    <dgm:pt modelId="{76645F5B-B584-4F4C-B5F4-F3D06BA70725}" type="pres">
      <dgm:prSet presAssocID="{363D386D-2324-4A9C-95E7-BD4297E965D6}" presName="compositeShape" presStyleCnt="0">
        <dgm:presLayoutVars>
          <dgm:chMax val="7"/>
          <dgm:dir/>
          <dgm:resizeHandles val="exact"/>
        </dgm:presLayoutVars>
      </dgm:prSet>
      <dgm:spPr/>
    </dgm:pt>
    <dgm:pt modelId="{4ADFFB75-F291-4B0E-B947-4B8D3602079B}" type="pres">
      <dgm:prSet presAssocID="{CF63B860-D69F-49DC-B9EC-8B3AD44AE432}" presName="circ1TxSh" presStyleLbl="vennNode1" presStyleIdx="0" presStyleCnt="1" custScaleX="127429" custLinFactNeighborX="41069" custLinFactNeighborY="-10222"/>
      <dgm:spPr/>
    </dgm:pt>
  </dgm:ptLst>
  <dgm:cxnLst>
    <dgm:cxn modelId="{A7F8E709-711F-454E-BC23-AB50047A9F42}" srcId="{363D386D-2324-4A9C-95E7-BD4297E965D6}" destId="{CF63B860-D69F-49DC-B9EC-8B3AD44AE432}" srcOrd="0" destOrd="0" parTransId="{A8C1A6E3-396A-4015-8BE6-84500A742034}" sibTransId="{BD9AB7FA-CD5D-40D4-93D6-07CD0BD96B13}"/>
    <dgm:cxn modelId="{14ED13C3-DD70-4658-A1B7-B215F6BBCA16}" type="presOf" srcId="{363D386D-2324-4A9C-95E7-BD4297E965D6}" destId="{76645F5B-B584-4F4C-B5F4-F3D06BA70725}" srcOrd="0" destOrd="0" presId="urn:microsoft.com/office/officeart/2005/8/layout/venn1"/>
    <dgm:cxn modelId="{C97199AA-2B2C-4F7E-A9D1-598B7A57C27D}" type="presOf" srcId="{CF63B860-D69F-49DC-B9EC-8B3AD44AE432}" destId="{4ADFFB75-F291-4B0E-B947-4B8D3602079B}" srcOrd="0" destOrd="0" presId="urn:microsoft.com/office/officeart/2005/8/layout/venn1"/>
    <dgm:cxn modelId="{16BB5318-37A6-453A-AEFF-FC474D2BFC9B}" type="presParOf" srcId="{76645F5B-B584-4F4C-B5F4-F3D06BA70725}" destId="{4ADFFB75-F291-4B0E-B947-4B8D3602079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F11BC4-4A1D-4E3A-8877-017CF2441728}" type="doc">
      <dgm:prSet loTypeId="urn:microsoft.com/office/officeart/2005/8/layout/venn1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D9F682-E434-4606-8898-7AF7401305BC}">
      <dgm:prSet custT="1"/>
      <dgm:spPr/>
      <dgm:t>
        <a:bodyPr/>
        <a:lstStyle/>
        <a:p>
          <a:pPr rtl="0"/>
          <a:r>
            <a:rPr lang="ru-RU" sz="1600" baseline="0" dirty="0" smtClean="0">
              <a:latin typeface="Times New Roman" panose="02020603050405020304" pitchFamily="18" charset="0"/>
            </a:rPr>
            <a:t>Название третьей части романа, «Агония», говорит само за себя: это и кульминация, и развязка, и трогательный рассказ о несчастных влюблённых, разлучаемых злым случаем и смертью</a:t>
          </a:r>
          <a:r>
            <a:rPr lang="ru-RU" sz="600" dirty="0" smtClean="0"/>
            <a:t>.</a:t>
          </a:r>
          <a:endParaRPr lang="ru-RU" sz="600" dirty="0"/>
        </a:p>
      </dgm:t>
    </dgm:pt>
    <dgm:pt modelId="{02989A9A-5348-425D-A8F1-0380A359D50B}" type="parTrans" cxnId="{0C52DE77-0A73-492D-8DF5-6C1BB1D19A6E}">
      <dgm:prSet/>
      <dgm:spPr/>
      <dgm:t>
        <a:bodyPr/>
        <a:lstStyle/>
        <a:p>
          <a:endParaRPr lang="ru-RU"/>
        </a:p>
      </dgm:t>
    </dgm:pt>
    <dgm:pt modelId="{84BF00F1-9B53-41FD-934E-7394D5FB0EB6}" type="sibTrans" cxnId="{0C52DE77-0A73-492D-8DF5-6C1BB1D19A6E}">
      <dgm:prSet/>
      <dgm:spPr/>
      <dgm:t>
        <a:bodyPr/>
        <a:lstStyle/>
        <a:p>
          <a:endParaRPr lang="ru-RU"/>
        </a:p>
      </dgm:t>
    </dgm:pt>
    <dgm:pt modelId="{F0444D23-2DD4-42F9-A59A-0524EACC6AA8}" type="pres">
      <dgm:prSet presAssocID="{2EF11BC4-4A1D-4E3A-8877-017CF2441728}" presName="compositeShape" presStyleCnt="0">
        <dgm:presLayoutVars>
          <dgm:chMax val="7"/>
          <dgm:dir/>
          <dgm:resizeHandles val="exact"/>
        </dgm:presLayoutVars>
      </dgm:prSet>
      <dgm:spPr/>
    </dgm:pt>
    <dgm:pt modelId="{387823CC-C742-4998-8A5A-D2D60A6909F4}" type="pres">
      <dgm:prSet presAssocID="{9CD9F682-E434-4606-8898-7AF7401305BC}" presName="circ1TxSh" presStyleLbl="vennNode1" presStyleIdx="0" presStyleCnt="1" custScaleX="421678" custLinFactNeighborX="-20776" custLinFactNeighborY="-4672"/>
      <dgm:spPr/>
    </dgm:pt>
  </dgm:ptLst>
  <dgm:cxnLst>
    <dgm:cxn modelId="{0C52DE77-0A73-492D-8DF5-6C1BB1D19A6E}" srcId="{2EF11BC4-4A1D-4E3A-8877-017CF2441728}" destId="{9CD9F682-E434-4606-8898-7AF7401305BC}" srcOrd="0" destOrd="0" parTransId="{02989A9A-5348-425D-A8F1-0380A359D50B}" sibTransId="{84BF00F1-9B53-41FD-934E-7394D5FB0EB6}"/>
    <dgm:cxn modelId="{5DC64549-05D2-46D1-83E0-0D4B5AEB5D34}" type="presOf" srcId="{2EF11BC4-4A1D-4E3A-8877-017CF2441728}" destId="{F0444D23-2DD4-42F9-A59A-0524EACC6AA8}" srcOrd="0" destOrd="0" presId="urn:microsoft.com/office/officeart/2005/8/layout/venn1"/>
    <dgm:cxn modelId="{5DBB3C84-AC13-4096-8406-79A80600BED6}" type="presOf" srcId="{9CD9F682-E434-4606-8898-7AF7401305BC}" destId="{387823CC-C742-4998-8A5A-D2D60A6909F4}" srcOrd="0" destOrd="0" presId="urn:microsoft.com/office/officeart/2005/8/layout/venn1"/>
    <dgm:cxn modelId="{26215F07-7F67-44C0-BF20-DEF902409B54}" type="presParOf" srcId="{F0444D23-2DD4-42F9-A59A-0524EACC6AA8}" destId="{387823CC-C742-4998-8A5A-D2D60A6909F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0441F-E296-42D8-B29E-DE6696F86FE3}">
      <dsp:nvSpPr>
        <dsp:cNvPr id="0" name=""/>
        <dsp:cNvSpPr/>
      </dsp:nvSpPr>
      <dsp:spPr>
        <a:xfrm>
          <a:off x="1394685" y="0"/>
          <a:ext cx="3962389" cy="284233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«Талисмане» намечается завязка всего романа и при этом даётся рассказ о чудесном спасении от смерти Рафаэля де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Валантена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4963" y="416251"/>
        <a:ext cx="2801833" cy="200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FFB75-F291-4B0E-B947-4B8D3602079B}">
      <dsp:nvSpPr>
        <dsp:cNvPr id="0" name=""/>
        <dsp:cNvSpPr/>
      </dsp:nvSpPr>
      <dsp:spPr>
        <a:xfrm>
          <a:off x="1131046" y="0"/>
          <a:ext cx="3413244" cy="26785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latin typeface="Times New Roman" panose="02020603050405020304" pitchFamily="18" charset="0"/>
            </a:rPr>
            <a:t>Женщине без сердца» раскрывается конфликт произведения и повествуется о безответной любви и попытке занять своё место в обществе всё тем же героем</a:t>
          </a:r>
          <a:endParaRPr lang="ru-RU" sz="1800" kern="1200" baseline="0" dirty="0">
            <a:latin typeface="Times New Roman" panose="02020603050405020304" pitchFamily="18" charset="0"/>
          </a:endParaRPr>
        </a:p>
      </dsp:txBody>
      <dsp:txXfrm>
        <a:off x="1630904" y="392264"/>
        <a:ext cx="2413528" cy="1894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823CC-C742-4998-8A5A-D2D60A6909F4}">
      <dsp:nvSpPr>
        <dsp:cNvPr id="0" name=""/>
        <dsp:cNvSpPr/>
      </dsp:nvSpPr>
      <dsp:spPr>
        <a:xfrm>
          <a:off x="-1236248" y="0"/>
          <a:ext cx="8568496" cy="20320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latin typeface="Times New Roman" panose="02020603050405020304" pitchFamily="18" charset="0"/>
            </a:rPr>
            <a:t>Название третьей части романа, «Агония», говорит само за себя: это и кульминация, и развязка, и трогательный рассказ о несчастных влюблённых, разлучаемых злым случаем и смертью</a:t>
          </a:r>
          <a:r>
            <a:rPr lang="ru-RU" sz="600" kern="1200" dirty="0" smtClean="0"/>
            <a:t>.</a:t>
          </a:r>
          <a:endParaRPr lang="ru-RU" sz="600" kern="1200" dirty="0"/>
        </a:p>
      </dsp:txBody>
      <dsp:txXfrm>
        <a:off x="18579" y="297580"/>
        <a:ext cx="6058842" cy="1436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3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3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10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5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3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03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2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1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622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4599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27A78E9-C952-4007-B6EC-73F2D01779FC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78041A-1163-496E-85E3-BD8F29F65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41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1398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«Шагреневая кожа»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76575" y="4948069"/>
            <a:ext cx="2253719" cy="45720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</a:rPr>
              <a:t>Вдовина Кристина 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406 группа</a:t>
            </a:r>
            <a:endParaRPr 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972" y="444534"/>
            <a:ext cx="2251153" cy="33724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7700" y="44453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обвести контуры первого текста и контуры тела Христа на картине Рафаэля, то получившиеся фигуры представляются подобными.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119" y="2200275"/>
            <a:ext cx="2758579" cy="3860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2200275"/>
            <a:ext cx="2562047" cy="38672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81800" y="4267112"/>
            <a:ext cx="4705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главным героем романа – два подобных друг другу образа – талисман, обладающий магической силой, и картина Рафаэля с магическим изображением.</a:t>
            </a:r>
          </a:p>
        </p:txBody>
      </p:sp>
    </p:spTree>
    <p:extLst>
      <p:ext uri="{BB962C8B-B14F-4D97-AF65-F5344CB8AC3E}">
        <p14:creationId xmlns:p14="http://schemas.microsoft.com/office/powerpoint/2010/main" val="39622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125" y="613886"/>
            <a:ext cx="9544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«Женщина без сердца» - исключительно реалистичное повествование, проникнутое особым, бальзаковским психологизмом. Здесь речь идёт об истинном и ложном – чувствах, литературном творчестве, жизни.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364" y="2019300"/>
            <a:ext cx="4852035" cy="2695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2600325"/>
            <a:ext cx="1905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8175" y="856387"/>
            <a:ext cx="9877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Полине он видел воплощение всех своих желаний, но ей недоставало салонного лоска. «…женщина, — будь она привлекательна, как прекрасная Елена, эта Галатея Гомера, — не может покорить мое сердце, если она хоть чуть-чуть замарашка».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9725" y="4693978"/>
            <a:ext cx="944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собенно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желанна стала жизнь для Рафаэля, когда он встретил свою истинную любовь – в лице бывшей ученицы, ныне юной и богатой красавицы Полины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Годэн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847975"/>
            <a:ext cx="2209800" cy="12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5" y="242887"/>
            <a:ext cx="3810000" cy="6162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400" y="70913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•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«Агония» - классическая трагедия, в которой есть место и сильным чувствам, и всепоглощающему счастью, и бесконечному горю, заканчивающемуся смертью в объятиях прекрасной возлюбленной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601" t="20037" r="399" b="20983"/>
          <a:stretch/>
        </p:blipFill>
        <p:spPr>
          <a:xfrm>
            <a:off x="533400" y="3990975"/>
            <a:ext cx="2409825" cy="1485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650" y="3990975"/>
            <a:ext cx="1841500" cy="1381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675" y="4733925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272" y="520251"/>
            <a:ext cx="112221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фантастической сказкой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скрывается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Дьяволом : « Я предлагаю тебе реализации твоих желаний, против твоей жизни или твоей души ». Он напоминает читателю, что любая вещь имеет свою цену, и что счастья вечного не существует. Выбор является необходимым между жить более интенсивно, менее долго и менее интенсивно, дольше. Это также является предметом дискуссии между Рафаэля Валентина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антиквара,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предлагает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348" y="2828575"/>
            <a:ext cx="3228107" cy="3643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86" y="2942834"/>
            <a:ext cx="2561406" cy="34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4459" y="833735"/>
            <a:ext cx="10437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façon plus générale, cette œuvre constitue une réflexion sur le désir : faut-il chercher à satisfaire tous ses désirs pour être heureux 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025" y="2695575"/>
            <a:ext cx="107727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тема-это конфликт между желанием и долговечность.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Выражение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шагрень » - это вход в общий язык, чтобы обозначить все, что уменьшает неотступно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3590925"/>
            <a:ext cx="2276475" cy="1423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792" y="3419319"/>
            <a:ext cx="2534808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7435" y="1656747"/>
            <a:ext cx="1905000" cy="2981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0" y="496252"/>
            <a:ext cx="2997746" cy="4499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975" y="496252"/>
            <a:ext cx="3632111" cy="2805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207" y="3448400"/>
            <a:ext cx="3542877" cy="28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0174" y="856211"/>
            <a:ext cx="6905105" cy="3699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«Господин де Бальзак был одним из первых среди великих, одним из лучших среди избранных… Все его произведения составляют одну книгу, полную жизни, яркую, глубокую, где движется и действует вся наша современная цивилизация, воплощенная в образах вполне реальных…»В. Гюго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79" y="2049780"/>
            <a:ext cx="2722831" cy="3785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95" y="2705793"/>
            <a:ext cx="5181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Бальзак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46302"/>
            <a:ext cx="4572000" cy="3248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6345" y="1686648"/>
            <a:ext cx="56615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20 мая1799 года в Туре. Его жизнь — это история труженика, который с неутомимой энергией стремится пробиться вперед, во что бы то ни стало  завоевать себе славу и богатство. Его творчество проникнуто стремлением перенести методы современного естествознания в художественную литературу, стереть грань, отделяющую литературу от науки.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6728" y="-122830"/>
            <a:ext cx="10688472" cy="213702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728" y="1703655"/>
            <a:ext cx="105224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крупный литературный успех пришел к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О.Бальзаку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весной 1829 года: был опубликован его исторический роман «Шуаны, или Бретань в 1799 году», ярко и правдиво воспроизводящий драматические события контрреволюционного восстания на севере Франции.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4171950"/>
            <a:ext cx="15240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8760">
            <a:off x="9849559" y="3937060"/>
            <a:ext cx="1468289" cy="22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025" y="309219"/>
            <a:ext cx="10058400" cy="13716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425" y="3248025"/>
            <a:ext cx="85629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1830 году он издает повести «Дом кошки, играющей в мяч», «Загородный бал», «Вендетта», «Побочная семья», «Супружеское согласие», «Гобсек», «Силуэт женщины», открывшие позже подраздел «Человеческие комедии» - «Сцены частной жизни». Одновременно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О.Бальзак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включается в журналистику, сотрудничает во многих газетах и журналах, печатая под псевдонимами десятки очерков, статей заметок, свидетельствующих о его крупном сатирическом таланте.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414">
            <a:off x="699853" y="1672210"/>
            <a:ext cx="2133600" cy="3328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4167">
            <a:off x="9118240" y="451712"/>
            <a:ext cx="1746573" cy="27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381000"/>
            <a:ext cx="76390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1831 году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О.Бальзак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публикует философский роман «Шагреневая кожа», сделавший его европейски известным писателем. Успех романа открыл ему доступ в аристократические салоны, завсегдатаи которых стали мишенью для беспощадных изобличений в ближайшие годы.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3383">
            <a:off x="1430124" y="3001031"/>
            <a:ext cx="1867478" cy="2947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59" y="2286000"/>
            <a:ext cx="3720465" cy="2066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350" y="3145966"/>
            <a:ext cx="1905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</a:rPr>
              <a:t>Композиционный строй романа «Шагреневая кожа»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83520074"/>
              </p:ext>
            </p:extLst>
          </p:nvPr>
        </p:nvGraphicFramePr>
        <p:xfrm>
          <a:off x="-646546" y="1840268"/>
          <a:ext cx="7767782" cy="284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8530918"/>
              </p:ext>
            </p:extLst>
          </p:nvPr>
        </p:nvGraphicFramePr>
        <p:xfrm>
          <a:off x="5920508" y="1865746"/>
          <a:ext cx="4544291" cy="267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06914154"/>
              </p:ext>
            </p:extLst>
          </p:nvPr>
        </p:nvGraphicFramePr>
        <p:xfrm>
          <a:off x="3048000" y="4544291"/>
          <a:ext cx="60960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2621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0982" y="528890"/>
            <a:ext cx="7998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Жанровое своеобразие романа «Шагреневая кожа»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108" y="424295"/>
            <a:ext cx="2417041" cy="30719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5999" y="2062172"/>
            <a:ext cx="66317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	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первой части романа поднимаются темы жизни и смерти, игры (на деньги), искусства, любви, свободы.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95" y="3928311"/>
            <a:ext cx="2659480" cy="19699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19767" y="5898296"/>
            <a:ext cx="310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пейзажи Клода </a:t>
            </a:r>
            <a:r>
              <a:rPr lang="ru-RU" dirty="0" err="1"/>
              <a:t>Лоррена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5" y="3842196"/>
            <a:ext cx="1683167" cy="21422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0363" y="59844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картина</a:t>
            </a:r>
          </a:p>
          <a:p>
            <a:r>
              <a:rPr lang="ru-RU" dirty="0" err="1"/>
              <a:t>Герарда</a:t>
            </a:r>
            <a:r>
              <a:rPr lang="ru-RU" dirty="0"/>
              <a:t>  Доу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31853" y="5799743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картины  Пуссена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801" y="3566557"/>
            <a:ext cx="2753226" cy="21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151</TotalTime>
  <Words>618</Words>
  <Application>Microsoft Office PowerPoint</Application>
  <PresentationFormat>Широкоэкранный</PresentationFormat>
  <Paragraphs>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Century Gothic</vt:lpstr>
      <vt:lpstr>Garamond</vt:lpstr>
      <vt:lpstr>Times New Roman</vt:lpstr>
      <vt:lpstr>Савон</vt:lpstr>
      <vt:lpstr>«Шагреневая кожа» </vt:lpstr>
      <vt:lpstr>Презентация PowerPoint</vt:lpstr>
      <vt:lpstr>Презентация PowerPoint</vt:lpstr>
      <vt:lpstr>Оноре де Бальзак</vt:lpstr>
      <vt:lpstr>Литературное творчество</vt:lpstr>
      <vt:lpstr>Литературное творчество </vt:lpstr>
      <vt:lpstr>Презентация PowerPoint</vt:lpstr>
      <vt:lpstr>Композиционный строй романа «Шагреневая кожа»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«Шагреневая кожа»</dc:title>
  <dc:creator>Кристюша</dc:creator>
  <cp:lastModifiedBy>Кристюша</cp:lastModifiedBy>
  <cp:revision>13</cp:revision>
  <dcterms:created xsi:type="dcterms:W3CDTF">2017-01-29T19:24:51Z</dcterms:created>
  <dcterms:modified xsi:type="dcterms:W3CDTF">2017-01-30T06:46:32Z</dcterms:modified>
</cp:coreProperties>
</file>